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1" r:id="rId18"/>
    <p:sldId id="282" r:id="rId19"/>
    <p:sldId id="283" r:id="rId20"/>
    <p:sldId id="28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36B17-1E25-4F0C-BC45-52129D78985E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E3C7E-1C96-42DF-A996-59341A61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SDN</a:t>
            </a:r>
            <a:r>
              <a:rPr lang="en-US" baseline="0" dirty="0"/>
              <a:t>/</a:t>
            </a:r>
            <a:r>
              <a:rPr lang="en-US" baseline="0" dirty="0" err="1"/>
              <a:t>OpenFlow</a:t>
            </a:r>
            <a:r>
              <a:rPr lang="en-US" baseline="0" dirty="0"/>
              <a:t> have recently gained a lot of attention in the industry and the academia.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3AC-6240-4E9A-9DFB-1B37FC252253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1BE2-86FF-4BB7-B12B-3955F0FB1512}" type="datetime1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4" descr="https://www.ripe.net/participate/ripe/raci/RACILogo.png">
            <a:extLst>
              <a:ext uri="{FF2B5EF4-FFF2-40B4-BE49-F238E27FC236}">
                <a16:creationId xmlns:a16="http://schemas.microsoft.com/office/drawing/2014/main" id="{A9F4CF10-73E5-47FC-896C-6C8024C88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2CD1-88DD-423A-A92C-07A0BF270F00}" type="datetime1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4" descr="https://www.ripe.net/participate/ripe/raci/RACILogo.png">
            <a:extLst>
              <a:ext uri="{FF2B5EF4-FFF2-40B4-BE49-F238E27FC236}">
                <a16:creationId xmlns:a16="http://schemas.microsoft.com/office/drawing/2014/main" id="{9DEC0BF6-7652-4DDF-90AE-96D77DCE0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6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C909-28B0-4AAB-A22B-7ED4F9932D8D}" type="datetime1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4" descr="https://www.ripe.net/participate/ripe/raci/RACILogo.png">
            <a:extLst>
              <a:ext uri="{FF2B5EF4-FFF2-40B4-BE49-F238E27FC236}">
                <a16:creationId xmlns:a16="http://schemas.microsoft.com/office/drawing/2014/main" id="{F169EEBF-1AD4-4FEB-9A69-F04D31BF93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7B24F1-BFA9-40A0-820A-57B989AACA65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4" descr="https://www.ripe.net/participate/ripe/raci/RACILogo.png">
            <a:extLst>
              <a:ext uri="{FF2B5EF4-FFF2-40B4-BE49-F238E27FC236}">
                <a16:creationId xmlns:a16="http://schemas.microsoft.com/office/drawing/2014/main" id="{A0E4946D-DCD2-4BE5-9843-038973C0D6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5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7515-8F22-4A39-8ED0-A1F27A0752C6}" type="datetime1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https://www.ripe.net/participate/ripe/raci/RACILogo.png">
            <a:extLst>
              <a:ext uri="{FF2B5EF4-FFF2-40B4-BE49-F238E27FC236}">
                <a16:creationId xmlns:a16="http://schemas.microsoft.com/office/drawing/2014/main" id="{4AE95E67-C553-4969-8EC2-0FEDE17C5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14BB-10CB-4D91-A0A2-144BFFBE5D50}" type="datetime1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4" descr="https://www.ripe.net/participate/ripe/raci/RACILogo.png">
            <a:extLst>
              <a:ext uri="{FF2B5EF4-FFF2-40B4-BE49-F238E27FC236}">
                <a16:creationId xmlns:a16="http://schemas.microsoft.com/office/drawing/2014/main" id="{469DE33A-AD37-493F-BBCC-7748E0BE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9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5924C7-2B9A-4311-B51E-82E3F4DC46C4}" type="datetime1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https://www.ripe.net/participate/ripe/raci/RACILogo.png">
            <a:extLst>
              <a:ext uri="{FF2B5EF4-FFF2-40B4-BE49-F238E27FC236}">
                <a16:creationId xmlns:a16="http://schemas.microsoft.com/office/drawing/2014/main" id="{45150DCD-8748-4B40-882F-8BEEF0584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7D52-559F-4876-83C2-D29696E56B40}" type="datetime1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https://www.ripe.net/participate/ripe/raci/RACILogo.png">
            <a:extLst>
              <a:ext uri="{FF2B5EF4-FFF2-40B4-BE49-F238E27FC236}">
                <a16:creationId xmlns:a16="http://schemas.microsoft.com/office/drawing/2014/main" id="{764DAEC7-9B72-4CA5-829A-1867E9ADA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7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7478-A658-4EDA-85FF-13DE9FABCBF7}" type="datetime1">
              <a:rPr lang="en-US" smtClean="0"/>
              <a:t>4/4/2019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4" descr="https://www.ripe.net/participate/ripe/raci/RACILogo.png">
            <a:extLst>
              <a:ext uri="{FF2B5EF4-FFF2-40B4-BE49-F238E27FC236}">
                <a16:creationId xmlns:a16="http://schemas.microsoft.com/office/drawing/2014/main" id="{313AD780-DFCE-4A21-BFFA-6E3728417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5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B115-845E-4D2F-BF7C-2881F0F149B0}" type="datetime1">
              <a:rPr lang="en-US" smtClean="0"/>
              <a:t>4/4/2019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4" descr="https://www.ripe.net/participate/ripe/raci/RACILogo.png">
            <a:extLst>
              <a:ext uri="{FF2B5EF4-FFF2-40B4-BE49-F238E27FC236}">
                <a16:creationId xmlns:a16="http://schemas.microsoft.com/office/drawing/2014/main" id="{F4078CCE-8CF2-4C49-A455-B10ECA58A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647"/>
            <a:ext cx="1695450" cy="4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49AB02-3751-4B60-90B7-D30B282A015E}" type="datetime1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B05562C-BB48-47A3-B744-C7A95F403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392" y="769863"/>
            <a:ext cx="7772400" cy="1716087"/>
          </a:xfrm>
        </p:spPr>
        <p:txBody>
          <a:bodyPr>
            <a:normAutofit/>
          </a:bodyPr>
          <a:lstStyle/>
          <a:p>
            <a:r>
              <a:rPr lang="en-US" sz="3600" b="1" dirty="0"/>
              <a:t>Autonomous Network Alerting Systems and Programmable Networks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43110"/>
            <a:ext cx="6858000" cy="1655762"/>
          </a:xfrm>
        </p:spPr>
        <p:txBody>
          <a:bodyPr>
            <a:normAutofit/>
          </a:bodyPr>
          <a:lstStyle/>
          <a:p>
            <a:r>
              <a:rPr lang="en-US" dirty="0"/>
              <a:t>Dr. Ahmed AlEroud </a:t>
            </a:r>
          </a:p>
          <a:p>
            <a:r>
              <a:rPr lang="en-US" dirty="0"/>
              <a:t>Department of Information Systems</a:t>
            </a:r>
          </a:p>
          <a:p>
            <a:r>
              <a:rPr lang="en-US" dirty="0"/>
              <a:t>Yarmouk University, Jordan </a:t>
            </a:r>
          </a:p>
          <a:p>
            <a:r>
              <a:rPr lang="en-US" b="1" dirty="0"/>
              <a:t>ahmed.aleroud@yu.edu.jo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</a:t>
            </a:fld>
            <a:endParaRPr lang="en-US"/>
          </a:p>
        </p:txBody>
      </p:sp>
      <p:pic>
        <p:nvPicPr>
          <p:cNvPr id="9218" name="Picture 2" descr="https://www.ripe.net/participate/ripe/raci/RACI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9" y="5765697"/>
            <a:ext cx="2267712" cy="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yarmouk university englis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99" y="5559635"/>
            <a:ext cx="812985" cy="9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ENOG Logo">
            <a:extLst>
              <a:ext uri="{FF2B5EF4-FFF2-40B4-BE49-F238E27FC236}">
                <a16:creationId xmlns:a16="http://schemas.microsoft.com/office/drawing/2014/main" id="{CC7D7C40-42DB-4AED-AF0B-B341B5CF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53" y="5781323"/>
            <a:ext cx="2057400" cy="5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7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16226"/>
          </a:xfrm>
        </p:spPr>
        <p:txBody>
          <a:bodyPr/>
          <a:lstStyle/>
          <a:p>
            <a:pPr algn="just"/>
            <a:r>
              <a:rPr lang="en-US" dirty="0"/>
              <a:t>Communicate with the OpenFlow switches to make customized traffic queries and receive customized traffic that is requested from the network or the switches.</a:t>
            </a:r>
          </a:p>
          <a:p>
            <a:pPr algn="just"/>
            <a:r>
              <a:rPr lang="en-US" dirty="0"/>
              <a:t>Can be analyzed by existing Intrusion Detection Systems</a:t>
            </a:r>
          </a:p>
          <a:p>
            <a:pPr algn="just"/>
            <a:r>
              <a:rPr lang="en-US" dirty="0"/>
              <a:t>Attack signatures of Known attacks can be created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Detection of known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Rule-based (Signature matching approach)</a:t>
            </a:r>
          </a:p>
          <a:p>
            <a:r>
              <a:rPr lang="en-US" dirty="0"/>
              <a:t>Incoming connections are tested using attack profiles</a:t>
            </a:r>
          </a:p>
          <a:p>
            <a:r>
              <a:rPr lang="en-US" dirty="0"/>
              <a:t>If No match is discovered, the connection is classified as Normal </a:t>
            </a:r>
          </a:p>
          <a:p>
            <a:r>
              <a:rPr lang="en-US" dirty="0"/>
              <a:t>If Full match is discovered, the connection is </a:t>
            </a:r>
            <a:r>
              <a:rPr lang="en-US" dirty="0" err="1"/>
              <a:t>labled</a:t>
            </a:r>
            <a:r>
              <a:rPr lang="en-US" dirty="0"/>
              <a:t> as a Known attack </a:t>
            </a:r>
          </a:p>
          <a:p>
            <a:r>
              <a:rPr lang="en-US" dirty="0"/>
              <a:t>If a partial match is discovered, then there is a probability of an unknown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98425"/>
            <a:ext cx="789214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Attack graphs to Discover unknown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766231"/>
              </p:ext>
            </p:extLst>
          </p:nvPr>
        </p:nvGraphicFramePr>
        <p:xfrm>
          <a:off x="2373086" y="1347763"/>
          <a:ext cx="3703864" cy="222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3" imgW="2729102" imgH="1667380" progId="Visio.Drawing.11">
                  <p:embed/>
                </p:oleObj>
              </mc:Choice>
              <mc:Fallback>
                <p:oleObj name="Visio" r:id="rId3" imgW="2729102" imgH="16673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086" y="1347763"/>
                        <a:ext cx="3703864" cy="2224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83771" y="3772234"/>
            <a:ext cx="7380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 each graph there is a single special node called target node (TAN) that represents the final objective of all steps </a:t>
            </a:r>
          </a:p>
        </p:txBody>
      </p:sp>
      <p:sp>
        <p:nvSpPr>
          <p:cNvPr id="9" name="Rectangle 8"/>
          <p:cNvSpPr/>
          <p:nvPr/>
        </p:nvSpPr>
        <p:spPr>
          <a:xfrm>
            <a:off x="783771" y="5160895"/>
            <a:ext cx="7794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Since each node is related to one or more vulnerabilities each of which has a Common Vulnerability (CVSS) score, nodes will be connected to the TAN node using such a score.</a:t>
            </a:r>
          </a:p>
        </p:txBody>
      </p:sp>
    </p:spTree>
    <p:extLst>
      <p:ext uri="{BB962C8B-B14F-4D97-AF65-F5344CB8AC3E}">
        <p14:creationId xmlns:p14="http://schemas.microsoft.com/office/powerpoint/2010/main" val="40693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Discovering Unknown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6646" y="1887713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If an event is found to be  similar to one of the profiles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 the database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an alert is raised and the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becomes active.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646" y="1887713"/>
                <a:ext cx="7886700" cy="4351338"/>
              </a:xfrm>
              <a:blipFill>
                <a:blip r:embed="rId3"/>
                <a:stretch>
                  <a:fillRect l="-386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349936"/>
              </p:ext>
            </p:extLst>
          </p:nvPr>
        </p:nvGraphicFramePr>
        <p:xfrm>
          <a:off x="5235996" y="2834508"/>
          <a:ext cx="3279354" cy="196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4" imgW="2729102" imgH="1667380" progId="Visio.Drawing.11">
                  <p:embed/>
                </p:oleObj>
              </mc:Choice>
              <mc:Fallback>
                <p:oleObj name="Visio" r:id="rId4" imgW="2729102" imgH="16673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996" y="2834508"/>
                        <a:ext cx="3279354" cy="1969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4642" y="4695210"/>
                <a:ext cx="7950708" cy="1699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After some time if another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becomes active and such a node has a direct relation to TAN, the probability of compromising the target node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𝑃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</a:rPr>
                      <m:t>𝑇𝐴𝑁</m:t>
                    </m:r>
                  </m:oMath>
                </a14:m>
                <a:r>
                  <a:rPr lang="en-US" sz="2400" dirty="0"/>
                  <a:t>) is denoted by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𝑃</m:t>
                    </m:r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</a:rPr>
                      <m:t>𝑇𝐴𝑁</m:t>
                    </m:r>
                  </m:oMath>
                </a14:m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𝑐𝑣𝑠𝑠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TAN</m:t>
                            </m:r>
                          </m:e>
                        </m:d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42" y="4695210"/>
                <a:ext cx="7950708" cy="1699440"/>
              </a:xfrm>
              <a:prstGeom prst="rect">
                <a:avLst/>
              </a:prstGeom>
              <a:blipFill>
                <a:blip r:embed="rId6"/>
                <a:stretch>
                  <a:fillRect l="-1074" t="-3226" r="-920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8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Discovering Unknown attacks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model the “leaky” chances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𝑇𝐴𝑁</m:t>
                    </m:r>
                  </m:oMath>
                </a14:m>
                <a:r>
                  <a:rPr lang="en-US" dirty="0"/>
                  <a:t> may still occur without requiring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certainly true “leaky” parameters(LPs) are introduced. </a:t>
                </a:r>
              </a:p>
              <a:p>
                <a:pPr algn="just"/>
                <a:r>
                  <a:rPr lang="en-US" dirty="0"/>
                  <a:t>In particular, each node has an associated (enabling) influence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TAN</m:t>
                    </m:r>
                  </m:oMath>
                </a14:m>
                <a:r>
                  <a:rPr lang="en-US" dirty="0"/>
                  <a:t> node. Such a parameter is represented by a probability value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𝐿𝑃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Discovering Unknown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1565" y="2086186"/>
                <a:ext cx="7421524" cy="353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such a probability which approximately equals the similarity between incoming activities and the signature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need to be modified as follows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- (|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|×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Given this formula the new probability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𝑇𝐴𝑁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becomes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𝑇𝐴𝑁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𝑐𝑣𝑠𝑠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</m:d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65" y="2086186"/>
                <a:ext cx="7421524" cy="3532505"/>
              </a:xfrm>
              <a:prstGeom prst="rect">
                <a:avLst/>
              </a:prstGeom>
              <a:blipFill rotWithShape="0">
                <a:blip r:embed="rId2"/>
                <a:stretch>
                  <a:fillRect l="-493" r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6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36" y="734412"/>
            <a:ext cx="7886700" cy="90014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Eliminating  the Risk of unknown Attack Using Open Flow Actions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1830820"/>
                  </p:ext>
                </p:extLst>
              </p:nvPr>
            </p:nvGraphicFramePr>
            <p:xfrm>
              <a:off x="2627283" y="1819970"/>
              <a:ext cx="2421255" cy="15317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84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928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Mitigation procedure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Value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Traffic Redirection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Traffic block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Deep packet inspection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Block port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…..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1830820"/>
                  </p:ext>
                </p:extLst>
              </p:nvPr>
            </p:nvGraphicFramePr>
            <p:xfrm>
              <a:off x="2627283" y="1819970"/>
              <a:ext cx="2421255" cy="14791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8445"/>
                    <a:gridCol w="892810"/>
                  </a:tblGrid>
                  <a:tr h="155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Mitigation procedure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Value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466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Traffic Redirection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2603" t="-70455" r="-685" b="-395455"/>
                          </a:stretch>
                        </a:blipFill>
                      </a:tcPr>
                    </a:tc>
                  </a:tr>
                  <a:tr h="26466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Traffic block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2603" t="-174419" r="-685" b="-304651"/>
                          </a:stretch>
                        </a:blipFill>
                      </a:tcPr>
                    </a:tc>
                  </a:tr>
                  <a:tr h="26466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Deep packet inspection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2603" t="-274419" r="-685" b="-204651"/>
                          </a:stretch>
                        </a:blipFill>
                      </a:tcPr>
                    </a:tc>
                  </a:tr>
                  <a:tr h="26466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Block port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2603" t="-365909" r="-685" b="-100000"/>
                          </a:stretch>
                        </a:blipFill>
                      </a:tcPr>
                    </a:tc>
                  </a:tr>
                  <a:tr h="26466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…..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ar-JO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2603" t="-476744" r="-685" b="-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0205" y="1439625"/>
            <a:ext cx="8077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1: Reducing the risk of zero-day attacks using some mitigation procedures in Open flow Architecture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0206" y="3414172"/>
                <a:ext cx="7559748" cy="3634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Procedure: Eliminating  the ris</a:t>
                </a:r>
                <a:r>
                  <a:rPr lang="en-US" sz="14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 of </a:t>
                </a: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Unknown Attack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Require</a:t>
                </a:r>
                <a14:m>
                  <m:oMath xmlns:m="http://schemas.openxmlformats.org/officeDocument/2006/math">
                    <m:r>
                      <a:rPr lang="en-US" sz="1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𝑔𝑟𝑎𝑝h</m:t>
                    </m:r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𝑀𝑃𝑠</m:t>
                    </m:r>
                  </m:oMath>
                </a14:m>
                <a:endPara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each detected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to</m:t>
                    </m:r>
                    <m: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TAN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each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𝑡𝑟𝑖𝑔𝑔𝑒𝑟𝑑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𝐿𝑃𝑠</m:t>
                    </m:r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Select one or more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𝑀𝑃𝑠</m:t>
                    </m:r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depending on attack type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each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selected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𝑇𝐴𝑁</m:t>
                        </m:r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𝑇𝐴𝑁</m:t>
                        </m:r>
                      </m:e>
                    </m:d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∗(1−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// calculate the change in the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𝑇𝐴𝑁</m:t>
                        </m:r>
                      </m:e>
                    </m:d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𝑀𝑃𝑠</m:t>
                        </m:r>
                      </m:sub>
                    </m:sSub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End For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End For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𝑍𝐷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𝑒𝑓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𝑇𝐴𝑁</m:t>
                        </m:r>
                      </m:e>
                    </m:d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// the elimination in achieved on the probability of </a:t>
                </a:r>
                <a:r>
                  <a:rPr lang="en-US" sz="1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unknwn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attack on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US" sz="1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End for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End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06" y="3414172"/>
                <a:ext cx="7559748" cy="3634328"/>
              </a:xfrm>
              <a:prstGeom prst="rect">
                <a:avLst/>
              </a:prstGeom>
              <a:blipFill rotWithShape="1">
                <a:blip r:embed="rId3"/>
                <a:stretch>
                  <a:fillRect l="-161" t="-168" r="-24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5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479426"/>
            <a:ext cx="78867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/>
              <a:t>Experiments and Analysis </a:t>
            </a:r>
            <a:br>
              <a:rPr lang="en-US" sz="3600" b="1" dirty="0"/>
            </a:br>
            <a:endParaRPr lang="ar-J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1643748"/>
            <a:ext cx="3705225" cy="29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57374" y="4658409"/>
            <a:ext cx="561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latin typeface="+mj-lt"/>
                <a:ea typeface="+mj-ea"/>
                <a:cs typeface="+mj-cs"/>
              </a:rPr>
              <a:t>Network topology used to generate suspicious and benign flows</a:t>
            </a:r>
          </a:p>
        </p:txBody>
      </p:sp>
    </p:spTree>
    <p:extLst>
      <p:ext uri="{BB962C8B-B14F-4D97-AF65-F5344CB8AC3E}">
        <p14:creationId xmlns:p14="http://schemas.microsoft.com/office/powerpoint/2010/main" val="106927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7" y="435948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Denial of Service Attack Scenarios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69430"/>
              </p:ext>
            </p:extLst>
          </p:nvPr>
        </p:nvGraphicFramePr>
        <p:xfrm>
          <a:off x="2037207" y="1724304"/>
          <a:ext cx="8686800" cy="535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3" imgW="6264045" imgH="3855011" progId="Word.Document.12">
                  <p:embed/>
                </p:oleObj>
              </mc:Choice>
              <mc:Fallback>
                <p:oleObj name="Document" r:id="rId3" imgW="6264045" imgH="3855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7207" y="1724304"/>
                        <a:ext cx="8686800" cy="535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32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Datasets used for Experiments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78" y="2508820"/>
            <a:ext cx="3714433" cy="274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05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Software Defined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definitions: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SDN is a new network architecture:</a:t>
            </a:r>
          </a:p>
          <a:p>
            <a:pPr lvl="2"/>
            <a:r>
              <a:rPr lang="en-US" dirty="0"/>
              <a:t>That’s makes it easier to program networks.</a:t>
            </a:r>
          </a:p>
          <a:p>
            <a:pPr lvl="2"/>
            <a:r>
              <a:rPr lang="en-US" dirty="0"/>
              <a:t>With the core idea that software remotely controls network hardware.</a:t>
            </a:r>
          </a:p>
          <a:p>
            <a:pPr lvl="2"/>
            <a:r>
              <a:rPr lang="en-US" dirty="0"/>
              <a:t>SDN is a framework to allow network administrators to automatically and dynamically manage and control a large number of network devices, services, topology, traffic paths, and packet handling (quality of service) policies using high-level languages and APIs.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5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Results</a:t>
            </a:r>
            <a:endParaRPr lang="ar-JO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297"/>
              </p:ext>
            </p:extLst>
          </p:nvPr>
        </p:nvGraphicFramePr>
        <p:xfrm>
          <a:off x="895350" y="2089493"/>
          <a:ext cx="790109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3" imgW="6442394" imgH="2650220" progId="Word.Document.12">
                  <p:embed/>
                </p:oleObj>
              </mc:Choice>
              <mc:Fallback>
                <p:oleObj name="Document" r:id="rId3" imgW="6442394" imgH="2650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50" y="2089493"/>
                        <a:ext cx="7901095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18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proposed a novel technique to mitigate unknown attacks on SDNs. </a:t>
            </a:r>
          </a:p>
          <a:p>
            <a:r>
              <a:rPr lang="en-US" dirty="0"/>
              <a:t>Our approach is driven by Graph theory to identify such attacks on SDNs. </a:t>
            </a:r>
          </a:p>
          <a:p>
            <a:r>
              <a:rPr lang="en-US" dirty="0"/>
              <a:t>We propose to design and implement algorithms for:</a:t>
            </a:r>
          </a:p>
          <a:p>
            <a:pPr lvl="0"/>
            <a:r>
              <a:rPr lang="en-US" dirty="0"/>
              <a:t>Creation of attack graphs to identify unknown attacks using SDNs</a:t>
            </a:r>
          </a:p>
          <a:p>
            <a:pPr lvl="0"/>
            <a:r>
              <a:rPr lang="en-US" dirty="0"/>
              <a:t>Initial Results Show that Our approach is very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228"/>
            <a:ext cx="7886700" cy="1325563"/>
          </a:xfrm>
        </p:spPr>
        <p:txBody>
          <a:bodyPr/>
          <a:lstStyle/>
          <a:p>
            <a:r>
              <a:rPr lang="en-US" b="1" dirty="0"/>
              <a:t>Software Defined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3</a:t>
            </a:fld>
            <a:endParaRPr lang="en-US"/>
          </a:p>
        </p:txBody>
      </p:sp>
      <p:pic>
        <p:nvPicPr>
          <p:cNvPr id="8194" name="Picture 2" descr="https://www.h-brs.de/files/styles/content_half/public/paragraph_single_image/20172410_fbinf_mclab_software-defined-networking_mk.jpg?itok=Yv5crQDb">
            <a:extLst>
              <a:ext uri="{FF2B5EF4-FFF2-40B4-BE49-F238E27FC236}">
                <a16:creationId xmlns:a16="http://schemas.microsoft.com/office/drawing/2014/main" id="{E3D55F4F-BFAB-4B12-9D17-8D606C50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59" y="2364124"/>
            <a:ext cx="4830496" cy="28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oftware defined networking">
            <a:extLst>
              <a:ext uri="{FF2B5EF4-FFF2-40B4-BE49-F238E27FC236}">
                <a16:creationId xmlns:a16="http://schemas.microsoft.com/office/drawing/2014/main" id="{50B39A49-1AD0-4B28-8654-2FD701F7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3" y="2200847"/>
            <a:ext cx="35718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1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Security Challenges Vs. opportunities in SDNs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3430"/>
            <a:ext cx="7886700" cy="4351338"/>
          </a:xfrm>
        </p:spPr>
        <p:txBody>
          <a:bodyPr/>
          <a:lstStyle/>
          <a:p>
            <a:pPr algn="just"/>
            <a:r>
              <a:rPr lang="en-US" dirty="0"/>
              <a:t>With the promise of programmable networks will come a with security challenges, including the need to protect the new network controller</a:t>
            </a:r>
          </a:p>
          <a:p>
            <a:pPr algn="just"/>
            <a:r>
              <a:rPr lang="en-US" dirty="0"/>
              <a:t>At the same time SDNs offer several mechanisms to protect against Cyber Attacks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SDN Misuse/Attack Cases</a:t>
            </a:r>
            <a:endParaRPr lang="ar-J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00" y="2013203"/>
            <a:ext cx="6093408" cy="3712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323036" y="5725810"/>
            <a:ext cx="249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SDN misuse/attack cases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2002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52348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SDN architecture and Security Benefits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8" y="1389690"/>
            <a:ext cx="7886700" cy="4351338"/>
          </a:xfrm>
        </p:spPr>
        <p:txBody>
          <a:bodyPr/>
          <a:lstStyle/>
          <a:p>
            <a:pPr algn="ctr"/>
            <a:r>
              <a:rPr lang="en-US" dirty="0"/>
              <a:t>Can be used for Data collection and Attack Detection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35" y="2204669"/>
            <a:ext cx="5071729" cy="3536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0753" y="5944452"/>
            <a:ext cx="866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Xia, W., et al.,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survey on software-defined networking.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IEEE Communications Surveys &amp; Tutorials.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(1): p. 27-51.</a:t>
            </a:r>
          </a:p>
        </p:txBody>
      </p:sp>
    </p:spTree>
    <p:extLst>
      <p:ext uri="{BB962C8B-B14F-4D97-AF65-F5344CB8AC3E}">
        <p14:creationId xmlns:p14="http://schemas.microsoft.com/office/powerpoint/2010/main" val="24778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Unknown Attacks are on rise!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7</a:t>
            </a:fld>
            <a:endParaRPr lang="en-US"/>
          </a:p>
        </p:txBody>
      </p:sp>
      <p:pic>
        <p:nvPicPr>
          <p:cNvPr id="9218" name="Picture 2" descr="https://www.hackmageddon.com/wp-content/uploads/2019/01/Featured-Image-2018-Hackmageddon.jpg">
            <a:extLst>
              <a:ext uri="{FF2B5EF4-FFF2-40B4-BE49-F238E27FC236}">
                <a16:creationId xmlns:a16="http://schemas.microsoft.com/office/drawing/2014/main" id="{0AECB0EF-AFB1-4125-9AC0-5195BA06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4" y="1801047"/>
            <a:ext cx="7417613" cy="39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01B5A5-76EA-4A72-A1FA-9267BEF70F9C}"/>
              </a:ext>
            </a:extLst>
          </p:cNvPr>
          <p:cNvSpPr/>
          <p:nvPr/>
        </p:nvSpPr>
        <p:spPr>
          <a:xfrm>
            <a:off x="449886" y="6111264"/>
            <a:ext cx="775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https://www.hackmageddon.com/2019/01/15/2018-a-year-of-cyber-attacks/</a:t>
            </a:r>
          </a:p>
        </p:txBody>
      </p:sp>
    </p:spTree>
    <p:extLst>
      <p:ext uri="{BB962C8B-B14F-4D97-AF65-F5344CB8AC3E}">
        <p14:creationId xmlns:p14="http://schemas.microsoft.com/office/powerpoint/2010/main" val="3703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reduce the Risk of Unknown attacks Using Software Defined Networks?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227" y="245619"/>
            <a:ext cx="6516429" cy="1045019"/>
          </a:xfrm>
        </p:spPr>
        <p:txBody>
          <a:bodyPr/>
          <a:lstStyle/>
          <a:p>
            <a:r>
              <a:rPr lang="en-US" b="1" dirty="0"/>
              <a:t> Research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62C-BB48-47A3-B744-C7A95F403CEC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8195" y="12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70140"/>
              </p:ext>
            </p:extLst>
          </p:nvPr>
        </p:nvGraphicFramePr>
        <p:xfrm>
          <a:off x="962718" y="826620"/>
          <a:ext cx="6560507" cy="587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8304120" imgH="7438126" progId="Visio.Drawing.11">
                  <p:embed/>
                </p:oleObj>
              </mc:Choice>
              <mc:Fallback>
                <p:oleObj name="Visio" r:id="rId3" imgW="8304120" imgH="743812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718" y="826620"/>
                        <a:ext cx="6560507" cy="5873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734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400</TotalTime>
  <Words>829</Words>
  <Application>Microsoft Office PowerPoint</Application>
  <PresentationFormat>On-screen Show (4:3)</PresentationFormat>
  <Paragraphs>113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Rockwell</vt:lpstr>
      <vt:lpstr>Rockwell Condensed</vt:lpstr>
      <vt:lpstr>Times New Roman</vt:lpstr>
      <vt:lpstr>Wingdings</vt:lpstr>
      <vt:lpstr>Wood Type</vt:lpstr>
      <vt:lpstr>Visio</vt:lpstr>
      <vt:lpstr>Document</vt:lpstr>
      <vt:lpstr>Autonomous Network Alerting Systems and Programmable Networks</vt:lpstr>
      <vt:lpstr>Software Defined Networks</vt:lpstr>
      <vt:lpstr>Software Defined Networks</vt:lpstr>
      <vt:lpstr>Security Challenges Vs. opportunities in SDNs</vt:lpstr>
      <vt:lpstr>SDN Misuse/Attack Cases</vt:lpstr>
      <vt:lpstr>SDN architecture and Security Benefits </vt:lpstr>
      <vt:lpstr>Unknown Attacks are on rise!</vt:lpstr>
      <vt:lpstr>Research Question</vt:lpstr>
      <vt:lpstr> Research Approach</vt:lpstr>
      <vt:lpstr>Data Collection</vt:lpstr>
      <vt:lpstr>Detection of known Attacks</vt:lpstr>
      <vt:lpstr>Attack graphs to Discover unknown attack</vt:lpstr>
      <vt:lpstr>Discovering Unknown attacks </vt:lpstr>
      <vt:lpstr>Discovering Unknown attacks </vt:lpstr>
      <vt:lpstr>Discovering Unknown attacks </vt:lpstr>
      <vt:lpstr>Eliminating  the Risk of unknown Attack Using Open Flow Actions </vt:lpstr>
      <vt:lpstr>Experiments and Analysis  </vt:lpstr>
      <vt:lpstr>Denial of Service Attack Scenarios</vt:lpstr>
      <vt:lpstr>Datasets used for Experiments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Software Defined Networks for Reducing the Risk of Unknown Security Attacks</dc:title>
  <dc:creator>Presntation</dc:creator>
  <cp:lastModifiedBy>Ahmed Aleroud</cp:lastModifiedBy>
  <cp:revision>27</cp:revision>
  <dcterms:created xsi:type="dcterms:W3CDTF">2017-04-30T09:19:02Z</dcterms:created>
  <dcterms:modified xsi:type="dcterms:W3CDTF">2019-04-04T06:26:38Z</dcterms:modified>
</cp:coreProperties>
</file>