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235000c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235000c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5f7d95da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5f7d95da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5f7d95da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5f7d95da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5f7d95da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5f7d95da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5f7d95dad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5f7d95dad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5f7d95da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5f7d95da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5f7d95dad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5f7d95dad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5f7d95dad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5f7d95dad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256960" y="1187048"/>
            <a:ext cx="1094856" cy="356807"/>
            <a:chOff x="0" y="0"/>
            <a:chExt cx="2077525" cy="676925"/>
          </a:xfrm>
        </p:grpSpPr>
        <p:sp>
          <p:nvSpPr>
            <p:cNvPr id="65" name="Google Shape;65;p14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14"/>
          <p:cNvSpPr txBox="1"/>
          <p:nvPr/>
        </p:nvSpPr>
        <p:spPr>
          <a:xfrm>
            <a:off x="129750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/>
          <p:nvPr>
            <p:ph type="ctrTitle"/>
          </p:nvPr>
        </p:nvSpPr>
        <p:spPr>
          <a:xfrm>
            <a:off x="129758" y="1404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129750" y="2394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15"/>
          <p:cNvGrpSpPr/>
          <p:nvPr/>
        </p:nvGrpSpPr>
        <p:grpSpPr>
          <a:xfrm>
            <a:off x="176223" y="4848071"/>
            <a:ext cx="532885" cy="173631"/>
            <a:chOff x="0" y="0"/>
            <a:chExt cx="2077525" cy="676925"/>
          </a:xfrm>
        </p:grpSpPr>
        <p:sp>
          <p:nvSpPr>
            <p:cNvPr id="78" name="Google Shape;78;p15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5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 txBox="1"/>
          <p:nvPr>
            <p:ph type="title"/>
          </p:nvPr>
        </p:nvSpPr>
        <p:spPr>
          <a:xfrm>
            <a:off x="176225" y="703050"/>
            <a:ext cx="4022100" cy="3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180900" y="1143700"/>
            <a:ext cx="412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17"/>
          <p:cNvSpPr txBox="1"/>
          <p:nvPr>
            <p:ph idx="2" type="body"/>
          </p:nvPr>
        </p:nvSpPr>
        <p:spPr>
          <a:xfrm>
            <a:off x="4840395" y="1143700"/>
            <a:ext cx="412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180900" y="447950"/>
            <a:ext cx="58674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180900" y="128195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180900" y="456800"/>
            <a:ext cx="8782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1"/>
          <p:cNvSpPr txBox="1"/>
          <p:nvPr>
            <p:ph type="title"/>
          </p:nvPr>
        </p:nvSpPr>
        <p:spPr>
          <a:xfrm>
            <a:off x="178563" y="446900"/>
            <a:ext cx="40452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176225" y="14547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/>
          <p:nvPr/>
        </p:nvSpPr>
        <p:spPr>
          <a:xfrm>
            <a:off x="3534336" y="2402400"/>
            <a:ext cx="3930000" cy="274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885361" y="2773950"/>
            <a:ext cx="3211500" cy="2188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hasCustomPrompt="1" type="title"/>
          </p:nvPr>
        </p:nvSpPr>
        <p:spPr>
          <a:xfrm>
            <a:off x="180900" y="1106125"/>
            <a:ext cx="87822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180900" y="3152225"/>
            <a:ext cx="87822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oogl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176223" y="4848071"/>
            <a:ext cx="532885" cy="173631"/>
            <a:chOff x="0" y="0"/>
            <a:chExt cx="2077525" cy="676925"/>
          </a:xfrm>
        </p:grpSpPr>
        <p:sp>
          <p:nvSpPr>
            <p:cNvPr id="52" name="Google Shape;52;p13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13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peering.google.com" TargetMode="External"/><Relationship Id="rId4" Type="http://schemas.openxmlformats.org/officeDocument/2006/relationships/hyperlink" Target="mailto:noc@google.com" TargetMode="External"/><Relationship Id="rId5" Type="http://schemas.openxmlformats.org/officeDocument/2006/relationships/hyperlink" Target="mailto:ggc@google.com" TargetMode="External"/><Relationship Id="rId6" Type="http://schemas.openxmlformats.org/officeDocument/2006/relationships/hyperlink" Target="http://isp.google.com" TargetMode="External"/><Relationship Id="rId7" Type="http://schemas.openxmlformats.org/officeDocument/2006/relationships/hyperlink" Target="mailto:hossama@googl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idx="1" type="subTitle"/>
          </p:nvPr>
        </p:nvSpPr>
        <p:spPr>
          <a:xfrm>
            <a:off x="129750" y="1879200"/>
            <a:ext cx="85206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AS15169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147550" y="13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Infrastructure </a:t>
            </a:r>
            <a:endParaRPr b="1" sz="3000"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283800"/>
            <a:ext cx="2948700" cy="32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5818E"/>
                </a:solidFill>
              </a:rPr>
              <a:t>Data centers</a:t>
            </a:r>
            <a:endParaRPr b="1" sz="2400">
              <a:solidFill>
                <a:srgbClr val="45818E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6A5AF"/>
                </a:solidFill>
              </a:rPr>
              <a:t>Edge pops</a:t>
            </a:r>
            <a:endParaRPr b="1" sz="2400"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F1C232"/>
                </a:solidFill>
              </a:rPr>
              <a:t>GGCs</a:t>
            </a:r>
            <a:endParaRPr b="1" sz="2400">
              <a:solidFill>
                <a:srgbClr val="F1C232"/>
              </a:solidFill>
            </a:endParaRPr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225" y="824175"/>
            <a:ext cx="3957950" cy="36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229600" y="13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Our core</a:t>
            </a:r>
            <a:endParaRPr b="1"/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275" y="1147000"/>
            <a:ext cx="6494726" cy="375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/>
        </p:nvSpPr>
        <p:spPr>
          <a:xfrm>
            <a:off x="150500" y="1174925"/>
            <a:ext cx="2234400" cy="3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8761D"/>
                </a:solidFill>
              </a:rPr>
              <a:t>Belgium</a:t>
            </a:r>
            <a:endParaRPr b="1" sz="18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29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</a:rPr>
              <a:t>Finland</a:t>
            </a:r>
            <a:endParaRPr b="1" sz="18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29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Denmark</a:t>
            </a:r>
            <a:endParaRPr b="1" sz="18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Dublin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8761D"/>
                </a:solidFill>
              </a:rPr>
              <a:t>Netherlands</a:t>
            </a:r>
            <a:endParaRPr b="1" sz="18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238750" y="15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Edge pops</a:t>
            </a:r>
            <a:endParaRPr b="1"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775" y="1170125"/>
            <a:ext cx="6533823" cy="355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/>
        </p:nvSpPr>
        <p:spPr>
          <a:xfrm>
            <a:off x="150500" y="1174925"/>
            <a:ext cx="2234400" cy="3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+100 Edge locations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FJR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UAE - Fujairah Smarthub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MCT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Oman - Blue City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MRS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Interxion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MIL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Avalon campus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SOF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Telepoint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66100" y="198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GGCs</a:t>
            </a:r>
            <a:endParaRPr b="1"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11700" y="1152475"/>
            <a:ext cx="276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Deep</a:t>
            </a:r>
            <a:r>
              <a:rPr lang="en" sz="1400">
                <a:solidFill>
                  <a:srgbClr val="000000"/>
                </a:solidFill>
              </a:rPr>
              <a:t> within partners networks.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Can serve between 60% and 80% of the total AS15169 traffic volume.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Great tool to increase 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cost savings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for our partners while  enhancing end -user performance.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6625" y="1152475"/>
            <a:ext cx="50156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Traffic flows facts</a:t>
            </a:r>
            <a:endParaRPr b="1"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266100" y="1097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Serves traffic from edge nodes (</a:t>
            </a:r>
            <a:r>
              <a:rPr b="1" lang="en" sz="14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GGC</a:t>
            </a:r>
            <a:r>
              <a:rPr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), then </a:t>
            </a:r>
            <a:r>
              <a:rPr b="1" lang="en" sz="14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direct peering </a:t>
            </a:r>
            <a:r>
              <a:rPr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, then via </a:t>
            </a:r>
            <a:r>
              <a:rPr b="1" lang="en" sz="1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indirect paths</a:t>
            </a:r>
            <a:endParaRPr b="1" sz="1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We o</a:t>
            </a:r>
            <a:r>
              <a:rPr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ptimizes traffic delivery for </a:t>
            </a:r>
            <a:r>
              <a:rPr b="1"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end-user performance</a:t>
            </a:r>
            <a:r>
              <a:rPr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 so w</a:t>
            </a:r>
            <a:r>
              <a:rPr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e carry  traffic on our own network as close to users as possible</a:t>
            </a:r>
            <a:endParaRPr sz="1400">
              <a:solidFill>
                <a:srgbClr val="23232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We respect </a:t>
            </a:r>
            <a:r>
              <a:rPr b="1"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AS path length and prefix specifics </a:t>
            </a:r>
            <a:r>
              <a:rPr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when deciding how to exchange traffic, </a:t>
            </a:r>
            <a:r>
              <a:rPr b="1"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still</a:t>
            </a:r>
            <a:r>
              <a:rPr lang="en" sz="1400">
                <a:solidFill>
                  <a:srgbClr val="23232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00">
                <a:solidFill>
                  <a:srgbClr val="2323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traffic</a:t>
            </a:r>
            <a:r>
              <a:rPr lang="en" sz="1400">
                <a:solidFill>
                  <a:srgbClr val="2323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may not follow these guidelines as a result of observed performance between Google serving locations and the end-user.</a:t>
            </a:r>
            <a:endParaRPr sz="1400">
              <a:solidFill>
                <a:srgbClr val="23232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Internal mapping system has 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visibility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over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prefixes originating from an ASN based on </a:t>
            </a:r>
            <a:r>
              <a:rPr b="1"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BGP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Announcements and then using our </a:t>
            </a:r>
            <a:r>
              <a:rPr b="1"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mapping formula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we rank serving options based on latency, path congestion, link utilization and advertisement location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3232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Best practices </a:t>
            </a:r>
            <a:endParaRPr b="1"/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Please</a:t>
            </a:r>
            <a:r>
              <a:rPr b="1"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advertise all your routes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 all locations where you  peer with Google, don’t hard TE by using prefixes announcements, instead use sticky notes “communities”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Make sure your </a:t>
            </a:r>
            <a:r>
              <a:rPr b="1"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Peeringdb 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records are up to date, our automation tools depends on it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From 2019-Q2 we will be applying </a:t>
            </a:r>
            <a:r>
              <a:rPr b="1"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route filters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to all our BGP sessions make sure to update your ASN data on the IRR system. 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avoid any routing issues please keep your Maintainer, ASN, AS-SET, and Route objects up to date. We use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RADB, RIPE, APNIC, AFRINIC, ARIN, NTT and Level3.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Google Public DNS 8.8.8.8, are not designed as ICMP network testing services we </a:t>
            </a:r>
            <a:r>
              <a:rPr b="1"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rate limit ICMP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 The termination point of the TCP/UDP session with Google may not represent the full network path between a user and the service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3232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23232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Contacts</a:t>
            </a:r>
            <a:endParaRPr b="1"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For peering &amp; GGC Register your interest at </a:t>
            </a:r>
            <a:r>
              <a:rPr lang="en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peering.google.com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General Peering operations issues and questions </a:t>
            </a:r>
            <a:r>
              <a:rPr lang="en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noc@google.com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GGC Specific Questions - </a:t>
            </a:r>
            <a:r>
              <a:rPr lang="en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ggc@google.com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Google ISP Portal - Self Service -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isp.google.com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Manage your tickets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Monitor your Google traffic levels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Check your video quality, prefix quality and Google traffic flows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Long term planning and high level escalations </a:t>
            </a:r>
            <a:r>
              <a:rPr lang="en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hossama@google.com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rgbClr val="23232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oogle">
  <a:themeElements>
    <a:clrScheme name="Google">
      <a:dk1>
        <a:srgbClr val="4285F4"/>
      </a:dk1>
      <a:lt1>
        <a:srgbClr val="FFFFFF"/>
      </a:lt1>
      <a:dk2>
        <a:srgbClr val="666666"/>
      </a:dk2>
      <a:lt2>
        <a:srgbClr val="BDBDBD"/>
      </a:lt2>
      <a:accent1>
        <a:srgbClr val="0277BD"/>
      </a:accent1>
      <a:accent2>
        <a:srgbClr val="34A853"/>
      </a:accent2>
      <a:accent3>
        <a:srgbClr val="EA4335"/>
      </a:accent3>
      <a:accent4>
        <a:srgbClr val="FF9800"/>
      </a:accent4>
      <a:accent5>
        <a:srgbClr val="4FC3F7"/>
      </a:accent5>
      <a:accent6>
        <a:srgbClr val="FBBC05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