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9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59" r:id="rId9"/>
    <p:sldId id="264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109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jeb\Desktop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Traffic </a:t>
            </a:r>
            <a:r>
              <a:rPr lang="en-GB" dirty="0" smtClean="0"/>
              <a:t>Comparison</a:t>
            </a:r>
            <a:endParaRPr lang="en-GB" dirty="0"/>
          </a:p>
        </c:rich>
      </c:tx>
      <c:layout>
        <c:manualLayout>
          <c:xMode val="edge"/>
          <c:yMode val="edge"/>
          <c:x val="0.3156318897637795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Sheet1!$B$1:$F$1</c:f>
              <c:strCache>
                <c:ptCount val="5"/>
                <c:pt idx="0">
                  <c:v>SUDATEL</c:v>
                </c:pt>
                <c:pt idx="1">
                  <c:v>ZAIN</c:v>
                </c:pt>
                <c:pt idx="2">
                  <c:v>MTN</c:v>
                </c:pt>
                <c:pt idx="3">
                  <c:v>CANAR</c:v>
                </c:pt>
                <c:pt idx="4">
                  <c:v>MAXNET 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13.12</c:v>
                </c:pt>
                <c:pt idx="1">
                  <c:v>5.61</c:v>
                </c:pt>
                <c:pt idx="2">
                  <c:v>3.69</c:v>
                </c:pt>
                <c:pt idx="3">
                  <c:v>11.63</c:v>
                </c:pt>
                <c:pt idx="4">
                  <c:v>0.78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cat>
            <c:strRef>
              <c:f>Sheet1!$B$1:$F$1</c:f>
              <c:strCache>
                <c:ptCount val="5"/>
                <c:pt idx="0">
                  <c:v>SUDATEL</c:v>
                </c:pt>
                <c:pt idx="1">
                  <c:v>ZAIN</c:v>
                </c:pt>
                <c:pt idx="2">
                  <c:v>MTN</c:v>
                </c:pt>
                <c:pt idx="3">
                  <c:v>CANAR</c:v>
                </c:pt>
                <c:pt idx="4">
                  <c:v>MAXNET 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14.81</c:v>
                </c:pt>
                <c:pt idx="1">
                  <c:v>12.83</c:v>
                </c:pt>
                <c:pt idx="2">
                  <c:v>13.06</c:v>
                </c:pt>
                <c:pt idx="3">
                  <c:v>18.12</c:v>
                </c:pt>
                <c:pt idx="4">
                  <c:v>0.82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cat>
            <c:strRef>
              <c:f>Sheet1!$B$1:$F$1</c:f>
              <c:strCache>
                <c:ptCount val="5"/>
                <c:pt idx="0">
                  <c:v>SUDATEL</c:v>
                </c:pt>
                <c:pt idx="1">
                  <c:v>ZAIN</c:v>
                </c:pt>
                <c:pt idx="2">
                  <c:v>MTN</c:v>
                </c:pt>
                <c:pt idx="3">
                  <c:v>CANAR</c:v>
                </c:pt>
                <c:pt idx="4">
                  <c:v>MAXNET 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37.049999999999997</c:v>
                </c:pt>
                <c:pt idx="1">
                  <c:v>50.23</c:v>
                </c:pt>
                <c:pt idx="2">
                  <c:v>29.01</c:v>
                </c:pt>
                <c:pt idx="3">
                  <c:v>19.21</c:v>
                </c:pt>
                <c:pt idx="4">
                  <c:v>5.56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820512176"/>
        <c:axId val="1820518160"/>
        <c:axId val="0"/>
      </c:bar3DChart>
      <c:catAx>
        <c:axId val="182051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518160"/>
        <c:crosses val="autoZero"/>
        <c:auto val="1"/>
        <c:lblAlgn val="ctr"/>
        <c:lblOffset val="100"/>
        <c:noMultiLvlLbl val="0"/>
      </c:catAx>
      <c:valAx>
        <c:axId val="182051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51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4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9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3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0000" y="2362200"/>
            <a:ext cx="65786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505200"/>
            <a:ext cx="3987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B23E-15DF-4DAD-BBC2-20DA80C972A2}" type="datetime1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F51D-42CA-4645-A470-3CCB0480ACD6}" type="datetime1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E21C-13A7-483C-81CB-3132F387B1D0}" type="datetime1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3AB4-BE72-45BC-B97E-EA4B84AC20F7}" type="datetime1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FF3C-3B06-452F-9624-00F7E7ADB762}" type="datetime1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6F04-9F76-463A-B0F1-9AA8DBC0CC12}" type="datetime1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51234" y="148130"/>
            <a:ext cx="753556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2999" y="1443835"/>
            <a:ext cx="7535565" cy="5261765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147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145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A89-21B1-44D3-B450-E1B3E05FE69E}" type="datetime1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9428-2F56-40DC-A4CC-2DBD0AC001AB}" type="datetime1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7900-7062-49A8-BC54-00819A132891}" type="datetime1">
              <a:rPr lang="en-US" smtClean="0"/>
              <a:t>3/28/2019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F598-C1B5-4B19-B061-74F2B6F986C6}" type="datetime1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3FED-B192-462D-AF8B-BDCA40D29CD7}" type="datetime1">
              <a:rPr lang="en-US" smtClean="0"/>
              <a:t>3/28/2019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753D-9CA8-4A8C-8AA2-9D7235F86FB3}" type="datetime1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86ACE-F522-4F8A-89F3-4B33C6870A5E}" type="datetime1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sixp.s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xp.sd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xp.sd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xp.sd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xp.sd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xp.sd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xp.sd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sixp.sd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sixp.s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sixp.sd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7.jpeg"/><Relationship Id="rId9" Type="http://schemas.openxmlformats.org/officeDocument/2006/relationships/hyperlink" Target="http://www.sixp.sd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xp.sd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xp.sd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xp.sd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sixp.sd/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://www.sixp.sd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://www.sixp.s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0A5CF0-DED3-4752-99E3-1972CBD7C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2118672"/>
            <a:ext cx="7052580" cy="117440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The Sudanese IXP re-invented itself  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23B9EFF-099B-452F-903F-35245B2B4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1435" y="3293076"/>
            <a:ext cx="6707763" cy="1700011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6525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ASN : 37256</a:t>
            </a:r>
          </a:p>
          <a:p>
            <a:r>
              <a:rPr lang="en-US" sz="6525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: </a:t>
            </a:r>
            <a:r>
              <a:rPr lang="en-US" sz="645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328421</a:t>
            </a:r>
          </a:p>
          <a:p>
            <a:r>
              <a:rPr lang="en-US" sz="6000" dirty="0">
                <a:latin typeface="Andalus" panose="02020603050405020304" pitchFamily="18" charset="-78"/>
                <a:cs typeface="Andalus" panose="02020603050405020304" pitchFamily="18" charset="-78"/>
              </a:rPr>
              <a:t>Peering DB :</a:t>
            </a:r>
            <a:endParaRPr lang="en-US" sz="645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6525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Location : Khartoum </a:t>
            </a:r>
          </a:p>
          <a:p>
            <a:pPr algn="ctr"/>
            <a:r>
              <a:rPr lang="en-US" sz="6525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Website: www.sixp.sd </a:t>
            </a:r>
          </a:p>
          <a:p>
            <a:pPr algn="ctr"/>
            <a:r>
              <a:rPr lang="en-US" sz="6525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contact </a:t>
            </a:r>
            <a:r>
              <a:rPr lang="en-US" sz="6525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en-US" sz="6525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  <a:hlinkClick r:id="rId3"/>
              </a:rPr>
              <a:t>admin@sixp.sd</a:t>
            </a:r>
            <a:r>
              <a:rPr lang="en-US" sz="6525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algn="ctr"/>
            <a:endParaRPr lang="en-US" sz="6525" dirty="0">
              <a:solidFill>
                <a:schemeClr val="accent6"/>
              </a:solidFill>
              <a:cs typeface="(AH) Manal Black" pitchFamily="2" charset="-78"/>
            </a:endParaRPr>
          </a:p>
          <a:p>
            <a:pPr marL="600075" lvl="2" rtl="1"/>
            <a:endParaRPr lang="en-US" sz="6525" dirty="0">
              <a:solidFill>
                <a:schemeClr val="accent6"/>
              </a:solidFill>
              <a:cs typeface="(AH) Manal Black" pitchFamily="2" charset="-78"/>
            </a:endParaRPr>
          </a:p>
          <a:p>
            <a:pPr algn="ctr"/>
            <a:endParaRPr lang="en-US" dirty="0"/>
          </a:p>
          <a:p>
            <a:pPr algn="ctr"/>
            <a:endParaRPr lang="ar-SA" sz="2400" dirty="0">
              <a:cs typeface="(AH) Manal Black" pitchFamily="2" charset="-78"/>
            </a:endParaRPr>
          </a:p>
          <a:p>
            <a:pPr algn="ctr"/>
            <a:endParaRPr lang="en-US" dirty="0"/>
          </a:p>
        </p:txBody>
      </p:sp>
      <p:pic>
        <p:nvPicPr>
          <p:cNvPr id="6" name="Picture 2" descr="E:\SIXP\logo.png">
            <a:extLst>
              <a:ext uri="{FF2B5EF4-FFF2-40B4-BE49-F238E27FC236}">
                <a16:creationId xmlns:a16="http://schemas.microsoft.com/office/drawing/2014/main" xmlns="" id="{A256576A-9839-44C6-8C69-A7CA70291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9198" y="6483919"/>
            <a:ext cx="1095375" cy="36790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92" y="152400"/>
            <a:ext cx="1409776" cy="990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48400" y="5257800"/>
            <a:ext cx="216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Moumena Abdalla 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052807" cy="314661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We've been working on this plan since 2017  , but change was difficult not from  technically side  but the question was, why! it's working ? . </a:t>
            </a:r>
          </a:p>
          <a:p>
            <a:r>
              <a:rPr lang="en-US" dirty="0" smtClean="0"/>
              <a:t>A number of meetings  have been held on the issue with members</a:t>
            </a:r>
            <a:r>
              <a:rPr lang="en-US" dirty="0" smtClean="0"/>
              <a:t>, it </a:t>
            </a:r>
            <a:r>
              <a:rPr lang="en-US" dirty="0" smtClean="0"/>
              <a:t>was agreed that the Implementation will be through use the route server . after that began the migration plan. The test began for four days and the test was successful.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0905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How Sudanese IXP RE - INVENTED itself :-</a:t>
            </a:r>
          </a:p>
        </p:txBody>
      </p:sp>
      <p:pic>
        <p:nvPicPr>
          <p:cNvPr id="6" name="Picture 2" descr="E:\SIX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14" y="6423211"/>
            <a:ext cx="1095375" cy="36790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814021" y="5645842"/>
            <a:ext cx="572336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3"/>
              </a:rPr>
              <a:t>www.sixp.sd</a:t>
            </a:r>
            <a:r>
              <a:rPr lang="en-US" sz="1350" dirty="0"/>
              <a:t>     										</a:t>
            </a:r>
            <a:r>
              <a:rPr lang="en-US" sz="1350" dirty="0" smtClean="0"/>
              <a:t>admin@sixp.sd </a:t>
            </a:r>
            <a:endParaRPr lang="en-US" sz="13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9776" cy="990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05" y="98984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Why </a:t>
            </a:r>
            <a:r>
              <a:rPr lang="en-US" dirty="0">
                <a:solidFill>
                  <a:schemeClr val="accent1"/>
                </a:solidFill>
              </a:rPr>
              <a:t>changed </a:t>
            </a:r>
            <a:r>
              <a:rPr lang="en-US" dirty="0">
                <a:solidFill>
                  <a:schemeClr val="accent1"/>
                </a:solidFill>
              </a:rPr>
              <a:t>from l3 to l2 ?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58975"/>
            <a:ext cx="6709906" cy="31466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sz="2900" dirty="0"/>
              <a:t>Layer2 is “real” Exchange point</a:t>
            </a:r>
          </a:p>
          <a:p>
            <a:endParaRPr lang="en-US" sz="2900" dirty="0"/>
          </a:p>
          <a:p>
            <a:r>
              <a:rPr lang="en-US" dirty="0" smtClean="0"/>
              <a:t>expected </a:t>
            </a:r>
            <a:r>
              <a:rPr lang="en-US" dirty="0" smtClean="0"/>
              <a:t>results</a:t>
            </a:r>
          </a:p>
          <a:p>
            <a:pPr marL="0" indent="0">
              <a:buNone/>
            </a:pPr>
            <a:r>
              <a:rPr lang="en-US" dirty="0" smtClean="0"/>
              <a:t>       No limitation of the expansion .</a:t>
            </a:r>
            <a:br>
              <a:rPr lang="en-US" dirty="0" smtClean="0"/>
            </a:br>
            <a:r>
              <a:rPr lang="en-US" dirty="0" smtClean="0"/>
              <a:t>       Easy  troubleshooting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endParaRPr lang="en-US" dirty="0" smtClean="0"/>
          </a:p>
          <a:p>
            <a:r>
              <a:rPr lang="en-US" dirty="0" smtClean="0"/>
              <a:t>Strategic </a:t>
            </a:r>
            <a:r>
              <a:rPr lang="en-US" dirty="0" smtClean="0"/>
              <a:t>vision</a:t>
            </a:r>
          </a:p>
          <a:p>
            <a:pPr marL="0" indent="0">
              <a:buNone/>
            </a:pPr>
            <a:r>
              <a:rPr lang="en-US" dirty="0" smtClean="0"/>
              <a:t>         content provider peering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Regional peering </a:t>
            </a:r>
          </a:p>
        </p:txBody>
      </p:sp>
      <p:pic>
        <p:nvPicPr>
          <p:cNvPr id="5" name="Picture 2" descr="E:\SIX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24" y="6373432"/>
            <a:ext cx="1095375" cy="36790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45921" y="5657851"/>
            <a:ext cx="572336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3"/>
              </a:rPr>
              <a:t>www.sixp.sd</a:t>
            </a:r>
            <a:r>
              <a:rPr lang="en-US" sz="1350" dirty="0"/>
              <a:t>     										admin@sixp.sd </a:t>
            </a:r>
            <a:endParaRPr lang="en-US" sz="1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" y="21997"/>
            <a:ext cx="1409776" cy="9906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9" y="81708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</a:t>
            </a:r>
            <a:r>
              <a:rPr lang="en-US" dirty="0">
                <a:solidFill>
                  <a:schemeClr val="accent1"/>
                </a:solidFill>
              </a:rPr>
              <a:t>status </a:t>
            </a:r>
            <a:r>
              <a:rPr lang="en-US" dirty="0">
                <a:solidFill>
                  <a:schemeClr val="accent1"/>
                </a:solidFill>
              </a:rPr>
              <a:t>…</a:t>
            </a:r>
          </a:p>
        </p:txBody>
      </p:sp>
      <p:sp>
        <p:nvSpPr>
          <p:cNvPr id="4" name="AutoShape 2" descr="نتيجة بحث الصور عن ‪summary‬‏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763A35A-9246-42B7-9D18-04025C0656CC}"/>
              </a:ext>
            </a:extLst>
          </p:cNvPr>
          <p:cNvSpPr/>
          <p:nvPr/>
        </p:nvSpPr>
        <p:spPr>
          <a:xfrm>
            <a:off x="1551009" y="2406811"/>
            <a:ext cx="1889200" cy="2882096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49E7D18-03CD-4E7F-B9B7-18E3F331FB9E}"/>
              </a:ext>
            </a:extLst>
          </p:cNvPr>
          <p:cNvSpPr/>
          <p:nvPr/>
        </p:nvSpPr>
        <p:spPr>
          <a:xfrm>
            <a:off x="3445635" y="2400301"/>
            <a:ext cx="1883777" cy="2882096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4BD8FDB-41F3-4E35-B56B-95D00E77B8A7}"/>
              </a:ext>
            </a:extLst>
          </p:cNvPr>
          <p:cNvSpPr/>
          <p:nvPr/>
        </p:nvSpPr>
        <p:spPr>
          <a:xfrm>
            <a:off x="5329412" y="2406810"/>
            <a:ext cx="1898975" cy="2875587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6"/>
                </a:solidFill>
              </a:rPr>
              <a:t>Regional IXP </a:t>
            </a:r>
          </a:p>
          <a:p>
            <a:pPr algn="ctr"/>
            <a:r>
              <a:rPr lang="en-US" sz="1350" dirty="0">
                <a:solidFill>
                  <a:schemeClr val="accent6"/>
                </a:solidFill>
              </a:rPr>
              <a:t>International Peer  </a:t>
            </a:r>
          </a:p>
          <a:p>
            <a:pPr lvl="1"/>
            <a:r>
              <a:rPr lang="en-US" sz="1350" dirty="0">
                <a:solidFill>
                  <a:schemeClr val="accent6"/>
                </a:solidFill>
              </a:rPr>
              <a:t> (CDN)</a:t>
            </a:r>
          </a:p>
          <a:p>
            <a:pPr algn="ctr"/>
            <a:endParaRPr lang="en-US" sz="1350" dirty="0">
              <a:solidFill>
                <a:schemeClr val="accent6"/>
              </a:solidFill>
            </a:endParaRPr>
          </a:p>
        </p:txBody>
      </p:sp>
      <p:sp>
        <p:nvSpPr>
          <p:cNvPr id="11" name="Right Arrow 2">
            <a:extLst>
              <a:ext uri="{FF2B5EF4-FFF2-40B4-BE49-F238E27FC236}">
                <a16:creationId xmlns:a16="http://schemas.microsoft.com/office/drawing/2014/main" xmlns="" id="{44AAD13E-E2E9-49BF-B4B4-8BBB55FE9F25}"/>
              </a:ext>
            </a:extLst>
          </p:cNvPr>
          <p:cNvSpPr/>
          <p:nvPr/>
        </p:nvSpPr>
        <p:spPr>
          <a:xfrm>
            <a:off x="1561860" y="1885951"/>
            <a:ext cx="5010391" cy="70316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/>
              <a:t>past</a:t>
            </a:r>
          </a:p>
        </p:txBody>
      </p:sp>
      <p:sp>
        <p:nvSpPr>
          <p:cNvPr id="12" name="Right Arrow 3">
            <a:extLst>
              <a:ext uri="{FF2B5EF4-FFF2-40B4-BE49-F238E27FC236}">
                <a16:creationId xmlns:a16="http://schemas.microsoft.com/office/drawing/2014/main" xmlns="" id="{0112FA88-B112-4E8F-A470-93AFF9EB612A}"/>
              </a:ext>
            </a:extLst>
          </p:cNvPr>
          <p:cNvSpPr/>
          <p:nvPr/>
        </p:nvSpPr>
        <p:spPr>
          <a:xfrm>
            <a:off x="3445636" y="2234382"/>
            <a:ext cx="4064045" cy="70316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/>
              <a:t>present</a:t>
            </a:r>
          </a:p>
        </p:txBody>
      </p:sp>
      <p:sp>
        <p:nvSpPr>
          <p:cNvPr id="13" name="Right Arrow 4">
            <a:extLst>
              <a:ext uri="{FF2B5EF4-FFF2-40B4-BE49-F238E27FC236}">
                <a16:creationId xmlns:a16="http://schemas.microsoft.com/office/drawing/2014/main" xmlns="" id="{301AD7E4-3756-4743-9CD2-60A783749668}"/>
              </a:ext>
            </a:extLst>
          </p:cNvPr>
          <p:cNvSpPr/>
          <p:nvPr/>
        </p:nvSpPr>
        <p:spPr>
          <a:xfrm>
            <a:off x="5329413" y="2571750"/>
            <a:ext cx="2671588" cy="70316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Future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F3D8ABD-937C-44CF-98DF-DF7487E7F072}"/>
              </a:ext>
            </a:extLst>
          </p:cNvPr>
          <p:cNvSpPr txBox="1"/>
          <p:nvPr/>
        </p:nvSpPr>
        <p:spPr>
          <a:xfrm>
            <a:off x="1646767" y="2724066"/>
            <a:ext cx="176116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350" dirty="0">
                <a:solidFill>
                  <a:schemeClr val="accent6"/>
                </a:solidFill>
              </a:rPr>
              <a:t>Layer 3 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>
                <a:solidFill>
                  <a:schemeClr val="accent6"/>
                </a:solidFill>
              </a:rPr>
              <a:t>Dns node </a:t>
            </a:r>
            <a:endParaRPr lang="en-US" sz="1350" dirty="0">
              <a:solidFill>
                <a:schemeClr val="accent6"/>
              </a:solidFill>
            </a:endParaRPr>
          </a:p>
          <a:p>
            <a:pPr marL="214313" indent="-214313">
              <a:buFont typeface="Arial" charset="0"/>
              <a:buChar char="•"/>
            </a:pPr>
            <a:r>
              <a:rPr lang="en-US" sz="1350" dirty="0">
                <a:solidFill>
                  <a:schemeClr val="accent6"/>
                </a:solidFill>
              </a:rPr>
              <a:t>7</a:t>
            </a:r>
            <a:r>
              <a:rPr lang="en-US" sz="1350" dirty="0">
                <a:solidFill>
                  <a:schemeClr val="accent6"/>
                </a:solidFill>
              </a:rPr>
              <a:t> Members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>
                <a:solidFill>
                  <a:schemeClr val="accent6"/>
                </a:solidFill>
              </a:rPr>
              <a:t>IPV4 </a:t>
            </a:r>
            <a:endParaRPr lang="en-US" sz="1350" dirty="0">
              <a:solidFill>
                <a:schemeClr val="accent6"/>
              </a:solidFill>
            </a:endParaRPr>
          </a:p>
          <a:p>
            <a:endParaRPr lang="en-US" sz="1350" dirty="0">
              <a:solidFill>
                <a:schemeClr val="bg1"/>
              </a:solidFill>
            </a:endParaRPr>
          </a:p>
          <a:p>
            <a:pPr marL="214313" indent="-214313">
              <a:buFont typeface="Arial" charset="0"/>
              <a:buChar char="•"/>
            </a:pP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18A1B4F-C653-4B35-8C0D-B88CD499727C}"/>
              </a:ext>
            </a:extLst>
          </p:cNvPr>
          <p:cNvSpPr txBox="1"/>
          <p:nvPr/>
        </p:nvSpPr>
        <p:spPr>
          <a:xfrm>
            <a:off x="3445634" y="2748738"/>
            <a:ext cx="1878350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350" dirty="0">
                <a:solidFill>
                  <a:schemeClr val="accent6"/>
                </a:solidFill>
              </a:rPr>
              <a:t>Quad 9 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>
                <a:solidFill>
                  <a:schemeClr val="accent6"/>
                </a:solidFill>
              </a:rPr>
              <a:t>Layer2</a:t>
            </a:r>
            <a:endParaRPr lang="en-US" sz="1350" dirty="0">
              <a:solidFill>
                <a:schemeClr val="accent6"/>
              </a:solidFill>
            </a:endParaRPr>
          </a:p>
          <a:p>
            <a:pPr marL="214313" indent="-214313">
              <a:buFont typeface="Arial" charset="0"/>
              <a:buChar char="•"/>
            </a:pPr>
            <a:r>
              <a:rPr lang="en-US" sz="1350" dirty="0">
                <a:solidFill>
                  <a:schemeClr val="accent6"/>
                </a:solidFill>
              </a:rPr>
              <a:t>Ipv4 &amp; Ipv6 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>
                <a:solidFill>
                  <a:schemeClr val="accent6"/>
                </a:solidFill>
              </a:rPr>
              <a:t>Add 2 member (9 member ) </a:t>
            </a:r>
            <a:endParaRPr lang="en-US" sz="1350" dirty="0">
              <a:solidFill>
                <a:schemeClr val="accent6"/>
              </a:solidFill>
            </a:endParaRPr>
          </a:p>
          <a:p>
            <a:pPr marL="214313" indent="-214313">
              <a:buFont typeface="Arial" charset="0"/>
              <a:buChar char="•"/>
            </a:pPr>
            <a:r>
              <a:rPr lang="en-US" sz="1350" dirty="0">
                <a:solidFill>
                  <a:schemeClr val="accent6"/>
                </a:solidFill>
              </a:rPr>
              <a:t>New </a:t>
            </a:r>
            <a:r>
              <a:rPr lang="en-US" sz="1350" dirty="0">
                <a:solidFill>
                  <a:schemeClr val="accent6"/>
                </a:solidFill>
              </a:rPr>
              <a:t>ASN &amp;IPV4 &amp;</a:t>
            </a:r>
            <a:r>
              <a:rPr lang="en-US" sz="1350" dirty="0">
                <a:solidFill>
                  <a:schemeClr val="accent6"/>
                </a:solidFill>
              </a:rPr>
              <a:t>IPV6 . For management . 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>
                <a:solidFill>
                  <a:schemeClr val="accent6"/>
                </a:solidFill>
              </a:rPr>
              <a:t>Add new hardware . 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>
                <a:solidFill>
                  <a:schemeClr val="accent6"/>
                </a:solidFill>
              </a:rPr>
              <a:t> (Technical Agreement)with member . </a:t>
            </a:r>
          </a:p>
          <a:p>
            <a:pPr marL="214313" indent="-214313">
              <a:buFont typeface="Arial" charset="0"/>
              <a:buChar char="•"/>
            </a:pPr>
            <a:endParaRPr lang="en-US" sz="1350" dirty="0">
              <a:solidFill>
                <a:schemeClr val="bg1"/>
              </a:solidFill>
            </a:endParaRPr>
          </a:p>
        </p:txBody>
      </p:sp>
      <p:pic>
        <p:nvPicPr>
          <p:cNvPr id="17" name="Picture 2" descr="E:\SIX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52" y="6429890"/>
            <a:ext cx="1095375" cy="367903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645921" y="5657851"/>
            <a:ext cx="572336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3"/>
              </a:rPr>
              <a:t>www.sixp.sd</a:t>
            </a:r>
            <a:r>
              <a:rPr lang="en-US" sz="1350" dirty="0"/>
              <a:t>     										admin@sixp.sd </a:t>
            </a:r>
            <a:endParaRPr lang="en-US" sz="135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" y="0"/>
            <a:ext cx="1409776" cy="990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05" y="831303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How </a:t>
            </a:r>
            <a:r>
              <a:rPr lang="en-GB" dirty="0">
                <a:solidFill>
                  <a:schemeClr val="accent1"/>
                </a:solidFill>
              </a:rPr>
              <a:t>change from L3 to L2 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488" y="1676400"/>
            <a:ext cx="7253007" cy="3146611"/>
          </a:xfrm>
        </p:spPr>
        <p:txBody>
          <a:bodyPr>
            <a:noAutofit/>
          </a:bodyPr>
          <a:lstStyle/>
          <a:p>
            <a:r>
              <a:rPr lang="en-US" dirty="0"/>
              <a:t>In cooperation with Sudan internet Community, and with good planning from </a:t>
            </a:r>
            <a:r>
              <a:rPr lang="en-US" dirty="0" smtClean="0"/>
              <a:t>SIXP’s Management</a:t>
            </a:r>
            <a:r>
              <a:rPr lang="en-US" dirty="0"/>
              <a:t>, and through </a:t>
            </a:r>
            <a:r>
              <a:rPr lang="en-US" dirty="0" smtClean="0"/>
              <a:t>Customized </a:t>
            </a:r>
            <a:r>
              <a:rPr lang="en-US" dirty="0"/>
              <a:t>open Source </a:t>
            </a:r>
            <a:r>
              <a:rPr lang="en-US" dirty="0" smtClean="0"/>
              <a:t>software's </a:t>
            </a:r>
            <a:r>
              <a:rPr lang="en-US" dirty="0"/>
              <a:t>, to make SIXP of the </a:t>
            </a:r>
            <a:r>
              <a:rPr lang="en-US" dirty="0" smtClean="0"/>
              <a:t>best regional IXP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We’re </a:t>
            </a:r>
            <a:r>
              <a:rPr lang="en-US" dirty="0"/>
              <a:t>using :</a:t>
            </a:r>
          </a:p>
          <a:p>
            <a:pPr lvl="1"/>
            <a:r>
              <a:rPr lang="en-US" dirty="0" smtClean="0"/>
              <a:t>Bird </a:t>
            </a:r>
            <a:r>
              <a:rPr lang="en-US" dirty="0"/>
              <a:t>as Route </a:t>
            </a:r>
            <a:r>
              <a:rPr lang="en-US" dirty="0" smtClean="0"/>
              <a:t>Server </a:t>
            </a:r>
            <a:endParaRPr lang="en-US" dirty="0"/>
          </a:p>
          <a:p>
            <a:pPr lvl="1"/>
            <a:r>
              <a:rPr lang="en-US" dirty="0" err="1" smtClean="0"/>
              <a:t>Birdeye</a:t>
            </a:r>
            <a:r>
              <a:rPr lang="en-US" dirty="0" smtClean="0"/>
              <a:t> </a:t>
            </a:r>
            <a:r>
              <a:rPr lang="en-US" dirty="0"/>
              <a:t>as Route reflector</a:t>
            </a:r>
          </a:p>
          <a:p>
            <a:pPr lvl="1"/>
            <a:r>
              <a:rPr lang="en-US" dirty="0" smtClean="0"/>
              <a:t>IXP </a:t>
            </a:r>
            <a:r>
              <a:rPr lang="en-US" dirty="0"/>
              <a:t>Manager as GUI for the Route </a:t>
            </a:r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11" name="Picture 2" descr="E:\SIX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6490097"/>
            <a:ext cx="1095375" cy="36790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645921" y="5657851"/>
            <a:ext cx="572336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3"/>
              </a:rPr>
              <a:t>www.sixp.sd</a:t>
            </a:r>
            <a:r>
              <a:rPr lang="en-US" sz="1350" dirty="0"/>
              <a:t>     										admin@sixp.sd </a:t>
            </a:r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9776" cy="990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14316"/>
            <a:ext cx="8263218" cy="3916667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we started with a new BGP session through a new physical connection for All existing + </a:t>
            </a:r>
            <a:r>
              <a:rPr lang="en-US" dirty="0"/>
              <a:t>New members </a:t>
            </a:r>
            <a:r>
              <a:rPr lang="en-US" dirty="0"/>
              <a:t>(SIS, NDC) </a:t>
            </a:r>
            <a:r>
              <a:rPr lang="en-US" dirty="0"/>
              <a:t>along side </a:t>
            </a:r>
            <a:r>
              <a:rPr lang="en-US" dirty="0"/>
              <a:t>to existing L3 connections to minimize the downtime period.</a:t>
            </a:r>
          </a:p>
          <a:p>
            <a:endParaRPr lang="en-US" dirty="0"/>
          </a:p>
          <a:p>
            <a:r>
              <a:rPr lang="en-US" dirty="0"/>
              <a:t>After that we performed some test procedures to ensure the </a:t>
            </a:r>
            <a:r>
              <a:rPr lang="en-US" dirty="0" smtClean="0"/>
              <a:t>efficiency </a:t>
            </a:r>
            <a:r>
              <a:rPr lang="en-US" dirty="0"/>
              <a:t>and Quality by </a:t>
            </a:r>
            <a:r>
              <a:rPr lang="en-US" dirty="0"/>
              <a:t>advertising some </a:t>
            </a:r>
            <a:r>
              <a:rPr lang="en-US" dirty="0"/>
              <a:t>test prefixes from All members.</a:t>
            </a:r>
          </a:p>
          <a:p>
            <a:endParaRPr lang="en-US" dirty="0"/>
          </a:p>
          <a:p>
            <a:r>
              <a:rPr lang="en-US" dirty="0"/>
              <a:t>With very good results, the Migration operation has been done with all members at the same </a:t>
            </a:r>
            <a:r>
              <a:rPr lang="en-US" dirty="0"/>
              <a:t>time  with </a:t>
            </a:r>
            <a:r>
              <a:rPr lang="en-US" dirty="0"/>
              <a:t>15 </a:t>
            </a:r>
            <a:r>
              <a:rPr lang="en-US" dirty="0"/>
              <a:t>Minutes  </a:t>
            </a:r>
            <a:r>
              <a:rPr lang="en-US" dirty="0"/>
              <a:t>downtime during </a:t>
            </a:r>
            <a:r>
              <a:rPr lang="en-US" dirty="0" smtClean="0"/>
              <a:t>the </a:t>
            </a:r>
            <a:r>
              <a:rPr lang="en-US" dirty="0"/>
              <a:t>lean time at 02:00 am.</a:t>
            </a:r>
            <a:endParaRPr lang="en-GB" dirty="0"/>
          </a:p>
          <a:p>
            <a:endParaRPr lang="en-US" dirty="0"/>
          </a:p>
        </p:txBody>
      </p:sp>
      <p:pic>
        <p:nvPicPr>
          <p:cNvPr id="6" name="Picture 2" descr="E:\SIX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490097"/>
            <a:ext cx="1095375" cy="36790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645921" y="5657851"/>
            <a:ext cx="572336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3"/>
              </a:rPr>
              <a:t>www.sixp.sd</a:t>
            </a:r>
            <a:r>
              <a:rPr lang="en-US" sz="1350" dirty="0"/>
              <a:t>     										admin@sixp.sd </a:t>
            </a:r>
            <a:endParaRPr lang="en-US" sz="13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9776" cy="990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5" y="1522880"/>
            <a:ext cx="8031256" cy="3967093"/>
          </a:xfrm>
        </p:spPr>
        <p:txBody>
          <a:bodyPr>
            <a:normAutofit/>
          </a:bodyPr>
          <a:lstStyle/>
          <a:p>
            <a:r>
              <a:rPr lang="en-US" dirty="0"/>
              <a:t>The setup is not bilateral peering relationships but </a:t>
            </a:r>
            <a:r>
              <a:rPr lang="en-US" dirty="0" smtClean="0"/>
              <a:t>done through </a:t>
            </a:r>
            <a:r>
              <a:rPr lang="en-US" dirty="0"/>
              <a:t>route </a:t>
            </a:r>
            <a:r>
              <a:rPr lang="en-US" dirty="0"/>
              <a:t>server .</a:t>
            </a:r>
          </a:p>
          <a:p>
            <a:r>
              <a:rPr lang="en-US" dirty="0"/>
              <a:t>All members </a:t>
            </a:r>
            <a:r>
              <a:rPr lang="en-US" dirty="0" smtClean="0"/>
              <a:t>connected </a:t>
            </a:r>
            <a:r>
              <a:rPr lang="en-US" dirty="0"/>
              <a:t>to route </a:t>
            </a:r>
            <a:r>
              <a:rPr lang="en-US" dirty="0" smtClean="0"/>
              <a:t>server . </a:t>
            </a:r>
            <a:endParaRPr lang="en-US" dirty="0"/>
          </a:p>
        </p:txBody>
      </p:sp>
      <p:pic>
        <p:nvPicPr>
          <p:cNvPr id="4" name="Picture 2" descr="E:\SIX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41" y="6490097"/>
            <a:ext cx="1095375" cy="36790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45921" y="5657851"/>
            <a:ext cx="572336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3"/>
              </a:rPr>
              <a:t>www.sixp.sd</a:t>
            </a:r>
            <a:r>
              <a:rPr lang="en-US" sz="1350" dirty="0"/>
              <a:t>     										admin@sixp.sd </a:t>
            </a:r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9776" cy="9906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59" y="1184047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SIXP Team :-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53" y="2424094"/>
            <a:ext cx="4879312" cy="2648810"/>
          </a:xfrm>
        </p:spPr>
      </p:pic>
      <p:pic>
        <p:nvPicPr>
          <p:cNvPr id="5" name="Picture 2" descr="E:\SIX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400" y="6353572"/>
            <a:ext cx="1095375" cy="36790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45921" y="5657851"/>
            <a:ext cx="572336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4"/>
              </a:rPr>
              <a:t>www.sixp.sd</a:t>
            </a:r>
            <a:r>
              <a:rPr lang="en-US" sz="1350" dirty="0"/>
              <a:t>     										admin@sixp.sd </a:t>
            </a:r>
            <a:endParaRPr lang="en-US" sz="1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5586"/>
            <a:ext cx="1409776" cy="9906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50" y="1485901"/>
            <a:ext cx="6172200" cy="3394472"/>
          </a:xfrm>
        </p:spPr>
        <p:txBody>
          <a:bodyPr/>
          <a:lstStyle/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ctr" rtl="1">
              <a:buNone/>
            </a:pPr>
            <a:endParaRPr lang="ar-SA" sz="7200" dirty="0"/>
          </a:p>
          <a:p>
            <a:pPr marL="0" indent="0" algn="r" rtl="1">
              <a:buNone/>
            </a:pPr>
            <a:endParaRPr lang="ar-SA" sz="7200" dirty="0"/>
          </a:p>
        </p:txBody>
      </p:sp>
      <p:sp>
        <p:nvSpPr>
          <p:cNvPr id="5" name="Rectangle 4"/>
          <p:cNvSpPr/>
          <p:nvPr/>
        </p:nvSpPr>
        <p:spPr>
          <a:xfrm>
            <a:off x="1645921" y="5657851"/>
            <a:ext cx="572336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2"/>
              </a:rPr>
              <a:t>www.sixp.sd</a:t>
            </a:r>
            <a:r>
              <a:rPr lang="en-US" sz="1350" dirty="0"/>
              <a:t>     										admin@sixp.sd </a:t>
            </a:r>
            <a:endParaRPr lang="en-US" sz="1350" dirty="0"/>
          </a:p>
        </p:txBody>
      </p:sp>
      <p:sp>
        <p:nvSpPr>
          <p:cNvPr id="8" name="Rounded Rectangle 7"/>
          <p:cNvSpPr/>
          <p:nvPr/>
        </p:nvSpPr>
        <p:spPr>
          <a:xfrm>
            <a:off x="3242983" y="4435633"/>
            <a:ext cx="3005417" cy="73622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Thank You </a:t>
            </a:r>
          </a:p>
          <a:p>
            <a:pPr algn="ctr"/>
            <a:r>
              <a:rPr lang="en-US" sz="4500" dirty="0"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</a:t>
            </a:r>
            <a:endParaRPr lang="en-US" sz="4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1777387"/>
            <a:ext cx="3116356" cy="2366760"/>
          </a:xfrm>
          <a:prstGeom prst="rect">
            <a:avLst/>
          </a:prstGeom>
        </p:spPr>
      </p:pic>
      <p:pic>
        <p:nvPicPr>
          <p:cNvPr id="9" name="Picture 2" descr="E:\SIX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8020" y="2555082"/>
            <a:ext cx="2115356" cy="811369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0" y="-45515"/>
            <a:ext cx="9144000" cy="1040914"/>
            <a:chOff x="-3629" y="2998906"/>
            <a:chExt cx="9144000" cy="1040914"/>
          </a:xfrm>
        </p:grpSpPr>
        <p:sp>
          <p:nvSpPr>
            <p:cNvPr id="13" name="Rectangle 12"/>
            <p:cNvSpPr/>
            <p:nvPr/>
          </p:nvSpPr>
          <p:spPr>
            <a:xfrm>
              <a:off x="-3629" y="3041313"/>
              <a:ext cx="9144000" cy="956100"/>
            </a:xfrm>
            <a:prstGeom prst="rect">
              <a:avLst/>
            </a:prstGeom>
            <a:gradFill flip="none" rotWithShape="1">
              <a:gsLst>
                <a:gs pos="71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Sudan IXP </a:t>
              </a:r>
              <a:endPara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57200" y="2998906"/>
              <a:ext cx="853973" cy="1040914"/>
              <a:chOff x="6522100" y="381000"/>
              <a:chExt cx="1250303" cy="1524000"/>
            </a:xfrm>
          </p:grpSpPr>
          <p:sp>
            <p:nvSpPr>
              <p:cNvPr id="15" name="Freeform 14"/>
              <p:cNvSpPr/>
              <p:nvPr userDrawn="1"/>
            </p:nvSpPr>
            <p:spPr>
              <a:xfrm>
                <a:off x="7695030" y="381116"/>
                <a:ext cx="77370" cy="61971"/>
              </a:xfrm>
              <a:custGeom>
                <a:avLst/>
                <a:gdLst/>
                <a:ahLst/>
                <a:cxnLst/>
                <a:rect l="l" t="t" r="r" b="b"/>
                <a:pathLst>
                  <a:path w="242596" h="194310">
                    <a:moveTo>
                      <a:pt x="150495" y="0"/>
                    </a:moveTo>
                    <a:lnTo>
                      <a:pt x="152682" y="2754"/>
                    </a:lnTo>
                    <a:lnTo>
                      <a:pt x="242596" y="194310"/>
                    </a:lnTo>
                    <a:lnTo>
                      <a:pt x="0" y="19431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6" name="Isosceles Triangle 15"/>
              <p:cNvSpPr/>
              <p:nvPr userDrawn="1"/>
            </p:nvSpPr>
            <p:spPr>
              <a:xfrm flipV="1">
                <a:off x="6550567" y="381000"/>
                <a:ext cx="1193067" cy="762000"/>
              </a:xfrm>
              <a:prstGeom prst="triangle">
                <a:avLst/>
              </a:prstGeom>
              <a:solidFill>
                <a:srgbClr val="00B0F0">
                  <a:alpha val="86667"/>
                </a:srgbClr>
              </a:solidFill>
              <a:ln>
                <a:noFill/>
              </a:ln>
              <a:effectLst>
                <a:outerShdw blurRad="889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7" name="Freeform 16"/>
              <p:cNvSpPr/>
              <p:nvPr userDrawn="1"/>
            </p:nvSpPr>
            <p:spPr>
              <a:xfrm flipH="1">
                <a:off x="6522100" y="381116"/>
                <a:ext cx="77370" cy="61971"/>
              </a:xfrm>
              <a:custGeom>
                <a:avLst/>
                <a:gdLst/>
                <a:ahLst/>
                <a:cxnLst/>
                <a:rect l="l" t="t" r="r" b="b"/>
                <a:pathLst>
                  <a:path w="242596" h="194310">
                    <a:moveTo>
                      <a:pt x="150495" y="0"/>
                    </a:moveTo>
                    <a:lnTo>
                      <a:pt x="152682" y="2754"/>
                    </a:lnTo>
                    <a:lnTo>
                      <a:pt x="242596" y="194310"/>
                    </a:lnTo>
                    <a:lnTo>
                      <a:pt x="0" y="19431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8" name="Freeform 17"/>
              <p:cNvSpPr/>
              <p:nvPr userDrawn="1"/>
            </p:nvSpPr>
            <p:spPr>
              <a:xfrm flipV="1">
                <a:off x="7695033" y="1843029"/>
                <a:ext cx="77370" cy="61971"/>
              </a:xfrm>
              <a:custGeom>
                <a:avLst/>
                <a:gdLst/>
                <a:ahLst/>
                <a:cxnLst/>
                <a:rect l="l" t="t" r="r" b="b"/>
                <a:pathLst>
                  <a:path w="242596" h="194310">
                    <a:moveTo>
                      <a:pt x="150495" y="0"/>
                    </a:moveTo>
                    <a:lnTo>
                      <a:pt x="152682" y="2754"/>
                    </a:lnTo>
                    <a:lnTo>
                      <a:pt x="242596" y="194310"/>
                    </a:lnTo>
                    <a:lnTo>
                      <a:pt x="0" y="19431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9" name="Freeform 18"/>
              <p:cNvSpPr/>
              <p:nvPr userDrawn="1"/>
            </p:nvSpPr>
            <p:spPr>
              <a:xfrm flipH="1" flipV="1">
                <a:off x="6522100" y="1843029"/>
                <a:ext cx="77370" cy="61971"/>
              </a:xfrm>
              <a:custGeom>
                <a:avLst/>
                <a:gdLst/>
                <a:ahLst/>
                <a:cxnLst/>
                <a:rect l="l" t="t" r="r" b="b"/>
                <a:pathLst>
                  <a:path w="242596" h="194310">
                    <a:moveTo>
                      <a:pt x="150495" y="0"/>
                    </a:moveTo>
                    <a:lnTo>
                      <a:pt x="152682" y="2754"/>
                    </a:lnTo>
                    <a:lnTo>
                      <a:pt x="242596" y="194310"/>
                    </a:lnTo>
                    <a:lnTo>
                      <a:pt x="0" y="19431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20" name="Isosceles Triangle 19"/>
              <p:cNvSpPr/>
              <p:nvPr userDrawn="1"/>
            </p:nvSpPr>
            <p:spPr>
              <a:xfrm>
                <a:off x="6550567" y="1143000"/>
                <a:ext cx="1193067" cy="762000"/>
              </a:xfrm>
              <a:prstGeom prst="triangle">
                <a:avLst/>
              </a:prstGeom>
              <a:solidFill>
                <a:srgbClr val="00B0F0">
                  <a:alpha val="86667"/>
                </a:srgbClr>
              </a:solidFill>
              <a:ln>
                <a:noFill/>
              </a:ln>
              <a:effectLst>
                <a:outerShdw blurRad="889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52" y="32079"/>
            <a:ext cx="1265416" cy="8857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9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1196789"/>
            <a:ext cx="7053542" cy="78939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Content :-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384" y="1986183"/>
            <a:ext cx="6709906" cy="31466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 .</a:t>
            </a:r>
          </a:p>
          <a:p>
            <a:r>
              <a:rPr lang="en-US" dirty="0" smtClean="0"/>
              <a:t>Goals .</a:t>
            </a:r>
          </a:p>
          <a:p>
            <a:r>
              <a:rPr lang="en-US" dirty="0" smtClean="0"/>
              <a:t>Achievements</a:t>
            </a:r>
          </a:p>
          <a:p>
            <a:r>
              <a:rPr lang="en-US" dirty="0"/>
              <a:t>The status .</a:t>
            </a:r>
          </a:p>
          <a:p>
            <a:r>
              <a:rPr lang="en-US" dirty="0" smtClean="0"/>
              <a:t>Why </a:t>
            </a:r>
            <a:r>
              <a:rPr lang="en-US" dirty="0" smtClean="0"/>
              <a:t>Change 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 </a:t>
            </a:r>
            <a:r>
              <a:rPr lang="en-US" dirty="0"/>
              <a:t>changed 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2" descr="E:\SIX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3897"/>
            <a:ext cx="1095375" cy="36790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645921" y="5657851"/>
            <a:ext cx="572336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4"/>
              </a:rPr>
              <a:t>www.sixp.sd</a:t>
            </a:r>
            <a:r>
              <a:rPr lang="en-US" sz="1350" dirty="0"/>
              <a:t>     										admin@sixp.sd </a:t>
            </a:r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5586"/>
            <a:ext cx="1409776" cy="990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64254" y="990581"/>
            <a:ext cx="7886700" cy="62399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National Information Center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98251" y="1482544"/>
            <a:ext cx="8238455" cy="2947676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defRPr/>
            </a:pPr>
            <a:r>
              <a:rPr lang="en-US" sz="1500" dirty="0"/>
              <a:t>The national information center  -NIC- founded in 1999 supported with an act issued the same year. Later; in 2010 this act has been updated to accomdate and cover newer issues in the field of ICT as well as </a:t>
            </a:r>
            <a:r>
              <a:rPr lang="en-US" sz="1500" dirty="0" err="1"/>
              <a:t>as</a:t>
            </a:r>
            <a:r>
              <a:rPr lang="en-US" sz="1500" dirty="0"/>
              <a:t> playing a consultantation role for government.</a:t>
            </a:r>
          </a:p>
          <a:p>
            <a:pPr>
              <a:lnSpc>
                <a:spcPct val="160000"/>
              </a:lnSpc>
              <a:spcBef>
                <a:spcPts val="0"/>
              </a:spcBef>
              <a:defRPr/>
            </a:pPr>
            <a:r>
              <a:rPr lang="en-US" sz="1500" dirty="0"/>
              <a:t>NIC working in several tracks; in terms of infrustracture,applications, standards as well as informatization promation. NIC working side by side with its stakeholders from the differnent governmental inistitutions, private sectors and the civil organizations. </a:t>
            </a:r>
          </a:p>
          <a:p>
            <a:pPr>
              <a:spcBef>
                <a:spcPts val="0"/>
              </a:spcBef>
              <a:defRPr/>
            </a:pPr>
            <a:endParaRPr lang="ar-SA" sz="1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57900" y="5624513"/>
            <a:ext cx="2457450" cy="273844"/>
          </a:xfrm>
          <a:prstGeom prst="rect">
            <a:avLst/>
          </a:prstGeom>
        </p:spPr>
        <p:txBody>
          <a:bodyPr/>
          <a:lstStyle/>
          <a:p>
            <a:fld id="{10E4A4DB-036F-4816-A98C-42C4167E83C5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34143" y="5842397"/>
            <a:ext cx="7481207" cy="595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640" y="4272301"/>
            <a:ext cx="957167" cy="947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68077" y="5354254"/>
            <a:ext cx="1345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en-US" altLang="ar-SA" b="1" dirty="0">
                <a:latin typeface="Arabic Typesetting" panose="03020402040406030203" pitchFamily="66" charset="-78"/>
                <a:cs typeface="Akhbar MT" pitchFamily="2" charset="-78"/>
              </a:rPr>
              <a:t>National Network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42" y="4406991"/>
            <a:ext cx="861794" cy="8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49012" y="5386253"/>
            <a:ext cx="15295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en-US" altLang="ar-SA" b="1" dirty="0">
                <a:latin typeface="Arabic Typesetting" panose="03020402040406030203" pitchFamily="66" charset="-78"/>
                <a:cs typeface="Akhbar MT" pitchFamily="2" charset="-78"/>
              </a:rPr>
              <a:t>National</a:t>
            </a:r>
            <a:r>
              <a:rPr lang="en-US" alt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altLang="ar-SA" b="1" dirty="0">
                <a:latin typeface="Arabic Typesetting" panose="03020402040406030203" pitchFamily="66" charset="-78"/>
                <a:cs typeface="Akhbar MT" pitchFamily="2" charset="-78"/>
              </a:rPr>
              <a:t>DataCenter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75921" y="5074630"/>
            <a:ext cx="1237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ar-SA" b="1" dirty="0">
                <a:latin typeface="Arabic Typesetting" panose="03020402040406030203" pitchFamily="66" charset="-78"/>
                <a:cs typeface="Akhbar MT" pitchFamily="2" charset="-78"/>
              </a:rPr>
              <a:t>Sudan  </a:t>
            </a:r>
            <a:r>
              <a:rPr lang="en-US" altLang="ar-SA" b="1" dirty="0">
                <a:latin typeface="Arabic Typesetting" panose="03020402040406030203" pitchFamily="66" charset="-78"/>
                <a:cs typeface="Akhbar MT" pitchFamily="2" charset="-78"/>
              </a:rPr>
              <a:t>Internet </a:t>
            </a:r>
          </a:p>
          <a:p>
            <a:r>
              <a:rPr lang="en-US" altLang="ar-SA" b="1" dirty="0">
                <a:latin typeface="Arabic Typesetting" panose="03020402040406030203" pitchFamily="66" charset="-78"/>
                <a:cs typeface="Akhbar MT" pitchFamily="2" charset="-78"/>
              </a:rPr>
              <a:t>Exchange Point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63987" y="4988489"/>
            <a:ext cx="1383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ar-SA" b="1" dirty="0">
                <a:latin typeface="Arabic Typesetting" panose="03020402040406030203" pitchFamily="66" charset="-78"/>
                <a:cs typeface="Akhbar MT" pitchFamily="2" charset="-78"/>
              </a:rPr>
              <a:t>National </a:t>
            </a:r>
            <a:r>
              <a:rPr lang="en-US" altLang="ar-SA" b="1" dirty="0">
                <a:latin typeface="Arabic Typesetting" panose="03020402040406030203" pitchFamily="66" charset="-78"/>
                <a:cs typeface="Akhbar MT" pitchFamily="2" charset="-78"/>
              </a:rPr>
              <a:t>Software </a:t>
            </a:r>
          </a:p>
          <a:p>
            <a:r>
              <a:rPr lang="en-US" altLang="ar-SA" b="1" dirty="0">
                <a:latin typeface="Arabic Typesetting" panose="03020402040406030203" pitchFamily="66" charset="-78"/>
                <a:cs typeface="Akhbar MT" pitchFamily="2" charset="-78"/>
              </a:rPr>
              <a:t> center </a:t>
            </a:r>
            <a:endParaRPr lang="en-US" altLang="ar-SA" b="1" dirty="0">
              <a:latin typeface="Arabic Typesetting" panose="03020402040406030203" pitchFamily="66" charset="-78"/>
              <a:cs typeface="Akhbar MT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29" y="4406991"/>
            <a:ext cx="872770" cy="87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3706" y="5404261"/>
            <a:ext cx="1539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en-US" altLang="ar-SA" b="1" dirty="0">
                <a:latin typeface="Arabic Typesetting" panose="03020402040406030203" pitchFamily="66" charset="-78"/>
                <a:cs typeface="Akhbar MT" pitchFamily="2" charset="-78"/>
              </a:rPr>
              <a:t>Laws</a:t>
            </a:r>
            <a:r>
              <a:rPr lang="en-US" altLang="ar-SA" dirty="0">
                <a:latin typeface="Arabic Typesetting" panose="03020402040406030203" pitchFamily="66" charset="-78"/>
                <a:cs typeface="Akhbar MT" pitchFamily="2" charset="-78"/>
              </a:rPr>
              <a:t> </a:t>
            </a:r>
            <a:r>
              <a:rPr lang="en-US" altLang="ar-SA" b="1" dirty="0">
                <a:latin typeface="Arabic Typesetting" panose="03020402040406030203" pitchFamily="66" charset="-78"/>
                <a:cs typeface="Akhbar MT" pitchFamily="2" charset="-78"/>
              </a:rPr>
              <a:t>and regulations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925" y="4455563"/>
            <a:ext cx="8143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92" y="4675724"/>
            <a:ext cx="1343984" cy="545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2" descr="E:\SIXP\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6441" y="6369688"/>
            <a:ext cx="1095375" cy="367903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645921" y="5657851"/>
            <a:ext cx="572336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9"/>
              </a:rPr>
              <a:t>www.sixp.sd</a:t>
            </a:r>
            <a:r>
              <a:rPr lang="en-US" sz="1350" dirty="0"/>
              <a:t>     										admin@sixp.sd </a:t>
            </a:r>
            <a:endParaRPr lang="en-US" sz="135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" y="63210"/>
            <a:ext cx="1409776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5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23" y="10565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National Information </a:t>
            </a:r>
            <a:r>
              <a:rPr lang="en-GB" dirty="0" smtClean="0">
                <a:solidFill>
                  <a:schemeClr val="accent1"/>
                </a:solidFill>
              </a:rPr>
              <a:t>Center  Initiative </a:t>
            </a:r>
            <a:br>
              <a:rPr lang="en-GB" dirty="0" smtClean="0">
                <a:solidFill>
                  <a:schemeClr val="accent1"/>
                </a:solidFill>
              </a:rPr>
            </a:b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253" y="2368998"/>
            <a:ext cx="7886700" cy="32635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Connecting </a:t>
            </a:r>
            <a:r>
              <a:rPr lang="en-US" dirty="0"/>
              <a:t>local ISP among themselves. </a:t>
            </a:r>
          </a:p>
          <a:p>
            <a:r>
              <a:rPr lang="en-US" dirty="0"/>
              <a:t>Avoiding the unnecessary use of the international bandwidth of the country by keeping the local Internet traffic at local level. </a:t>
            </a:r>
          </a:p>
          <a:p>
            <a:r>
              <a:rPr lang="en-US" dirty="0"/>
              <a:t>Promoting the implementation of new services and the development of local contents. National Information Center considered establishing Sudan internet Exchange Point (SIX) including a Data Center with a professional 24/7 NOC. </a:t>
            </a:r>
            <a:endParaRPr lang="en-GB" dirty="0"/>
          </a:p>
        </p:txBody>
      </p:sp>
      <p:pic>
        <p:nvPicPr>
          <p:cNvPr id="5" name="Picture 2" descr="E:\SIX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35" y="6379610"/>
            <a:ext cx="1095375" cy="36790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45921" y="5657851"/>
            <a:ext cx="572336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3"/>
              </a:rPr>
              <a:t>www.sixp.sd</a:t>
            </a:r>
            <a:r>
              <a:rPr lang="en-US" sz="1350" dirty="0"/>
              <a:t>     										admin@sixp.sd </a:t>
            </a:r>
            <a:endParaRPr lang="en-US" sz="1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54"/>
            <a:ext cx="1295400" cy="73737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05" y="8347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Sudan IXP :-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4" y="1977713"/>
            <a:ext cx="7052807" cy="223126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Local IXP , Operated by NIC , no membership fees , founded  in 2011 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Layer 2   </a:t>
            </a:r>
            <a:endParaRPr lang="en-US" dirty="0"/>
          </a:p>
          <a:p>
            <a:r>
              <a:rPr lang="en-US" dirty="0" smtClean="0"/>
              <a:t>9 Members connected </a:t>
            </a:r>
            <a:r>
              <a:rPr lang="en-US" dirty="0"/>
              <a:t>: (</a:t>
            </a:r>
            <a:r>
              <a:rPr lang="en-US" dirty="0" err="1"/>
              <a:t>Canar</a:t>
            </a:r>
            <a:r>
              <a:rPr lang="en-US" dirty="0"/>
              <a:t> , Zain , MTN , </a:t>
            </a:r>
            <a:r>
              <a:rPr lang="en-US" dirty="0" err="1"/>
              <a:t>Sudatel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Sudren</a:t>
            </a:r>
            <a:r>
              <a:rPr lang="en-US" dirty="0" smtClean="0"/>
              <a:t> , </a:t>
            </a:r>
            <a:r>
              <a:rPr lang="en-US" dirty="0" err="1" smtClean="0"/>
              <a:t>Maxnet</a:t>
            </a:r>
            <a:r>
              <a:rPr lang="en-US" dirty="0" smtClean="0"/>
              <a:t>, SIS(.SD), NDC,PCH). </a:t>
            </a:r>
            <a:endParaRPr lang="en-US" dirty="0"/>
          </a:p>
          <a:p>
            <a:r>
              <a:rPr lang="en-US" dirty="0"/>
              <a:t>BGP peering for IPV4 </a:t>
            </a:r>
            <a:r>
              <a:rPr lang="en-US" dirty="0" smtClean="0"/>
              <a:t>, </a:t>
            </a:r>
            <a:r>
              <a:rPr lang="en-US" dirty="0"/>
              <a:t>IPV6 .</a:t>
            </a:r>
          </a:p>
          <a:p>
            <a:r>
              <a:rPr lang="en-US" dirty="0"/>
              <a:t>Hosting PCH having DNS </a:t>
            </a:r>
            <a:r>
              <a:rPr lang="en-US" dirty="0" smtClean="0"/>
              <a:t>node , Quad 9  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2" descr="E:\SIX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6490097"/>
            <a:ext cx="1095375" cy="36790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645921" y="5657851"/>
            <a:ext cx="572336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3"/>
              </a:rPr>
              <a:t>www.sixp.sd</a:t>
            </a:r>
            <a:r>
              <a:rPr lang="en-US" sz="1350" dirty="0"/>
              <a:t>     										admin@sixp.sd </a:t>
            </a:r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" y="0"/>
            <a:ext cx="1409776" cy="990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969" y="119064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Goals :-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652" y="2362200"/>
            <a:ext cx="6709906" cy="314661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Local traffic stays local</a:t>
            </a:r>
          </a:p>
          <a:p>
            <a:r>
              <a:rPr lang="en-GB" dirty="0"/>
              <a:t>Better network performance, better service quality,…</a:t>
            </a:r>
          </a:p>
          <a:p>
            <a:r>
              <a:rPr lang="en-US" dirty="0"/>
              <a:t>In the case of internet blackout ; the services remains available on the level of </a:t>
            </a:r>
            <a:r>
              <a:rPr lang="en-US" dirty="0" smtClean="0"/>
              <a:t>Sudan </a:t>
            </a:r>
            <a:r>
              <a:rPr lang="en-US" dirty="0"/>
              <a:t>.</a:t>
            </a:r>
          </a:p>
          <a:p>
            <a:r>
              <a:rPr lang="en-US" dirty="0"/>
              <a:t>Less on the internet costs because of restricting the movement internally.</a:t>
            </a:r>
          </a:p>
        </p:txBody>
      </p:sp>
      <p:pic>
        <p:nvPicPr>
          <p:cNvPr id="8" name="Picture 2" descr="E:\SIX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90097"/>
            <a:ext cx="1095375" cy="36790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645921" y="5657851"/>
            <a:ext cx="572336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3"/>
              </a:rPr>
              <a:t>www.sixp.sd</a:t>
            </a:r>
            <a:r>
              <a:rPr lang="en-US" sz="1350" dirty="0"/>
              <a:t>     										admin@sixp.sd </a:t>
            </a:r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5586"/>
            <a:ext cx="1409776" cy="990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374" y="1196789"/>
            <a:ext cx="7014752" cy="6350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Achievements: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09" y="1831809"/>
            <a:ext cx="6925494" cy="3483142"/>
          </a:xfrm>
        </p:spPr>
        <p:txBody>
          <a:bodyPr/>
          <a:lstStyle/>
          <a:p>
            <a:r>
              <a:rPr lang="en-GB" b="1" dirty="0"/>
              <a:t>SIXP Prize </a:t>
            </a:r>
            <a:r>
              <a:rPr lang="en-GB" b="1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/>
              <a:t>SIXP </a:t>
            </a:r>
            <a:r>
              <a:rPr lang="en-US" dirty="0"/>
              <a:t>had participated in the contest of International Telecommunication Union (ITU) and won the prize as the best project for the year 2012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939749"/>
            <a:ext cx="2266677" cy="207589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4" descr="C:\Documents and Settings\Administrator\My Documents\My Pictures\phot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8405" y="3573380"/>
            <a:ext cx="2843155" cy="227885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Picture 2" descr="E:\SIX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90097"/>
            <a:ext cx="1095375" cy="36790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645921" y="5657851"/>
            <a:ext cx="572336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5"/>
              </a:rPr>
              <a:t>www.sixp.sd</a:t>
            </a:r>
            <a:r>
              <a:rPr lang="en-US" sz="1350" dirty="0"/>
              <a:t>     										admin@sixp.sd </a:t>
            </a:r>
            <a:endParaRPr lang="en-US" sz="13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5586"/>
            <a:ext cx="1409776" cy="9906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84233" y="521144"/>
            <a:ext cx="7232982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Comparison by </a:t>
            </a:r>
            <a:r>
              <a:rPr lang="en-US" dirty="0">
                <a:solidFill>
                  <a:schemeClr val="accent1"/>
                </a:solidFill>
              </a:rPr>
              <a:t>Tb </a:t>
            </a:r>
            <a:r>
              <a:rPr lang="en-US" dirty="0">
                <a:solidFill>
                  <a:schemeClr val="accent1"/>
                </a:solidFill>
              </a:rPr>
              <a:t>(2015-2017-2018)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724411"/>
              </p:ext>
            </p:extLst>
          </p:nvPr>
        </p:nvGraphicFramePr>
        <p:xfrm>
          <a:off x="1499163" y="3039738"/>
          <a:ext cx="5306428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645159"/>
              </p:ext>
            </p:extLst>
          </p:nvPr>
        </p:nvGraphicFramePr>
        <p:xfrm>
          <a:off x="1118161" y="1688811"/>
          <a:ext cx="6223838" cy="1003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1213"/>
                <a:gridCol w="1054525"/>
                <a:gridCol w="1054525"/>
                <a:gridCol w="1054525"/>
                <a:gridCol w="1054525"/>
                <a:gridCol w="1054525"/>
              </a:tblGrid>
              <a:tr h="142875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SUDATEL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ZAIN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MTN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CANAR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MAXNET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2015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13.12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5.61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3.69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11.63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0.78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2017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14.81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12.83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13.06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18.12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0.82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2018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37.05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50.23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29.01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19.21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5.56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</a:tbl>
          </a:graphicData>
        </a:graphic>
      </p:graphicFrame>
      <p:pic>
        <p:nvPicPr>
          <p:cNvPr id="20" name="Picture 2" descr="E:\SIX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729867"/>
            <a:ext cx="1095375" cy="367903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002084" y="5913819"/>
            <a:ext cx="572336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4"/>
              </a:rPr>
              <a:t>www.sixp.sd</a:t>
            </a:r>
            <a:r>
              <a:rPr lang="en-US" sz="1350" dirty="0"/>
              <a:t>     										admin@sixp.sd </a:t>
            </a:r>
            <a:endParaRPr lang="en-US" sz="135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24" y="241658"/>
            <a:ext cx="1409776" cy="990600"/>
          </a:xfrm>
          <a:prstGeom prst="rect">
            <a:avLst/>
          </a:prstGeom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31689" cy="7260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>
                <a:solidFill>
                  <a:schemeClr val="accent1"/>
                </a:solidFill>
              </a:rPr>
              <a:t>ggregate traffic:-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23" b="34159"/>
          <a:stretch/>
        </p:blipFill>
        <p:spPr>
          <a:xfrm>
            <a:off x="1167816" y="1944847"/>
            <a:ext cx="7290384" cy="3968971"/>
          </a:xfrm>
        </p:spPr>
      </p:pic>
      <p:pic>
        <p:nvPicPr>
          <p:cNvPr id="10" name="Picture 2" descr="E:\SIX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0512" y="5758699"/>
            <a:ext cx="1095375" cy="36790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130084" y="5913819"/>
            <a:ext cx="572336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4"/>
              </a:rPr>
              <a:t>www.sixp.sd</a:t>
            </a:r>
            <a:r>
              <a:rPr lang="en-US" sz="1350" dirty="0"/>
              <a:t>     										admin@sixp.sd </a:t>
            </a:r>
            <a:endParaRPr lang="en-US" sz="135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24" y="130116"/>
            <a:ext cx="1409776" cy="99060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58-cubes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55-american-express-with-logo-ppt-template.pptx" id="{D4AC8F52-A27F-4F48-B018-D89292730F43}" vid="{B5A9E104-A66E-4E03-B2A6-07301D924E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20055-american-express-with-logo-ppt-template</Template>
  <TotalTime>0</TotalTime>
  <Words>744</Words>
  <Application>Microsoft Office PowerPoint</Application>
  <PresentationFormat>On-screen Show (4:3)</PresentationFormat>
  <Paragraphs>161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(AH) Manal Black</vt:lpstr>
      <vt:lpstr>Akhbar MT</vt:lpstr>
      <vt:lpstr>Andalus</vt:lpstr>
      <vt:lpstr>Arabic Typesetting</vt:lpstr>
      <vt:lpstr>Arial</vt:lpstr>
      <vt:lpstr>Calibri</vt:lpstr>
      <vt:lpstr>Microsoft Himalaya</vt:lpstr>
      <vt:lpstr>Microsoft New Tai Lue</vt:lpstr>
      <vt:lpstr>Wingdings</vt:lpstr>
      <vt:lpstr>20058-cubes-ppt-template</vt:lpstr>
      <vt:lpstr>The Sudanese IXP re-invented itself  </vt:lpstr>
      <vt:lpstr>Content :- </vt:lpstr>
      <vt:lpstr>National Information Center</vt:lpstr>
      <vt:lpstr>National Information Center  Initiative  </vt:lpstr>
      <vt:lpstr>Sudan IXP :-</vt:lpstr>
      <vt:lpstr>Goals :- </vt:lpstr>
      <vt:lpstr>Achievements:</vt:lpstr>
      <vt:lpstr>Comparison by Tb (2015-2017-2018)</vt:lpstr>
      <vt:lpstr>Aggregate traffic:- </vt:lpstr>
      <vt:lpstr>How Sudanese IXP RE - INVENTED itself :-</vt:lpstr>
      <vt:lpstr>Why changed from l3 to l2 ? </vt:lpstr>
      <vt:lpstr>The status …</vt:lpstr>
      <vt:lpstr>How change from L3 to L2 :-</vt:lpstr>
      <vt:lpstr>PowerPoint Presentation</vt:lpstr>
      <vt:lpstr>PowerPoint Presentation</vt:lpstr>
      <vt:lpstr>SIXP Team :-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2019-03-28T16:31:52Z</dcterms:created>
  <dcterms:modified xsi:type="dcterms:W3CDTF">2019-03-28T17:27:52Z</dcterms:modified>
</cp:coreProperties>
</file>