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Open Sans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font" Target="fonts/OpenSans-regular.fntdata"/><Relationship Id="rId7" Type="http://schemas.openxmlformats.org/officeDocument/2006/relationships/font" Target="fonts/OpenSans-bold.fntdata"/><Relationship Id="rId8" Type="http://schemas.openxmlformats.org/officeDocument/2006/relationships/font" Target="fonts/Open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457200" y="1200150"/>
            <a:ext cx="82296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pic>
        <p:nvPicPr>
          <p:cNvPr descr="cf-logo-v-cmyk-slide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purple magenta">
  <p:cSld name="Section header - purple magent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1"/>
          <p:cNvSpPr txBox="1"/>
          <p:nvPr>
            <p:ph type="title"/>
          </p:nvPr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orange yellow">
  <p:cSld name="Section header - orange yellow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/>
          <p:nvPr>
            <p:ph type="title"/>
          </p:nvPr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lime yellow">
  <p:cSld name="Section header - lime yellow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 txBox="1"/>
          <p:nvPr>
            <p:ph type="title"/>
          </p:nvPr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er logo grid">
  <p:cSld name="Customer logo grid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" y="-12"/>
            <a:ext cx="914222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48" y="4616626"/>
            <a:ext cx="930849" cy="30947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4"/>
          <p:cNvSpPr txBox="1"/>
          <p:nvPr>
            <p:ph type="title"/>
          </p:nvPr>
        </p:nvSpPr>
        <p:spPr>
          <a:xfrm>
            <a:off x="220668" y="1874500"/>
            <a:ext cx="1577099" cy="24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Open Sans"/>
              <a:buNone/>
              <a:defRPr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two column)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457200" y="1200150"/>
            <a:ext cx="3994500" cy="3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2" type="body"/>
          </p:nvPr>
        </p:nvSpPr>
        <p:spPr>
          <a:xfrm>
            <a:off x="4692275" y="1200150"/>
            <a:ext cx="3994500" cy="3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pic>
        <p:nvPicPr>
          <p:cNvPr descr="cf-logo-v-cmyk-slide.png" id="54" name="Google Shape;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descr="cf-logo-v-cmyk-slide.png"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sunset">
  <p:cSld name="Title with right sidebar - sunse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descr="cf-logo-v-cmyk-slide.png" id="60" name="Google Shape;6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0843" y="0"/>
            <a:ext cx="262316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aqua">
  <p:cSld name="Title with right sidebar - aqua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19661" y="0"/>
            <a:ext cx="262432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-logo-v-cmyk-slide.png" id="66" name="Google Shape;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lavender">
  <p:cSld name="Title with right sidebar - laven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0843" y="0"/>
            <a:ext cx="262316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-logo-v-cmyk-slide.png" id="72" name="Google Shape;7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violet blue">
  <p:cSld name="Title with right sidebar - violet blu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1954" y="0"/>
            <a:ext cx="26220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-logo-v-cmyk-slide.png" id="78" name="Google Shape;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7200" y="3179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Open Sans"/>
              <a:buNone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3600"/>
              <a:buNone/>
              <a:defRPr b="1" sz="3600">
                <a:solidFill>
                  <a:srgbClr val="408BC9"/>
                </a:solidFill>
              </a:defRPr>
            </a:lvl9pPr>
          </a:lstStyle>
          <a:p/>
        </p:txBody>
      </p:sp>
      <p:pic>
        <p:nvPicPr>
          <p:cNvPr descr="cf-logo-v-cmyk-slide.png"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550" y="608472"/>
            <a:ext cx="2010572" cy="667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82914" y="3800203"/>
            <a:ext cx="8233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violet teal">
  <p:cSld name="Title with right sidebar - violet teal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0843" y="0"/>
            <a:ext cx="262316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-logo-v-cmyk-slide.png" id="84" name="Google Shape;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purple magenta">
  <p:cSld name="Title with right sidebar - purple magenta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0843" y="0"/>
            <a:ext cx="262316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-logo-v-cmyk-slide.png" id="90" name="Google Shape;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orange yellow">
  <p:cSld name="Title with right sidebar - orange yellow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0843" y="0"/>
            <a:ext cx="262316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-logo-v-cmyk-slide.png" id="96" name="Google Shape;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right sidebar - lime yellow">
  <p:cSld name="Title with right sidebar - lime yellow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0843" y="0"/>
            <a:ext cx="262316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f-logo-v-cmyk-slide.png" id="102" name="Google Shape;1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/>
          <p:nvPr>
            <p:ph type="title"/>
          </p:nvPr>
        </p:nvSpPr>
        <p:spPr>
          <a:xfrm>
            <a:off x="457200" y="205975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457200" y="1200150"/>
            <a:ext cx="58293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000"/>
              <a:buChar char="●"/>
              <a:defRPr>
                <a:solidFill>
                  <a:srgbClr val="40404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○"/>
              <a:defRPr>
                <a:solidFill>
                  <a:srgbClr val="404041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400"/>
              <a:buChar char="■"/>
              <a:defRPr>
                <a:solidFill>
                  <a:srgbClr val="40404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●"/>
              <a:defRPr>
                <a:solidFill>
                  <a:srgbClr val="40404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○"/>
              <a:defRPr>
                <a:solidFill>
                  <a:srgbClr val="40404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Char char="■"/>
              <a:defRPr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2" type="title"/>
          </p:nvPr>
        </p:nvSpPr>
        <p:spPr>
          <a:xfrm>
            <a:off x="6961929" y="421091"/>
            <a:ext cx="1945200" cy="29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logo">
  <p:cSld name="Blank with log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f-logo-v-cmyk-slide.png" id="107" name="Google Shape;1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550" y="4619223"/>
            <a:ext cx="922080" cy="30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out logo">
  <p:cSld name="Blank without log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sunset">
  <p:cSld name="Section header - sunse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3179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ppendix">
  <p:cSld name="appendix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b="0" i="0" lang="en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Appendix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ppendix 1">
  <p:cSld name="appendix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/>
          <p:nvPr/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b="0" i="0" lang="en" sz="3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aqua">
  <p:cSld name="Section header - aqua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/>
          <p:nvPr>
            <p:ph type="title"/>
          </p:nvPr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lavender">
  <p:cSld name="Section header - laven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/>
          <p:nvPr>
            <p:ph type="title"/>
          </p:nvPr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violet blue">
  <p:cSld name="Section header - violet blu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 txBox="1"/>
          <p:nvPr>
            <p:ph type="title"/>
          </p:nvPr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- violet teal">
  <p:cSld name="Section header - violet teal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2"/>
            <a:ext cx="9143995" cy="514221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 txBox="1"/>
          <p:nvPr>
            <p:ph type="title"/>
          </p:nvPr>
        </p:nvSpPr>
        <p:spPr>
          <a:xfrm>
            <a:off x="457200" y="3179578"/>
            <a:ext cx="8229600" cy="857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8BC9"/>
              </a:buClr>
              <a:buSzPts val="2900"/>
              <a:buFont typeface="Open Sans"/>
              <a:buNone/>
              <a:defRPr b="0" i="0" sz="2900" u="none" cap="none" strike="noStrike">
                <a:solidFill>
                  <a:srgbClr val="408BC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3600"/>
              <a:buFont typeface="Arial"/>
              <a:buNone/>
              <a:defRPr b="1" sz="3600">
                <a:solidFill>
                  <a:srgbClr val="40404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035" y="634678"/>
            <a:ext cx="6993361" cy="408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200">
                <a:solidFill>
                  <a:srgbClr val="2767B5"/>
                </a:solidFill>
              </a:rPr>
              <a:t>AS13335 / Cloudflare Peering Personal</a:t>
            </a:r>
            <a:endParaRPr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457200" y="1259972"/>
            <a:ext cx="82296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767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 sz="1400">
                <a:solidFill>
                  <a:schemeClr val="dk1"/>
                </a:solidFill>
              </a:rPr>
              <a:t>ASN:</a:t>
            </a:r>
            <a:r>
              <a:rPr lang="en" sz="1400">
                <a:solidFill>
                  <a:schemeClr val="dk1"/>
                </a:solidFill>
              </a:rPr>
              <a:t> 13335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767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 sz="1400">
                <a:solidFill>
                  <a:schemeClr val="dk1"/>
                </a:solidFill>
              </a:rPr>
              <a:t>Traffic Profile: </a:t>
            </a:r>
            <a:r>
              <a:rPr lang="en" sz="1400">
                <a:solidFill>
                  <a:schemeClr val="dk1"/>
                </a:solidFill>
              </a:rPr>
              <a:t>Content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767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 sz="1400">
                <a:solidFill>
                  <a:schemeClr val="dk1"/>
                </a:solidFill>
              </a:rPr>
              <a:t>Peering Policy: </a:t>
            </a:r>
            <a:r>
              <a:rPr lang="en" sz="1400">
                <a:solidFill>
                  <a:schemeClr val="dk1"/>
                </a:solidFill>
              </a:rPr>
              <a:t>Open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767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 sz="1400">
                <a:solidFill>
                  <a:schemeClr val="dk1"/>
                </a:solidFill>
              </a:rPr>
              <a:t>Peering Locations: GLOBAL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  W</a:t>
            </a:r>
            <a:r>
              <a:rPr lang="en" sz="1400">
                <a:solidFill>
                  <a:schemeClr val="dk1"/>
                </a:solidFill>
              </a:rPr>
              <a:t>e are in 202 exchange points worldwide. </a:t>
            </a:r>
            <a:r>
              <a:rPr lang="en" sz="1400">
                <a:solidFill>
                  <a:schemeClr val="dk1"/>
                </a:solidFill>
              </a:rPr>
              <a:t>More d</a:t>
            </a:r>
            <a:r>
              <a:rPr lang="en" sz="1400">
                <a:solidFill>
                  <a:schemeClr val="dk1"/>
                </a:solidFill>
              </a:rPr>
              <a:t>etails on PeeringDB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767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 sz="1400">
                <a:solidFill>
                  <a:schemeClr val="dk1"/>
                </a:solidFill>
              </a:rPr>
              <a:t>PeeringDB Entry</a:t>
            </a:r>
            <a:r>
              <a:rPr lang="en" sz="1400">
                <a:solidFill>
                  <a:schemeClr val="dk1"/>
                </a:solidFill>
              </a:rPr>
              <a:t>: http://as13335.peeringdb.com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767B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 sz="1400">
                <a:solidFill>
                  <a:schemeClr val="dk1"/>
                </a:solidFill>
              </a:rPr>
              <a:t>Contact</a:t>
            </a:r>
            <a:r>
              <a:rPr lang="en" sz="1400">
                <a:solidFill>
                  <a:schemeClr val="dk1"/>
                </a:solidFill>
              </a:rPr>
              <a:t>: peering@cloudflare.com ; isppartners@cloudflare.com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oudflare Presentation (white)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