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6858000" cx="9144000"/>
  <p:notesSz cx="6858000" cy="9144000"/>
  <p:embeddedFontLst>
    <p:embeddedFont>
      <p:font typeface="Helvetica Neue"/>
      <p:regular r:id="rId23"/>
      <p:bold r:id="rId24"/>
      <p:italic r:id="rId25"/>
      <p:boldItalic r:id="rId2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font" Target="fonts/HelveticaNeue-bold.fntdata"/><Relationship Id="rId23" Type="http://schemas.openxmlformats.org/officeDocument/2006/relationships/font" Target="fonts/HelveticaNeue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HelveticaNeue-boldItalic.fntdata"/><Relationship Id="rId25" Type="http://schemas.openxmlformats.org/officeDocument/2006/relationships/font" Target="fonts/HelveticaNeue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40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5" name="Google Shape;75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6" name="Google Shape;146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8" name="Google Shape;158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50302fd273_1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0" name="Google Shape;170;g50302fd273_1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8" name="Google Shape;178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523487f3e1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523487f3e1_0_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" name="Google Shape;194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50302fd273_1_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5" name="Google Shape;205;g50302fd273_1_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523487f3e1_0_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g523487f3e1_0_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Google Shape;224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4" name="Google Shape;84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e1a21279e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" name="Google Shape;92;g4e1a21279e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" name="Google Shape;100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4e1a21279e_3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4e1a21279e_3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0302fd273_1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0302fd273_1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4e1a21279e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" name="Google Shape;120;g4e1a21279e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502c43583a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8" name="Google Shape;128;g502c43583a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8" name="Google Shape;138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标题幻灯片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 14"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3600" y="6379979"/>
            <a:ext cx="3124200" cy="47802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433387" y="4935537"/>
            <a:ext cx="6238876" cy="8255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type="title"/>
          </p:nvPr>
        </p:nvSpPr>
        <p:spPr>
          <a:xfrm>
            <a:off x="422275" y="2463800"/>
            <a:ext cx="6257925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algn="l">
              <a:lnSpc>
                <a:spcPct val="105555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  <a:defRPr sz="3600"/>
            </a:lvl1pPr>
            <a:lvl2pPr lvl="1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2" type="sldNum"/>
          </p:nvPr>
        </p:nvSpPr>
        <p:spPr>
          <a:xfrm>
            <a:off x="6553200" y="6164579"/>
            <a:ext cx="2133600" cy="3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 i="0" u="none" cap="none" strike="noStrik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标题和竖排文字">
  <p:cSld name="标题和竖排文字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 14" id="60" name="Google Shape;60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3600" y="6379979"/>
            <a:ext cx="3124200" cy="47802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 txBox="1"/>
          <p:nvPr>
            <p:ph type="title"/>
          </p:nvPr>
        </p:nvSpPr>
        <p:spPr>
          <a:xfrm>
            <a:off x="430212" y="71438"/>
            <a:ext cx="8255001" cy="7604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2" name="Google Shape;62;p11"/>
          <p:cNvSpPr txBox="1"/>
          <p:nvPr>
            <p:ph idx="1" type="body"/>
          </p:nvPr>
        </p:nvSpPr>
        <p:spPr>
          <a:xfrm>
            <a:off x="266700" y="1181100"/>
            <a:ext cx="8594725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Char char="■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381000" y="6418580"/>
            <a:ext cx="370543" cy="3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 i="0" u="none" cap="none" strike="noStrik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垂直排列标题与文本">
  <p:cSld name="垂直排列标题与文本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 14" id="65" name="Google Shape;65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3600" y="6379979"/>
            <a:ext cx="3124200" cy="478021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2"/>
          <p:cNvSpPr txBox="1"/>
          <p:nvPr>
            <p:ph type="title"/>
          </p:nvPr>
        </p:nvSpPr>
        <p:spPr>
          <a:xfrm>
            <a:off x="6713538" y="71438"/>
            <a:ext cx="2147888" cy="563562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" type="body"/>
          </p:nvPr>
        </p:nvSpPr>
        <p:spPr>
          <a:xfrm>
            <a:off x="266700" y="71438"/>
            <a:ext cx="6294438" cy="56356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Char char="■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381000" y="6418580"/>
            <a:ext cx="370543" cy="3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 i="0" u="none" cap="none" strike="noStrik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标题和表格">
  <p:cSld name="标题和表格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 14" id="70" name="Google Shape;70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3600" y="6379979"/>
            <a:ext cx="3124200" cy="47802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3"/>
          <p:cNvSpPr txBox="1"/>
          <p:nvPr>
            <p:ph type="title"/>
          </p:nvPr>
        </p:nvSpPr>
        <p:spPr>
          <a:xfrm>
            <a:off x="430212" y="71438"/>
            <a:ext cx="8255001" cy="7604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2" type="sldNum"/>
          </p:nvPr>
        </p:nvSpPr>
        <p:spPr>
          <a:xfrm>
            <a:off x="381000" y="6418580"/>
            <a:ext cx="370543" cy="3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 i="0" u="none" cap="none" strike="noStrik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标题和内容">
  <p:cSld name="标题和内容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>
            <p:ph idx="1" type="body"/>
          </p:nvPr>
        </p:nvSpPr>
        <p:spPr>
          <a:xfrm>
            <a:off x="266700" y="1181100"/>
            <a:ext cx="8594725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Char char="■"/>
              <a:defRPr/>
            </a:lvl4pPr>
            <a:lvl5pPr indent="-297179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type="title"/>
          </p:nvPr>
        </p:nvSpPr>
        <p:spPr>
          <a:xfrm>
            <a:off x="430212" y="71438"/>
            <a:ext cx="8255001" cy="7604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2" type="sldNum"/>
          </p:nvPr>
        </p:nvSpPr>
        <p:spPr>
          <a:xfrm>
            <a:off x="381000" y="6443980"/>
            <a:ext cx="317262" cy="332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sz="1600">
                <a:solidFill>
                  <a:srgbClr val="808080"/>
                </a:solidFill>
              </a:defRPr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sz="1600">
                <a:solidFill>
                  <a:srgbClr val="808080"/>
                </a:solidFill>
              </a:defRPr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sz="1600">
                <a:solidFill>
                  <a:srgbClr val="808080"/>
                </a:solidFill>
              </a:defRPr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sz="1600">
                <a:solidFill>
                  <a:srgbClr val="808080"/>
                </a:solidFill>
              </a:defRPr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sz="1600">
                <a:solidFill>
                  <a:srgbClr val="808080"/>
                </a:solidFill>
              </a:defRPr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sz="1600">
                <a:solidFill>
                  <a:srgbClr val="808080"/>
                </a:solidFill>
              </a:defRPr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sz="1600">
                <a:solidFill>
                  <a:srgbClr val="808080"/>
                </a:solidFill>
              </a:defRPr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sz="1600">
                <a:solidFill>
                  <a:srgbClr val="808080"/>
                </a:solidFill>
              </a:defRPr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sz="1600">
                <a:solidFill>
                  <a:srgbClr val="808080"/>
                </a:solidFill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节标题">
  <p:cSld name="节标题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 14" id="25" name="Google Shape;25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3600" y="6379979"/>
            <a:ext cx="3124200" cy="478021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lvl="0" algn="l">
              <a:lnSpc>
                <a:spcPct val="6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381000" y="6418580"/>
            <a:ext cx="370543" cy="3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 i="0" u="none" cap="none" strike="noStrik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两栏内容">
  <p:cSld name="两栏内容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 14" id="30" name="Google Shape;30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3600" y="6379979"/>
            <a:ext cx="3124200" cy="478021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5"/>
          <p:cNvSpPr txBox="1"/>
          <p:nvPr>
            <p:ph type="title"/>
          </p:nvPr>
        </p:nvSpPr>
        <p:spPr>
          <a:xfrm>
            <a:off x="430212" y="71438"/>
            <a:ext cx="8255001" cy="7604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266700" y="1181100"/>
            <a:ext cx="4221163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Char char="■"/>
              <a:defRPr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381000" y="6418580"/>
            <a:ext cx="370543" cy="3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 i="0" u="none" cap="none" strike="noStrik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比较">
  <p:cSld name="比较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 14" id="35" name="Google Shape;35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3600" y="6379979"/>
            <a:ext cx="3124200" cy="478021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Char char="■"/>
              <a:defRPr/>
            </a:lvl4pPr>
            <a:lvl5pPr indent="-297179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381000" y="6418580"/>
            <a:ext cx="370543" cy="3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 i="0" u="none" cap="none" strike="noStrik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仅标题">
  <p:cSld name="仅标题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 14" id="41" name="Google Shape;4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3600" y="6379979"/>
            <a:ext cx="3124200" cy="47802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/>
          <p:nvPr>
            <p:ph type="title"/>
          </p:nvPr>
        </p:nvSpPr>
        <p:spPr>
          <a:xfrm>
            <a:off x="430212" y="71438"/>
            <a:ext cx="8255001" cy="7604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381000" y="6418580"/>
            <a:ext cx="370543" cy="3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 i="0" u="none" cap="none" strike="noStrik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空白">
  <p:cSld name="空白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 14" id="45" name="Google Shape;45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3600" y="6379979"/>
            <a:ext cx="3124200" cy="47802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/>
          <p:nvPr>
            <p:ph idx="12" type="sldNum"/>
          </p:nvPr>
        </p:nvSpPr>
        <p:spPr>
          <a:xfrm>
            <a:off x="381000" y="6418580"/>
            <a:ext cx="370543" cy="3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 i="0" u="none" cap="none" strike="noStrik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内容与标题">
  <p:cSld name="内容与标题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 14" id="48" name="Google Shape;48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3600" y="6379979"/>
            <a:ext cx="3124200" cy="47802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4318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Char char=" "/>
              <a:defRPr sz="3200"/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Char char="▪"/>
              <a:defRPr sz="3200"/>
            </a:lvl2pPr>
            <a:lvl3pPr indent="-4318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Char char="•"/>
              <a:defRPr sz="3200"/>
            </a:lvl3pPr>
            <a:lvl4pPr indent="-3302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3200"/>
            </a:lvl4pPr>
            <a:lvl5pPr indent="-4318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Char char="–"/>
              <a:defRPr sz="3200"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51" name="Google Shape;51;p9"/>
          <p:cNvSpPr txBox="1"/>
          <p:nvPr>
            <p:ph idx="2" type="body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3429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 "/>
              <a:defRPr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3pPr>
            <a:lvl4pPr indent="-28575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900"/>
              <a:buChar char="■"/>
              <a:defRPr/>
            </a:lvl4pPr>
            <a:lvl5pPr indent="-297179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80"/>
              <a:buChar char="–"/>
              <a:defRPr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52" name="Google Shape;52;p9"/>
          <p:cNvSpPr txBox="1"/>
          <p:nvPr>
            <p:ph idx="12" type="sldNum"/>
          </p:nvPr>
        </p:nvSpPr>
        <p:spPr>
          <a:xfrm>
            <a:off x="381000" y="6418580"/>
            <a:ext cx="370543" cy="3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 i="0" u="none" cap="none" strike="noStrik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图片与标题">
  <p:cSld name="图片与标题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图片 14" id="54" name="Google Shape;54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43600" y="6379979"/>
            <a:ext cx="3124200" cy="47802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0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6" name="Google Shape;56;p10"/>
          <p:cNvSpPr/>
          <p:nvPr>
            <p:ph idx="2" type="pic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/>
          <a:lstStyle>
            <a:lvl1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 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▪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■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Helvetica Neue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10"/>
          <p:cNvSpPr txBox="1"/>
          <p:nvPr>
            <p:ph idx="1" type="body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228600" lvl="0" marL="457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2pPr>
            <a:lvl3pPr indent="-228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3pPr>
            <a:lvl4pPr indent="-228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4pPr>
            <a:lvl5pPr indent="-228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sz="1400"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9pPr>
          </a:lstStyle>
          <a:p/>
        </p:txBody>
      </p:sp>
      <p:sp>
        <p:nvSpPr>
          <p:cNvPr id="58" name="Google Shape;58;p10"/>
          <p:cNvSpPr txBox="1"/>
          <p:nvPr>
            <p:ph idx="12" type="sldNum"/>
          </p:nvPr>
        </p:nvSpPr>
        <p:spPr>
          <a:xfrm>
            <a:off x="381000" y="6418580"/>
            <a:ext cx="370543" cy="3835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1pPr>
            <a:lvl2pPr indent="0" lvl="1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2pPr>
            <a:lvl3pPr indent="0" lvl="2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3pPr>
            <a:lvl4pPr indent="0" lvl="3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4pPr>
            <a:lvl5pPr indent="0" lvl="4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5pPr>
            <a:lvl6pPr indent="0" lvl="5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6pPr>
            <a:lvl7pPr indent="0" lvl="6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7pPr>
            <a:lvl8pPr indent="0" lvl="7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8pPr>
            <a:lvl9pPr indent="0" lvl="8" mar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2000"/>
              <a:buFont typeface="Calibri"/>
              <a:buNone/>
              <a:defRPr sz="2000"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 b="0" i="0" u="none" cap="none" strike="noStrike">
              <a:solidFill>
                <a:srgbClr val="8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EAEAEA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9123363" y="6145212"/>
            <a:ext cx="12701" cy="19051"/>
          </a:xfrm>
          <a:prstGeom prst="rect">
            <a:avLst/>
          </a:prstGeom>
          <a:gradFill>
            <a:gsLst>
              <a:gs pos="0">
                <a:srgbClr val="808080"/>
              </a:gs>
              <a:gs pos="100000">
                <a:srgbClr val="D7D7D7"/>
              </a:gs>
            </a:gsLst>
            <a:lin ang="0" scaled="0"/>
          </a:gra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cap="flat" cmpd="sng" w="12700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454025" y="892175"/>
            <a:ext cx="8715375" cy="19050"/>
          </a:xfrm>
          <a:prstGeom prst="rect">
            <a:avLst/>
          </a:prstGeom>
          <a:gradFill>
            <a:gsLst>
              <a:gs pos="0">
                <a:srgbClr val="808080"/>
              </a:gs>
              <a:gs pos="100000">
                <a:srgbClr val="EBEBEB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454025" y="6359525"/>
            <a:ext cx="8715375" cy="19050"/>
          </a:xfrm>
          <a:prstGeom prst="rect">
            <a:avLst/>
          </a:prstGeom>
          <a:gradFill>
            <a:gsLst>
              <a:gs pos="0">
                <a:srgbClr val="808080"/>
              </a:gs>
              <a:gs pos="100000">
                <a:srgbClr val="EBEBEB"/>
              </a:gs>
            </a:gsLst>
            <a:lin ang="0" scaled="0"/>
          </a:gra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266700" y="1181100"/>
            <a:ext cx="8594725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/>
          <a:lstStyle>
            <a:lvl1pPr indent="-4064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 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▪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Helvetica Neue"/>
              <a:buChar char="■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527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Helvetica Neue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64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64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64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64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elvetica Neue"/>
              <a:buChar char="–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type="title"/>
          </p:nvPr>
        </p:nvSpPr>
        <p:spPr>
          <a:xfrm>
            <a:off x="430212" y="71438"/>
            <a:ext cx="8255001" cy="7604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/>
          <a:lstStyle>
            <a:lvl1pPr lvl="0" marR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b="0" i="0" sz="3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2" type="sldNum"/>
          </p:nvPr>
        </p:nvSpPr>
        <p:spPr>
          <a:xfrm>
            <a:off x="381000" y="6443980"/>
            <a:ext cx="317262" cy="332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0808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17.png"/><Relationship Id="rId5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Relationship Id="rId4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.jpg"/><Relationship Id="rId4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Relationship Id="rId4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Relationship Id="rId4" Type="http://schemas.openxmlformats.org/officeDocument/2006/relationships/image" Target="../media/image7.png"/><Relationship Id="rId5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idx="1" type="body"/>
          </p:nvPr>
        </p:nvSpPr>
        <p:spPr>
          <a:xfrm>
            <a:off x="1404959" y="3429000"/>
            <a:ext cx="6238876" cy="12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None/>
            </a:pPr>
            <a:r>
              <a:rPr lang="fr-FR"/>
              <a:t>Loqman Salamatian and Louis Pétiniaud</a:t>
            </a:r>
            <a:endParaRPr/>
          </a:p>
        </p:txBody>
      </p:sp>
      <p:sp>
        <p:nvSpPr>
          <p:cNvPr id="78" name="Google Shape;78;p14"/>
          <p:cNvSpPr txBox="1"/>
          <p:nvPr>
            <p:ph type="title"/>
          </p:nvPr>
        </p:nvSpPr>
        <p:spPr>
          <a:xfrm>
            <a:off x="144440" y="1987529"/>
            <a:ext cx="8855120" cy="219493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357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1" lang="fr-FR" sz="2800"/>
              <a:t>Geopolitics of routing,</a:t>
            </a:r>
            <a:endParaRPr b="1" sz="2800"/>
          </a:p>
          <a:p>
            <a:pPr indent="0" lvl="0" marL="0" rtl="0" algn="ctr">
              <a:lnSpc>
                <a:spcPct val="135714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Calibri"/>
              <a:buNone/>
            </a:pPr>
            <a:r>
              <a:rPr b="1" lang="fr-FR" sz="2800"/>
              <a:t>What RIPE tells us of geography and power:</a:t>
            </a:r>
            <a:br>
              <a:rPr b="1" lang="fr-FR" sz="2800"/>
            </a:br>
            <a:r>
              <a:rPr b="1" lang="fr-FR" sz="2800"/>
              <a:t>a methodological approach</a:t>
            </a:r>
            <a:endParaRPr b="1" sz="2800"/>
          </a:p>
        </p:txBody>
      </p:sp>
      <p:pic>
        <p:nvPicPr>
          <p:cNvPr descr="unknown.jpg" id="79" name="Google Shape;7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1199" y="4902600"/>
            <a:ext cx="3034348" cy="12025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/>
          <p:nvPr/>
        </p:nvSpPr>
        <p:spPr>
          <a:xfrm>
            <a:off x="-1612900" y="977900"/>
            <a:ext cx="127000" cy="447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age" id="81" name="Google Shape;8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850" y="4958825"/>
            <a:ext cx="1949675" cy="109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/>
          <p:nvPr>
            <p:ph type="title"/>
          </p:nvPr>
        </p:nvSpPr>
        <p:spPr>
          <a:xfrm>
            <a:off x="430212" y="71437"/>
            <a:ext cx="8255001" cy="76041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b="1" lang="fr-FR" sz="3000">
                <a:solidFill>
                  <a:schemeClr val="dk1"/>
                </a:solidFill>
              </a:rPr>
              <a:t>Representation : Graph Embedding III</a:t>
            </a:r>
            <a:endParaRPr sz="3000"/>
          </a:p>
        </p:txBody>
      </p:sp>
      <p:sp>
        <p:nvSpPr>
          <p:cNvPr id="149" name="Google Shape;149;p23"/>
          <p:cNvSpPr txBox="1"/>
          <p:nvPr>
            <p:ph idx="12" type="sldNum"/>
          </p:nvPr>
        </p:nvSpPr>
        <p:spPr>
          <a:xfrm>
            <a:off x="4214810" y="6509067"/>
            <a:ext cx="317263" cy="332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150" name="Google Shape;150;p23"/>
          <p:cNvSpPr/>
          <p:nvPr/>
        </p:nvSpPr>
        <p:spPr>
          <a:xfrm>
            <a:off x="5786477" y="6390023"/>
            <a:ext cx="3357555" cy="468001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3"/>
          <p:cNvSpPr txBox="1"/>
          <p:nvPr/>
        </p:nvSpPr>
        <p:spPr>
          <a:xfrm>
            <a:off x="188082" y="1655992"/>
            <a:ext cx="7936997" cy="6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188082" y="1173392"/>
            <a:ext cx="7936997" cy="6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3"/>
          <p:cNvSpPr txBox="1"/>
          <p:nvPr/>
        </p:nvSpPr>
        <p:spPr>
          <a:xfrm>
            <a:off x="254548" y="1306750"/>
            <a:ext cx="8889300" cy="3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fr-FR" sz="1800">
                <a:latin typeface="Calibri"/>
                <a:ea typeface="Calibri"/>
                <a:cs typeface="Calibri"/>
                <a:sym typeface="Calibri"/>
              </a:rPr>
              <a:t>Spectral embedding and connectivity can be used to show zones of influence in the network</a:t>
            </a:r>
            <a:endParaRPr/>
          </a:p>
        </p:txBody>
      </p:sp>
      <p:pic>
        <p:nvPicPr>
          <p:cNvPr id="154" name="Google Shape;15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975" y="1798224"/>
            <a:ext cx="4303176" cy="4303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4150" y="1798225"/>
            <a:ext cx="4303176" cy="430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/>
          <p:nvPr>
            <p:ph type="title"/>
          </p:nvPr>
        </p:nvSpPr>
        <p:spPr>
          <a:xfrm>
            <a:off x="430212" y="71437"/>
            <a:ext cx="8255001" cy="76041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lang="fr-FR" sz="3000"/>
              <a:t>Topological versus Geographical : Investigating the geopolitics behind the network </a:t>
            </a:r>
            <a:endParaRPr sz="3000"/>
          </a:p>
        </p:txBody>
      </p:sp>
      <p:sp>
        <p:nvSpPr>
          <p:cNvPr id="161" name="Google Shape;161;p24"/>
          <p:cNvSpPr txBox="1"/>
          <p:nvPr>
            <p:ph idx="12" type="sldNum"/>
          </p:nvPr>
        </p:nvSpPr>
        <p:spPr>
          <a:xfrm>
            <a:off x="4214810" y="6509067"/>
            <a:ext cx="317263" cy="332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162" name="Google Shape;162;p24"/>
          <p:cNvSpPr/>
          <p:nvPr/>
        </p:nvSpPr>
        <p:spPr>
          <a:xfrm>
            <a:off x="5786477" y="6390023"/>
            <a:ext cx="3357555" cy="468001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4"/>
          <p:cNvSpPr txBox="1"/>
          <p:nvPr/>
        </p:nvSpPr>
        <p:spPr>
          <a:xfrm>
            <a:off x="188082" y="1655992"/>
            <a:ext cx="7936997" cy="6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4" name="Google Shape;164;p24"/>
          <p:cNvSpPr txBox="1"/>
          <p:nvPr/>
        </p:nvSpPr>
        <p:spPr>
          <a:xfrm>
            <a:off x="636995" y="4349565"/>
            <a:ext cx="7841436" cy="408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1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5" name="Google Shape;165;p24"/>
          <p:cNvSpPr txBox="1"/>
          <p:nvPr/>
        </p:nvSpPr>
        <p:spPr>
          <a:xfrm>
            <a:off x="188082" y="1173392"/>
            <a:ext cx="7936997" cy="6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6" name="Google Shape;166;p24"/>
          <p:cNvSpPr txBox="1"/>
          <p:nvPr/>
        </p:nvSpPr>
        <p:spPr>
          <a:xfrm>
            <a:off x="188082" y="2354492"/>
            <a:ext cx="7936997" cy="891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7" name="Google Shape;167;p24"/>
          <p:cNvSpPr txBox="1"/>
          <p:nvPr/>
        </p:nvSpPr>
        <p:spPr>
          <a:xfrm>
            <a:off x="430200" y="1364325"/>
            <a:ext cx="8384100" cy="45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fr-F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Internet is a dual space by essence: </a:t>
            </a:r>
            <a:endParaRPr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Geographical </a:t>
            </a: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a network of cable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Topological </a:t>
            </a: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an abstract entity of router intertwined by BGP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Our initial questions: </a:t>
            </a:r>
            <a:endParaRPr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does the geopolitical context influences the network paths?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Reciprocally, can we get a better grasp on the geopolitical context by looking at the AS-level graph?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100"/>
              <a:buFont typeface="Calibri"/>
              <a:buNone/>
            </a:pPr>
            <a:r>
              <a:rPr b="1" lang="fr-FR" sz="2000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What is the exact relationship between geography and topology?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 txBox="1"/>
          <p:nvPr>
            <p:ph type="title"/>
          </p:nvPr>
        </p:nvSpPr>
        <p:spPr>
          <a:xfrm>
            <a:off x="129350" y="147625"/>
            <a:ext cx="90204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lang="fr-FR" sz="3000"/>
              <a:t>Topological versus Geographical : Connectivity in the Middle-East </a:t>
            </a:r>
            <a:endParaRPr b="1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5"/>
          <p:cNvSpPr txBox="1"/>
          <p:nvPr>
            <p:ph idx="12" type="sldNum"/>
          </p:nvPr>
        </p:nvSpPr>
        <p:spPr>
          <a:xfrm>
            <a:off x="4214787" y="6509075"/>
            <a:ext cx="4866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174" name="Google Shape;174;p25"/>
          <p:cNvSpPr/>
          <p:nvPr/>
        </p:nvSpPr>
        <p:spPr>
          <a:xfrm>
            <a:off x="5786477" y="6390023"/>
            <a:ext cx="3357600" cy="4680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0036" y="984337"/>
            <a:ext cx="6239050" cy="5253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/>
          <p:nvPr>
            <p:ph type="title"/>
          </p:nvPr>
        </p:nvSpPr>
        <p:spPr>
          <a:xfrm>
            <a:off x="430212" y="71437"/>
            <a:ext cx="8255001" cy="76041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i="0" lang="fr-FR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Topological versus Geographical : Investigati</a:t>
            </a:r>
            <a:r>
              <a:rPr b="1" lang="fr-FR" sz="3000"/>
              <a:t>ng</a:t>
            </a:r>
            <a:r>
              <a:rPr b="1" i="0" lang="fr-FR" sz="3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through cables </a:t>
            </a:r>
            <a:endParaRPr sz="3000"/>
          </a:p>
        </p:txBody>
      </p:sp>
      <p:sp>
        <p:nvSpPr>
          <p:cNvPr id="181" name="Google Shape;181;p26"/>
          <p:cNvSpPr txBox="1"/>
          <p:nvPr>
            <p:ph idx="12" type="sldNum"/>
          </p:nvPr>
        </p:nvSpPr>
        <p:spPr>
          <a:xfrm>
            <a:off x="4214810" y="6509067"/>
            <a:ext cx="317263" cy="332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182" name="Google Shape;182;p26"/>
          <p:cNvSpPr/>
          <p:nvPr/>
        </p:nvSpPr>
        <p:spPr>
          <a:xfrm>
            <a:off x="5786477" y="6390023"/>
            <a:ext cx="3357555" cy="468001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636995" y="1026262"/>
            <a:ext cx="7841436" cy="4089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2100"/>
              <a:buFont typeface="Calibri"/>
              <a:buNone/>
            </a:pPr>
            <a:r>
              <a:rPr b="0" i="0" lang="fr-FR" sz="2100" u="none" cap="none" strike="noStrike">
                <a:solidFill>
                  <a:srgbClr val="FF2600"/>
                </a:solidFill>
                <a:latin typeface="Calibri"/>
                <a:ea typeface="Calibri"/>
                <a:cs typeface="Calibri"/>
                <a:sym typeface="Calibri"/>
              </a:rPr>
              <a:t>What is the exact relationship between geography and topology?</a:t>
            </a:r>
            <a:endParaRPr/>
          </a:p>
        </p:txBody>
      </p:sp>
      <p:pic>
        <p:nvPicPr>
          <p:cNvPr id="184" name="Google Shape;18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1117" y="1515666"/>
            <a:ext cx="6933189" cy="47938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7"/>
          <p:cNvSpPr txBox="1"/>
          <p:nvPr>
            <p:ph idx="1" type="body"/>
          </p:nvPr>
        </p:nvSpPr>
        <p:spPr>
          <a:xfrm>
            <a:off x="266700" y="1181100"/>
            <a:ext cx="8594700" cy="452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7"/>
          <p:cNvSpPr txBox="1"/>
          <p:nvPr>
            <p:ph type="title"/>
          </p:nvPr>
        </p:nvSpPr>
        <p:spPr>
          <a:xfrm>
            <a:off x="444462" y="108913"/>
            <a:ext cx="8255100" cy="76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000">
                <a:solidFill>
                  <a:schemeClr val="dk1"/>
                </a:solidFill>
              </a:rPr>
              <a:t>Topological versus Geographical : Submarine Cables over Spatial Proximity in Lebanon</a:t>
            </a:r>
            <a:endParaRPr sz="3000"/>
          </a:p>
        </p:txBody>
      </p:sp>
      <p:pic>
        <p:nvPicPr>
          <p:cNvPr id="191" name="Google Shape;19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688" y="955175"/>
            <a:ext cx="7186120" cy="53770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8"/>
          <p:cNvSpPr txBox="1"/>
          <p:nvPr>
            <p:ph type="title"/>
          </p:nvPr>
        </p:nvSpPr>
        <p:spPr>
          <a:xfrm>
            <a:off x="430212" y="71437"/>
            <a:ext cx="8255001" cy="76041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lang="fr-FR" sz="3000"/>
              <a:t>Topological versus Geographical: the Reshaping of Space “from” Saudi Arabia</a:t>
            </a:r>
            <a:endParaRPr sz="3000"/>
          </a:p>
        </p:txBody>
      </p:sp>
      <p:sp>
        <p:nvSpPr>
          <p:cNvPr id="197" name="Google Shape;197;p28"/>
          <p:cNvSpPr txBox="1"/>
          <p:nvPr>
            <p:ph idx="12" type="sldNum"/>
          </p:nvPr>
        </p:nvSpPr>
        <p:spPr>
          <a:xfrm>
            <a:off x="4214810" y="6509067"/>
            <a:ext cx="317263" cy="332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198" name="Google Shape;198;p28"/>
          <p:cNvSpPr/>
          <p:nvPr/>
        </p:nvSpPr>
        <p:spPr>
          <a:xfrm>
            <a:off x="5786477" y="6390023"/>
            <a:ext cx="3357555" cy="468001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28"/>
          <p:cNvSpPr txBox="1"/>
          <p:nvPr/>
        </p:nvSpPr>
        <p:spPr>
          <a:xfrm>
            <a:off x="188082" y="1655992"/>
            <a:ext cx="7936997" cy="6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188082" y="1173392"/>
            <a:ext cx="7936997" cy="624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254553" y="1306742"/>
            <a:ext cx="8634894" cy="358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fr-FR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can we reshape geography according to the distance induced by the topology?</a:t>
            </a:r>
            <a:endParaRPr/>
          </a:p>
        </p:txBody>
      </p:sp>
      <p:pic>
        <p:nvPicPr>
          <p:cNvPr descr="ANAMORPHOSE-Le-Monde-vue-des-AS-d'Arabie-Saoudite-OK.png" id="202" name="Google Shape;202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4577" y="1853171"/>
            <a:ext cx="7981635" cy="4318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/>
          <p:nvPr>
            <p:ph type="title"/>
          </p:nvPr>
        </p:nvSpPr>
        <p:spPr>
          <a:xfrm>
            <a:off x="430212" y="71437"/>
            <a:ext cx="82551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lang="fr-FR" sz="3000"/>
              <a:t>Borderizing in cyberspace (I) a national territory</a:t>
            </a:r>
            <a:r>
              <a:rPr b="1" lang="fr-FR" sz="3000"/>
              <a:t>: the Case of Iran</a:t>
            </a:r>
            <a:endParaRPr b="1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9"/>
          <p:cNvSpPr txBox="1"/>
          <p:nvPr>
            <p:ph idx="12" type="sldNum"/>
          </p:nvPr>
        </p:nvSpPr>
        <p:spPr>
          <a:xfrm>
            <a:off x="4214787" y="6509075"/>
            <a:ext cx="4866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209" name="Google Shape;209;p29"/>
          <p:cNvSpPr/>
          <p:nvPr/>
        </p:nvSpPr>
        <p:spPr>
          <a:xfrm>
            <a:off x="5786477" y="6390023"/>
            <a:ext cx="3357600" cy="4680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0" name="Google Shape;21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350" y="2266347"/>
            <a:ext cx="3986775" cy="3902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9"/>
          <p:cNvSpPr txBox="1"/>
          <p:nvPr/>
        </p:nvSpPr>
        <p:spPr>
          <a:xfrm>
            <a:off x="752950" y="936100"/>
            <a:ext cx="3986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 of control :  </a:t>
            </a:r>
            <a:r>
              <a:rPr i="1" lang="fr-F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the smallest set of autonomous systems that have the potential to control virtually all (90%) of the traffic within a given country</a:t>
            </a:r>
            <a:endParaRPr i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29"/>
          <p:cNvSpPr txBox="1"/>
          <p:nvPr/>
        </p:nvSpPr>
        <p:spPr>
          <a:xfrm>
            <a:off x="5270700" y="831925"/>
            <a:ext cx="37857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Complexity : T</a:t>
            </a:r>
            <a:r>
              <a:rPr i="1"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 network complexity metric </a:t>
            </a:r>
            <a:r>
              <a:rPr i="1" lang="fr-FR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determines the complexity of controlling who connects to the Internet within a given country</a:t>
            </a:r>
            <a:endParaRPr i="1" sz="1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70700" y="2320150"/>
            <a:ext cx="3608800" cy="379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/>
          <p:nvPr>
            <p:ph type="title"/>
          </p:nvPr>
        </p:nvSpPr>
        <p:spPr>
          <a:xfrm>
            <a:off x="430212" y="71437"/>
            <a:ext cx="82551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lang="fr-FR" sz="3000"/>
              <a:t>Borderizing in cyberspace (II) a non-national territory: the Iraqi Kurdish network in 2013</a:t>
            </a:r>
            <a:endParaRPr b="1" i="0" sz="3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30"/>
          <p:cNvSpPr txBox="1"/>
          <p:nvPr>
            <p:ph idx="12" type="sldNum"/>
          </p:nvPr>
        </p:nvSpPr>
        <p:spPr>
          <a:xfrm>
            <a:off x="4214787" y="6509075"/>
            <a:ext cx="4866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220" name="Google Shape;220;p30"/>
          <p:cNvSpPr/>
          <p:nvPr/>
        </p:nvSpPr>
        <p:spPr>
          <a:xfrm>
            <a:off x="5786477" y="6390023"/>
            <a:ext cx="3357600" cy="4680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1013" y="1039647"/>
            <a:ext cx="6593475" cy="514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1"/>
          <p:cNvSpPr txBox="1"/>
          <p:nvPr>
            <p:ph type="title"/>
          </p:nvPr>
        </p:nvSpPr>
        <p:spPr>
          <a:xfrm>
            <a:off x="430212" y="71437"/>
            <a:ext cx="8255001" cy="76041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lang="fr-FR"/>
              <a:t>Conclusions : </a:t>
            </a:r>
            <a:endParaRPr/>
          </a:p>
        </p:txBody>
      </p:sp>
      <p:sp>
        <p:nvSpPr>
          <p:cNvPr id="227" name="Google Shape;227;p31"/>
          <p:cNvSpPr txBox="1"/>
          <p:nvPr>
            <p:ph idx="12" type="sldNum"/>
          </p:nvPr>
        </p:nvSpPr>
        <p:spPr>
          <a:xfrm>
            <a:off x="4214810" y="6509067"/>
            <a:ext cx="317263" cy="332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228" name="Google Shape;228;p31"/>
          <p:cNvSpPr/>
          <p:nvPr/>
        </p:nvSpPr>
        <p:spPr>
          <a:xfrm>
            <a:off x="5786477" y="6390023"/>
            <a:ext cx="3357555" cy="468001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31"/>
          <p:cNvSpPr txBox="1"/>
          <p:nvPr/>
        </p:nvSpPr>
        <p:spPr>
          <a:xfrm>
            <a:off x="430200" y="1458547"/>
            <a:ext cx="7951800" cy="3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b="1" i="0" lang="fr-FR" sz="2000" u="none" cap="none" strike="noStrike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Routing and politics are deeply tied</a:t>
            </a:r>
            <a:r>
              <a:rPr b="0" i="0" lang="fr-FR" sz="2000" u="none" cap="none" strike="noStrike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fr-FR" sz="2000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0" i="0" lang="fr-FR" sz="2000" u="none" cap="none" strike="noStrike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</a:t>
            </a:r>
            <a:r>
              <a:rPr lang="fr-FR" sz="2000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 creating</a:t>
            </a:r>
            <a:r>
              <a:rPr b="0" i="0" lang="fr-FR" sz="2000" u="none" cap="none" strike="noStrike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satisfying representations tak</a:t>
            </a:r>
            <a:r>
              <a:rPr lang="fr-FR" sz="2000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ing</a:t>
            </a:r>
            <a:r>
              <a:rPr b="0" i="0" lang="fr-FR" sz="2000" u="none" cap="none" strike="noStrike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into account this entanglement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b="1" lang="fr-FR" sz="2000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b="1" i="0" lang="fr-FR" sz="2000" u="none" cap="none" strike="noStrike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any unasked questions </a:t>
            </a:r>
            <a:r>
              <a:rPr lang="fr-FR" sz="2000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need for the </a:t>
            </a:r>
            <a:r>
              <a:rPr b="0" i="0" lang="fr-FR" sz="2000" u="none" cap="none" strike="noStrike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right settings to further explore them.</a:t>
            </a:r>
            <a:endParaRPr sz="2000">
              <a:solidFill>
                <a:srgbClr val="21231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b="1" lang="fr-FR" sz="2000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Multidisciplinary research is necessary </a:t>
            </a:r>
            <a:r>
              <a:rPr lang="fr-FR" sz="2000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routing analysis and cybersecurity.</a:t>
            </a:r>
            <a:endParaRPr sz="2000">
              <a:solidFill>
                <a:srgbClr val="21231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AutoNum type="arabicPeriod"/>
            </a:pPr>
            <a:r>
              <a:rPr b="1" lang="fr-FR" sz="2000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Need for other and/or better data sets</a:t>
            </a:r>
            <a:endParaRPr b="1" sz="2000">
              <a:solidFill>
                <a:srgbClr val="21231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310"/>
              </a:buClr>
              <a:buSzPts val="2000"/>
              <a:buFont typeface="Helvetica Neue"/>
              <a:buAutoNum type="alphaLcPeriod"/>
            </a:pPr>
            <a:r>
              <a:rPr lang="fr-FR" sz="2000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(Geolocated) terrestrial cables data</a:t>
            </a:r>
            <a:endParaRPr sz="2000">
              <a:solidFill>
                <a:srgbClr val="21231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310"/>
              </a:buClr>
              <a:buSzPts val="2000"/>
              <a:buFont typeface="Helvetica Neue"/>
              <a:buAutoNum type="alphaLcPeriod"/>
            </a:pPr>
            <a:r>
              <a:rPr lang="fr-FR" sz="2000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Atlas probes located in remote regions</a:t>
            </a:r>
            <a:endParaRPr sz="2000">
              <a:solidFill>
                <a:srgbClr val="21231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5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310"/>
              </a:buClr>
              <a:buSzPts val="2000"/>
              <a:buFont typeface="Helvetica Neue"/>
              <a:buAutoNum type="alphaLcPeriod"/>
            </a:pPr>
            <a:r>
              <a:rPr lang="fr-FR" sz="2000">
                <a:solidFill>
                  <a:srgbClr val="21231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Standardized addresses of Autonomous systems</a:t>
            </a:r>
            <a:endParaRPr sz="2000">
              <a:solidFill>
                <a:srgbClr val="21231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263400" y="1049925"/>
            <a:ext cx="8617200" cy="54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11931" lvl="1" marL="363109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2400"/>
              <a:buFont typeface="Calibri"/>
              <a:buChar char="▪"/>
            </a:pPr>
            <a:r>
              <a:rPr b="1" lang="fr-FR"/>
              <a:t>Representation</a:t>
            </a:r>
            <a:endParaRPr b="1"/>
          </a:p>
          <a:p>
            <a:pPr indent="-211931" lvl="2" marL="59340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▪"/>
            </a:pPr>
            <a:r>
              <a:rPr lang="fr-FR" sz="1400"/>
              <a:t>BGP  </a:t>
            </a:r>
            <a:endParaRPr sz="1400"/>
          </a:p>
          <a:p>
            <a:pPr indent="-211931" lvl="2" marL="59340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▪"/>
            </a:pPr>
            <a:r>
              <a:rPr lang="fr-FR" sz="1400"/>
              <a:t>AS-Level Graph</a:t>
            </a:r>
            <a:endParaRPr sz="1400"/>
          </a:p>
          <a:p>
            <a:pPr indent="-211931" lvl="2" marL="59340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▪"/>
            </a:pPr>
            <a:r>
              <a:rPr lang="fr-FR" sz="1400"/>
              <a:t>BGP Updates</a:t>
            </a:r>
            <a:endParaRPr sz="1400"/>
          </a:p>
          <a:p>
            <a:pPr indent="-211931" lvl="2" marL="59340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▪"/>
            </a:pPr>
            <a:r>
              <a:rPr lang="fr-FR" sz="1400"/>
              <a:t>BGP AS Level Graph snapshots</a:t>
            </a:r>
            <a:endParaRPr sz="1400"/>
          </a:p>
          <a:p>
            <a:pPr indent="-211931" lvl="2" marL="59340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▪"/>
            </a:pPr>
            <a:r>
              <a:rPr lang="fr-FR" sz="1400"/>
              <a:t>Modeling Internet as a graph</a:t>
            </a:r>
            <a:endParaRPr sz="1400"/>
          </a:p>
          <a:p>
            <a:pPr indent="-211931" lvl="2" marL="59340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▪"/>
            </a:pPr>
            <a:r>
              <a:rPr lang="fr-FR" sz="1400"/>
              <a:t>Graph Embedding (I-III)</a:t>
            </a:r>
            <a:endParaRPr sz="1400"/>
          </a:p>
          <a:p>
            <a:pPr indent="-211931" lvl="1" marL="363109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696"/>
              </a:buClr>
              <a:buSzPts val="2400"/>
              <a:buFont typeface="Calibri"/>
              <a:buChar char="▪"/>
            </a:pPr>
            <a:r>
              <a:rPr b="1" lang="fr-FR"/>
              <a:t>Topological Versus Geographical</a:t>
            </a:r>
            <a:endParaRPr b="1"/>
          </a:p>
          <a:p>
            <a:pPr indent="-167215" lvl="2" marL="62124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▪"/>
            </a:pPr>
            <a:r>
              <a:rPr lang="fr-FR" sz="1400">
                <a:solidFill>
                  <a:schemeClr val="dk1"/>
                </a:solidFill>
              </a:rPr>
              <a:t>Investigating the geopolitics behind the network</a:t>
            </a:r>
            <a:endParaRPr sz="1400">
              <a:solidFill>
                <a:schemeClr val="dk1"/>
              </a:solidFill>
            </a:endParaRPr>
          </a:p>
          <a:p>
            <a:pPr indent="-211931" lvl="2" marL="59340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▪"/>
            </a:pPr>
            <a:r>
              <a:rPr lang="fr-FR" sz="1400"/>
              <a:t>Connectivity in the Middle East</a:t>
            </a:r>
            <a:endParaRPr sz="1400"/>
          </a:p>
          <a:p>
            <a:pPr indent="-211931" lvl="2" marL="59340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▪"/>
            </a:pPr>
            <a:r>
              <a:rPr lang="fr-FR" sz="1400"/>
              <a:t>Investigating throught cables</a:t>
            </a:r>
            <a:endParaRPr sz="1400"/>
          </a:p>
          <a:p>
            <a:pPr indent="-211931" lvl="2" marL="59340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▪"/>
            </a:pPr>
            <a:r>
              <a:rPr lang="fr-FR" sz="1400"/>
              <a:t>Submarine Cables over Spatial Proximity in Lebanon</a:t>
            </a:r>
            <a:endParaRPr sz="1400"/>
          </a:p>
          <a:p>
            <a:pPr indent="-211931" lvl="2" marL="59340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▪"/>
            </a:pPr>
            <a:r>
              <a:rPr lang="fr-FR" sz="1400"/>
              <a:t>The Reshaping of Space “from” Saudi Arabia</a:t>
            </a:r>
            <a:endParaRPr sz="1400"/>
          </a:p>
          <a:p>
            <a:pPr indent="-211931" lvl="1" marL="363109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696"/>
              </a:buClr>
              <a:buSzPts val="2400"/>
              <a:buFont typeface="Calibri"/>
              <a:buChar char="▪"/>
            </a:pPr>
            <a:r>
              <a:rPr b="1" lang="fr-FR"/>
              <a:t>Borderizing in cyberspace? </a:t>
            </a:r>
            <a:endParaRPr b="1"/>
          </a:p>
          <a:p>
            <a:pPr indent="-211931" lvl="2" marL="59340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▪"/>
            </a:pPr>
            <a:r>
              <a:rPr lang="fr-FR" sz="1400"/>
              <a:t>Borderizing the Iranian national territory</a:t>
            </a:r>
            <a:endParaRPr sz="1400"/>
          </a:p>
          <a:p>
            <a:pPr indent="-211931" lvl="2" marL="593407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Char char="▪"/>
            </a:pPr>
            <a:r>
              <a:rPr lang="fr-FR" sz="1400"/>
              <a:t>Borderizing a non-national territory in Kurdistan</a:t>
            </a: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87" name="Google Shape;87;p15"/>
          <p:cNvSpPr txBox="1"/>
          <p:nvPr>
            <p:ph type="title"/>
          </p:nvPr>
        </p:nvSpPr>
        <p:spPr>
          <a:xfrm>
            <a:off x="430212" y="71437"/>
            <a:ext cx="8255001" cy="76041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lang="fr-FR" sz="3000"/>
              <a:t>Outline</a:t>
            </a:r>
            <a:endParaRPr sz="3000"/>
          </a:p>
        </p:txBody>
      </p:sp>
      <p:sp>
        <p:nvSpPr>
          <p:cNvPr id="88" name="Google Shape;88;p15"/>
          <p:cNvSpPr txBox="1"/>
          <p:nvPr>
            <p:ph idx="12" type="sldNum"/>
          </p:nvPr>
        </p:nvSpPr>
        <p:spPr>
          <a:xfrm>
            <a:off x="4214810" y="6509067"/>
            <a:ext cx="210702" cy="332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5786477" y="6390023"/>
            <a:ext cx="3357555" cy="468001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/>
          <p:nvPr>
            <p:ph type="title"/>
          </p:nvPr>
        </p:nvSpPr>
        <p:spPr>
          <a:xfrm>
            <a:off x="430212" y="71437"/>
            <a:ext cx="82551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lang="fr-FR" sz="3000"/>
              <a:t>Representation : BGP</a:t>
            </a:r>
            <a:endParaRPr sz="3000"/>
          </a:p>
        </p:txBody>
      </p:sp>
      <p:sp>
        <p:nvSpPr>
          <p:cNvPr id="95" name="Google Shape;95;p16"/>
          <p:cNvSpPr txBox="1"/>
          <p:nvPr>
            <p:ph idx="12" type="sldNum"/>
          </p:nvPr>
        </p:nvSpPr>
        <p:spPr>
          <a:xfrm>
            <a:off x="4214810" y="6509067"/>
            <a:ext cx="2106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96" name="Google Shape;96;p16"/>
          <p:cNvSpPr txBox="1"/>
          <p:nvPr/>
        </p:nvSpPr>
        <p:spPr>
          <a:xfrm>
            <a:off x="347175" y="1929000"/>
            <a:ext cx="6027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fr-FR" sz="2000">
                <a:solidFill>
                  <a:srgbClr val="FF0000"/>
                </a:solidFill>
              </a:rPr>
              <a:t>BGP</a:t>
            </a:r>
            <a:r>
              <a:rPr lang="fr-FR" sz="2000">
                <a:solidFill>
                  <a:srgbClr val="191B0E"/>
                </a:solidFill>
              </a:rPr>
              <a:t> = </a:t>
            </a:r>
            <a:r>
              <a:rPr b="1" lang="fr-FR" sz="2000" u="sng">
                <a:solidFill>
                  <a:srgbClr val="191B0E"/>
                </a:solidFill>
              </a:rPr>
              <a:t>B</a:t>
            </a:r>
            <a:r>
              <a:rPr lang="fr-FR" sz="2000">
                <a:solidFill>
                  <a:srgbClr val="191B0E"/>
                </a:solidFill>
              </a:rPr>
              <a:t>order </a:t>
            </a:r>
            <a:r>
              <a:rPr b="1" lang="fr-FR" sz="2000" u="sng">
                <a:solidFill>
                  <a:srgbClr val="191B0E"/>
                </a:solidFill>
              </a:rPr>
              <a:t>G</a:t>
            </a:r>
            <a:r>
              <a:rPr lang="fr-FR" sz="2000">
                <a:solidFill>
                  <a:srgbClr val="191B0E"/>
                </a:solidFill>
              </a:rPr>
              <a:t>ateway </a:t>
            </a:r>
            <a:r>
              <a:rPr b="1" lang="fr-FR" sz="2000" u="sng">
                <a:solidFill>
                  <a:srgbClr val="191B0E"/>
                </a:solidFill>
              </a:rPr>
              <a:t>P</a:t>
            </a:r>
            <a:r>
              <a:rPr lang="fr-FR" sz="2000">
                <a:solidFill>
                  <a:srgbClr val="191B0E"/>
                </a:solidFill>
              </a:rPr>
              <a:t>rotocol:</a:t>
            </a:r>
            <a:endParaRPr sz="20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■</a:t>
            </a:r>
            <a:r>
              <a:rPr lang="fr-FR" sz="2000">
                <a:solidFill>
                  <a:srgbClr val="191B0E"/>
                </a:solidFill>
              </a:rPr>
              <a:t>i</a:t>
            </a:r>
            <a:r>
              <a:rPr lang="fr-FR" sz="2000">
                <a:solidFill>
                  <a:srgbClr val="191B0E"/>
                </a:solidFill>
              </a:rPr>
              <a:t>s a </a:t>
            </a:r>
            <a:r>
              <a:rPr b="1" lang="fr-FR" sz="2000" u="sng">
                <a:solidFill>
                  <a:srgbClr val="FF0000"/>
                </a:solidFill>
              </a:rPr>
              <a:t>Policy-Based</a:t>
            </a:r>
            <a:r>
              <a:rPr lang="fr-FR" sz="2000">
                <a:solidFill>
                  <a:srgbClr val="191B0E"/>
                </a:solidFill>
              </a:rPr>
              <a:t> routing protocol</a:t>
            </a:r>
            <a:endParaRPr sz="20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■</a:t>
            </a:r>
            <a:r>
              <a:rPr lang="fr-FR" sz="2000">
                <a:solidFill>
                  <a:srgbClr val="191B0E"/>
                </a:solidFill>
              </a:rPr>
              <a:t>i</a:t>
            </a:r>
            <a:r>
              <a:rPr lang="fr-FR" sz="2000">
                <a:solidFill>
                  <a:srgbClr val="191B0E"/>
                </a:solidFill>
              </a:rPr>
              <a:t>s the </a:t>
            </a:r>
            <a:r>
              <a:rPr b="1" lang="fr-FR" sz="2000" u="sng">
                <a:solidFill>
                  <a:srgbClr val="FF0000"/>
                </a:solidFill>
              </a:rPr>
              <a:t>de facto EGP</a:t>
            </a:r>
            <a:r>
              <a:rPr lang="fr-FR" sz="2000">
                <a:solidFill>
                  <a:srgbClr val="191B0E"/>
                </a:solidFill>
              </a:rPr>
              <a:t> of today’s global Internet</a:t>
            </a:r>
            <a:endParaRPr sz="20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000"/>
              </a:spcBef>
              <a:spcAft>
                <a:spcPts val="20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■is a </a:t>
            </a:r>
            <a:r>
              <a:rPr lang="fr-FR" sz="2000">
                <a:solidFill>
                  <a:srgbClr val="191B0E"/>
                </a:solidFill>
              </a:rPr>
              <a:t>r</a:t>
            </a:r>
            <a:r>
              <a:rPr lang="fr-FR" sz="2000">
                <a:solidFill>
                  <a:srgbClr val="191B0E"/>
                </a:solidFill>
              </a:rPr>
              <a:t>elatively simple protocol, but configuration is complex and the entire world can see, and be impacted by, your decisions, your misconfigurations and so on...</a:t>
            </a:r>
            <a:endParaRPr sz="2000">
              <a:solidFill>
                <a:srgbClr val="191B0E"/>
              </a:solidFill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1260" y="2293100"/>
            <a:ext cx="3042736" cy="22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7"/>
          <p:cNvSpPr txBox="1"/>
          <p:nvPr>
            <p:ph type="title"/>
          </p:nvPr>
        </p:nvSpPr>
        <p:spPr>
          <a:xfrm>
            <a:off x="430212" y="71437"/>
            <a:ext cx="8255001" cy="76041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lang="fr-FR" sz="3000"/>
              <a:t>Representation : AS-level Graph I</a:t>
            </a:r>
            <a:endParaRPr sz="3000"/>
          </a:p>
        </p:txBody>
      </p:sp>
      <p:sp>
        <p:nvSpPr>
          <p:cNvPr id="103" name="Google Shape;103;p17"/>
          <p:cNvSpPr txBox="1"/>
          <p:nvPr>
            <p:ph idx="12" type="sldNum"/>
          </p:nvPr>
        </p:nvSpPr>
        <p:spPr>
          <a:xfrm>
            <a:off x="4214810" y="6509067"/>
            <a:ext cx="210702" cy="332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104" name="Google Shape;104;p17"/>
          <p:cNvSpPr txBox="1"/>
          <p:nvPr/>
        </p:nvSpPr>
        <p:spPr>
          <a:xfrm>
            <a:off x="1246530" y="2849879"/>
            <a:ext cx="6687553" cy="1158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 txBox="1"/>
          <p:nvPr/>
        </p:nvSpPr>
        <p:spPr>
          <a:xfrm>
            <a:off x="430200" y="1165250"/>
            <a:ext cx="83856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FF0000"/>
                </a:solidFill>
              </a:rPr>
              <a:t>■ Divided into Autonomous Systems</a:t>
            </a:r>
            <a:endParaRPr sz="20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–</a:t>
            </a:r>
            <a:r>
              <a:rPr i="1" lang="fr-FR" sz="2000">
                <a:solidFill>
                  <a:srgbClr val="191B0E"/>
                </a:solidFill>
              </a:rPr>
              <a:t>Distinct regions of administrative control</a:t>
            </a:r>
            <a:endParaRPr i="1" sz="20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–</a:t>
            </a:r>
            <a:r>
              <a:rPr i="1" lang="fr-FR" sz="2000">
                <a:solidFill>
                  <a:srgbClr val="191B0E"/>
                </a:solidFill>
              </a:rPr>
              <a:t>Routers/links managed by a single “institution”</a:t>
            </a:r>
            <a:endParaRPr i="1" sz="20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–</a:t>
            </a:r>
            <a:r>
              <a:rPr i="1" lang="fr-FR" sz="2000">
                <a:solidFill>
                  <a:srgbClr val="191B0E"/>
                </a:solidFill>
              </a:rPr>
              <a:t>Service provider, company, university, …</a:t>
            </a:r>
            <a:endParaRPr i="1" sz="20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FF0000"/>
                </a:solidFill>
              </a:rPr>
              <a:t>■ Hierarchy of Autonomous Systems</a:t>
            </a:r>
            <a:endParaRPr sz="20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–</a:t>
            </a:r>
            <a:r>
              <a:rPr i="1" lang="fr-FR" sz="2000">
                <a:solidFill>
                  <a:srgbClr val="191B0E"/>
                </a:solidFill>
              </a:rPr>
              <a:t>Large, tier-1 provider with a nationwide backbone</a:t>
            </a:r>
            <a:endParaRPr i="1" sz="20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–</a:t>
            </a:r>
            <a:r>
              <a:rPr i="1" lang="fr-FR" sz="2000">
                <a:solidFill>
                  <a:srgbClr val="191B0E"/>
                </a:solidFill>
              </a:rPr>
              <a:t>Medium-sized regional provider with smaller backbone</a:t>
            </a:r>
            <a:endParaRPr i="1" sz="20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–</a:t>
            </a:r>
            <a:r>
              <a:rPr i="1" lang="fr-FR" sz="2000">
                <a:solidFill>
                  <a:srgbClr val="191B0E"/>
                </a:solidFill>
              </a:rPr>
              <a:t>Small network run by a single company or university</a:t>
            </a:r>
            <a:endParaRPr i="1" sz="20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FF0000"/>
                </a:solidFill>
              </a:rPr>
              <a:t>■ Interaction between Autonomous Systems</a:t>
            </a:r>
            <a:endParaRPr sz="2000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–</a:t>
            </a:r>
            <a:r>
              <a:rPr i="1" lang="fr-FR" sz="2000">
                <a:solidFill>
                  <a:srgbClr val="191B0E"/>
                </a:solidFill>
              </a:rPr>
              <a:t>Internal topology is not shared between ASes</a:t>
            </a:r>
            <a:endParaRPr i="1" sz="2000">
              <a:solidFill>
                <a:srgbClr val="191B0E"/>
              </a:solidFill>
            </a:endParaRPr>
          </a:p>
          <a:p>
            <a:pPr indent="0" lvl="0" marL="0" rtl="0" algn="l">
              <a:lnSpc>
                <a:spcPct val="110000"/>
              </a:lnSpc>
              <a:spcBef>
                <a:spcPts val="500"/>
              </a:spcBef>
              <a:spcAft>
                <a:spcPts val="200"/>
              </a:spcAft>
              <a:buNone/>
            </a:pPr>
            <a:r>
              <a:rPr lang="fr-FR" sz="2000">
                <a:solidFill>
                  <a:schemeClr val="dk1"/>
                </a:solidFill>
              </a:rPr>
              <a:t>–</a:t>
            </a:r>
            <a:r>
              <a:rPr i="1" lang="fr-FR" sz="2000">
                <a:solidFill>
                  <a:srgbClr val="191B0E"/>
                </a:solidFill>
              </a:rPr>
              <a:t>… but, neighboring ASes interact to coordinate routing</a:t>
            </a:r>
            <a:endParaRPr i="1" sz="2000">
              <a:solidFill>
                <a:srgbClr val="191B0E"/>
              </a:solidFill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266700" y="1181100"/>
            <a:ext cx="8594700" cy="4526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2545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■ </a:t>
            </a:r>
            <a:r>
              <a:rPr lang="fr-FR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use </a:t>
            </a:r>
            <a:r>
              <a:rPr lang="fr-FR" sz="19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bgpstream</a:t>
            </a:r>
            <a:r>
              <a:rPr lang="fr-FR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get BGP updates from several open BGP feeds</a:t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914400" rtl="0" algn="l">
              <a:lnSpc>
                <a:spcPct val="102545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●"/>
            </a:pPr>
            <a:r>
              <a:rPr lang="fr-FR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All RIPE rrcxx feeds</a:t>
            </a:r>
            <a:endParaRPr sz="1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2545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rgbClr val="191B0E"/>
                </a:solidFill>
                <a:latin typeface="Arial"/>
                <a:ea typeface="Arial"/>
                <a:cs typeface="Arial"/>
                <a:sym typeface="Arial"/>
              </a:rPr>
              <a:t>JSON updates </a:t>
            </a:r>
            <a:endParaRPr sz="1900">
              <a:solidFill>
                <a:srgbClr val="191B0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2545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fr-FR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i="1" lang="fr-FR" sz="1900">
                <a:solidFill>
                  <a:srgbClr val="191B0E"/>
                </a:solidFill>
                <a:latin typeface="Arial"/>
                <a:ea typeface="Arial"/>
                <a:cs typeface="Arial"/>
                <a:sym typeface="Arial"/>
              </a:rPr>
              <a:t>collector': 'rrc19', 'message': 'announce', 'peer': {'address': '197.157.79.173', 'asn': 37271}, 'time': 1515110408, 'fields': {'asPath': ['37271', '6939', '52320', '23106', '23106', '23106', '262700'], 'prefix': '187.102.120.0/21', 'nextHop': '197.157.79.173’},</a:t>
            </a:r>
            <a:endParaRPr i="1" sz="1900">
              <a:solidFill>
                <a:srgbClr val="191B0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2545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900">
                <a:latin typeface="Arial"/>
                <a:ea typeface="Arial"/>
                <a:cs typeface="Arial"/>
                <a:sym typeface="Arial"/>
              </a:rPr>
              <a:t>■</a:t>
            </a:r>
            <a:r>
              <a:rPr lang="fr-FR" sz="19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fr-FR" sz="19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Augmented</a:t>
            </a:r>
            <a:endParaRPr sz="19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2545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9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i="1" lang="fr-FR" sz="1900">
                <a:solidFill>
                  <a:srgbClr val="191B0E"/>
                </a:solidFill>
                <a:latin typeface="Arial"/>
                <a:ea typeface="Arial"/>
                <a:cs typeface="Arial"/>
                <a:sym typeface="Arial"/>
              </a:rPr>
              <a:t>'flags': {'version': 'v4', 'shortPath': ['37271', '6939', '52320', '23106', '262700'], 'geoPath': ['ZA', 'US', 'CO', 'BR', 'BR'], 'names': ['WorkonlineCommunications(Pty) Ltd', 'Hurricane Electric, Inc.', 'GlobeNetCabosSubmarinosColombia, S.A.S.', 'CemigTelecomunicaçõesSA', 'EfibraTelecom LTDA - EPP'], 'risk': 9.262460855949895e-05, 'previousPath': None, 'activePath': None, 'category': None}}</a:t>
            </a:r>
            <a:endParaRPr i="1" sz="1900">
              <a:solidFill>
                <a:srgbClr val="191B0E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 txBox="1"/>
          <p:nvPr>
            <p:ph type="title"/>
          </p:nvPr>
        </p:nvSpPr>
        <p:spPr>
          <a:xfrm>
            <a:off x="430212" y="71438"/>
            <a:ext cx="8255100" cy="76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000"/>
              <a:t>Representation : BGP Updates </a:t>
            </a:r>
            <a:endParaRPr b="1" sz="3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/>
          <p:nvPr>
            <p:ph type="title"/>
          </p:nvPr>
        </p:nvSpPr>
        <p:spPr>
          <a:xfrm>
            <a:off x="430212" y="71438"/>
            <a:ext cx="8255100" cy="7605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3000">
                <a:solidFill>
                  <a:schemeClr val="dk1"/>
                </a:solidFill>
              </a:rPr>
              <a:t>Representation : BGP AS level graph snapshots</a:t>
            </a:r>
            <a:endParaRPr b="1" sz="3000"/>
          </a:p>
        </p:txBody>
      </p:sp>
      <p:sp>
        <p:nvSpPr>
          <p:cNvPr id="117" name="Google Shape;117;p19"/>
          <p:cNvSpPr txBox="1"/>
          <p:nvPr/>
        </p:nvSpPr>
        <p:spPr>
          <a:xfrm>
            <a:off x="274650" y="831950"/>
            <a:ext cx="8594700" cy="64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elvetica Neue"/>
              <a:buChar char="●"/>
            </a:pPr>
            <a:r>
              <a:rPr lang="fr-FR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 paths reveal existence of link</a:t>
            </a: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between ASes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elvetica Neue"/>
              <a:buChar char="○"/>
            </a:pPr>
            <a:r>
              <a:rPr lang="fr-FR" sz="2800">
                <a:latin typeface="Calibri"/>
                <a:ea typeface="Calibri"/>
                <a:cs typeface="Calibri"/>
                <a:sym typeface="Calibri"/>
              </a:rPr>
              <a:t>Link</a:t>
            </a: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can be inferred to be broken when all prefixes passing by it are withdrawn.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elvetica Neue"/>
              <a:buChar char="●"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infer the</a:t>
            </a:r>
            <a:r>
              <a:rPr lang="fr-FR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AS topology</a:t>
            </a: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updates it following BGP updates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elvetica Neue"/>
              <a:buChar char="●"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Caveat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elvetica Neue"/>
              <a:buChar char="○"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inferred topology is not complete as BGP announcement might be filtered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elvetica Neue"/>
              <a:buChar char="■"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 why we try to mix several feeds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elvetica Neue"/>
              <a:buChar char="●"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 take around one hour to get an almost full AS graph view with more than </a:t>
            </a:r>
            <a:r>
              <a:rPr lang="fr-FR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60k AS</a:t>
            </a:r>
            <a:endParaRPr sz="28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/>
          <p:nvPr>
            <p:ph type="title"/>
          </p:nvPr>
        </p:nvSpPr>
        <p:spPr>
          <a:xfrm>
            <a:off x="430212" y="71437"/>
            <a:ext cx="82551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lang="fr-FR"/>
              <a:t>Representation : Modeling Internet as a graph II</a:t>
            </a:r>
            <a:endParaRPr/>
          </a:p>
        </p:txBody>
      </p:sp>
      <p:sp>
        <p:nvSpPr>
          <p:cNvPr id="123" name="Google Shape;123;p20"/>
          <p:cNvSpPr txBox="1"/>
          <p:nvPr>
            <p:ph idx="12" type="sldNum"/>
          </p:nvPr>
        </p:nvSpPr>
        <p:spPr>
          <a:xfrm>
            <a:off x="4214810" y="6509067"/>
            <a:ext cx="2106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124" name="Google Shape;124;p20"/>
          <p:cNvSpPr txBox="1"/>
          <p:nvPr/>
        </p:nvSpPr>
        <p:spPr>
          <a:xfrm>
            <a:off x="351662" y="906692"/>
            <a:ext cx="79371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13350" y="1402987"/>
            <a:ext cx="5092276" cy="4979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430212" y="71437"/>
            <a:ext cx="8255100" cy="760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lang="fr-FR" sz="3000"/>
              <a:t>Representation : Graph Embedding I</a:t>
            </a:r>
            <a:endParaRPr sz="3000"/>
          </a:p>
        </p:txBody>
      </p:sp>
      <p:sp>
        <p:nvSpPr>
          <p:cNvPr id="131" name="Google Shape;131;p21"/>
          <p:cNvSpPr txBox="1"/>
          <p:nvPr>
            <p:ph idx="12" type="sldNum"/>
          </p:nvPr>
        </p:nvSpPr>
        <p:spPr>
          <a:xfrm>
            <a:off x="4214810" y="6509067"/>
            <a:ext cx="210600" cy="3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sp>
        <p:nvSpPr>
          <p:cNvPr id="132" name="Google Shape;132;p21"/>
          <p:cNvSpPr txBox="1"/>
          <p:nvPr/>
        </p:nvSpPr>
        <p:spPr>
          <a:xfrm>
            <a:off x="351662" y="906692"/>
            <a:ext cx="7937100" cy="6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2300" y="2556067"/>
            <a:ext cx="4495800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590325" y="1009650"/>
            <a:ext cx="76014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Helvetica Neue"/>
              <a:buChar char="●"/>
            </a:pP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Goal is to encode nodes so that similarity in the embedding space approximates </a:t>
            </a:r>
            <a:r>
              <a:rPr b="1" lang="fr-FR" sz="2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similarity</a:t>
            </a:r>
            <a:r>
              <a:rPr lang="fr-FR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 the original network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7738" y="4556317"/>
            <a:ext cx="4846563" cy="170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2"/>
          <p:cNvSpPr txBox="1"/>
          <p:nvPr>
            <p:ph idx="1" type="body"/>
          </p:nvPr>
        </p:nvSpPr>
        <p:spPr>
          <a:xfrm>
            <a:off x="391700" y="1308476"/>
            <a:ext cx="4033800" cy="37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46125" lvl="0" marL="2080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AutoNum type="arabicPeriod"/>
            </a:pPr>
            <a:r>
              <a:rPr lang="fr-FR" sz="2400"/>
              <a:t> Projection space</a:t>
            </a:r>
            <a:endParaRPr sz="2400"/>
          </a:p>
          <a:p>
            <a:pPr indent="-231674" lvl="0" marL="63502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</a:pPr>
            <a:r>
              <a:rPr lang="fr-FR" sz="1800"/>
              <a:t>Generally the space basis are fixed </a:t>
            </a:r>
            <a:endParaRPr sz="1800"/>
          </a:p>
          <a:p>
            <a:pPr indent="-231674" lvl="0" marL="63502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</a:pPr>
            <a:r>
              <a:rPr lang="fr-FR" sz="1800"/>
              <a:t>We just exchange the coordinates</a:t>
            </a:r>
            <a:endParaRPr sz="1800"/>
          </a:p>
          <a:p>
            <a:pPr indent="-246125" lvl="0" marL="2080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AutoNum type="arabicPeriod" startAt="2"/>
            </a:pPr>
            <a:r>
              <a:rPr lang="fr-FR" sz="2400"/>
              <a:t> Representation learning is the major problem </a:t>
            </a:r>
            <a:endParaRPr sz="2400"/>
          </a:p>
          <a:p>
            <a:pPr indent="-218974" lvl="0" marL="63502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"/>
              <a:buChar char="•"/>
            </a:pPr>
            <a:r>
              <a:rPr lang="fr-FR" sz="1800"/>
              <a:t>Can be dealt by seeing the representation as a point in a meta-space</a:t>
            </a:r>
            <a:r>
              <a:rPr lang="fr-FR" sz="1600"/>
              <a:t> </a:t>
            </a:r>
            <a:endParaRPr/>
          </a:p>
          <a:p>
            <a:pPr indent="-246125" lvl="0" marL="2080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AutoNum type="arabicPeriod" startAt="3"/>
            </a:pPr>
            <a:r>
              <a:rPr lang="fr-FR" sz="2400"/>
              <a:t>Dimensionality reduction </a:t>
            </a:r>
            <a:endParaRPr sz="2400"/>
          </a:p>
          <a:p>
            <a:pPr indent="-231674" lvl="0" marL="63502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•"/>
            </a:pPr>
            <a:r>
              <a:rPr lang="fr-FR" sz="1800"/>
              <a:t>Finding the good enough space for representing the information</a:t>
            </a:r>
            <a:endParaRPr sz="1800"/>
          </a:p>
        </p:txBody>
      </p:sp>
      <p:sp>
        <p:nvSpPr>
          <p:cNvPr id="141" name="Google Shape;141;p22"/>
          <p:cNvSpPr txBox="1"/>
          <p:nvPr>
            <p:ph type="title"/>
          </p:nvPr>
        </p:nvSpPr>
        <p:spPr>
          <a:xfrm>
            <a:off x="430212" y="71437"/>
            <a:ext cx="8255001" cy="76041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8125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b="1" lang="fr-FR" sz="3000"/>
              <a:t>Representation : Graph Embedding II</a:t>
            </a:r>
            <a:endParaRPr sz="3000"/>
          </a:p>
        </p:txBody>
      </p:sp>
      <p:sp>
        <p:nvSpPr>
          <p:cNvPr id="142" name="Google Shape;142;p22"/>
          <p:cNvSpPr txBox="1"/>
          <p:nvPr>
            <p:ph idx="12" type="sldNum"/>
          </p:nvPr>
        </p:nvSpPr>
        <p:spPr>
          <a:xfrm>
            <a:off x="4214810" y="6509067"/>
            <a:ext cx="210702" cy="33274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1600"/>
              <a:buFont typeface="Calibri"/>
              <a:buNone/>
            </a:pPr>
            <a:fld id="{00000000-1234-1234-1234-123412341234}" type="slidenum">
              <a:rPr lang="fr-FR" sz="1600">
                <a:solidFill>
                  <a:srgbClr val="808080"/>
                </a:solidFill>
              </a:rPr>
              <a:t>‹#›</a:t>
            </a:fld>
            <a:endParaRPr/>
          </a:p>
        </p:txBody>
      </p:sp>
      <p:pic>
        <p:nvPicPr>
          <p:cNvPr descr="A-The-Swiss-roll-data-used-by-Tenenbaum-et-al-1-to-illustrate-their-algorithm.png" id="143" name="Google Shape;14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5505" y="1461347"/>
            <a:ext cx="4354508" cy="3935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ALU_template_innovation_yellow3">
  <a:themeElements>
    <a:clrScheme name="ALU_template_innovation_yellow3">
      <a:dk1>
        <a:srgbClr val="000000"/>
      </a:dk1>
      <a:lt1>
        <a:srgbClr val="EAEAEA"/>
      </a:lt1>
      <a:dk2>
        <a:srgbClr val="A7A7A7"/>
      </a:dk2>
      <a:lt2>
        <a:srgbClr val="535353"/>
      </a:lt2>
      <a:accent1>
        <a:srgbClr val="FFCC00"/>
      </a:accent1>
      <a:accent2>
        <a:srgbClr val="99CC00"/>
      </a:accent2>
      <a:accent3>
        <a:srgbClr val="8F8F8F"/>
      </a:accent3>
      <a:accent4>
        <a:srgbClr val="707070"/>
      </a:accent4>
      <a:accent5>
        <a:srgbClr val="FFE2AA"/>
      </a:accent5>
      <a:accent6>
        <a:srgbClr val="8AB9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LU_template_innovation_yellow3">
  <a:themeElements>
    <a:clrScheme name="ALU_template_innovation_yellow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CC00"/>
      </a:accent1>
      <a:accent2>
        <a:srgbClr val="99CC00"/>
      </a:accent2>
      <a:accent3>
        <a:srgbClr val="8F8F8F"/>
      </a:accent3>
      <a:accent4>
        <a:srgbClr val="707070"/>
      </a:accent4>
      <a:accent5>
        <a:srgbClr val="FFE2AA"/>
      </a:accent5>
      <a:accent6>
        <a:srgbClr val="8AB9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