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93"/>
  </p:notesMasterIdLst>
  <p:handoutMasterIdLst>
    <p:handoutMasterId r:id="rId94"/>
  </p:handoutMasterIdLst>
  <p:sldIdLst>
    <p:sldId id="578" r:id="rId2"/>
    <p:sldId id="517" r:id="rId3"/>
    <p:sldId id="518" r:id="rId4"/>
    <p:sldId id="695" r:id="rId5"/>
    <p:sldId id="697" r:id="rId6"/>
    <p:sldId id="698" r:id="rId7"/>
    <p:sldId id="696" r:id="rId8"/>
    <p:sldId id="544" r:id="rId9"/>
    <p:sldId id="542" r:id="rId10"/>
    <p:sldId id="562" r:id="rId11"/>
    <p:sldId id="543" r:id="rId12"/>
    <p:sldId id="692" r:id="rId13"/>
    <p:sldId id="693" r:id="rId14"/>
    <p:sldId id="700" r:id="rId15"/>
    <p:sldId id="699" r:id="rId16"/>
    <p:sldId id="545" r:id="rId17"/>
    <p:sldId id="582" r:id="rId18"/>
    <p:sldId id="590" r:id="rId19"/>
    <p:sldId id="659" r:id="rId20"/>
    <p:sldId id="581" r:id="rId21"/>
    <p:sldId id="583" r:id="rId22"/>
    <p:sldId id="660" r:id="rId23"/>
    <p:sldId id="524" r:id="rId24"/>
    <p:sldId id="573" r:id="rId25"/>
    <p:sldId id="525" r:id="rId26"/>
    <p:sldId id="548" r:id="rId27"/>
    <p:sldId id="572" r:id="rId28"/>
    <p:sldId id="568" r:id="rId29"/>
    <p:sldId id="694" r:id="rId30"/>
    <p:sldId id="598" r:id="rId31"/>
    <p:sldId id="594" r:id="rId32"/>
    <p:sldId id="599" r:id="rId33"/>
    <p:sldId id="596" r:id="rId34"/>
    <p:sldId id="593" r:id="rId35"/>
    <p:sldId id="597" r:id="rId36"/>
    <p:sldId id="602" r:id="rId37"/>
    <p:sldId id="587" r:id="rId38"/>
    <p:sldId id="661" r:id="rId39"/>
    <p:sldId id="662" r:id="rId40"/>
    <p:sldId id="663" r:id="rId41"/>
    <p:sldId id="665" r:id="rId42"/>
    <p:sldId id="691" r:id="rId43"/>
    <p:sldId id="688" r:id="rId44"/>
    <p:sldId id="666" r:id="rId45"/>
    <p:sldId id="687" r:id="rId46"/>
    <p:sldId id="667" r:id="rId47"/>
    <p:sldId id="668" r:id="rId48"/>
    <p:sldId id="671" r:id="rId49"/>
    <p:sldId id="669" r:id="rId50"/>
    <p:sldId id="670" r:id="rId51"/>
    <p:sldId id="603" r:id="rId52"/>
    <p:sldId id="672" r:id="rId53"/>
    <p:sldId id="604" r:id="rId54"/>
    <p:sldId id="591" r:id="rId55"/>
    <p:sldId id="605" r:id="rId56"/>
    <p:sldId id="609" r:id="rId57"/>
    <p:sldId id="606" r:id="rId58"/>
    <p:sldId id="610" r:id="rId59"/>
    <p:sldId id="607" r:id="rId60"/>
    <p:sldId id="608" r:id="rId61"/>
    <p:sldId id="611" r:id="rId62"/>
    <p:sldId id="621" r:id="rId63"/>
    <p:sldId id="664" r:id="rId64"/>
    <p:sldId id="615" r:id="rId65"/>
    <p:sldId id="612" r:id="rId66"/>
    <p:sldId id="613" r:id="rId67"/>
    <p:sldId id="617" r:id="rId68"/>
    <p:sldId id="618" r:id="rId69"/>
    <p:sldId id="619" r:id="rId70"/>
    <p:sldId id="620" r:id="rId71"/>
    <p:sldId id="622" r:id="rId72"/>
    <p:sldId id="684" r:id="rId73"/>
    <p:sldId id="685" r:id="rId74"/>
    <p:sldId id="686" r:id="rId75"/>
    <p:sldId id="689" r:id="rId76"/>
    <p:sldId id="683" r:id="rId77"/>
    <p:sldId id="627" r:id="rId78"/>
    <p:sldId id="628" r:id="rId79"/>
    <p:sldId id="673" r:id="rId80"/>
    <p:sldId id="674" r:id="rId81"/>
    <p:sldId id="675" r:id="rId82"/>
    <p:sldId id="676" r:id="rId83"/>
    <p:sldId id="682" r:id="rId84"/>
    <p:sldId id="629" r:id="rId85"/>
    <p:sldId id="678" r:id="rId86"/>
    <p:sldId id="679" r:id="rId87"/>
    <p:sldId id="680" r:id="rId88"/>
    <p:sldId id="681" r:id="rId89"/>
    <p:sldId id="701" r:id="rId90"/>
    <p:sldId id="658" r:id="rId91"/>
    <p:sldId id="702" r:id="rId92"/>
  </p:sldIdLst>
  <p:sldSz cx="9144000" cy="6858000" type="screen4x3"/>
  <p:notesSz cx="6858000" cy="9296400"/>
  <p:embeddedFontLst>
    <p:embeddedFont>
      <p:font typeface="Verdana" panose="020B0604030504040204" pitchFamily="34" charset="0"/>
      <p:regular r:id="rId95"/>
      <p:bold r:id="rId96"/>
      <p:italic r:id="rId97"/>
      <p:boldItalic r:id="rId98"/>
    </p:embeddedFont>
    <p:embeddedFont>
      <p:font typeface="Calibri" panose="020F0502020204030204" pitchFamily="34" charset="0"/>
      <p:regular r:id="rId99"/>
      <p:bold r:id="rId100"/>
    </p:embeddedFont>
    <p:embeddedFont>
      <p:font typeface="Georgia" panose="02040502050405020303" pitchFamily="18" charset="0"/>
      <p:regular r:id="rId101"/>
      <p:bold r:id="rId102"/>
      <p:italic r:id="rId103"/>
      <p:boldItalic r:id="rId104"/>
    </p:embeddedFont>
    <p:embeddedFont>
      <p:font typeface="Cambria Math" panose="02040503050406030204" pitchFamily="18" charset="0"/>
      <p:regular r:id="rId105"/>
    </p:embeddedFont>
    <p:embeddedFont>
      <p:font typeface="ＭＳ Ｐゴシック" panose="020B0600070205080204" pitchFamily="34" charset="-128"/>
      <p:regular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rm" initials="m" lastIdx="1" clrIdx="0">
    <p:extLst>
      <p:ext uri="{19B8F6BF-5375-455C-9EA6-DF929625EA0E}">
        <p15:presenceInfo xmlns:p15="http://schemas.microsoft.com/office/powerpoint/2012/main" userId="mrr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DA0000"/>
    <a:srgbClr val="585858"/>
    <a:srgbClr val="F6AC7E"/>
    <a:srgbClr val="E68158"/>
    <a:srgbClr val="EB9775"/>
    <a:srgbClr val="F3A06D"/>
    <a:srgbClr val="E98355"/>
    <a:srgbClr val="E2713E"/>
    <a:srgbClr val="F08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snapToObjects="1">
      <p:cViewPr varScale="1">
        <p:scale>
          <a:sx n="92" d="100"/>
          <a:sy n="92" d="100"/>
        </p:scale>
        <p:origin x="660" y="90"/>
      </p:cViewPr>
      <p:guideLst>
        <p:guide orient="horz" pos="278"/>
        <p:guide pos="2857"/>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8861A4E-745C-499B-89FA-6A3E215536CF}" type="datetimeFigureOut">
              <a:rPr lang="en-US" smtClean="0"/>
              <a:t>4/28/2018</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r>
              <a:rPr lang="en-US"/>
              <a:t>All rights reserved by MENOG</a:t>
            </a:r>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801EAA4-3DFD-46C5-A203-6CE3FFAF1BF5}" type="slidenum">
              <a:rPr lang="en-US" smtClean="0"/>
              <a:t>‹#›</a:t>
            </a:fld>
            <a:endParaRPr lang="en-US"/>
          </a:p>
        </p:txBody>
      </p:sp>
    </p:spTree>
    <p:extLst>
      <p:ext uri="{BB962C8B-B14F-4D97-AF65-F5344CB8AC3E}">
        <p14:creationId xmlns:p14="http://schemas.microsoft.com/office/powerpoint/2010/main" val="1037209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63FF540-9ADD-4931-B7AD-B9093C86342D}" type="datetimeFigureOut">
              <a:rPr lang="en-US" smtClean="0"/>
              <a:pPr/>
              <a:t>4/28/2018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r>
              <a:rPr lang="en-US"/>
              <a:t>All rights reserved by MENOG</a:t>
            </a:r>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315D6A11-A068-49F1-B512-B47EC1B51EAE}" type="slidenum">
              <a:rPr lang="en-US" smtClean="0"/>
              <a:pPr/>
              <a:t>‹#›</a:t>
            </a:fld>
            <a:endParaRPr lang="en-US"/>
          </a:p>
        </p:txBody>
      </p:sp>
    </p:spTree>
    <p:extLst>
      <p:ext uri="{BB962C8B-B14F-4D97-AF65-F5344CB8AC3E}">
        <p14:creationId xmlns:p14="http://schemas.microsoft.com/office/powerpoint/2010/main" val="27689914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1</a:t>
            </a:fld>
            <a:endParaRPr lang="en-US"/>
          </a:p>
        </p:txBody>
      </p:sp>
    </p:spTree>
    <p:extLst>
      <p:ext uri="{BB962C8B-B14F-4D97-AF65-F5344CB8AC3E}">
        <p14:creationId xmlns:p14="http://schemas.microsoft.com/office/powerpoint/2010/main" val="393137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2</a:t>
            </a:fld>
            <a:endParaRPr lang="en-US"/>
          </a:p>
        </p:txBody>
      </p:sp>
    </p:spTree>
    <p:extLst>
      <p:ext uri="{BB962C8B-B14F-4D97-AF65-F5344CB8AC3E}">
        <p14:creationId xmlns:p14="http://schemas.microsoft.com/office/powerpoint/2010/main" val="146830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D6A11-A068-49F1-B512-B47EC1B51EAE}" type="slidenum">
              <a:rPr lang="en-US" smtClean="0"/>
              <a:pPr/>
              <a:t>42</a:t>
            </a:fld>
            <a:endParaRPr lang="en-US"/>
          </a:p>
        </p:txBody>
      </p:sp>
    </p:spTree>
    <p:extLst>
      <p:ext uri="{BB962C8B-B14F-4D97-AF65-F5344CB8AC3E}">
        <p14:creationId xmlns:p14="http://schemas.microsoft.com/office/powerpoint/2010/main" val="314024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assume that the source node is SR-capable.</a:t>
            </a:r>
            <a:r>
              <a:rPr lang="en-US" baseline="0" dirty="0"/>
              <a:t> </a:t>
            </a:r>
          </a:p>
          <a:p>
            <a:endParaRPr lang="en-US" baseline="0" dirty="0"/>
          </a:p>
          <a:p>
            <a:r>
              <a:rPr lang="en-US" baseline="0" dirty="0"/>
              <a:t>But of course we are also able to handle cases where the source is either not SR capable or not aware that SR is used at some point in the network. In these cases the SR information can be added later on the path.</a:t>
            </a:r>
          </a:p>
          <a:p>
            <a:endParaRPr lang="en-US" baseline="0" dirty="0"/>
          </a:p>
          <a:p>
            <a:r>
              <a:rPr lang="en-US" baseline="0" dirty="0"/>
              <a:t>We'll see that in the use-case section</a:t>
            </a:r>
          </a:p>
          <a:p>
            <a:endParaRPr lang="en-US" baseline="0" dirty="0"/>
          </a:p>
          <a:p>
            <a:r>
              <a:rPr lang="en-US" baseline="0" dirty="0"/>
              <a:t>Summarized representation of the headers</a:t>
            </a:r>
            <a:endParaRPr lang="en-US" dirty="0"/>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74543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reaching </a:t>
            </a:r>
            <a:r>
              <a:rPr lang="is-IS" dirty="0"/>
              <a:t>2</a:t>
            </a:r>
            <a:r>
              <a:rPr lang="en-US" dirty="0"/>
              <a:t>, the packet</a:t>
            </a:r>
            <a:r>
              <a:rPr lang="en-US" baseline="0" dirty="0"/>
              <a:t> may traverse a non-SR transit node. </a:t>
            </a:r>
          </a:p>
          <a:p>
            <a:endParaRPr lang="en-US" baseline="0" dirty="0"/>
          </a:p>
          <a:p>
            <a:r>
              <a:rPr lang="en-US" baseline="0" dirty="0"/>
              <a:t>And this is not a problem at all.</a:t>
            </a:r>
          </a:p>
          <a:p>
            <a:endParaRPr lang="en-US" baseline="0" dirty="0"/>
          </a:p>
          <a:p>
            <a:r>
              <a:rPr lang="en-US" baseline="0" dirty="0"/>
              <a:t>Since the IP DA is </a:t>
            </a:r>
            <a:r>
              <a:rPr lang="is-IS" baseline="0" dirty="0"/>
              <a:t>A2::</a:t>
            </a:r>
            <a:r>
              <a:rPr lang="en-US" baseline="0" dirty="0"/>
              <a:t>, the SR H will not even be looked at before reaching </a:t>
            </a:r>
            <a:r>
              <a:rPr lang="is-IS" baseline="0" dirty="0"/>
              <a:t>2</a:t>
            </a:r>
            <a:r>
              <a:rPr lang="en-US" baseline="0" dirty="0"/>
              <a:t>.</a:t>
            </a:r>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098312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is-IS" dirty="0"/>
              <a:t>2</a:t>
            </a:r>
            <a:r>
              <a:rPr lang="en-US" dirty="0"/>
              <a:t> we have reached the IP Destination</a:t>
            </a:r>
            <a:r>
              <a:rPr lang="en-US" baseline="0" dirty="0"/>
              <a:t> Address</a:t>
            </a:r>
          </a:p>
          <a:p>
            <a:endParaRPr lang="en-US" baseline="0" dirty="0"/>
          </a:p>
          <a:p>
            <a:r>
              <a:rPr lang="en-US" baseline="0" dirty="0"/>
              <a:t>At this point the forwarding engine will look at whatever is next in the packet</a:t>
            </a:r>
            <a:endParaRPr lang="en-US" dirty="0"/>
          </a:p>
        </p:txBody>
      </p:sp>
      <p:sp>
        <p:nvSpPr>
          <p:cNvPr id="4" name="Slide Number Placeholder 3"/>
          <p:cNvSpPr>
            <a:spLocks noGrp="1"/>
          </p:cNvSpPr>
          <p:nvPr>
            <p:ph type="sldNum" sz="quarter" idx="10"/>
          </p:nvPr>
        </p:nvSpPr>
        <p:spPr/>
        <p:txBody>
          <a:bodyPr/>
          <a:lstStyle/>
          <a:p>
            <a:fld id="{43545A43-6362-E043-990C-8D9F6B7D9043}"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41779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prstGeom prst="rect">
            <a:avLst/>
          </a:prstGeom>
        </p:spPr>
        <p:txBody>
          <a:bodyPr anchor="ctr" anchorCtr="1">
            <a:noAutofit/>
          </a:bodyPr>
          <a:lstStyle>
            <a:lvl1pPr algn="ctr">
              <a:buNone/>
              <a:defRPr>
                <a:latin typeface="+mj-lt"/>
              </a:defRPr>
            </a:lvl1pPr>
          </a:lstStyle>
          <a:p>
            <a:r>
              <a:rPr lang="en-US" dirty="0"/>
              <a:t>Full bleed image placeholder</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77463" y="6518853"/>
            <a:ext cx="322947"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040404"/>
                </a:solidFill>
                <a:latin typeface="+mj-lt"/>
              </a:rPr>
              <a:pPr algn="r" defTabSz="814388">
                <a:lnSpc>
                  <a:spcPct val="100000"/>
                </a:lnSpc>
              </a:pPr>
              <a:t>‹#›</a:t>
            </a:fld>
            <a:endParaRPr lang="en-US" sz="1000" dirty="0">
              <a:solidFill>
                <a:srgbClr val="040404"/>
              </a:solidFill>
              <a:latin typeface="+mj-lt"/>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919" r:id="rId1"/>
    <p:sldLayoutId id="2147483923" r:id="rId2"/>
    <p:sldLayoutId id="2147483938" r:id="rId3"/>
  </p:sldLayoutIdLst>
  <p:transition>
    <p:wipe dir="r"/>
  </p:transition>
  <p:hf hdr="0" ftr="0" dt="0"/>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ana.org/assignments/isis-tlv-codepoints/isis-tlv-codepoints.xhtml" TargetMode="External"/><Relationship Id="rId2" Type="http://schemas.openxmlformats.org/officeDocument/2006/relationships/hyperlink" Target="https://datatracker.ietf.org/doc/draft-ietf-isis-segment-routing-extensio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mailto:vahid.tavajjohi@gmail.com" TargetMode="External"/><Relationship Id="rId2" Type="http://schemas.openxmlformats.org/officeDocument/2006/relationships/hyperlink" Target="mailto:raosul.mesghali@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076" y="719773"/>
            <a:ext cx="5934075" cy="1562100"/>
          </a:xfrm>
          <a:prstGeom prst="rect">
            <a:avLst/>
          </a:prstGeom>
        </p:spPr>
      </p:pic>
      <p:sp>
        <p:nvSpPr>
          <p:cNvPr id="6" name="Title 2"/>
          <p:cNvSpPr txBox="1">
            <a:spLocks/>
          </p:cNvSpPr>
          <p:nvPr/>
        </p:nvSpPr>
        <p:spPr>
          <a:xfrm>
            <a:off x="425765" y="2185345"/>
            <a:ext cx="8340152" cy="1099362"/>
          </a:xfrm>
          <a:prstGeom prst="rect">
            <a:avLst/>
          </a:prstGeom>
        </p:spPr>
        <p:txBody>
          <a:bodyPr/>
          <a:lstStyle>
            <a:lvl1pPr algn="l" defTabSz="684213" rtl="0" eaLnBrk="1" fontAlgn="base" hangingPunct="1">
              <a:lnSpc>
                <a:spcPct val="80000"/>
              </a:lnSpc>
              <a:spcBef>
                <a:spcPct val="0"/>
              </a:spcBef>
              <a:spcAft>
                <a:spcPct val="0"/>
              </a:spcAft>
              <a:defRPr lang="en-US" sz="3200" b="1"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endParaRPr lang="en-US" sz="3600" kern="0" dirty="0">
              <a:solidFill>
                <a:schemeClr val="accent3">
                  <a:lumMod val="75000"/>
                </a:schemeClr>
              </a:solidFill>
            </a:endParaRPr>
          </a:p>
          <a:p>
            <a:r>
              <a:rPr lang="en-US" sz="3600" kern="0" dirty="0">
                <a:solidFill>
                  <a:schemeClr val="accent4">
                    <a:lumMod val="50000"/>
                  </a:schemeClr>
                </a:solidFill>
              </a:rPr>
              <a:t>Segment Routing </a:t>
            </a:r>
            <a:r>
              <a:rPr lang="en-US" sz="3600" kern="0" dirty="0">
                <a:solidFill>
                  <a:schemeClr val="accent3">
                    <a:lumMod val="75000"/>
                  </a:schemeClr>
                </a:solidFill>
              </a:rPr>
              <a:t/>
            </a:r>
            <a:br>
              <a:rPr lang="en-US" sz="3600" kern="0" dirty="0">
                <a:solidFill>
                  <a:schemeClr val="accent3">
                    <a:lumMod val="75000"/>
                  </a:schemeClr>
                </a:solidFill>
              </a:rPr>
            </a:br>
            <a:endParaRPr lang="en-US" sz="2400" dirty="0"/>
          </a:p>
        </p:txBody>
      </p:sp>
      <p:sp>
        <p:nvSpPr>
          <p:cNvPr id="7" name="Subtitle 3"/>
          <p:cNvSpPr txBox="1">
            <a:spLocks/>
          </p:cNvSpPr>
          <p:nvPr/>
        </p:nvSpPr>
        <p:spPr>
          <a:xfrm>
            <a:off x="526904" y="3969229"/>
            <a:ext cx="8296421" cy="28813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err="1">
                <a:solidFill>
                  <a:schemeClr val="accent4">
                    <a:lumMod val="50000"/>
                  </a:schemeClr>
                </a:solidFill>
                <a:latin typeface="Arial" charset="0"/>
              </a:rPr>
              <a:t>Rasoul</a:t>
            </a:r>
            <a:r>
              <a:rPr lang="en-US" sz="1600" dirty="0">
                <a:solidFill>
                  <a:schemeClr val="accent4">
                    <a:lumMod val="50000"/>
                  </a:schemeClr>
                </a:solidFill>
                <a:latin typeface="Arial" charset="0"/>
              </a:rPr>
              <a:t> Mesghali	CCIE#34938</a:t>
            </a:r>
          </a:p>
          <a:p>
            <a:r>
              <a:rPr lang="en-US" sz="1600" dirty="0">
                <a:solidFill>
                  <a:schemeClr val="accent4">
                    <a:lumMod val="50000"/>
                  </a:schemeClr>
                </a:solidFill>
                <a:latin typeface="Arial" charset="0"/>
              </a:rPr>
              <a:t>Vahid Tavajjohi</a:t>
            </a:r>
          </a:p>
          <a:p>
            <a:pPr marL="0" indent="0">
              <a:buNone/>
            </a:pPr>
            <a:endParaRPr lang="en-US" sz="1600" dirty="0">
              <a:solidFill>
                <a:schemeClr val="accent4">
                  <a:lumMod val="50000"/>
                </a:schemeClr>
              </a:solidFill>
              <a:latin typeface="Arial" charset="0"/>
            </a:endParaRPr>
          </a:p>
        </p:txBody>
      </p:sp>
      <p:sp>
        <p:nvSpPr>
          <p:cNvPr id="8" name="Rectangle 7"/>
          <p:cNvSpPr/>
          <p:nvPr/>
        </p:nvSpPr>
        <p:spPr>
          <a:xfrm>
            <a:off x="6273871" y="1888005"/>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
        <p:nvSpPr>
          <p:cNvPr id="9" name="Rectangle 8"/>
          <p:cNvSpPr/>
          <p:nvPr/>
        </p:nvSpPr>
        <p:spPr>
          <a:xfrm>
            <a:off x="674759" y="4757216"/>
            <a:ext cx="2826415" cy="369332"/>
          </a:xfrm>
          <a:prstGeom prst="rect">
            <a:avLst/>
          </a:prstGeom>
        </p:spPr>
        <p:txBody>
          <a:bodyPr wrap="none">
            <a:spAutoFit/>
          </a:bodyPr>
          <a:lstStyle/>
          <a:p>
            <a:r>
              <a:rPr lang="en-US" dirty="0">
                <a:solidFill>
                  <a:schemeClr val="accent4">
                    <a:lumMod val="50000"/>
                  </a:schemeClr>
                </a:solidFill>
                <a:latin typeface="Arial" charset="0"/>
              </a:rPr>
              <a:t>From HAMIM Corporation</a:t>
            </a:r>
          </a:p>
        </p:txBody>
      </p:sp>
    </p:spTree>
    <p:extLst>
      <p:ext uri="{BB962C8B-B14F-4D97-AF65-F5344CB8AC3E}">
        <p14:creationId xmlns:p14="http://schemas.microsoft.com/office/powerpoint/2010/main" val="257455114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33538"/>
            <a:ext cx="8550275" cy="4859337"/>
          </a:xfrm>
          <a:prstGeom prst="rect">
            <a:avLst/>
          </a:prstGeom>
        </p:spPr>
        <p:txBody>
          <a:bodyPr/>
          <a:lstStyle/>
          <a:p>
            <a:r>
              <a:rPr lang="en-US" dirty="0"/>
              <a:t>Applications must be able to interact with the network</a:t>
            </a:r>
          </a:p>
          <a:p>
            <a:pPr lvl="1"/>
            <a:r>
              <a:rPr lang="en-US" dirty="0"/>
              <a:t> cloud based delivery</a:t>
            </a:r>
          </a:p>
          <a:p>
            <a:pPr lvl="1"/>
            <a:r>
              <a:rPr lang="en-US" dirty="0"/>
              <a:t> internet of everything</a:t>
            </a:r>
          </a:p>
          <a:p>
            <a:r>
              <a:rPr lang="en-US" dirty="0"/>
              <a:t>Programmatic interfaces and Orchestration </a:t>
            </a:r>
          </a:p>
          <a:p>
            <a:pPr lvl="1"/>
            <a:r>
              <a:rPr lang="en-US" dirty="0"/>
              <a:t> Necessary but not sufficient</a:t>
            </a:r>
          </a:p>
          <a:p>
            <a:r>
              <a:rPr lang="en-US" dirty="0"/>
              <a:t>The network must respond to application interaction</a:t>
            </a:r>
          </a:p>
          <a:p>
            <a:pPr lvl="1"/>
            <a:r>
              <a:rPr lang="en-US" dirty="0"/>
              <a:t> Rapidly-changing application requirements</a:t>
            </a:r>
          </a:p>
          <a:p>
            <a:pPr lvl="1"/>
            <a:r>
              <a:rPr lang="en-US" dirty="0"/>
              <a:t> Virtualization</a:t>
            </a:r>
          </a:p>
          <a:p>
            <a:pPr lvl="1"/>
            <a:r>
              <a:rPr lang="en-US" dirty="0"/>
              <a:t> Guaranteed SLA and Network Efficiency</a:t>
            </a:r>
          </a:p>
        </p:txBody>
      </p:sp>
      <p:sp>
        <p:nvSpPr>
          <p:cNvPr id="2" name="Title 1"/>
          <p:cNvSpPr>
            <a:spLocks noGrp="1"/>
          </p:cNvSpPr>
          <p:nvPr>
            <p:ph type="title" idx="4294967295"/>
          </p:nvPr>
        </p:nvSpPr>
        <p:spPr>
          <a:xfrm>
            <a:off x="555625" y="557213"/>
            <a:ext cx="8588375" cy="838200"/>
          </a:xfrm>
          <a:prstGeom prst="rect">
            <a:avLst/>
          </a:prstGeom>
        </p:spPr>
        <p:txBody>
          <a:bodyPr/>
          <a:lstStyle/>
          <a:p>
            <a:r>
              <a:rPr lang="en-US" b="1" dirty="0">
                <a:solidFill>
                  <a:srgbClr val="494149"/>
                </a:solidFill>
              </a:rPr>
              <a:t>Operators Ask For A Network Model Optimized For Application Interaction</a:t>
            </a:r>
          </a:p>
        </p:txBody>
      </p:sp>
    </p:spTree>
    <p:extLst>
      <p:ext uri="{BB962C8B-B14F-4D97-AF65-F5344CB8AC3E}">
        <p14:creationId xmlns:p14="http://schemas.microsoft.com/office/powerpoint/2010/main" val="259551132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468438"/>
            <a:ext cx="8550275" cy="4859337"/>
          </a:xfrm>
          <a:prstGeom prst="rect">
            <a:avLst/>
          </a:prstGeom>
        </p:spPr>
        <p:txBody>
          <a:bodyPr/>
          <a:lstStyle/>
          <a:p>
            <a:r>
              <a:rPr lang="en-US" dirty="0"/>
              <a:t>Simple to deploy and operate</a:t>
            </a:r>
          </a:p>
          <a:p>
            <a:pPr lvl="1"/>
            <a:r>
              <a:rPr lang="en-US" dirty="0"/>
              <a:t> Leverage MPLS services &amp; hardware</a:t>
            </a:r>
          </a:p>
          <a:p>
            <a:pPr lvl="1"/>
            <a:r>
              <a:rPr lang="en-US" dirty="0"/>
              <a:t> straightforward ISIS/OSPF extension to distribute labels</a:t>
            </a:r>
          </a:p>
          <a:p>
            <a:pPr lvl="1"/>
            <a:r>
              <a:rPr lang="en-US" dirty="0"/>
              <a:t> LDP/RSVP not required</a:t>
            </a:r>
          </a:p>
          <a:p>
            <a:r>
              <a:rPr lang="en-US" dirty="0"/>
              <a:t>Provide for optimum scalability, resiliency and virtualization</a:t>
            </a:r>
          </a:p>
          <a:p>
            <a:r>
              <a:rPr lang="en-US" dirty="0"/>
              <a:t>SDN enabled</a:t>
            </a:r>
          </a:p>
          <a:p>
            <a:pPr lvl="1"/>
            <a:r>
              <a:rPr lang="en-US" dirty="0"/>
              <a:t> simple network, highly programmable</a:t>
            </a:r>
          </a:p>
          <a:p>
            <a:pPr lvl="1"/>
            <a:r>
              <a:rPr lang="en-US" dirty="0"/>
              <a:t> highly responsive</a:t>
            </a:r>
          </a:p>
          <a:p>
            <a:endParaRPr lang="en-US" dirty="0"/>
          </a:p>
          <a:p>
            <a:endParaRPr lang="en-US" dirty="0"/>
          </a:p>
        </p:txBody>
      </p:sp>
      <p:sp>
        <p:nvSpPr>
          <p:cNvPr id="2" name="Title 1"/>
          <p:cNvSpPr>
            <a:spLocks noGrp="1"/>
          </p:cNvSpPr>
          <p:nvPr>
            <p:ph type="title" idx="4294967295"/>
          </p:nvPr>
        </p:nvSpPr>
        <p:spPr>
          <a:xfrm>
            <a:off x="555625" y="520700"/>
            <a:ext cx="8588375" cy="838200"/>
          </a:xfrm>
          <a:prstGeom prst="rect">
            <a:avLst/>
          </a:prstGeom>
        </p:spPr>
        <p:txBody>
          <a:bodyPr/>
          <a:lstStyle/>
          <a:p>
            <a:r>
              <a:rPr lang="en-US" b="1" dirty="0">
                <a:solidFill>
                  <a:srgbClr val="494149"/>
                </a:solidFill>
              </a:rPr>
              <a:t>Segment Routing</a:t>
            </a:r>
          </a:p>
        </p:txBody>
      </p:sp>
    </p:spTree>
    <p:extLst>
      <p:ext uri="{BB962C8B-B14F-4D97-AF65-F5344CB8AC3E}">
        <p14:creationId xmlns:p14="http://schemas.microsoft.com/office/powerpoint/2010/main" val="167777944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41313" y="2763838"/>
            <a:ext cx="8802687" cy="1076325"/>
          </a:xfrm>
          <a:prstGeom prst="rect">
            <a:avLst/>
          </a:prstGeom>
        </p:spPr>
        <p:txBody>
          <a:bodyPr/>
          <a:lstStyle/>
          <a:p>
            <a:r>
              <a:rPr lang="en-US" sz="4400" b="1" dirty="0">
                <a:solidFill>
                  <a:schemeClr val="bg1"/>
                </a:solidFill>
              </a:rPr>
              <a:t>Technology Overview</a:t>
            </a: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236218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val 124"/>
          <p:cNvSpPr/>
          <p:nvPr/>
        </p:nvSpPr>
        <p:spPr>
          <a:xfrm>
            <a:off x="6799821" y="4275278"/>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618139" y="4244937"/>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93266" y="2838772"/>
            <a:ext cx="941037" cy="948765"/>
          </a:xfrm>
          <a:prstGeom prst="ellipse">
            <a:avLst/>
          </a:prstGeom>
          <a:solidFill>
            <a:srgbClr val="92D050">
              <a:alpha val="66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1" idx="3"/>
            <a:endCxn id="15" idx="1"/>
          </p:cNvCxnSpPr>
          <p:nvPr/>
        </p:nvCxnSpPr>
        <p:spPr>
          <a:xfrm>
            <a:off x="2970825" y="4717713"/>
            <a:ext cx="5052266"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3"/>
            <a:endCxn id="7" idx="1"/>
          </p:cNvCxnSpPr>
          <p:nvPr/>
        </p:nvCxnSpPr>
        <p:spPr>
          <a:xfrm>
            <a:off x="971067" y="3328798"/>
            <a:ext cx="48201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4296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440935"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203920"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45241"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1262"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342720"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54176"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9434"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6956288" y="4531814"/>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8023091" y="4531814"/>
            <a:ext cx="628105" cy="371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 idx="2"/>
            <a:endCxn id="11" idx="0"/>
          </p:cNvCxnSpPr>
          <p:nvPr/>
        </p:nvCxnSpPr>
        <p:spPr>
          <a:xfrm flipH="1">
            <a:off x="2656773" y="3514698"/>
            <a:ext cx="861200" cy="1017115"/>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2" idx="0"/>
          </p:cNvCxnSpPr>
          <p:nvPr/>
        </p:nvCxnSpPr>
        <p:spPr>
          <a:xfrm>
            <a:off x="5059294" y="3514699"/>
            <a:ext cx="8935"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a:endCxn id="13" idx="0"/>
          </p:cNvCxnSpPr>
          <p:nvPr/>
        </p:nvCxnSpPr>
        <p:spPr>
          <a:xfrm>
            <a:off x="6105315" y="3514699"/>
            <a:ext cx="8172"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614" y="3275707"/>
            <a:ext cx="495448" cy="259773"/>
          </a:xfrm>
          <a:prstGeom prst="rect">
            <a:avLst/>
          </a:prstGeom>
          <a:noFill/>
          <a:ln>
            <a:noFill/>
          </a:ln>
        </p:spPr>
        <p:txBody>
          <a:bodyPr wrap="none" rtlCol="0">
            <a:noAutofit/>
          </a:bodyPr>
          <a:lstStyle/>
          <a:p>
            <a:pPr algn="ctr"/>
            <a:r>
              <a:rPr lang="en-US" sz="1200" b="1" dirty="0">
                <a:solidFill>
                  <a:schemeClr val="bg1"/>
                </a:solidFill>
              </a:rPr>
              <a:t>CE1</a:t>
            </a:r>
          </a:p>
        </p:txBody>
      </p:sp>
      <p:sp>
        <p:nvSpPr>
          <p:cNvPr id="26" name="TextBox 25"/>
          <p:cNvSpPr txBox="1"/>
          <p:nvPr/>
        </p:nvSpPr>
        <p:spPr>
          <a:xfrm>
            <a:off x="1502165" y="3275708"/>
            <a:ext cx="495448" cy="259773"/>
          </a:xfrm>
          <a:prstGeom prst="rect">
            <a:avLst/>
          </a:prstGeom>
          <a:noFill/>
          <a:ln>
            <a:noFill/>
          </a:ln>
        </p:spPr>
        <p:txBody>
          <a:bodyPr wrap="none" rtlCol="0">
            <a:noAutofit/>
          </a:bodyPr>
          <a:lstStyle/>
          <a:p>
            <a:pPr algn="ctr"/>
            <a:r>
              <a:rPr lang="en-US" sz="1200" b="1" dirty="0">
                <a:solidFill>
                  <a:schemeClr val="bg1"/>
                </a:solidFill>
              </a:rPr>
              <a:t>PE1</a:t>
            </a:r>
          </a:p>
        </p:txBody>
      </p:sp>
      <p:sp>
        <p:nvSpPr>
          <p:cNvPr id="28" name="TextBox 27"/>
          <p:cNvSpPr txBox="1"/>
          <p:nvPr/>
        </p:nvSpPr>
        <p:spPr>
          <a:xfrm>
            <a:off x="3281158" y="3280336"/>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29" name="TextBox 28"/>
          <p:cNvSpPr txBox="1"/>
          <p:nvPr/>
        </p:nvSpPr>
        <p:spPr>
          <a:xfrm>
            <a:off x="4826163" y="3275707"/>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30" name="TextBox 29"/>
          <p:cNvSpPr txBox="1"/>
          <p:nvPr/>
        </p:nvSpPr>
        <p:spPr>
          <a:xfrm>
            <a:off x="5865048" y="3269945"/>
            <a:ext cx="495448" cy="259773"/>
          </a:xfrm>
          <a:prstGeom prst="rect">
            <a:avLst/>
          </a:prstGeom>
          <a:noFill/>
          <a:ln>
            <a:noFill/>
          </a:ln>
        </p:spPr>
        <p:txBody>
          <a:bodyPr wrap="none" rtlCol="0">
            <a:noAutofit/>
          </a:bodyPr>
          <a:lstStyle/>
          <a:p>
            <a:pPr algn="ctr"/>
            <a:r>
              <a:rPr lang="en-US" sz="1200" b="1" dirty="0">
                <a:solidFill>
                  <a:schemeClr val="bg1"/>
                </a:solidFill>
              </a:rPr>
              <a:t>P4</a:t>
            </a:r>
          </a:p>
        </p:txBody>
      </p:sp>
      <p:sp>
        <p:nvSpPr>
          <p:cNvPr id="31" name="TextBox 30"/>
          <p:cNvSpPr txBox="1"/>
          <p:nvPr/>
        </p:nvSpPr>
        <p:spPr>
          <a:xfrm>
            <a:off x="2418709" y="4657100"/>
            <a:ext cx="495448" cy="259773"/>
          </a:xfrm>
          <a:prstGeom prst="rect">
            <a:avLst/>
          </a:prstGeom>
          <a:noFill/>
          <a:ln>
            <a:noFill/>
          </a:ln>
        </p:spPr>
        <p:txBody>
          <a:bodyPr wrap="none" rtlCol="0">
            <a:noAutofit/>
          </a:bodyPr>
          <a:lstStyle/>
          <a:p>
            <a:pPr algn="ctr"/>
            <a:r>
              <a:rPr lang="en-US" sz="1200" b="1" dirty="0">
                <a:solidFill>
                  <a:schemeClr val="bg1"/>
                </a:solidFill>
              </a:rPr>
              <a:t>P5</a:t>
            </a:r>
          </a:p>
        </p:txBody>
      </p:sp>
      <p:sp>
        <p:nvSpPr>
          <p:cNvPr id="32" name="TextBox 31"/>
          <p:cNvSpPr txBox="1"/>
          <p:nvPr/>
        </p:nvSpPr>
        <p:spPr>
          <a:xfrm>
            <a:off x="4828042" y="4667490"/>
            <a:ext cx="495448" cy="259773"/>
          </a:xfrm>
          <a:prstGeom prst="rect">
            <a:avLst/>
          </a:prstGeom>
          <a:noFill/>
          <a:ln>
            <a:noFill/>
          </a:ln>
        </p:spPr>
        <p:txBody>
          <a:bodyPr wrap="none" rtlCol="0">
            <a:noAutofit/>
          </a:bodyPr>
          <a:lstStyle/>
          <a:p>
            <a:pPr algn="ctr"/>
            <a:r>
              <a:rPr lang="en-US" sz="1200" b="1" dirty="0">
                <a:solidFill>
                  <a:schemeClr val="bg1"/>
                </a:solidFill>
              </a:rPr>
              <a:t>P6</a:t>
            </a:r>
          </a:p>
        </p:txBody>
      </p:sp>
      <p:sp>
        <p:nvSpPr>
          <p:cNvPr id="33" name="TextBox 32"/>
          <p:cNvSpPr txBox="1"/>
          <p:nvPr/>
        </p:nvSpPr>
        <p:spPr>
          <a:xfrm>
            <a:off x="5896213" y="4667491"/>
            <a:ext cx="495448" cy="259773"/>
          </a:xfrm>
          <a:prstGeom prst="rect">
            <a:avLst/>
          </a:prstGeom>
          <a:noFill/>
          <a:ln>
            <a:noFill/>
          </a:ln>
        </p:spPr>
        <p:txBody>
          <a:bodyPr wrap="none" rtlCol="0">
            <a:noAutofit/>
          </a:bodyPr>
          <a:lstStyle/>
          <a:p>
            <a:pPr algn="ctr"/>
            <a:r>
              <a:rPr lang="en-US" sz="1200" b="1" dirty="0">
                <a:solidFill>
                  <a:schemeClr val="bg1"/>
                </a:solidFill>
              </a:rPr>
              <a:t>P7</a:t>
            </a:r>
          </a:p>
        </p:txBody>
      </p:sp>
      <p:sp>
        <p:nvSpPr>
          <p:cNvPr id="34" name="TextBox 33"/>
          <p:cNvSpPr txBox="1"/>
          <p:nvPr/>
        </p:nvSpPr>
        <p:spPr>
          <a:xfrm>
            <a:off x="8105258" y="4667489"/>
            <a:ext cx="495448" cy="259773"/>
          </a:xfrm>
          <a:prstGeom prst="rect">
            <a:avLst/>
          </a:prstGeom>
          <a:noFill/>
          <a:ln>
            <a:noFill/>
          </a:ln>
        </p:spPr>
        <p:txBody>
          <a:bodyPr wrap="none" rtlCol="0">
            <a:noAutofit/>
          </a:bodyPr>
          <a:lstStyle/>
          <a:p>
            <a:pPr algn="ctr"/>
            <a:r>
              <a:rPr lang="en-US" sz="1200" b="1" dirty="0">
                <a:solidFill>
                  <a:schemeClr val="bg1"/>
                </a:solidFill>
              </a:rPr>
              <a:t>CE2</a:t>
            </a:r>
          </a:p>
        </p:txBody>
      </p:sp>
      <p:grpSp>
        <p:nvGrpSpPr>
          <p:cNvPr id="4" name="Group 3"/>
          <p:cNvGrpSpPr/>
          <p:nvPr/>
        </p:nvGrpSpPr>
        <p:grpSpPr>
          <a:xfrm>
            <a:off x="1187825" y="2408363"/>
            <a:ext cx="3678432" cy="3003077"/>
            <a:chOff x="1164177" y="2289062"/>
            <a:chExt cx="3678432" cy="3003077"/>
          </a:xfrm>
        </p:grpSpPr>
        <p:sp>
          <p:nvSpPr>
            <p:cNvPr id="42" name="Freeform 41"/>
            <p:cNvSpPr/>
            <p:nvPr/>
          </p:nvSpPr>
          <p:spPr>
            <a:xfrm>
              <a:off x="1164177" y="2289062"/>
              <a:ext cx="3678432" cy="3003077"/>
            </a:xfrm>
            <a:custGeom>
              <a:avLst/>
              <a:gdLst>
                <a:gd name="connsiteX0" fmla="*/ 206546 w 3678432"/>
                <a:gd name="connsiteY0" fmla="*/ 277414 h 2573909"/>
                <a:gd name="connsiteX1" fmla="*/ 71464 w 3678432"/>
                <a:gd name="connsiteY1" fmla="*/ 713832 h 2573909"/>
                <a:gd name="connsiteX2" fmla="*/ 539055 w 3678432"/>
                <a:gd name="connsiteY2" fmla="*/ 1742532 h 2573909"/>
                <a:gd name="connsiteX3" fmla="*/ 1463846 w 3678432"/>
                <a:gd name="connsiteY3" fmla="*/ 2573805 h 2573909"/>
                <a:gd name="connsiteX4" fmla="*/ 2305510 w 3678432"/>
                <a:gd name="connsiteY4" fmla="*/ 1690577 h 2573909"/>
                <a:gd name="connsiteX5" fmla="*/ 2991310 w 3678432"/>
                <a:gd name="connsiteY5" fmla="*/ 1046341 h 2573909"/>
                <a:gd name="connsiteX6" fmla="*/ 3479682 w 3678432"/>
                <a:gd name="connsiteY6" fmla="*/ 786568 h 2573909"/>
                <a:gd name="connsiteX7" fmla="*/ 3677110 w 3678432"/>
                <a:gd name="connsiteY7" fmla="*/ 443668 h 2573909"/>
                <a:gd name="connsiteX8" fmla="*/ 3396555 w 3678432"/>
                <a:gd name="connsiteY8" fmla="*/ 100768 h 2573909"/>
                <a:gd name="connsiteX9" fmla="*/ 1962610 w 3678432"/>
                <a:gd name="connsiteY9" fmla="*/ 7250 h 2573909"/>
                <a:gd name="connsiteX10" fmla="*/ 206546 w 3678432"/>
                <a:gd name="connsiteY10" fmla="*/ 277414 h 257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8432" h="2573909">
                  <a:moveTo>
                    <a:pt x="206546" y="277414"/>
                  </a:moveTo>
                  <a:cubicBezTo>
                    <a:pt x="-108645" y="395178"/>
                    <a:pt x="16046" y="469646"/>
                    <a:pt x="71464" y="713832"/>
                  </a:cubicBezTo>
                  <a:cubicBezTo>
                    <a:pt x="126882" y="958018"/>
                    <a:pt x="306991" y="1432537"/>
                    <a:pt x="539055" y="1742532"/>
                  </a:cubicBezTo>
                  <a:cubicBezTo>
                    <a:pt x="771119" y="2052527"/>
                    <a:pt x="1169437" y="2582464"/>
                    <a:pt x="1463846" y="2573805"/>
                  </a:cubicBezTo>
                  <a:cubicBezTo>
                    <a:pt x="1758255" y="2565146"/>
                    <a:pt x="2050933" y="1945154"/>
                    <a:pt x="2305510" y="1690577"/>
                  </a:cubicBezTo>
                  <a:cubicBezTo>
                    <a:pt x="2560087" y="1436000"/>
                    <a:pt x="2795615" y="1197009"/>
                    <a:pt x="2991310" y="1046341"/>
                  </a:cubicBezTo>
                  <a:cubicBezTo>
                    <a:pt x="3187005" y="895673"/>
                    <a:pt x="3365382" y="887013"/>
                    <a:pt x="3479682" y="786568"/>
                  </a:cubicBezTo>
                  <a:cubicBezTo>
                    <a:pt x="3593982" y="686123"/>
                    <a:pt x="3690965" y="557968"/>
                    <a:pt x="3677110" y="443668"/>
                  </a:cubicBezTo>
                  <a:cubicBezTo>
                    <a:pt x="3663256" y="329368"/>
                    <a:pt x="3682305" y="173504"/>
                    <a:pt x="3396555" y="100768"/>
                  </a:cubicBezTo>
                  <a:cubicBezTo>
                    <a:pt x="3110805" y="28032"/>
                    <a:pt x="2490815" y="-18727"/>
                    <a:pt x="1962610" y="7250"/>
                  </a:cubicBezTo>
                  <a:cubicBezTo>
                    <a:pt x="1434406" y="33227"/>
                    <a:pt x="521737" y="159650"/>
                    <a:pt x="206546" y="277414"/>
                  </a:cubicBezTo>
                  <a:close/>
                </a:path>
              </a:pathLst>
            </a:cu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426698" y="2411183"/>
              <a:ext cx="856144" cy="302819"/>
            </a:xfrm>
            <a:prstGeom prst="rect">
              <a:avLst/>
            </a:prstGeom>
            <a:noFill/>
            <a:ln>
              <a:noFill/>
            </a:ln>
          </p:spPr>
          <p:txBody>
            <a:bodyPr wrap="none" rtlCol="0">
              <a:noAutofit/>
            </a:bodyPr>
            <a:lstStyle/>
            <a:p>
              <a:pPr algn="ctr"/>
              <a:r>
                <a:rPr lang="en-US" sz="1600" b="1" dirty="0">
                  <a:solidFill>
                    <a:srgbClr val="040404"/>
                  </a:solidFill>
                </a:rPr>
                <a:t>Segment 1</a:t>
              </a:r>
            </a:p>
          </p:txBody>
        </p:sp>
      </p:grpSp>
      <p:cxnSp>
        <p:nvCxnSpPr>
          <p:cNvPr id="60" name="Straight Arrow Connector 59"/>
          <p:cNvCxnSpPr/>
          <p:nvPr/>
        </p:nvCxnSpPr>
        <p:spPr>
          <a:xfrm>
            <a:off x="5080810" y="3038558"/>
            <a:ext cx="11842" cy="2036974"/>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698875" y="3425778"/>
            <a:ext cx="1349125" cy="1173766"/>
            <a:chOff x="4698875" y="3425778"/>
            <a:chExt cx="1349125" cy="1173766"/>
          </a:xfrm>
        </p:grpSpPr>
        <p:sp>
          <p:nvSpPr>
            <p:cNvPr id="64" name="Rounded Rectangle 63"/>
            <p:cNvSpPr/>
            <p:nvPr/>
          </p:nvSpPr>
          <p:spPr>
            <a:xfrm>
              <a:off x="4698875" y="3425778"/>
              <a:ext cx="787554" cy="1173766"/>
            </a:xfrm>
            <a:prstGeom prst="roundRect">
              <a:avLst/>
            </a:pr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191856" y="3528926"/>
              <a:ext cx="856144" cy="302819"/>
            </a:xfrm>
            <a:prstGeom prst="rect">
              <a:avLst/>
            </a:prstGeom>
            <a:noFill/>
            <a:ln>
              <a:noFill/>
            </a:ln>
          </p:spPr>
          <p:txBody>
            <a:bodyPr wrap="none" rtlCol="0">
              <a:noAutofit/>
            </a:bodyPr>
            <a:lstStyle/>
            <a:p>
              <a:pPr algn="ctr"/>
              <a:r>
                <a:rPr lang="en-US" sz="1600" b="1" dirty="0">
                  <a:solidFill>
                    <a:srgbClr val="040404"/>
                  </a:solidFill>
                </a:rPr>
                <a:t>Segment </a:t>
              </a:r>
            </a:p>
            <a:p>
              <a:pPr algn="ctr"/>
              <a:r>
                <a:rPr lang="en-US" sz="1600" b="1" dirty="0">
                  <a:solidFill>
                    <a:srgbClr val="040404"/>
                  </a:solidFill>
                </a:rPr>
                <a:t>2</a:t>
              </a:r>
            </a:p>
          </p:txBody>
        </p:sp>
      </p:grpSp>
      <p:cxnSp>
        <p:nvCxnSpPr>
          <p:cNvPr id="62" name="Straight Arrow Connector 61"/>
          <p:cNvCxnSpPr/>
          <p:nvPr/>
        </p:nvCxnSpPr>
        <p:spPr>
          <a:xfrm>
            <a:off x="5187327" y="5082758"/>
            <a:ext cx="2183629" cy="0"/>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361319" y="4265878"/>
            <a:ext cx="1675293" cy="1174608"/>
            <a:chOff x="5361319" y="4265878"/>
            <a:chExt cx="1675293" cy="1174608"/>
          </a:xfrm>
        </p:grpSpPr>
        <p:sp>
          <p:nvSpPr>
            <p:cNvPr id="126" name="Rounded Rectangle 125"/>
            <p:cNvSpPr/>
            <p:nvPr/>
          </p:nvSpPr>
          <p:spPr>
            <a:xfrm>
              <a:off x="5361319" y="4265878"/>
              <a:ext cx="1675293" cy="943097"/>
            </a:xfrm>
            <a:prstGeom prst="roundRect">
              <a:avLst/>
            </a:prstGeom>
            <a:solidFill>
              <a:schemeClr val="accent1">
                <a:alpha val="2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33779" y="5137667"/>
              <a:ext cx="856144" cy="302819"/>
            </a:xfrm>
            <a:prstGeom prst="rect">
              <a:avLst/>
            </a:prstGeom>
            <a:noFill/>
            <a:ln>
              <a:noFill/>
            </a:ln>
          </p:spPr>
          <p:txBody>
            <a:bodyPr wrap="none" rtlCol="0">
              <a:noAutofit/>
            </a:bodyPr>
            <a:lstStyle/>
            <a:p>
              <a:pPr algn="ctr"/>
              <a:r>
                <a:rPr lang="en-US" sz="1600" b="1" dirty="0">
                  <a:solidFill>
                    <a:srgbClr val="040404"/>
                  </a:solidFill>
                </a:rPr>
                <a:t>Segment 3</a:t>
              </a:r>
            </a:p>
          </p:txBody>
        </p:sp>
      </p:grpSp>
      <p:sp>
        <p:nvSpPr>
          <p:cNvPr id="118" name="Rectangle 117"/>
          <p:cNvSpPr/>
          <p:nvPr/>
        </p:nvSpPr>
        <p:spPr>
          <a:xfrm>
            <a:off x="283894" y="905541"/>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smtClean="0">
                <a:solidFill>
                  <a:srgbClr val="494149"/>
                </a:solidFill>
                <a:latin typeface="+mj-lt"/>
                <a:ea typeface="+mj-ea"/>
                <a:cs typeface="+mj-cs"/>
              </a:rPr>
              <a:t>What is the meaning of </a:t>
            </a:r>
            <a:r>
              <a:rPr lang="en-US" sz="3600" b="1" u="sng" dirty="0">
                <a:solidFill>
                  <a:srgbClr val="FF0000"/>
                </a:solidFill>
                <a:latin typeface="+mj-lt"/>
                <a:ea typeface="+mj-ea"/>
                <a:cs typeface="+mj-cs"/>
              </a:rPr>
              <a:t>S</a:t>
            </a:r>
            <a:r>
              <a:rPr lang="en-US" sz="3600" b="1" u="sng" dirty="0" smtClean="0">
                <a:solidFill>
                  <a:srgbClr val="FF0000"/>
                </a:solidFill>
                <a:latin typeface="+mj-lt"/>
                <a:ea typeface="+mj-ea"/>
                <a:cs typeface="+mj-cs"/>
              </a:rPr>
              <a:t>egment</a:t>
            </a:r>
            <a:r>
              <a:rPr lang="en-US" sz="3600" b="1" dirty="0" smtClean="0">
                <a:solidFill>
                  <a:srgbClr val="494149"/>
                </a:solidFill>
                <a:latin typeface="+mj-lt"/>
                <a:ea typeface="+mj-ea"/>
                <a:cs typeface="+mj-cs"/>
              </a:rPr>
              <a:t> Routing?</a:t>
            </a:r>
            <a:endParaRPr lang="en-US" sz="3600" b="1" dirty="0">
              <a:solidFill>
                <a:srgbClr val="494149"/>
              </a:solidFill>
              <a:latin typeface="+mj-lt"/>
              <a:ea typeface="+mj-ea"/>
              <a:cs typeface="+mj-cs"/>
            </a:endParaRPr>
          </a:p>
        </p:txBody>
      </p:sp>
      <p:sp>
        <p:nvSpPr>
          <p:cNvPr id="124" name="TextBox 123"/>
          <p:cNvSpPr txBox="1"/>
          <p:nvPr/>
        </p:nvSpPr>
        <p:spPr>
          <a:xfrm>
            <a:off x="7031658" y="4659187"/>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cxnSp>
        <p:nvCxnSpPr>
          <p:cNvPr id="104" name="Straight Connector 103"/>
          <p:cNvCxnSpPr>
            <a:stCxn id="26" idx="2"/>
            <a:endCxn id="11" idx="0"/>
          </p:cNvCxnSpPr>
          <p:nvPr/>
        </p:nvCxnSpPr>
        <p:spPr>
          <a:xfrm>
            <a:off x="1749889" y="3535481"/>
            <a:ext cx="906884" cy="996332"/>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08678" y="3969782"/>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105" name="TextBox 104"/>
          <p:cNvSpPr txBox="1"/>
          <p:nvPr/>
        </p:nvSpPr>
        <p:spPr>
          <a:xfrm>
            <a:off x="2878418" y="3974140"/>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106" name="TextBox 105"/>
          <p:cNvSpPr txBox="1"/>
          <p:nvPr/>
        </p:nvSpPr>
        <p:spPr>
          <a:xfrm>
            <a:off x="2209233" y="3023275"/>
            <a:ext cx="914400" cy="300882"/>
          </a:xfrm>
          <a:prstGeom prst="rect">
            <a:avLst/>
          </a:prstGeom>
          <a:noFill/>
          <a:ln>
            <a:noFill/>
          </a:ln>
        </p:spPr>
        <p:txBody>
          <a:bodyPr wrap="none" rtlCol="0">
            <a:noAutofit/>
          </a:bodyPr>
          <a:lstStyle/>
          <a:p>
            <a:pPr algn="ctr"/>
            <a:r>
              <a:rPr lang="en-US" sz="1400" b="1" dirty="0">
                <a:solidFill>
                  <a:srgbClr val="000000"/>
                </a:solidFill>
              </a:rPr>
              <a:t>2</a:t>
            </a:r>
            <a:r>
              <a:rPr lang="en-US" sz="1400" b="1" dirty="0" smtClean="0">
                <a:solidFill>
                  <a:srgbClr val="000000"/>
                </a:solidFill>
              </a:rPr>
              <a:t>0</a:t>
            </a:r>
          </a:p>
        </p:txBody>
      </p:sp>
      <p:sp>
        <p:nvSpPr>
          <p:cNvPr id="109" name="TextBox 108"/>
          <p:cNvSpPr txBox="1"/>
          <p:nvPr/>
        </p:nvSpPr>
        <p:spPr>
          <a:xfrm>
            <a:off x="3847507" y="2951547"/>
            <a:ext cx="914400" cy="300882"/>
          </a:xfrm>
          <a:prstGeom prst="rect">
            <a:avLst/>
          </a:prstGeom>
          <a:noFill/>
          <a:ln>
            <a:noFill/>
          </a:ln>
        </p:spPr>
        <p:txBody>
          <a:bodyPr wrap="none" rtlCol="0">
            <a:noAutofit/>
          </a:bodyPr>
          <a:lstStyle/>
          <a:p>
            <a:pPr algn="ctr"/>
            <a:r>
              <a:rPr lang="en-US" sz="1400" b="1" dirty="0" smtClean="0">
                <a:solidFill>
                  <a:srgbClr val="000000"/>
                </a:solidFill>
              </a:rPr>
              <a:t>10</a:t>
            </a:r>
          </a:p>
        </p:txBody>
      </p:sp>
      <p:sp>
        <p:nvSpPr>
          <p:cNvPr id="50" name="Freeform 49"/>
          <p:cNvSpPr/>
          <p:nvPr/>
        </p:nvSpPr>
        <p:spPr>
          <a:xfrm>
            <a:off x="1465118" y="3647209"/>
            <a:ext cx="3106882" cy="1175140"/>
          </a:xfrm>
          <a:custGeom>
            <a:avLst/>
            <a:gdLst>
              <a:gd name="connsiteX0" fmla="*/ 0 w 3106882"/>
              <a:gd name="connsiteY0" fmla="*/ 0 h 1175140"/>
              <a:gd name="connsiteX1" fmla="*/ 1101437 w 3106882"/>
              <a:gd name="connsiteY1" fmla="*/ 1174173 h 1175140"/>
              <a:gd name="connsiteX2" fmla="*/ 2150918 w 3106882"/>
              <a:gd name="connsiteY2" fmla="*/ 197427 h 1175140"/>
              <a:gd name="connsiteX3" fmla="*/ 3106882 w 3106882"/>
              <a:gd name="connsiteY3" fmla="*/ 10391 h 1175140"/>
            </a:gdLst>
            <a:ahLst/>
            <a:cxnLst>
              <a:cxn ang="0">
                <a:pos x="connsiteX0" y="connsiteY0"/>
              </a:cxn>
              <a:cxn ang="0">
                <a:pos x="connsiteX1" y="connsiteY1"/>
              </a:cxn>
              <a:cxn ang="0">
                <a:pos x="connsiteX2" y="connsiteY2"/>
              </a:cxn>
              <a:cxn ang="0">
                <a:pos x="connsiteX3" y="connsiteY3"/>
              </a:cxn>
            </a:cxnLst>
            <a:rect l="l" t="t" r="r" b="b"/>
            <a:pathLst>
              <a:path w="3106882" h="1175140">
                <a:moveTo>
                  <a:pt x="0" y="0"/>
                </a:moveTo>
                <a:cubicBezTo>
                  <a:pt x="371475" y="570634"/>
                  <a:pt x="742951" y="1141269"/>
                  <a:pt x="1101437" y="1174173"/>
                </a:cubicBezTo>
                <a:cubicBezTo>
                  <a:pt x="1459923" y="1207078"/>
                  <a:pt x="1816677" y="391391"/>
                  <a:pt x="2150918" y="197427"/>
                </a:cubicBezTo>
                <a:cubicBezTo>
                  <a:pt x="2485159" y="3463"/>
                  <a:pt x="2796020" y="6927"/>
                  <a:pt x="3106882" y="10391"/>
                </a:cubicBezTo>
              </a:path>
            </a:pathLst>
          </a:cu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p:cNvSpPr/>
          <p:nvPr/>
        </p:nvSpPr>
        <p:spPr>
          <a:xfrm>
            <a:off x="450793" y="5899884"/>
            <a:ext cx="2133918" cy="369332"/>
          </a:xfrm>
          <a:prstGeom prst="rect">
            <a:avLst/>
          </a:prstGeom>
        </p:spPr>
        <p:txBody>
          <a:bodyPr wrap="none">
            <a:spAutoFit/>
          </a:bodyPr>
          <a:lstStyle/>
          <a:p>
            <a:pPr algn="ctr"/>
            <a:r>
              <a:rPr lang="en-US" dirty="0" smtClean="0">
                <a:solidFill>
                  <a:srgbClr val="000000"/>
                </a:solidFill>
              </a:rPr>
              <a:t>Default</a:t>
            </a:r>
            <a:r>
              <a:rPr lang="en-US" dirty="0">
                <a:solidFill>
                  <a:srgbClr val="000000"/>
                </a:solidFill>
              </a:rPr>
              <a:t> </a:t>
            </a:r>
            <a:r>
              <a:rPr lang="en-US" dirty="0" smtClean="0">
                <a:solidFill>
                  <a:srgbClr val="000000"/>
                </a:solidFill>
              </a:rPr>
              <a:t>Cost is 100</a:t>
            </a:r>
            <a:endParaRPr lang="en-US" dirty="0">
              <a:solidFill>
                <a:srgbClr val="000000"/>
              </a:solidFill>
            </a:endParaRPr>
          </a:p>
        </p:txBody>
      </p:sp>
      <p:cxnSp>
        <p:nvCxnSpPr>
          <p:cNvPr id="57" name="Straight Arrow Connector 56"/>
          <p:cNvCxnSpPr/>
          <p:nvPr/>
        </p:nvCxnSpPr>
        <p:spPr>
          <a:xfrm>
            <a:off x="1423066" y="2964060"/>
            <a:ext cx="3322175" cy="0"/>
          </a:xfrm>
          <a:prstGeom prst="straightConnector1">
            <a:avLst/>
          </a:prstGeom>
          <a:ln w="53975">
            <a:solidFill>
              <a:srgbClr val="DA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262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
                                        <p:tgtEl>
                                          <p:spTgt spid="58"/>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200"/>
                                        <p:tgtEl>
                                          <p:spTgt spid="116"/>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2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300"/>
                                        <p:tgtEl>
                                          <p:spTgt spid="4"/>
                                        </p:tgtEl>
                                      </p:cBhvr>
                                    </p:animEffect>
                                  </p:childTnLst>
                                </p:cTn>
                              </p:par>
                            </p:childTnLst>
                          </p:cTn>
                        </p:par>
                        <p:par>
                          <p:cTn id="21" fill="hold">
                            <p:stCondLst>
                              <p:cond delay="3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
                                        <p:tgtEl>
                                          <p:spTgt spid="8"/>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300"/>
                                        <p:tgtEl>
                                          <p:spTgt spid="5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300"/>
                                        <p:tgtEl>
                                          <p:spTgt spid="50"/>
                                        </p:tgtEl>
                                      </p:cBhvr>
                                    </p:animEffect>
                                  </p:childTnLst>
                                </p:cTn>
                              </p:par>
                            </p:childTnLst>
                          </p:cTn>
                        </p:par>
                        <p:par>
                          <p:cTn id="37" fill="hold">
                            <p:stCondLst>
                              <p:cond delay="300"/>
                            </p:stCondLst>
                            <p:childTnLst>
                              <p:par>
                                <p:cTn id="38" presetID="22" presetClass="entr" presetSubtype="1"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300"/>
                                        <p:tgtEl>
                                          <p:spTgt spid="60"/>
                                        </p:tgtEl>
                                      </p:cBhvr>
                                    </p:animEffect>
                                  </p:childTnLst>
                                </p:cTn>
                              </p:par>
                            </p:childTnLst>
                          </p:cTn>
                        </p:par>
                        <p:par>
                          <p:cTn id="41" fill="hold">
                            <p:stCondLst>
                              <p:cond delay="600"/>
                            </p:stCondLst>
                            <p:childTnLst>
                              <p:par>
                                <p:cTn id="42" presetID="22" presetClass="entr" presetSubtype="8"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3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16" grpId="0" animBg="1"/>
      <p:bldP spid="58"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stCxn id="11" idx="3"/>
            <a:endCxn id="15" idx="1"/>
          </p:cNvCxnSpPr>
          <p:nvPr/>
        </p:nvCxnSpPr>
        <p:spPr>
          <a:xfrm>
            <a:off x="4269696" y="4717713"/>
            <a:ext cx="37533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3"/>
            <a:endCxn id="7" idx="1"/>
          </p:cNvCxnSpPr>
          <p:nvPr/>
        </p:nvCxnSpPr>
        <p:spPr>
          <a:xfrm>
            <a:off x="971067" y="3328798"/>
            <a:ext cx="4820195" cy="1"/>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4296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440935"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542369"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640342" y="31428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45241"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1262" y="3142899"/>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641591"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4754176"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799434" y="4531813"/>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6956288" y="4531814"/>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8023091" y="4531814"/>
            <a:ext cx="628105" cy="3718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 idx="2"/>
            <a:endCxn id="11" idx="0"/>
          </p:cNvCxnSpPr>
          <p:nvPr/>
        </p:nvCxnSpPr>
        <p:spPr>
          <a:xfrm>
            <a:off x="3954395" y="3514698"/>
            <a:ext cx="1249" cy="1017115"/>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2" idx="0"/>
          </p:cNvCxnSpPr>
          <p:nvPr/>
        </p:nvCxnSpPr>
        <p:spPr>
          <a:xfrm>
            <a:off x="5059294" y="3514699"/>
            <a:ext cx="8935"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2"/>
            <a:endCxn id="13" idx="0"/>
          </p:cNvCxnSpPr>
          <p:nvPr/>
        </p:nvCxnSpPr>
        <p:spPr>
          <a:xfrm>
            <a:off x="6105315" y="3514699"/>
            <a:ext cx="8172" cy="1017114"/>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614" y="3275707"/>
            <a:ext cx="495448" cy="259773"/>
          </a:xfrm>
          <a:prstGeom prst="rect">
            <a:avLst/>
          </a:prstGeom>
          <a:noFill/>
          <a:ln>
            <a:noFill/>
          </a:ln>
        </p:spPr>
        <p:txBody>
          <a:bodyPr wrap="none" rtlCol="0">
            <a:noAutofit/>
          </a:bodyPr>
          <a:lstStyle/>
          <a:p>
            <a:pPr algn="ctr"/>
            <a:r>
              <a:rPr lang="en-US" sz="1200" b="1" dirty="0">
                <a:solidFill>
                  <a:schemeClr val="bg1"/>
                </a:solidFill>
              </a:rPr>
              <a:t>CE1</a:t>
            </a:r>
          </a:p>
        </p:txBody>
      </p:sp>
      <p:sp>
        <p:nvSpPr>
          <p:cNvPr id="26" name="TextBox 25"/>
          <p:cNvSpPr txBox="1"/>
          <p:nvPr/>
        </p:nvSpPr>
        <p:spPr>
          <a:xfrm>
            <a:off x="1502165" y="3275708"/>
            <a:ext cx="495448" cy="259773"/>
          </a:xfrm>
          <a:prstGeom prst="rect">
            <a:avLst/>
          </a:prstGeom>
          <a:noFill/>
          <a:ln>
            <a:noFill/>
          </a:ln>
        </p:spPr>
        <p:txBody>
          <a:bodyPr wrap="none" rtlCol="0">
            <a:noAutofit/>
          </a:bodyPr>
          <a:lstStyle/>
          <a:p>
            <a:pPr algn="ctr"/>
            <a:r>
              <a:rPr lang="en-US" sz="1200" b="1" dirty="0">
                <a:solidFill>
                  <a:schemeClr val="bg1"/>
                </a:solidFill>
              </a:rPr>
              <a:t>PE1</a:t>
            </a:r>
          </a:p>
        </p:txBody>
      </p:sp>
      <p:sp>
        <p:nvSpPr>
          <p:cNvPr id="27" name="TextBox 26"/>
          <p:cNvSpPr txBox="1"/>
          <p:nvPr/>
        </p:nvSpPr>
        <p:spPr>
          <a:xfrm>
            <a:off x="2616146" y="3275708"/>
            <a:ext cx="495448" cy="259773"/>
          </a:xfrm>
          <a:prstGeom prst="rect">
            <a:avLst/>
          </a:prstGeom>
          <a:noFill/>
          <a:ln>
            <a:noFill/>
          </a:ln>
        </p:spPr>
        <p:txBody>
          <a:bodyPr wrap="none" rtlCol="0">
            <a:noAutofit/>
          </a:bodyPr>
          <a:lstStyle/>
          <a:p>
            <a:pPr algn="ctr"/>
            <a:r>
              <a:rPr lang="en-US" sz="1200" b="1" dirty="0">
                <a:solidFill>
                  <a:schemeClr val="bg1"/>
                </a:solidFill>
              </a:rPr>
              <a:t>P1</a:t>
            </a:r>
          </a:p>
        </p:txBody>
      </p:sp>
      <p:sp>
        <p:nvSpPr>
          <p:cNvPr id="28" name="TextBox 27"/>
          <p:cNvSpPr txBox="1"/>
          <p:nvPr/>
        </p:nvSpPr>
        <p:spPr>
          <a:xfrm>
            <a:off x="3717580" y="3280336"/>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29" name="TextBox 28"/>
          <p:cNvSpPr txBox="1"/>
          <p:nvPr/>
        </p:nvSpPr>
        <p:spPr>
          <a:xfrm>
            <a:off x="4826163" y="3275707"/>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30" name="TextBox 29"/>
          <p:cNvSpPr txBox="1"/>
          <p:nvPr/>
        </p:nvSpPr>
        <p:spPr>
          <a:xfrm>
            <a:off x="5865048" y="3269945"/>
            <a:ext cx="495448" cy="259773"/>
          </a:xfrm>
          <a:prstGeom prst="rect">
            <a:avLst/>
          </a:prstGeom>
          <a:noFill/>
          <a:ln>
            <a:noFill/>
          </a:ln>
        </p:spPr>
        <p:txBody>
          <a:bodyPr wrap="none" rtlCol="0">
            <a:noAutofit/>
          </a:bodyPr>
          <a:lstStyle/>
          <a:p>
            <a:pPr algn="ctr"/>
            <a:r>
              <a:rPr lang="en-US" sz="1200" b="1" dirty="0">
                <a:solidFill>
                  <a:schemeClr val="bg1"/>
                </a:solidFill>
              </a:rPr>
              <a:t>P4</a:t>
            </a:r>
          </a:p>
        </p:txBody>
      </p:sp>
      <p:sp>
        <p:nvSpPr>
          <p:cNvPr id="31" name="TextBox 30"/>
          <p:cNvSpPr txBox="1"/>
          <p:nvPr/>
        </p:nvSpPr>
        <p:spPr>
          <a:xfrm>
            <a:off x="3717580" y="4657100"/>
            <a:ext cx="495448" cy="259773"/>
          </a:xfrm>
          <a:prstGeom prst="rect">
            <a:avLst/>
          </a:prstGeom>
          <a:noFill/>
          <a:ln>
            <a:noFill/>
          </a:ln>
        </p:spPr>
        <p:txBody>
          <a:bodyPr wrap="none" rtlCol="0">
            <a:noAutofit/>
          </a:bodyPr>
          <a:lstStyle/>
          <a:p>
            <a:pPr algn="ctr"/>
            <a:r>
              <a:rPr lang="en-US" sz="1200" b="1" dirty="0">
                <a:solidFill>
                  <a:schemeClr val="bg1"/>
                </a:solidFill>
              </a:rPr>
              <a:t>P5</a:t>
            </a:r>
          </a:p>
        </p:txBody>
      </p:sp>
      <p:sp>
        <p:nvSpPr>
          <p:cNvPr id="32" name="TextBox 31"/>
          <p:cNvSpPr txBox="1"/>
          <p:nvPr/>
        </p:nvSpPr>
        <p:spPr>
          <a:xfrm>
            <a:off x="4828042" y="4667490"/>
            <a:ext cx="495448" cy="259773"/>
          </a:xfrm>
          <a:prstGeom prst="rect">
            <a:avLst/>
          </a:prstGeom>
          <a:noFill/>
          <a:ln>
            <a:noFill/>
          </a:ln>
        </p:spPr>
        <p:txBody>
          <a:bodyPr wrap="none" rtlCol="0">
            <a:noAutofit/>
          </a:bodyPr>
          <a:lstStyle/>
          <a:p>
            <a:pPr algn="ctr"/>
            <a:r>
              <a:rPr lang="en-US" sz="1200" b="1" dirty="0">
                <a:solidFill>
                  <a:schemeClr val="bg1"/>
                </a:solidFill>
              </a:rPr>
              <a:t>P6</a:t>
            </a:r>
          </a:p>
        </p:txBody>
      </p:sp>
      <p:sp>
        <p:nvSpPr>
          <p:cNvPr id="33" name="TextBox 32"/>
          <p:cNvSpPr txBox="1"/>
          <p:nvPr/>
        </p:nvSpPr>
        <p:spPr>
          <a:xfrm>
            <a:off x="5896213" y="4667491"/>
            <a:ext cx="495448" cy="259773"/>
          </a:xfrm>
          <a:prstGeom prst="rect">
            <a:avLst/>
          </a:prstGeom>
          <a:noFill/>
          <a:ln>
            <a:noFill/>
          </a:ln>
        </p:spPr>
        <p:txBody>
          <a:bodyPr wrap="none" rtlCol="0">
            <a:noAutofit/>
          </a:bodyPr>
          <a:lstStyle/>
          <a:p>
            <a:pPr algn="ctr"/>
            <a:r>
              <a:rPr lang="en-US" sz="1200" b="1" dirty="0">
                <a:solidFill>
                  <a:schemeClr val="bg1"/>
                </a:solidFill>
              </a:rPr>
              <a:t>P7</a:t>
            </a:r>
          </a:p>
        </p:txBody>
      </p:sp>
      <p:sp>
        <p:nvSpPr>
          <p:cNvPr id="34" name="TextBox 33"/>
          <p:cNvSpPr txBox="1"/>
          <p:nvPr/>
        </p:nvSpPr>
        <p:spPr>
          <a:xfrm>
            <a:off x="8105258" y="4667489"/>
            <a:ext cx="495448" cy="259773"/>
          </a:xfrm>
          <a:prstGeom prst="rect">
            <a:avLst/>
          </a:prstGeom>
          <a:noFill/>
          <a:ln>
            <a:noFill/>
          </a:ln>
        </p:spPr>
        <p:txBody>
          <a:bodyPr wrap="none" rtlCol="0">
            <a:noAutofit/>
          </a:bodyPr>
          <a:lstStyle/>
          <a:p>
            <a:pPr algn="ctr"/>
            <a:r>
              <a:rPr lang="en-US" sz="1200" b="1" dirty="0">
                <a:solidFill>
                  <a:schemeClr val="bg1"/>
                </a:solidFill>
              </a:rPr>
              <a:t>CE2</a:t>
            </a:r>
          </a:p>
        </p:txBody>
      </p:sp>
      <p:sp>
        <p:nvSpPr>
          <p:cNvPr id="35" name="TextBox 34"/>
          <p:cNvSpPr txBox="1"/>
          <p:nvPr/>
        </p:nvSpPr>
        <p:spPr>
          <a:xfrm>
            <a:off x="6541165" y="5075532"/>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grpSp>
        <p:nvGrpSpPr>
          <p:cNvPr id="48" name="Group 47"/>
          <p:cNvGrpSpPr/>
          <p:nvPr/>
        </p:nvGrpSpPr>
        <p:grpSpPr>
          <a:xfrm>
            <a:off x="2522602" y="2068206"/>
            <a:ext cx="684647" cy="779511"/>
            <a:chOff x="2522602" y="1201161"/>
            <a:chExt cx="684647" cy="779511"/>
          </a:xfrm>
        </p:grpSpPr>
        <p:sp>
          <p:nvSpPr>
            <p:cNvPr id="36" name="Rounded Rectangle 35"/>
            <p:cNvSpPr/>
            <p:nvPr/>
          </p:nvSpPr>
          <p:spPr>
            <a:xfrm>
              <a:off x="2522603" y="1211209"/>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522602" y="1476445"/>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522603" y="1741681"/>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658322" y="1201161"/>
              <a:ext cx="403779" cy="68602"/>
            </a:xfrm>
            <a:prstGeom prst="rect">
              <a:avLst/>
            </a:prstGeom>
            <a:noFill/>
            <a:ln>
              <a:noFill/>
            </a:ln>
          </p:spPr>
          <p:txBody>
            <a:bodyPr wrap="none" rtlCol="0">
              <a:noAutofit/>
            </a:bodyPr>
            <a:lstStyle/>
            <a:p>
              <a:pPr algn="ctr"/>
              <a:r>
                <a:rPr lang="en-US" sz="1200" dirty="0">
                  <a:solidFill>
                    <a:srgbClr val="000000"/>
                  </a:solidFill>
                </a:rPr>
                <a:t>16099</a:t>
              </a:r>
            </a:p>
          </p:txBody>
        </p:sp>
        <p:sp>
          <p:nvSpPr>
            <p:cNvPr id="40" name="TextBox 39"/>
            <p:cNvSpPr txBox="1"/>
            <p:nvPr/>
          </p:nvSpPr>
          <p:spPr>
            <a:xfrm>
              <a:off x="2662316" y="1467833"/>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41" name="TextBox 40"/>
            <p:cNvSpPr txBox="1"/>
            <p:nvPr/>
          </p:nvSpPr>
          <p:spPr>
            <a:xfrm>
              <a:off x="2636259" y="1741681"/>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49" name="Group 48"/>
          <p:cNvGrpSpPr/>
          <p:nvPr/>
        </p:nvGrpSpPr>
        <p:grpSpPr>
          <a:xfrm>
            <a:off x="5801614" y="5205419"/>
            <a:ext cx="684646" cy="238991"/>
            <a:chOff x="5211567" y="1739770"/>
            <a:chExt cx="684646" cy="238991"/>
          </a:xfrm>
        </p:grpSpPr>
        <p:sp>
          <p:nvSpPr>
            <p:cNvPr id="44" name="Rounded Rectangle 43"/>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51" name="Group 50"/>
          <p:cNvGrpSpPr/>
          <p:nvPr/>
        </p:nvGrpSpPr>
        <p:grpSpPr>
          <a:xfrm>
            <a:off x="4193149" y="2339321"/>
            <a:ext cx="684647" cy="512839"/>
            <a:chOff x="5211566" y="1465922"/>
            <a:chExt cx="684647" cy="512839"/>
          </a:xfrm>
        </p:grpSpPr>
        <p:sp>
          <p:nvSpPr>
            <p:cNvPr id="52" name="Rounded Rectangle 51"/>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351280" y="1465922"/>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55" name="TextBox 54"/>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121" name="Group 120"/>
          <p:cNvGrpSpPr/>
          <p:nvPr/>
        </p:nvGrpSpPr>
        <p:grpSpPr>
          <a:xfrm>
            <a:off x="1440935" y="2654179"/>
            <a:ext cx="3631129" cy="373894"/>
            <a:chOff x="1440935" y="2654179"/>
            <a:chExt cx="3631129" cy="373894"/>
          </a:xfrm>
        </p:grpSpPr>
        <p:cxnSp>
          <p:nvCxnSpPr>
            <p:cNvPr id="57" name="Straight Arrow Connector 56"/>
            <p:cNvCxnSpPr/>
            <p:nvPr/>
          </p:nvCxnSpPr>
          <p:spPr>
            <a:xfrm>
              <a:off x="1749889" y="3028073"/>
              <a:ext cx="3322175" cy="0"/>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440935" y="2654179"/>
              <a:ext cx="856144" cy="302819"/>
            </a:xfrm>
            <a:prstGeom prst="rect">
              <a:avLst/>
            </a:prstGeom>
            <a:noFill/>
            <a:ln>
              <a:noFill/>
            </a:ln>
          </p:spPr>
          <p:txBody>
            <a:bodyPr wrap="none" rtlCol="0">
              <a:noAutofit/>
            </a:bodyPr>
            <a:lstStyle/>
            <a:p>
              <a:pPr algn="ctr"/>
              <a:r>
                <a:rPr lang="en-US" sz="1600" b="1" dirty="0">
                  <a:solidFill>
                    <a:srgbClr val="E68158"/>
                  </a:solidFill>
                </a:rPr>
                <a:t>Segment 1</a:t>
              </a:r>
            </a:p>
          </p:txBody>
        </p:sp>
      </p:grpSp>
      <p:grpSp>
        <p:nvGrpSpPr>
          <p:cNvPr id="122" name="Group 121"/>
          <p:cNvGrpSpPr/>
          <p:nvPr/>
        </p:nvGrpSpPr>
        <p:grpSpPr>
          <a:xfrm>
            <a:off x="5080810" y="3038558"/>
            <a:ext cx="967190" cy="2088138"/>
            <a:chOff x="5080810" y="3038558"/>
            <a:chExt cx="967190" cy="2088138"/>
          </a:xfrm>
        </p:grpSpPr>
        <p:cxnSp>
          <p:nvCxnSpPr>
            <p:cNvPr id="60" name="Straight Arrow Connector 59"/>
            <p:cNvCxnSpPr/>
            <p:nvPr/>
          </p:nvCxnSpPr>
          <p:spPr>
            <a:xfrm>
              <a:off x="5080810" y="3038558"/>
              <a:ext cx="0" cy="2088138"/>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91856" y="3528926"/>
              <a:ext cx="856144" cy="302819"/>
            </a:xfrm>
            <a:prstGeom prst="rect">
              <a:avLst/>
            </a:prstGeom>
            <a:noFill/>
            <a:ln>
              <a:noFill/>
            </a:ln>
          </p:spPr>
          <p:txBody>
            <a:bodyPr wrap="none" rtlCol="0">
              <a:noAutofit/>
            </a:bodyPr>
            <a:lstStyle/>
            <a:p>
              <a:pPr algn="ctr"/>
              <a:r>
                <a:rPr lang="en-US" sz="1600" b="1" dirty="0">
                  <a:solidFill>
                    <a:srgbClr val="E68158"/>
                  </a:solidFill>
                </a:rPr>
                <a:t>Segment </a:t>
              </a:r>
            </a:p>
            <a:p>
              <a:pPr algn="ctr"/>
              <a:r>
                <a:rPr lang="en-US" sz="1600" b="1" dirty="0">
                  <a:solidFill>
                    <a:srgbClr val="E68158"/>
                  </a:solidFill>
                </a:rPr>
                <a:t>2</a:t>
              </a:r>
            </a:p>
          </p:txBody>
        </p:sp>
      </p:grpSp>
      <p:grpSp>
        <p:nvGrpSpPr>
          <p:cNvPr id="123" name="Group 122"/>
          <p:cNvGrpSpPr/>
          <p:nvPr/>
        </p:nvGrpSpPr>
        <p:grpSpPr>
          <a:xfrm>
            <a:off x="4782748" y="5082758"/>
            <a:ext cx="2588208" cy="346757"/>
            <a:chOff x="4782748" y="5082758"/>
            <a:chExt cx="2588208" cy="346757"/>
          </a:xfrm>
        </p:grpSpPr>
        <p:cxnSp>
          <p:nvCxnSpPr>
            <p:cNvPr id="62" name="Straight Arrow Connector 61"/>
            <p:cNvCxnSpPr/>
            <p:nvPr/>
          </p:nvCxnSpPr>
          <p:spPr>
            <a:xfrm>
              <a:off x="5187327" y="5082758"/>
              <a:ext cx="2183629" cy="0"/>
            </a:xfrm>
            <a:prstGeom prst="straightConnector1">
              <a:avLst/>
            </a:prstGeom>
            <a:ln w="53975">
              <a:solidFill>
                <a:srgbClr val="EB9775"/>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782748" y="5126696"/>
              <a:ext cx="856144" cy="302819"/>
            </a:xfrm>
            <a:prstGeom prst="rect">
              <a:avLst/>
            </a:prstGeom>
            <a:noFill/>
            <a:ln>
              <a:noFill/>
            </a:ln>
          </p:spPr>
          <p:txBody>
            <a:bodyPr wrap="none" rtlCol="0">
              <a:noAutofit/>
            </a:bodyPr>
            <a:lstStyle/>
            <a:p>
              <a:pPr algn="ctr"/>
              <a:r>
                <a:rPr lang="en-US" sz="1600" b="1" dirty="0">
                  <a:solidFill>
                    <a:srgbClr val="E68158"/>
                  </a:solidFill>
                </a:rPr>
                <a:t>Segment 3</a:t>
              </a:r>
            </a:p>
          </p:txBody>
        </p:sp>
      </p:grpSp>
      <p:grpSp>
        <p:nvGrpSpPr>
          <p:cNvPr id="69" name="Group 68"/>
          <p:cNvGrpSpPr/>
          <p:nvPr/>
        </p:nvGrpSpPr>
        <p:grpSpPr>
          <a:xfrm>
            <a:off x="5195941" y="4051785"/>
            <a:ext cx="684646" cy="238991"/>
            <a:chOff x="5211567" y="1739770"/>
            <a:chExt cx="684646" cy="238991"/>
          </a:xfrm>
        </p:grpSpPr>
        <p:sp>
          <p:nvSpPr>
            <p:cNvPr id="70" name="Rounded Rectangle 69"/>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grpSp>
        <p:nvGrpSpPr>
          <p:cNvPr id="81" name="Group 80"/>
          <p:cNvGrpSpPr/>
          <p:nvPr/>
        </p:nvGrpSpPr>
        <p:grpSpPr>
          <a:xfrm>
            <a:off x="6400199" y="217162"/>
            <a:ext cx="684647" cy="512839"/>
            <a:chOff x="5211566" y="1465922"/>
            <a:chExt cx="684647" cy="512839"/>
          </a:xfrm>
        </p:grpSpPr>
        <p:sp>
          <p:nvSpPr>
            <p:cNvPr id="82" name="Rounded Rectangle 81"/>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5351280" y="1465922"/>
              <a:ext cx="403779" cy="68602"/>
            </a:xfrm>
            <a:prstGeom prst="rect">
              <a:avLst/>
            </a:prstGeom>
            <a:noFill/>
            <a:ln>
              <a:noFill/>
            </a:ln>
          </p:spPr>
          <p:txBody>
            <a:bodyPr wrap="none" rtlCol="0">
              <a:noAutofit/>
            </a:bodyPr>
            <a:lstStyle/>
            <a:p>
              <a:pPr algn="ctr"/>
              <a:r>
                <a:rPr lang="en-US" sz="1200" dirty="0">
                  <a:solidFill>
                    <a:srgbClr val="000000"/>
                  </a:solidFill>
                </a:rPr>
                <a:t>24001</a:t>
              </a:r>
            </a:p>
          </p:txBody>
        </p:sp>
        <p:sp>
          <p:nvSpPr>
            <p:cNvPr id="85" name="TextBox 84"/>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16007</a:t>
              </a:r>
            </a:p>
          </p:txBody>
        </p:sp>
      </p:grpSp>
      <p:cxnSp>
        <p:nvCxnSpPr>
          <p:cNvPr id="87" name="Straight Arrow Connector 86"/>
          <p:cNvCxnSpPr>
            <a:stCxn id="82" idx="3"/>
          </p:cNvCxnSpPr>
          <p:nvPr/>
        </p:nvCxnSpPr>
        <p:spPr>
          <a:xfrm>
            <a:off x="7084845" y="345270"/>
            <a:ext cx="310092" cy="0"/>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081501" y="613225"/>
            <a:ext cx="310092" cy="0"/>
          </a:xfrm>
          <a:prstGeom prst="straightConnector1">
            <a:avLst/>
          </a:prstGeom>
          <a:ln w="3492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7413437" y="224629"/>
            <a:ext cx="1594260" cy="512839"/>
            <a:chOff x="5211566" y="1465922"/>
            <a:chExt cx="684647" cy="512839"/>
          </a:xfrm>
        </p:grpSpPr>
        <p:sp>
          <p:nvSpPr>
            <p:cNvPr id="91" name="Rounded Rectangle 90"/>
            <p:cNvSpPr/>
            <p:nvPr/>
          </p:nvSpPr>
          <p:spPr>
            <a:xfrm>
              <a:off x="5211566" y="1474534"/>
              <a:ext cx="684646" cy="238991"/>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211567" y="1739770"/>
              <a:ext cx="684646" cy="238991"/>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5351280" y="1465922"/>
              <a:ext cx="403779" cy="68602"/>
            </a:xfrm>
            <a:prstGeom prst="rect">
              <a:avLst/>
            </a:prstGeom>
            <a:noFill/>
            <a:ln>
              <a:noFill/>
            </a:ln>
          </p:spPr>
          <p:txBody>
            <a:bodyPr wrap="none" rtlCol="0">
              <a:noAutofit/>
            </a:bodyPr>
            <a:lstStyle/>
            <a:p>
              <a:pPr algn="ctr"/>
              <a:r>
                <a:rPr lang="en-US" sz="1200" dirty="0" err="1">
                  <a:solidFill>
                    <a:srgbClr val="000000"/>
                  </a:solidFill>
                </a:rPr>
                <a:t>Adj</a:t>
              </a:r>
              <a:r>
                <a:rPr lang="en-US" sz="1200" dirty="0">
                  <a:solidFill>
                    <a:srgbClr val="000000"/>
                  </a:solidFill>
                </a:rPr>
                <a:t>-SID Label</a:t>
              </a:r>
            </a:p>
          </p:txBody>
        </p:sp>
        <p:sp>
          <p:nvSpPr>
            <p:cNvPr id="94" name="TextBox 93"/>
            <p:cNvSpPr txBox="1"/>
            <p:nvPr/>
          </p:nvSpPr>
          <p:spPr>
            <a:xfrm>
              <a:off x="5325223" y="1739770"/>
              <a:ext cx="403779" cy="68602"/>
            </a:xfrm>
            <a:prstGeom prst="rect">
              <a:avLst/>
            </a:prstGeom>
            <a:noFill/>
            <a:ln>
              <a:noFill/>
            </a:ln>
          </p:spPr>
          <p:txBody>
            <a:bodyPr wrap="none" rtlCol="0">
              <a:noAutofit/>
            </a:bodyPr>
            <a:lstStyle/>
            <a:p>
              <a:pPr algn="ctr"/>
              <a:r>
                <a:rPr lang="en-US" sz="1200" dirty="0">
                  <a:solidFill>
                    <a:srgbClr val="000000"/>
                  </a:solidFill>
                </a:rPr>
                <a:t>Prefix-SID Label</a:t>
              </a:r>
            </a:p>
          </p:txBody>
        </p:sp>
      </p:grpSp>
      <p:grpSp>
        <p:nvGrpSpPr>
          <p:cNvPr id="119" name="Group 118"/>
          <p:cNvGrpSpPr/>
          <p:nvPr/>
        </p:nvGrpSpPr>
        <p:grpSpPr>
          <a:xfrm>
            <a:off x="1193180" y="1431031"/>
            <a:ext cx="6634470" cy="3236460"/>
            <a:chOff x="1193180" y="1431031"/>
            <a:chExt cx="6634470" cy="3236460"/>
          </a:xfrm>
        </p:grpSpPr>
        <p:cxnSp>
          <p:nvCxnSpPr>
            <p:cNvPr id="74" name="Straight Connector 73"/>
            <p:cNvCxnSpPr/>
            <p:nvPr/>
          </p:nvCxnSpPr>
          <p:spPr>
            <a:xfrm flipV="1">
              <a:off x="7827650" y="1799018"/>
              <a:ext cx="0" cy="286847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193180" y="1799018"/>
              <a:ext cx="0" cy="1470927"/>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93180" y="1799018"/>
              <a:ext cx="6634470" cy="0"/>
            </a:xfrm>
            <a:prstGeom prst="line">
              <a:avLst/>
            </a:prstGeom>
            <a:ln w="444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182623" y="1431031"/>
              <a:ext cx="2547095" cy="914400"/>
            </a:xfrm>
            <a:prstGeom prst="rect">
              <a:avLst/>
            </a:prstGeom>
            <a:noFill/>
            <a:ln>
              <a:noFill/>
            </a:ln>
          </p:spPr>
          <p:txBody>
            <a:bodyPr wrap="none" rtlCol="0">
              <a:noAutofit/>
            </a:bodyPr>
            <a:lstStyle/>
            <a:p>
              <a:pPr algn="ctr"/>
              <a:r>
                <a:rPr lang="en-US" sz="1400" b="1" dirty="0">
                  <a:solidFill>
                    <a:srgbClr val="000000"/>
                  </a:solidFill>
                </a:rPr>
                <a:t>Service: L3VPN,L2VPN,6PE,6 VPE</a:t>
              </a:r>
            </a:p>
          </p:txBody>
        </p:sp>
      </p:grpSp>
      <p:cxnSp>
        <p:nvCxnSpPr>
          <p:cNvPr id="110" name="Straight Arrow Connector 109"/>
          <p:cNvCxnSpPr/>
          <p:nvPr/>
        </p:nvCxnSpPr>
        <p:spPr>
          <a:xfrm>
            <a:off x="4863854" y="3584275"/>
            <a:ext cx="0" cy="9002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525034" y="2217628"/>
            <a:ext cx="3107176" cy="2415926"/>
            <a:chOff x="4525034" y="2217628"/>
            <a:chExt cx="3107176" cy="2415926"/>
          </a:xfrm>
        </p:grpSpPr>
        <p:sp>
          <p:nvSpPr>
            <p:cNvPr id="97" name="Rounded Rectangle 96"/>
            <p:cNvSpPr/>
            <p:nvPr/>
          </p:nvSpPr>
          <p:spPr>
            <a:xfrm>
              <a:off x="4969328" y="2217628"/>
              <a:ext cx="961221" cy="624545"/>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3" name="TextBox 102"/>
            <p:cNvSpPr txBox="1"/>
            <p:nvPr/>
          </p:nvSpPr>
          <p:spPr>
            <a:xfrm>
              <a:off x="4991451" y="2232486"/>
              <a:ext cx="914400" cy="914400"/>
            </a:xfrm>
            <a:prstGeom prst="rect">
              <a:avLst/>
            </a:prstGeom>
            <a:noFill/>
            <a:ln>
              <a:noFill/>
            </a:ln>
          </p:spPr>
          <p:txBody>
            <a:bodyPr wrap="none" rtlCol="0">
              <a:noAutofit/>
            </a:bodyPr>
            <a:lstStyle/>
            <a:p>
              <a:r>
                <a:rPr lang="en-US" sz="1200" dirty="0">
                  <a:solidFill>
                    <a:srgbClr val="000000"/>
                  </a:solidFill>
                </a:rPr>
                <a:t>Prefix-SID </a:t>
              </a:r>
            </a:p>
            <a:p>
              <a:r>
                <a:rPr lang="en-US" sz="1200" dirty="0">
                  <a:solidFill>
                    <a:srgbClr val="000000"/>
                  </a:solidFill>
                </a:rPr>
                <a:t>Loopback0</a:t>
              </a:r>
            </a:p>
            <a:p>
              <a:r>
                <a:rPr lang="en-US" sz="1200" dirty="0">
                  <a:solidFill>
                    <a:srgbClr val="000000"/>
                  </a:solidFill>
                </a:rPr>
                <a:t>Label 16099</a:t>
              </a:r>
            </a:p>
          </p:txBody>
        </p:sp>
        <p:sp>
          <p:nvSpPr>
            <p:cNvPr id="107" name="Rounded Rectangle 106"/>
            <p:cNvSpPr/>
            <p:nvPr/>
          </p:nvSpPr>
          <p:spPr>
            <a:xfrm>
              <a:off x="6691901" y="3739769"/>
              <a:ext cx="940309" cy="620495"/>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8" name="TextBox 107"/>
            <p:cNvSpPr txBox="1"/>
            <p:nvPr/>
          </p:nvSpPr>
          <p:spPr>
            <a:xfrm>
              <a:off x="6669993" y="3719154"/>
              <a:ext cx="914400" cy="914400"/>
            </a:xfrm>
            <a:prstGeom prst="rect">
              <a:avLst/>
            </a:prstGeom>
            <a:noFill/>
            <a:ln>
              <a:noFill/>
            </a:ln>
          </p:spPr>
          <p:txBody>
            <a:bodyPr wrap="none" rtlCol="0">
              <a:noAutofit/>
            </a:bodyPr>
            <a:lstStyle/>
            <a:p>
              <a:r>
                <a:rPr lang="en-US" sz="1200" dirty="0">
                  <a:solidFill>
                    <a:srgbClr val="000000"/>
                  </a:solidFill>
                </a:rPr>
                <a:t>Prefix-SID </a:t>
              </a:r>
            </a:p>
            <a:p>
              <a:r>
                <a:rPr lang="en-US" sz="1200" dirty="0">
                  <a:solidFill>
                    <a:srgbClr val="000000"/>
                  </a:solidFill>
                </a:rPr>
                <a:t>Loopback0</a:t>
              </a:r>
            </a:p>
            <a:p>
              <a:r>
                <a:rPr lang="en-US" sz="1200" dirty="0">
                  <a:solidFill>
                    <a:srgbClr val="000000"/>
                  </a:solidFill>
                </a:rPr>
                <a:t>Label 16007</a:t>
              </a:r>
            </a:p>
          </p:txBody>
        </p:sp>
        <p:sp>
          <p:nvSpPr>
            <p:cNvPr id="111" name="TextBox 110"/>
            <p:cNvSpPr txBox="1"/>
            <p:nvPr/>
          </p:nvSpPr>
          <p:spPr>
            <a:xfrm rot="16200000">
              <a:off x="4224785" y="3884142"/>
              <a:ext cx="914400" cy="313902"/>
            </a:xfrm>
            <a:prstGeom prst="rect">
              <a:avLst/>
            </a:prstGeom>
            <a:noFill/>
            <a:ln>
              <a:noFill/>
            </a:ln>
          </p:spPr>
          <p:txBody>
            <a:bodyPr wrap="none" rtlCol="0">
              <a:noAutofit/>
            </a:bodyPr>
            <a:lstStyle/>
            <a:p>
              <a:pPr algn="ctr"/>
              <a:r>
                <a:rPr lang="en-US" sz="1400" dirty="0" err="1">
                  <a:solidFill>
                    <a:schemeClr val="accent4">
                      <a:lumMod val="75000"/>
                    </a:schemeClr>
                  </a:solidFill>
                </a:rPr>
                <a:t>Adj</a:t>
              </a:r>
              <a:r>
                <a:rPr lang="en-US" sz="1400" dirty="0">
                  <a:solidFill>
                    <a:schemeClr val="accent4">
                      <a:lumMod val="75000"/>
                    </a:schemeClr>
                  </a:solidFill>
                </a:rPr>
                <a:t> Label 24001</a:t>
              </a:r>
            </a:p>
          </p:txBody>
        </p:sp>
      </p:grpSp>
      <p:sp>
        <p:nvSpPr>
          <p:cNvPr id="112" name="Rounded Rectangle 111"/>
          <p:cNvSpPr/>
          <p:nvPr/>
        </p:nvSpPr>
        <p:spPr>
          <a:xfrm>
            <a:off x="4890599" y="5929739"/>
            <a:ext cx="2722466" cy="400337"/>
          </a:xfrm>
          <a:prstGeom prst="roundRect">
            <a:avLst/>
          </a:prstGeom>
          <a:solidFill>
            <a:schemeClr val="accent2">
              <a:lumMod val="75000"/>
              <a:alpha val="63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114839" y="5974790"/>
            <a:ext cx="2326121" cy="457200"/>
          </a:xfrm>
          <a:prstGeom prst="rect">
            <a:avLst/>
          </a:prstGeom>
          <a:noFill/>
          <a:ln>
            <a:noFill/>
          </a:ln>
        </p:spPr>
        <p:txBody>
          <a:bodyPr wrap="none" rtlCol="0">
            <a:noAutofit/>
          </a:bodyPr>
          <a:lstStyle/>
          <a:p>
            <a:pPr algn="ctr"/>
            <a:r>
              <a:rPr lang="en-US" sz="1400" dirty="0">
                <a:solidFill>
                  <a:srgbClr val="000000"/>
                </a:solidFill>
              </a:rPr>
              <a:t>Default: PHP at each segment</a:t>
            </a:r>
          </a:p>
        </p:txBody>
      </p:sp>
      <p:sp>
        <p:nvSpPr>
          <p:cNvPr id="113" name="Rounded Rectangle 112"/>
          <p:cNvSpPr/>
          <p:nvPr/>
        </p:nvSpPr>
        <p:spPr>
          <a:xfrm>
            <a:off x="356221" y="4557853"/>
            <a:ext cx="3080121" cy="742626"/>
          </a:xfrm>
          <a:prstGeom prst="roundRect">
            <a:avLst/>
          </a:prstGeom>
          <a:solidFill>
            <a:schemeClr val="accent1">
              <a:lumMod val="75000"/>
              <a:alpha val="72000"/>
            </a:schemeClr>
          </a:solidFill>
          <a:ln w="127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8729" y="4590025"/>
            <a:ext cx="4572000" cy="646331"/>
          </a:xfrm>
          <a:prstGeom prst="rect">
            <a:avLst/>
          </a:prstGeom>
        </p:spPr>
        <p:txBody>
          <a:bodyPr>
            <a:spAutoFit/>
          </a:bodyPr>
          <a:lstStyle/>
          <a:p>
            <a:r>
              <a:rPr lang="en-US" dirty="0">
                <a:solidFill>
                  <a:schemeClr val="bg1"/>
                </a:solidFill>
              </a:rPr>
              <a:t>Prefix-SIDs are global Labels</a:t>
            </a:r>
          </a:p>
          <a:p>
            <a:r>
              <a:rPr lang="en-US" dirty="0" err="1">
                <a:solidFill>
                  <a:schemeClr val="bg1"/>
                </a:solidFill>
              </a:rPr>
              <a:t>Adj</a:t>
            </a:r>
            <a:r>
              <a:rPr lang="en-US" dirty="0">
                <a:solidFill>
                  <a:schemeClr val="bg1"/>
                </a:solidFill>
              </a:rPr>
              <a:t>-SIDs are local labels</a:t>
            </a:r>
          </a:p>
        </p:txBody>
      </p:sp>
      <p:sp>
        <p:nvSpPr>
          <p:cNvPr id="115" name="Rounded Rectangle 114"/>
          <p:cNvSpPr/>
          <p:nvPr/>
        </p:nvSpPr>
        <p:spPr>
          <a:xfrm>
            <a:off x="288084" y="5541619"/>
            <a:ext cx="4376622" cy="986570"/>
          </a:xfrm>
          <a:prstGeom prst="roundRect">
            <a:avLst/>
          </a:prstGeom>
          <a:solidFill>
            <a:schemeClr val="accent1">
              <a:lumMod val="75000"/>
              <a:alpha val="72000"/>
            </a:schemeClr>
          </a:solidFill>
          <a:ln w="127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30512" y="5656623"/>
            <a:ext cx="4785750" cy="646331"/>
          </a:xfrm>
          <a:prstGeom prst="rect">
            <a:avLst/>
          </a:prstGeom>
        </p:spPr>
        <p:txBody>
          <a:bodyPr wrap="square">
            <a:spAutoFit/>
          </a:bodyPr>
          <a:lstStyle/>
          <a:p>
            <a:r>
              <a:rPr lang="en-US" dirty="0">
                <a:solidFill>
                  <a:schemeClr val="bg1"/>
                </a:solidFill>
              </a:rPr>
              <a:t>Deviate from shortest path-Source Routing:</a:t>
            </a:r>
          </a:p>
          <a:p>
            <a:r>
              <a:rPr lang="en-US" dirty="0">
                <a:solidFill>
                  <a:schemeClr val="bg1"/>
                </a:solidFill>
              </a:rPr>
              <a:t>Traffic Engineering based on SR</a:t>
            </a:r>
          </a:p>
        </p:txBody>
      </p:sp>
      <p:sp>
        <p:nvSpPr>
          <p:cNvPr id="118" name="Rectangle 117"/>
          <p:cNvSpPr/>
          <p:nvPr/>
        </p:nvSpPr>
        <p:spPr>
          <a:xfrm>
            <a:off x="59462" y="257816"/>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SR in one Slide </a:t>
            </a:r>
          </a:p>
        </p:txBody>
      </p:sp>
      <p:sp>
        <p:nvSpPr>
          <p:cNvPr id="124" name="TextBox 123"/>
          <p:cNvSpPr txBox="1"/>
          <p:nvPr/>
        </p:nvSpPr>
        <p:spPr>
          <a:xfrm>
            <a:off x="7031658" y="4659187"/>
            <a:ext cx="495448" cy="259773"/>
          </a:xfrm>
          <a:prstGeom prst="rect">
            <a:avLst/>
          </a:prstGeom>
          <a:noFill/>
          <a:ln>
            <a:noFill/>
          </a:ln>
        </p:spPr>
        <p:txBody>
          <a:bodyPr wrap="none" rtlCol="0">
            <a:noAutofit/>
          </a:bodyPr>
          <a:lstStyle/>
          <a:p>
            <a:pPr algn="ctr"/>
            <a:r>
              <a:rPr lang="en-US" sz="1200" b="1" dirty="0">
                <a:solidFill>
                  <a:schemeClr val="bg1"/>
                </a:solidFill>
              </a:rPr>
              <a:t>PE2</a:t>
            </a:r>
          </a:p>
        </p:txBody>
      </p:sp>
    </p:spTree>
    <p:extLst>
      <p:ext uri="{BB962C8B-B14F-4D97-AF65-F5344CB8AC3E}">
        <p14:creationId xmlns:p14="http://schemas.microsoft.com/office/powerpoint/2010/main" val="2534155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par>
                                <p:cTn id="13" presetID="10" presetClass="entr" presetSubtype="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wipe(left)">
                                      <p:cBhvr>
                                        <p:cTn id="20" dur="500"/>
                                        <p:tgtEl>
                                          <p:spTgt spid="121"/>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wipe(up)">
                                      <p:cBhvr>
                                        <p:cTn id="24" dur="500"/>
                                        <p:tgtEl>
                                          <p:spTgt spid="12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left)">
                                      <p:cBhvr>
                                        <p:cTn id="28" dur="500"/>
                                        <p:tgtEl>
                                          <p:spTgt spid="1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500"/>
                                        <p:tgtEl>
                                          <p:spTgt spid="1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down)">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3162" y="2965117"/>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Let’s take a closer look</a:t>
            </a:r>
          </a:p>
        </p:txBody>
      </p:sp>
    </p:spTree>
    <p:extLst>
      <p:ext uri="{BB962C8B-B14F-4D97-AF65-F5344CB8AC3E}">
        <p14:creationId xmlns:p14="http://schemas.microsoft.com/office/powerpoint/2010/main" val="42719985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965200"/>
            <a:ext cx="8550275" cy="4859338"/>
          </a:xfrm>
          <a:prstGeom prst="rect">
            <a:avLst/>
          </a:prstGeom>
        </p:spPr>
        <p:txBody>
          <a:bodyPr/>
          <a:lstStyle/>
          <a:p>
            <a:r>
              <a:rPr lang="en-US" sz="2400" b="1" dirty="0"/>
              <a:t>Source Routing</a:t>
            </a:r>
          </a:p>
          <a:p>
            <a:pPr lvl="1"/>
            <a:r>
              <a:rPr lang="en-US" dirty="0"/>
              <a:t>the source chooses a path and encodes it in the packet header as an ordered list of segments </a:t>
            </a:r>
          </a:p>
          <a:p>
            <a:pPr lvl="1"/>
            <a:r>
              <a:rPr lang="en-US" dirty="0"/>
              <a:t>	• the rest of the network executes the encoded instructions (In Stack of labels/IPv6 EH)</a:t>
            </a:r>
          </a:p>
          <a:p>
            <a:r>
              <a:rPr lang="en-US" sz="2400" b="1" dirty="0"/>
              <a:t>Segment</a:t>
            </a:r>
            <a:r>
              <a:rPr lang="en-US" dirty="0"/>
              <a:t>: an identifier for any type of instruction </a:t>
            </a:r>
          </a:p>
          <a:p>
            <a:pPr marL="0" indent="0">
              <a:buNone/>
            </a:pPr>
            <a:r>
              <a:rPr lang="en-US" dirty="0"/>
              <a:t>       • forwarding or service </a:t>
            </a:r>
          </a:p>
          <a:p>
            <a:r>
              <a:rPr lang="en-US" sz="2400" b="1" dirty="0"/>
              <a:t>Forwarding state (segment) is established by IGP</a:t>
            </a:r>
          </a:p>
          <a:p>
            <a:pPr lvl="1"/>
            <a:r>
              <a:rPr lang="en-US" sz="1800" dirty="0"/>
              <a:t> LDP and RSVP-TE are not required</a:t>
            </a:r>
          </a:p>
          <a:p>
            <a:pPr lvl="1"/>
            <a:r>
              <a:rPr lang="en-US" sz="1800" dirty="0"/>
              <a:t> Agnostic to forwarding data plane: IPv6 or MPLS</a:t>
            </a:r>
          </a:p>
          <a:p>
            <a:r>
              <a:rPr lang="en-US" sz="2400" b="1" dirty="0"/>
              <a:t>MPLS Data plane is leveraged without any modification</a:t>
            </a:r>
          </a:p>
          <a:p>
            <a:pPr lvl="1"/>
            <a:r>
              <a:rPr lang="en-US" sz="1800" dirty="0"/>
              <a:t> push, swap and pop: all that we need</a:t>
            </a:r>
          </a:p>
          <a:p>
            <a:pPr lvl="1"/>
            <a:r>
              <a:rPr lang="en-US" sz="1800" dirty="0"/>
              <a:t> segment = label</a:t>
            </a:r>
          </a:p>
        </p:txBody>
      </p:sp>
    </p:spTree>
    <p:extLst>
      <p:ext uri="{BB962C8B-B14F-4D97-AF65-F5344CB8AC3E}">
        <p14:creationId xmlns:p14="http://schemas.microsoft.com/office/powerpoint/2010/main" val="368138566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718" y="903678"/>
            <a:ext cx="8467869" cy="4339650"/>
          </a:xfrm>
          <a:prstGeom prst="rect">
            <a:avLst/>
          </a:prstGeom>
        </p:spPr>
        <p:txBody>
          <a:bodyPr wrap="square">
            <a:spAutoFit/>
          </a:bodyPr>
          <a:lstStyle/>
          <a:p>
            <a:r>
              <a:rPr lang="en-US" sz="3600" b="1" dirty="0">
                <a:solidFill>
                  <a:srgbClr val="494149"/>
                </a:solidFill>
              </a:rPr>
              <a:t>Segment Routing – Overview</a:t>
            </a:r>
          </a:p>
          <a:p>
            <a:r>
              <a:rPr lang="en-US" sz="3600" b="1" dirty="0">
                <a:solidFill>
                  <a:srgbClr val="494149"/>
                </a:solidFill>
              </a:rPr>
              <a:t> </a:t>
            </a:r>
          </a:p>
          <a:p>
            <a:r>
              <a:rPr lang="en-US" dirty="0">
                <a:solidFill>
                  <a:srgbClr val="494149"/>
                </a:solidFill>
              </a:rPr>
              <a:t>• </a:t>
            </a:r>
            <a:r>
              <a:rPr lang="en-US" sz="2000" b="1" dirty="0">
                <a:solidFill>
                  <a:srgbClr val="494149"/>
                </a:solidFill>
              </a:rPr>
              <a:t>MPLS</a:t>
            </a:r>
            <a:r>
              <a:rPr lang="en-US" dirty="0">
                <a:solidFill>
                  <a:srgbClr val="494149"/>
                </a:solidFill>
              </a:rPr>
              <a:t>: an ordered list of segments</a:t>
            </a:r>
          </a:p>
          <a:p>
            <a:r>
              <a:rPr lang="en-US" dirty="0">
                <a:solidFill>
                  <a:srgbClr val="494149"/>
                </a:solidFill>
              </a:rPr>
              <a:t> is represented as a stack of labels</a:t>
            </a:r>
          </a:p>
          <a:p>
            <a:endParaRPr lang="en-US" dirty="0">
              <a:solidFill>
                <a:srgbClr val="494149"/>
              </a:solidFill>
            </a:endParaRPr>
          </a:p>
          <a:p>
            <a:r>
              <a:rPr lang="en-US" dirty="0">
                <a:solidFill>
                  <a:srgbClr val="494149"/>
                </a:solidFill>
              </a:rPr>
              <a:t> </a:t>
            </a:r>
          </a:p>
          <a:p>
            <a:r>
              <a:rPr lang="en-US" dirty="0">
                <a:solidFill>
                  <a:srgbClr val="494149"/>
                </a:solidFill>
              </a:rPr>
              <a:t>• </a:t>
            </a:r>
            <a:r>
              <a:rPr lang="en-US" sz="2000" b="1" dirty="0">
                <a:solidFill>
                  <a:srgbClr val="494149"/>
                </a:solidFill>
              </a:rPr>
              <a:t>IPv6: </a:t>
            </a:r>
            <a:r>
              <a:rPr lang="en-US" dirty="0">
                <a:solidFill>
                  <a:srgbClr val="494149"/>
                </a:solidFill>
              </a:rPr>
              <a:t>an ordered list of segments is</a:t>
            </a:r>
          </a:p>
          <a:p>
            <a:r>
              <a:rPr lang="en-US" dirty="0">
                <a:solidFill>
                  <a:srgbClr val="494149"/>
                </a:solidFill>
              </a:rPr>
              <a:t> encoded in a routing extension header</a:t>
            </a:r>
          </a:p>
          <a:p>
            <a:r>
              <a:rPr lang="en-US" dirty="0">
                <a:solidFill>
                  <a:srgbClr val="494149"/>
                </a:solidFill>
              </a:rPr>
              <a:t> </a:t>
            </a:r>
          </a:p>
          <a:p>
            <a:r>
              <a:rPr lang="en-US" dirty="0">
                <a:solidFill>
                  <a:srgbClr val="494149"/>
                </a:solidFill>
              </a:rPr>
              <a:t>• This presentation</a:t>
            </a:r>
            <a:r>
              <a:rPr lang="en-US" sz="2000" b="1" dirty="0">
                <a:solidFill>
                  <a:srgbClr val="494149"/>
                </a:solidFill>
              </a:rPr>
              <a:t>: </a:t>
            </a:r>
            <a:r>
              <a:rPr lang="en-US" b="1" dirty="0">
                <a:solidFill>
                  <a:srgbClr val="494149"/>
                </a:solidFill>
              </a:rPr>
              <a:t>MPLS data plane </a:t>
            </a:r>
          </a:p>
          <a:p>
            <a:r>
              <a:rPr lang="en-US" dirty="0">
                <a:solidFill>
                  <a:srgbClr val="494149"/>
                </a:solidFill>
              </a:rPr>
              <a:t>   Segment → Label </a:t>
            </a:r>
          </a:p>
          <a:p>
            <a:r>
              <a:rPr lang="en-US" dirty="0">
                <a:solidFill>
                  <a:srgbClr val="494149"/>
                </a:solidFill>
              </a:rPr>
              <a:t>   Basic building blocks distributed </a:t>
            </a:r>
          </a:p>
          <a:p>
            <a:r>
              <a:rPr lang="en-US" dirty="0">
                <a:solidFill>
                  <a:srgbClr val="494149"/>
                </a:solidFill>
              </a:rPr>
              <a:t>      by the IGP or BGP </a:t>
            </a:r>
          </a:p>
        </p:txBody>
      </p:sp>
      <p:grpSp>
        <p:nvGrpSpPr>
          <p:cNvPr id="6" name="Group 5"/>
          <p:cNvGrpSpPr/>
          <p:nvPr/>
        </p:nvGrpSpPr>
        <p:grpSpPr>
          <a:xfrm>
            <a:off x="5207421" y="4730214"/>
            <a:ext cx="3598513" cy="990536"/>
            <a:chOff x="5184741" y="882952"/>
            <a:chExt cx="3598513" cy="990536"/>
          </a:xfrm>
        </p:grpSpPr>
        <p:sp>
          <p:nvSpPr>
            <p:cNvPr id="7" name="Rounded Rectangle 6"/>
            <p:cNvSpPr/>
            <p:nvPr/>
          </p:nvSpPr>
          <p:spPr>
            <a:xfrm>
              <a:off x="5184741" y="882952"/>
              <a:ext cx="3598513" cy="374953"/>
            </a:xfrm>
            <a:prstGeom prst="round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Paths options</a:t>
              </a:r>
            </a:p>
          </p:txBody>
        </p:sp>
        <p:sp>
          <p:nvSpPr>
            <p:cNvPr id="8" name="Rounded Rectangle 7"/>
            <p:cNvSpPr/>
            <p:nvPr/>
          </p:nvSpPr>
          <p:spPr>
            <a:xfrm>
              <a:off x="5184741" y="1296149"/>
              <a:ext cx="1673259" cy="577339"/>
            </a:xfrm>
            <a:prstGeom prst="round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Dynamic </a:t>
              </a:r>
            </a:p>
            <a:p>
              <a:pPr algn="ctr" defTabSz="457189" fontAlgn="base">
                <a:spcBef>
                  <a:spcPct val="0"/>
                </a:spcBef>
                <a:spcAft>
                  <a:spcPct val="0"/>
                </a:spcAft>
              </a:pPr>
              <a:r>
                <a:rPr lang="en-US" sz="1000" b="1" dirty="0">
                  <a:solidFill>
                    <a:srgbClr val="FFFFFF"/>
                  </a:solidFill>
                </a:rPr>
                <a:t>(</a:t>
              </a:r>
              <a:r>
                <a:rPr lang="en-US" sz="1000" b="1" dirty="0" smtClean="0">
                  <a:solidFill>
                    <a:srgbClr val="FFFFFF"/>
                  </a:solidFill>
                </a:rPr>
                <a:t>SPT </a:t>
              </a:r>
              <a:r>
                <a:rPr lang="en-US" sz="1000" b="1" dirty="0">
                  <a:solidFill>
                    <a:srgbClr val="FFFFFF"/>
                  </a:solidFill>
                </a:rPr>
                <a:t>computation)</a:t>
              </a:r>
            </a:p>
          </p:txBody>
        </p:sp>
        <p:sp>
          <p:nvSpPr>
            <p:cNvPr id="9" name="Rounded Rectangle 8"/>
            <p:cNvSpPr/>
            <p:nvPr/>
          </p:nvSpPr>
          <p:spPr>
            <a:xfrm>
              <a:off x="7109995" y="1288539"/>
              <a:ext cx="1673259" cy="584949"/>
            </a:xfrm>
            <a:prstGeom prst="round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Explicit</a:t>
              </a:r>
            </a:p>
            <a:p>
              <a:pPr algn="ctr" defTabSz="457189" fontAlgn="base">
                <a:spcBef>
                  <a:spcPct val="0"/>
                </a:spcBef>
                <a:spcAft>
                  <a:spcPct val="0"/>
                </a:spcAft>
              </a:pPr>
              <a:r>
                <a:rPr lang="en-US" sz="1000" b="1" dirty="0">
                  <a:solidFill>
                    <a:srgbClr val="FFFFFF"/>
                  </a:solidFill>
                </a:rPr>
                <a:t>(expressed in the packet)</a:t>
              </a:r>
            </a:p>
          </p:txBody>
        </p:sp>
      </p:grpSp>
      <p:grpSp>
        <p:nvGrpSpPr>
          <p:cNvPr id="10" name="Group 9"/>
          <p:cNvGrpSpPr/>
          <p:nvPr/>
        </p:nvGrpSpPr>
        <p:grpSpPr>
          <a:xfrm>
            <a:off x="5179859" y="1849143"/>
            <a:ext cx="3598513" cy="1035753"/>
            <a:chOff x="5184741" y="882952"/>
            <a:chExt cx="3598513" cy="1035753"/>
          </a:xfrm>
        </p:grpSpPr>
        <p:sp>
          <p:nvSpPr>
            <p:cNvPr id="11" name="Rounded Rectangle 10"/>
            <p:cNvSpPr/>
            <p:nvPr/>
          </p:nvSpPr>
          <p:spPr>
            <a:xfrm>
              <a:off x="5184741" y="882952"/>
              <a:ext cx="3598513" cy="374953"/>
            </a:xfrm>
            <a:prstGeom prst="roundRect">
              <a:avLst/>
            </a:prstGeom>
            <a:solidFill>
              <a:srgbClr val="EF681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Control Plane</a:t>
              </a:r>
            </a:p>
          </p:txBody>
        </p:sp>
        <p:sp>
          <p:nvSpPr>
            <p:cNvPr id="12" name="Rounded Rectangle 11"/>
            <p:cNvSpPr/>
            <p:nvPr/>
          </p:nvSpPr>
          <p:spPr>
            <a:xfrm>
              <a:off x="5184741" y="1296148"/>
              <a:ext cx="1673259" cy="622557"/>
            </a:xfrm>
            <a:prstGeom prst="roundRect">
              <a:avLst/>
            </a:prstGeom>
            <a:solidFill>
              <a:srgbClr val="F082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Routing protocols with extensions</a:t>
              </a:r>
            </a:p>
            <a:p>
              <a:pPr algn="ctr" defTabSz="457189" fontAlgn="base">
                <a:spcBef>
                  <a:spcPct val="0"/>
                </a:spcBef>
                <a:spcAft>
                  <a:spcPct val="0"/>
                </a:spcAft>
              </a:pPr>
              <a:r>
                <a:rPr lang="en-US" sz="1000" b="1" dirty="0">
                  <a:solidFill>
                    <a:srgbClr val="FFFFFF"/>
                  </a:solidFill>
                </a:rPr>
                <a:t>(IS-IS,OSPF, BGP)</a:t>
              </a:r>
            </a:p>
          </p:txBody>
        </p:sp>
        <p:sp>
          <p:nvSpPr>
            <p:cNvPr id="13" name="Rounded Rectangle 12"/>
            <p:cNvSpPr/>
            <p:nvPr/>
          </p:nvSpPr>
          <p:spPr>
            <a:xfrm>
              <a:off x="7109995" y="1288539"/>
              <a:ext cx="1673259" cy="630166"/>
            </a:xfrm>
            <a:prstGeom prst="roundRect">
              <a:avLst/>
            </a:prstGeom>
            <a:solidFill>
              <a:srgbClr val="F082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900" b="1" dirty="0">
                  <a:solidFill>
                    <a:srgbClr val="FFFFFF"/>
                  </a:solidFill>
                </a:rPr>
                <a:t>SDN </a:t>
              </a:r>
              <a:r>
                <a:rPr lang="en-US" sz="1000" b="1" dirty="0">
                  <a:solidFill>
                    <a:srgbClr val="FFFFFF"/>
                  </a:solidFill>
                </a:rPr>
                <a:t>controller</a:t>
              </a:r>
            </a:p>
          </p:txBody>
        </p:sp>
      </p:grpSp>
      <p:grpSp>
        <p:nvGrpSpPr>
          <p:cNvPr id="14" name="Group 13"/>
          <p:cNvGrpSpPr/>
          <p:nvPr/>
        </p:nvGrpSpPr>
        <p:grpSpPr>
          <a:xfrm>
            <a:off x="5179859" y="3324335"/>
            <a:ext cx="3598513" cy="928457"/>
            <a:chOff x="5184741" y="882952"/>
            <a:chExt cx="3598513" cy="928457"/>
          </a:xfrm>
        </p:grpSpPr>
        <p:sp>
          <p:nvSpPr>
            <p:cNvPr id="15" name="Rounded Rectangle 14"/>
            <p:cNvSpPr/>
            <p:nvPr/>
          </p:nvSpPr>
          <p:spPr>
            <a:xfrm>
              <a:off x="5184741" y="882952"/>
              <a:ext cx="3598513" cy="374953"/>
            </a:xfrm>
            <a:prstGeom prst="round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Data Plane</a:t>
              </a:r>
            </a:p>
          </p:txBody>
        </p:sp>
        <p:sp>
          <p:nvSpPr>
            <p:cNvPr id="16" name="Rounded Rectangle 15"/>
            <p:cNvSpPr/>
            <p:nvPr/>
          </p:nvSpPr>
          <p:spPr>
            <a:xfrm>
              <a:off x="5184741" y="1296149"/>
              <a:ext cx="1673259" cy="51526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MPLS </a:t>
              </a:r>
            </a:p>
            <a:p>
              <a:pPr algn="ctr" defTabSz="457189" fontAlgn="base">
                <a:spcBef>
                  <a:spcPct val="0"/>
                </a:spcBef>
                <a:spcAft>
                  <a:spcPct val="0"/>
                </a:spcAft>
              </a:pPr>
              <a:r>
                <a:rPr lang="en-US" sz="1000" b="1" dirty="0">
                  <a:solidFill>
                    <a:srgbClr val="FFFFFF"/>
                  </a:solidFill>
                </a:rPr>
                <a:t>(segment ID = label)</a:t>
              </a:r>
            </a:p>
          </p:txBody>
        </p:sp>
        <p:sp>
          <p:nvSpPr>
            <p:cNvPr id="17" name="Rounded Rectangle 16"/>
            <p:cNvSpPr/>
            <p:nvPr/>
          </p:nvSpPr>
          <p:spPr>
            <a:xfrm>
              <a:off x="6885562" y="1288539"/>
              <a:ext cx="1897692" cy="522870"/>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IPv6 </a:t>
              </a:r>
            </a:p>
            <a:p>
              <a:pPr algn="ctr" defTabSz="457189" fontAlgn="base">
                <a:spcBef>
                  <a:spcPct val="0"/>
                </a:spcBef>
                <a:spcAft>
                  <a:spcPct val="0"/>
                </a:spcAft>
              </a:pPr>
              <a:r>
                <a:rPr lang="en-US" sz="1000" b="1" dirty="0">
                  <a:solidFill>
                    <a:srgbClr val="FFFFFF"/>
                  </a:solidFill>
                </a:rPr>
                <a:t>(segment ID = V6 address)</a:t>
              </a:r>
            </a:p>
          </p:txBody>
        </p:sp>
      </p:grpSp>
      <p:sp>
        <p:nvSpPr>
          <p:cNvPr id="18" name="Rounded Rectangle 17"/>
          <p:cNvSpPr/>
          <p:nvPr/>
        </p:nvSpPr>
        <p:spPr>
          <a:xfrm>
            <a:off x="6170048" y="5667692"/>
            <a:ext cx="1673259" cy="376439"/>
          </a:xfrm>
          <a:prstGeom prst="roundRect">
            <a:avLst/>
          </a:prstGeom>
          <a:solidFill>
            <a:srgbClr val="7F7F7F"/>
          </a:solidFill>
          <a:ln>
            <a:solidFill>
              <a:schemeClr val="tx1">
                <a:lumMod val="50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en-US" sz="1000" b="1" dirty="0">
                <a:solidFill>
                  <a:srgbClr val="FFFFFF"/>
                </a:solidFill>
              </a:rPr>
              <a:t>Strict or loose path</a:t>
            </a:r>
          </a:p>
        </p:txBody>
      </p:sp>
    </p:spTree>
    <p:extLst>
      <p:ext uri="{BB962C8B-B14F-4D97-AF65-F5344CB8AC3E}">
        <p14:creationId xmlns:p14="http://schemas.microsoft.com/office/powerpoint/2010/main" val="3499263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215" y="2264457"/>
            <a:ext cx="7678615" cy="2985433"/>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40404"/>
                </a:solidFill>
              </a:rPr>
              <a:t>Global Segment</a:t>
            </a:r>
          </a:p>
          <a:p>
            <a:r>
              <a:rPr lang="en-US" sz="2000" dirty="0">
                <a:solidFill>
                  <a:schemeClr val="bg1">
                    <a:lumMod val="50000"/>
                  </a:schemeClr>
                </a:solidFill>
              </a:rPr>
              <a:t>Any node in SR domain understands associated instruction</a:t>
            </a:r>
          </a:p>
          <a:p>
            <a:r>
              <a:rPr lang="en-US" sz="2000" dirty="0">
                <a:solidFill>
                  <a:schemeClr val="bg1">
                    <a:lumMod val="50000"/>
                  </a:schemeClr>
                </a:solidFill>
              </a:rPr>
              <a:t>Each node in SR domain installs the associated instruction in its</a:t>
            </a:r>
          </a:p>
          <a:p>
            <a:r>
              <a:rPr lang="en-US" sz="2000" dirty="0">
                <a:solidFill>
                  <a:schemeClr val="bg1">
                    <a:lumMod val="50000"/>
                  </a:schemeClr>
                </a:solidFill>
              </a:rPr>
              <a:t>forwarding table</a:t>
            </a:r>
          </a:p>
          <a:p>
            <a:r>
              <a:rPr lang="en-US" sz="2000" dirty="0">
                <a:solidFill>
                  <a:schemeClr val="bg1">
                    <a:lumMod val="50000"/>
                  </a:schemeClr>
                </a:solidFill>
              </a:rPr>
              <a:t>MPLS: global label value in Segment Routing Global Block</a:t>
            </a:r>
          </a:p>
          <a:p>
            <a:r>
              <a:rPr lang="en-US" sz="2000" dirty="0">
                <a:solidFill>
                  <a:schemeClr val="bg1">
                    <a:lumMod val="50000"/>
                  </a:schemeClr>
                </a:solidFill>
              </a:rPr>
              <a:t>(SRGB)</a:t>
            </a:r>
          </a:p>
          <a:p>
            <a:pPr marL="285750" indent="-285750">
              <a:buFont typeface="Arial" panose="020B0604020202020204" pitchFamily="34" charset="0"/>
              <a:buChar char="•"/>
            </a:pPr>
            <a:r>
              <a:rPr lang="en-US" sz="2400" b="1" dirty="0">
                <a:solidFill>
                  <a:srgbClr val="040404"/>
                </a:solidFill>
              </a:rPr>
              <a:t>Local Segment</a:t>
            </a:r>
          </a:p>
          <a:p>
            <a:r>
              <a:rPr lang="en-US" sz="2000" dirty="0">
                <a:solidFill>
                  <a:schemeClr val="bg1">
                    <a:lumMod val="50000"/>
                  </a:schemeClr>
                </a:solidFill>
              </a:rPr>
              <a:t>Only originating node understands associated instruction</a:t>
            </a:r>
          </a:p>
          <a:p>
            <a:r>
              <a:rPr lang="en-US" sz="2000" dirty="0">
                <a:solidFill>
                  <a:schemeClr val="bg1">
                    <a:lumMod val="50000"/>
                  </a:schemeClr>
                </a:solidFill>
              </a:rPr>
              <a:t>MPLS: locally allocated label</a:t>
            </a:r>
          </a:p>
        </p:txBody>
      </p:sp>
      <p:sp>
        <p:nvSpPr>
          <p:cNvPr id="4" name="Rectangle 3"/>
          <p:cNvSpPr/>
          <p:nvPr/>
        </p:nvSpPr>
        <p:spPr>
          <a:xfrm>
            <a:off x="668215" y="1083558"/>
            <a:ext cx="6237605"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Global and Local Segments</a:t>
            </a:r>
          </a:p>
        </p:txBody>
      </p:sp>
    </p:spTree>
    <p:extLst>
      <p:ext uri="{BB962C8B-B14F-4D97-AF65-F5344CB8AC3E}">
        <p14:creationId xmlns:p14="http://schemas.microsoft.com/office/powerpoint/2010/main" val="140312619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1323" y="2145049"/>
            <a:ext cx="8264769" cy="3293209"/>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40404"/>
                </a:solidFill>
              </a:rPr>
              <a:t>Global Segments always distributed as a label range </a:t>
            </a:r>
          </a:p>
          <a:p>
            <a:r>
              <a:rPr lang="en-US" sz="2000" dirty="0">
                <a:solidFill>
                  <a:schemeClr val="bg1">
                    <a:lumMod val="50000"/>
                  </a:schemeClr>
                </a:solidFill>
              </a:rPr>
              <a:t>       </a:t>
            </a:r>
            <a:r>
              <a:rPr lang="en-US" sz="2000" b="1" dirty="0">
                <a:solidFill>
                  <a:schemeClr val="tx1">
                    <a:lumMod val="75000"/>
                  </a:schemeClr>
                </a:solidFill>
              </a:rPr>
              <a:t>(SRGB) + Index</a:t>
            </a:r>
          </a:p>
          <a:p>
            <a:r>
              <a:rPr lang="en-US" sz="2000" dirty="0">
                <a:solidFill>
                  <a:schemeClr val="bg1">
                    <a:lumMod val="50000"/>
                  </a:schemeClr>
                </a:solidFill>
              </a:rPr>
              <a:t>       Index must be unique in Segment Routing Domain</a:t>
            </a:r>
          </a:p>
          <a:p>
            <a:endParaRPr lang="en-US" sz="2000" dirty="0">
              <a:solidFill>
                <a:schemeClr val="bg1">
                  <a:lumMod val="50000"/>
                </a:schemeClr>
              </a:solidFill>
            </a:endParaRPr>
          </a:p>
          <a:p>
            <a:pPr marL="285750" indent="-285750">
              <a:buFont typeface="Arial" panose="020B0604020202020204" pitchFamily="34" charset="0"/>
              <a:buChar char="•"/>
            </a:pPr>
            <a:r>
              <a:rPr lang="en-US" sz="2400" b="1" dirty="0">
                <a:solidFill>
                  <a:srgbClr val="040404"/>
                </a:solidFill>
              </a:rPr>
              <a:t>Best practice: same SRGB on all nodes</a:t>
            </a:r>
          </a:p>
          <a:p>
            <a:pPr lvl="1"/>
            <a:r>
              <a:rPr lang="en-US" sz="2000" dirty="0">
                <a:solidFill>
                  <a:schemeClr val="bg1">
                    <a:lumMod val="50000"/>
                  </a:schemeClr>
                </a:solidFill>
              </a:rPr>
              <a:t>“Global model”, requested by all operators</a:t>
            </a:r>
          </a:p>
          <a:p>
            <a:pPr lvl="1"/>
            <a:r>
              <a:rPr lang="en-US" sz="2000" dirty="0">
                <a:solidFill>
                  <a:schemeClr val="bg1">
                    <a:lumMod val="50000"/>
                  </a:schemeClr>
                </a:solidFill>
              </a:rPr>
              <a:t>Global Segments are global label values, simplifying network</a:t>
            </a:r>
          </a:p>
          <a:p>
            <a:pPr lvl="1"/>
            <a:r>
              <a:rPr lang="en-US" sz="2000" dirty="0">
                <a:solidFill>
                  <a:schemeClr val="bg1">
                    <a:lumMod val="50000"/>
                  </a:schemeClr>
                </a:solidFill>
              </a:rPr>
              <a:t>operations</a:t>
            </a:r>
          </a:p>
          <a:p>
            <a:pPr lvl="1"/>
            <a:r>
              <a:rPr lang="en-US" sz="2000" dirty="0">
                <a:solidFill>
                  <a:schemeClr val="bg1">
                    <a:lumMod val="50000"/>
                  </a:schemeClr>
                </a:solidFill>
              </a:rPr>
              <a:t>Default SRGB: 16,000 – 23,999</a:t>
            </a:r>
          </a:p>
          <a:p>
            <a:pPr lvl="1"/>
            <a:r>
              <a:rPr lang="en-US" sz="2000" dirty="0">
                <a:solidFill>
                  <a:schemeClr val="bg1">
                    <a:lumMod val="50000"/>
                  </a:schemeClr>
                </a:solidFill>
              </a:rPr>
              <a:t>Other vendors also use this label range</a:t>
            </a:r>
          </a:p>
        </p:txBody>
      </p:sp>
      <p:sp>
        <p:nvSpPr>
          <p:cNvPr id="4" name="Rectangle 3"/>
          <p:cNvSpPr/>
          <p:nvPr/>
        </p:nvSpPr>
        <p:spPr>
          <a:xfrm>
            <a:off x="59462" y="859726"/>
            <a:ext cx="9084538" cy="535531"/>
          </a:xfrm>
          <a:prstGeom prst="rect">
            <a:avLst/>
          </a:prstGeom>
        </p:spPr>
        <p:txBody>
          <a:bodyPr vert="horz" lIns="82296" tIns="45720" rIns="82296" bIns="45720" rtlCol="0" anchor="b" anchorCtr="0">
            <a:noAutofit/>
          </a:bodyPr>
          <a:lstStyle/>
          <a:p>
            <a:pPr>
              <a:lnSpc>
                <a:spcPct val="80000"/>
              </a:lnSpc>
              <a:spcBef>
                <a:spcPct val="0"/>
              </a:spcBef>
            </a:pPr>
            <a:r>
              <a:rPr lang="en-US" sz="3600" b="1" dirty="0">
                <a:solidFill>
                  <a:srgbClr val="494149"/>
                </a:solidFill>
                <a:latin typeface="+mj-lt"/>
                <a:ea typeface="+mj-ea"/>
                <a:cs typeface="+mj-cs"/>
              </a:rPr>
              <a:t>Global Segments – Global Label Indexes</a:t>
            </a:r>
          </a:p>
        </p:txBody>
      </p:sp>
    </p:spTree>
    <p:extLst>
      <p:ext uri="{BB962C8B-B14F-4D97-AF65-F5344CB8AC3E}">
        <p14:creationId xmlns:p14="http://schemas.microsoft.com/office/powerpoint/2010/main" val="78801147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82750"/>
            <a:ext cx="8550275" cy="4859338"/>
          </a:xfrm>
          <a:prstGeom prst="rect">
            <a:avLst/>
          </a:prstGeom>
        </p:spPr>
        <p:txBody>
          <a:bodyPr/>
          <a:lstStyle/>
          <a:p>
            <a:r>
              <a:rPr lang="en-US" dirty="0"/>
              <a:t>Introduction</a:t>
            </a:r>
          </a:p>
          <a:p>
            <a:r>
              <a:rPr lang="en-US" dirty="0"/>
              <a:t>Technology Overview</a:t>
            </a:r>
          </a:p>
          <a:p>
            <a:r>
              <a:rPr lang="en-US" dirty="0"/>
              <a:t>Use Cases</a:t>
            </a:r>
          </a:p>
          <a:p>
            <a:r>
              <a:rPr lang="en-US" dirty="0"/>
              <a:t>Closer look at the Control and Data Plane</a:t>
            </a:r>
          </a:p>
          <a:p>
            <a:r>
              <a:rPr lang="en-US" dirty="0"/>
              <a:t>Traffic Protection</a:t>
            </a:r>
          </a:p>
          <a:p>
            <a:r>
              <a:rPr lang="en-US" dirty="0"/>
              <a:t>Traffic engineering</a:t>
            </a:r>
          </a:p>
          <a:p>
            <a:r>
              <a:rPr lang="en-US" dirty="0"/>
              <a:t>SRv6</a:t>
            </a:r>
          </a:p>
          <a:p>
            <a:endParaRPr lang="en-US" dirty="0"/>
          </a:p>
        </p:txBody>
      </p:sp>
      <p:sp>
        <p:nvSpPr>
          <p:cNvPr id="2" name="Title 1"/>
          <p:cNvSpPr>
            <a:spLocks noGrp="1"/>
          </p:cNvSpPr>
          <p:nvPr>
            <p:ph type="title" idx="4294967295"/>
          </p:nvPr>
        </p:nvSpPr>
        <p:spPr>
          <a:xfrm>
            <a:off x="555625" y="628650"/>
            <a:ext cx="8588375" cy="838200"/>
          </a:xfrm>
          <a:prstGeom prst="rect">
            <a:avLst/>
          </a:prstGeom>
        </p:spPr>
        <p:txBody>
          <a:bodyPr/>
          <a:lstStyle/>
          <a:p>
            <a:r>
              <a:rPr lang="en-US" b="1" dirty="0">
                <a:solidFill>
                  <a:srgbClr val="494149"/>
                </a:solidFill>
              </a:rPr>
              <a:t>Agenda</a:t>
            </a:r>
          </a:p>
        </p:txBody>
      </p:sp>
    </p:spTree>
    <p:extLst>
      <p:ext uri="{BB962C8B-B14F-4D97-AF65-F5344CB8AC3E}">
        <p14:creationId xmlns:p14="http://schemas.microsoft.com/office/powerpoint/2010/main" val="253212874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058863"/>
            <a:ext cx="8550275" cy="1414462"/>
          </a:xfrm>
          <a:prstGeom prst="rect">
            <a:avLst/>
          </a:prstGeom>
        </p:spPr>
        <p:txBody>
          <a:bodyPr/>
          <a:lstStyle/>
          <a:p>
            <a:pPr marL="0" indent="0">
              <a:buNone/>
            </a:pPr>
            <a:r>
              <a:rPr lang="en-US" sz="2400" b="1" dirty="0"/>
              <a:t>Types of Segment</a:t>
            </a:r>
            <a:endParaRPr lang="en-US" dirty="0"/>
          </a:p>
        </p:txBody>
      </p:sp>
      <p:pic>
        <p:nvPicPr>
          <p:cNvPr id="7" name="Picture 6"/>
          <p:cNvPicPr>
            <a:picLocks noChangeAspect="1"/>
          </p:cNvPicPr>
          <p:nvPr/>
        </p:nvPicPr>
        <p:blipFill>
          <a:blip r:embed="rId2"/>
          <a:stretch>
            <a:fillRect/>
          </a:stretch>
        </p:blipFill>
        <p:spPr>
          <a:xfrm>
            <a:off x="990810" y="1969477"/>
            <a:ext cx="7038975" cy="2752725"/>
          </a:xfrm>
          <a:prstGeom prst="rect">
            <a:avLst/>
          </a:prstGeom>
        </p:spPr>
      </p:pic>
    </p:spTree>
    <p:extLst>
      <p:ext uri="{BB962C8B-B14F-4D97-AF65-F5344CB8AC3E}">
        <p14:creationId xmlns:p14="http://schemas.microsoft.com/office/powerpoint/2010/main" val="298292963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2945829" y="4480515"/>
            <a:ext cx="1044095" cy="59076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nvGrpSpPr>
          <p:cNvPr id="40" name="Group 39"/>
          <p:cNvGrpSpPr/>
          <p:nvPr/>
        </p:nvGrpSpPr>
        <p:grpSpPr>
          <a:xfrm>
            <a:off x="7083468" y="3118035"/>
            <a:ext cx="935180" cy="1318179"/>
            <a:chOff x="10328564" y="7046987"/>
            <a:chExt cx="935180" cy="1318179"/>
          </a:xfrm>
        </p:grpSpPr>
        <p:sp>
          <p:nvSpPr>
            <p:cNvPr id="34" name="Rounded Rectangle 33"/>
            <p:cNvSpPr/>
            <p:nvPr/>
          </p:nvSpPr>
          <p:spPr>
            <a:xfrm>
              <a:off x="10329583" y="7046987"/>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9" name="TextBox 38"/>
            <p:cNvSpPr txBox="1"/>
            <p:nvPr/>
          </p:nvSpPr>
          <p:spPr>
            <a:xfrm>
              <a:off x="10328564" y="7135750"/>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grpSp>
        <p:nvGrpSpPr>
          <p:cNvPr id="84" name="Group 83"/>
          <p:cNvGrpSpPr/>
          <p:nvPr/>
        </p:nvGrpSpPr>
        <p:grpSpPr>
          <a:xfrm>
            <a:off x="5060032" y="3125726"/>
            <a:ext cx="935180" cy="1318179"/>
            <a:chOff x="5060032" y="2211329"/>
            <a:chExt cx="935180" cy="1318179"/>
          </a:xfrm>
        </p:grpSpPr>
        <p:sp>
          <p:nvSpPr>
            <p:cNvPr id="42" name="Rounded Rectangle 41"/>
            <p:cNvSpPr/>
            <p:nvPr/>
          </p:nvSpPr>
          <p:spPr>
            <a:xfrm>
              <a:off x="5061051" y="2211329"/>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3" name="TextBox 42"/>
            <p:cNvSpPr txBox="1"/>
            <p:nvPr/>
          </p:nvSpPr>
          <p:spPr>
            <a:xfrm>
              <a:off x="5060032" y="2300092"/>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sp>
        <p:nvSpPr>
          <p:cNvPr id="45" name="Rounded Rectangle 44"/>
          <p:cNvSpPr/>
          <p:nvPr/>
        </p:nvSpPr>
        <p:spPr>
          <a:xfrm>
            <a:off x="2957832" y="3043471"/>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6" name="TextBox 45"/>
          <p:cNvSpPr txBox="1"/>
          <p:nvPr/>
        </p:nvSpPr>
        <p:spPr>
          <a:xfrm>
            <a:off x="2956813" y="3132234"/>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sp>
        <p:nvSpPr>
          <p:cNvPr id="48" name="Rounded Rectangle 47"/>
          <p:cNvSpPr/>
          <p:nvPr/>
        </p:nvSpPr>
        <p:spPr>
          <a:xfrm>
            <a:off x="934396" y="3051162"/>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9" name="TextBox 48"/>
          <p:cNvSpPr txBox="1"/>
          <p:nvPr/>
        </p:nvSpPr>
        <p:spPr>
          <a:xfrm>
            <a:off x="933377" y="3139925"/>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nvGrpSpPr>
          <p:cNvPr id="82" name="Group 81"/>
          <p:cNvGrpSpPr/>
          <p:nvPr/>
        </p:nvGrpSpPr>
        <p:grpSpPr>
          <a:xfrm>
            <a:off x="5030313" y="5252109"/>
            <a:ext cx="935182" cy="1856914"/>
            <a:chOff x="5030313" y="4337712"/>
            <a:chExt cx="935182" cy="1856914"/>
          </a:xfrm>
        </p:grpSpPr>
        <p:sp>
          <p:nvSpPr>
            <p:cNvPr id="57" name="Rounded Rectangle 56"/>
            <p:cNvSpPr/>
            <p:nvPr/>
          </p:nvSpPr>
          <p:spPr>
            <a:xfrm>
              <a:off x="5031334" y="4337712"/>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8" name="TextBox 57"/>
            <p:cNvSpPr txBox="1"/>
            <p:nvPr/>
          </p:nvSpPr>
          <p:spPr>
            <a:xfrm>
              <a:off x="5030313" y="5280226"/>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grpSp>
        <p:nvGrpSpPr>
          <p:cNvPr id="83" name="Group 82"/>
          <p:cNvGrpSpPr/>
          <p:nvPr/>
        </p:nvGrpSpPr>
        <p:grpSpPr>
          <a:xfrm>
            <a:off x="2958943" y="5260252"/>
            <a:ext cx="935182" cy="1856914"/>
            <a:chOff x="2958943" y="4345855"/>
            <a:chExt cx="935182" cy="1856914"/>
          </a:xfrm>
        </p:grpSpPr>
        <p:sp>
          <p:nvSpPr>
            <p:cNvPr id="61" name="Rounded Rectangle 60"/>
            <p:cNvSpPr/>
            <p:nvPr/>
          </p:nvSpPr>
          <p:spPr>
            <a:xfrm>
              <a:off x="2959964" y="4345855"/>
              <a:ext cx="934161" cy="1318179"/>
            </a:xfrm>
            <a:prstGeom prst="roundRect">
              <a:avLst/>
            </a:prstGeom>
            <a:solidFill>
              <a:schemeClr val="tx1">
                <a:lumMod val="40000"/>
                <a:lumOff val="60000"/>
                <a:alpha val="37000"/>
              </a:scheme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2" name="TextBox 61"/>
            <p:cNvSpPr txBox="1"/>
            <p:nvPr/>
          </p:nvSpPr>
          <p:spPr>
            <a:xfrm>
              <a:off x="2958943" y="5288369"/>
              <a:ext cx="914400" cy="914400"/>
            </a:xfrm>
            <a:prstGeom prst="rect">
              <a:avLst/>
            </a:prstGeom>
            <a:noFill/>
            <a:ln>
              <a:noFill/>
            </a:ln>
          </p:spPr>
          <p:txBody>
            <a:bodyPr wrap="none" rtlCol="0">
              <a:noAutofit/>
            </a:bodyPr>
            <a:lstStyle/>
            <a:p>
              <a:pPr algn="ctr"/>
              <a:r>
                <a:rPr lang="en-US" sz="1600" dirty="0">
                  <a:solidFill>
                    <a:srgbClr val="000000"/>
                  </a:solidFill>
                </a:rPr>
                <a:t>Segment</a:t>
              </a:r>
            </a:p>
          </p:txBody>
        </p:sp>
      </p:grpSp>
      <p:sp>
        <p:nvSpPr>
          <p:cNvPr id="64" name="Rounded Rectangle 63"/>
          <p:cNvSpPr/>
          <p:nvPr/>
        </p:nvSpPr>
        <p:spPr>
          <a:xfrm>
            <a:off x="6028513" y="3593080"/>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5" name="TextBox 64"/>
          <p:cNvSpPr txBox="1"/>
          <p:nvPr/>
        </p:nvSpPr>
        <p:spPr>
          <a:xfrm>
            <a:off x="6027374" y="3653191"/>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67" name="Rounded Rectangle 66"/>
          <p:cNvSpPr/>
          <p:nvPr/>
        </p:nvSpPr>
        <p:spPr>
          <a:xfrm>
            <a:off x="3957955" y="3579508"/>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8" name="TextBox 67"/>
          <p:cNvSpPr txBox="1"/>
          <p:nvPr/>
        </p:nvSpPr>
        <p:spPr>
          <a:xfrm>
            <a:off x="3956816" y="3639619"/>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0" name="Rounded Rectangle 69"/>
          <p:cNvSpPr/>
          <p:nvPr/>
        </p:nvSpPr>
        <p:spPr>
          <a:xfrm>
            <a:off x="1922132" y="3639619"/>
            <a:ext cx="966191"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1" name="TextBox 70"/>
          <p:cNvSpPr txBox="1"/>
          <p:nvPr/>
        </p:nvSpPr>
        <p:spPr>
          <a:xfrm>
            <a:off x="1921078" y="3699730"/>
            <a:ext cx="945753"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3" name="Rounded Rectangle 72"/>
          <p:cNvSpPr/>
          <p:nvPr/>
        </p:nvSpPr>
        <p:spPr>
          <a:xfrm>
            <a:off x="3964929" y="5288303"/>
            <a:ext cx="1044095" cy="89268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4" name="TextBox 73"/>
          <p:cNvSpPr txBox="1"/>
          <p:nvPr/>
        </p:nvSpPr>
        <p:spPr>
          <a:xfrm>
            <a:off x="3963790" y="5348414"/>
            <a:ext cx="1022009" cy="619243"/>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9" name="Rounded Rectangle 78"/>
          <p:cNvSpPr/>
          <p:nvPr/>
        </p:nvSpPr>
        <p:spPr>
          <a:xfrm>
            <a:off x="4986938" y="4570762"/>
            <a:ext cx="1044095" cy="590767"/>
          </a:xfrm>
          <a:prstGeom prst="roundRect">
            <a:avLst/>
          </a:prstGeom>
          <a:solidFill>
            <a:srgbClr val="00B050">
              <a:alpha val="23000"/>
            </a:srgbClr>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0" name="TextBox 79"/>
          <p:cNvSpPr txBox="1"/>
          <p:nvPr/>
        </p:nvSpPr>
        <p:spPr>
          <a:xfrm>
            <a:off x="4985799" y="4631325"/>
            <a:ext cx="1022009" cy="409806"/>
          </a:xfrm>
          <a:prstGeom prst="rect">
            <a:avLst/>
          </a:prstGeom>
          <a:noFill/>
          <a:ln>
            <a:noFill/>
          </a:ln>
        </p:spPr>
        <p:txBody>
          <a:bodyPr wrap="none" rtlCol="0">
            <a:noAutofit/>
          </a:bodyPr>
          <a:lstStyle/>
          <a:p>
            <a:pPr algn="ctr"/>
            <a:r>
              <a:rPr lang="en-US" sz="1600" dirty="0">
                <a:solidFill>
                  <a:srgbClr val="000000"/>
                </a:solidFill>
              </a:rPr>
              <a:t>Segment</a:t>
            </a:r>
          </a:p>
        </p:txBody>
      </p:sp>
      <p:sp>
        <p:nvSpPr>
          <p:cNvPr id="7" name="Rectangle 6"/>
          <p:cNvSpPr/>
          <p:nvPr/>
        </p:nvSpPr>
        <p:spPr>
          <a:xfrm>
            <a:off x="516736" y="417511"/>
            <a:ext cx="5287281" cy="1754326"/>
          </a:xfrm>
          <a:prstGeom prst="rect">
            <a:avLst/>
          </a:prstGeom>
        </p:spPr>
        <p:txBody>
          <a:bodyPr wrap="none">
            <a:spAutoFit/>
          </a:bodyPr>
          <a:lstStyle/>
          <a:p>
            <a:r>
              <a:rPr lang="en-US" sz="2400" b="1" dirty="0">
                <a:solidFill>
                  <a:srgbClr val="494149"/>
                </a:solidFill>
              </a:rPr>
              <a:t>IGP Segment</a:t>
            </a:r>
          </a:p>
          <a:p>
            <a:endParaRPr lang="en-US" sz="2400" b="1" dirty="0">
              <a:solidFill>
                <a:srgbClr val="494149"/>
              </a:solidFill>
            </a:endParaRPr>
          </a:p>
          <a:p>
            <a:r>
              <a:rPr lang="en-US" sz="2000" dirty="0">
                <a:solidFill>
                  <a:srgbClr val="494149"/>
                </a:solidFill>
              </a:rPr>
              <a:t>Two Basic building blocks distributed by IGP:</a:t>
            </a:r>
          </a:p>
          <a:p>
            <a:r>
              <a:rPr lang="en-US" sz="2000" dirty="0">
                <a:solidFill>
                  <a:srgbClr val="494149"/>
                </a:solidFill>
              </a:rPr>
              <a:t>-Prefix Segment</a:t>
            </a:r>
          </a:p>
          <a:p>
            <a:r>
              <a:rPr lang="en-US" sz="2000" dirty="0">
                <a:solidFill>
                  <a:srgbClr val="494149"/>
                </a:solidFill>
              </a:rPr>
              <a:t>-Adjacency Segment</a:t>
            </a:r>
            <a:endParaRPr lang="en-US" sz="2800" dirty="0">
              <a:solidFill>
                <a:srgbClr val="494149"/>
              </a:solidFill>
            </a:endParaRPr>
          </a:p>
        </p:txBody>
      </p:sp>
      <p:cxnSp>
        <p:nvCxnSpPr>
          <p:cNvPr id="10" name="Straight Arrow Connector 9"/>
          <p:cNvCxnSpPr/>
          <p:nvPr/>
        </p:nvCxnSpPr>
        <p:spPr>
          <a:xfrm flipH="1">
            <a:off x="3711389" y="2339785"/>
            <a:ext cx="726140" cy="779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37529" y="2339785"/>
            <a:ext cx="793377" cy="779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50422" y="2093814"/>
            <a:ext cx="914400" cy="914400"/>
          </a:xfrm>
          <a:prstGeom prst="rect">
            <a:avLst/>
          </a:prstGeom>
          <a:noFill/>
          <a:ln>
            <a:noFill/>
          </a:ln>
        </p:spPr>
        <p:txBody>
          <a:bodyPr wrap="none" rtlCol="0">
            <a:noAutofit/>
          </a:bodyPr>
          <a:lstStyle/>
          <a:p>
            <a:pPr algn="ctr"/>
            <a:r>
              <a:rPr lang="en-US" sz="1600" b="1" dirty="0">
                <a:solidFill>
                  <a:srgbClr val="000000"/>
                </a:solidFill>
              </a:rPr>
              <a:t>Prefix-SID (Node-SID)</a:t>
            </a:r>
          </a:p>
        </p:txBody>
      </p:sp>
      <p:cxnSp>
        <p:nvCxnSpPr>
          <p:cNvPr id="16" name="Straight Arrow Connector 15"/>
          <p:cNvCxnSpPr/>
          <p:nvPr/>
        </p:nvCxnSpPr>
        <p:spPr>
          <a:xfrm flipV="1">
            <a:off x="1847777" y="4614041"/>
            <a:ext cx="377469" cy="11206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84193" y="5849835"/>
            <a:ext cx="914400" cy="914400"/>
          </a:xfrm>
          <a:prstGeom prst="rect">
            <a:avLst/>
          </a:prstGeom>
          <a:noFill/>
          <a:ln>
            <a:noFill/>
          </a:ln>
        </p:spPr>
        <p:txBody>
          <a:bodyPr wrap="none" rtlCol="0">
            <a:noAutofit/>
          </a:bodyPr>
          <a:lstStyle/>
          <a:p>
            <a:pPr algn="ctr"/>
            <a:r>
              <a:rPr lang="en-US" sz="1600" b="1" dirty="0">
                <a:solidFill>
                  <a:srgbClr val="000000"/>
                </a:solidFill>
              </a:rPr>
              <a:t>Adjacency-SID</a:t>
            </a:r>
          </a:p>
        </p:txBody>
      </p:sp>
      <p:sp>
        <p:nvSpPr>
          <p:cNvPr id="11" name="Oval 10"/>
          <p:cNvSpPr/>
          <p:nvPr/>
        </p:nvSpPr>
        <p:spPr>
          <a:xfrm>
            <a:off x="5210126" y="5399748"/>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Oval 11"/>
          <p:cNvSpPr/>
          <p:nvPr/>
        </p:nvSpPr>
        <p:spPr>
          <a:xfrm>
            <a:off x="5217364" y="3672956"/>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Oval 14"/>
          <p:cNvSpPr/>
          <p:nvPr/>
        </p:nvSpPr>
        <p:spPr>
          <a:xfrm>
            <a:off x="3160377" y="5403696"/>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7" name="Oval 16"/>
          <p:cNvSpPr/>
          <p:nvPr/>
        </p:nvSpPr>
        <p:spPr>
          <a:xfrm>
            <a:off x="3167615" y="3678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3" name="Oval 22"/>
          <p:cNvSpPr/>
          <p:nvPr/>
        </p:nvSpPr>
        <p:spPr>
          <a:xfrm>
            <a:off x="1138721" y="36729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Oval 23"/>
          <p:cNvSpPr/>
          <p:nvPr/>
        </p:nvSpPr>
        <p:spPr>
          <a:xfrm>
            <a:off x="7290658" y="367295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 name="Straight Connector 2"/>
          <p:cNvCxnSpPr>
            <a:stCxn id="17" idx="6"/>
            <a:endCxn id="12" idx="2"/>
          </p:cNvCxnSpPr>
          <p:nvPr/>
        </p:nvCxnSpPr>
        <p:spPr>
          <a:xfrm flipV="1">
            <a:off x="3743174" y="3975515"/>
            <a:ext cx="1474190"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3" idx="6"/>
            <a:endCxn id="17" idx="2"/>
          </p:cNvCxnSpPr>
          <p:nvPr/>
        </p:nvCxnSpPr>
        <p:spPr>
          <a:xfrm>
            <a:off x="1714280" y="3975514"/>
            <a:ext cx="1453335" cy="508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6"/>
            <a:endCxn id="24" idx="2"/>
          </p:cNvCxnSpPr>
          <p:nvPr/>
        </p:nvCxnSpPr>
        <p:spPr>
          <a:xfrm flipV="1">
            <a:off x="5792923" y="3975513"/>
            <a:ext cx="1497735" cy="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5" idx="0"/>
            <a:endCxn id="17" idx="4"/>
          </p:cNvCxnSpPr>
          <p:nvPr/>
        </p:nvCxnSpPr>
        <p:spPr>
          <a:xfrm flipV="1">
            <a:off x="3448157" y="4283156"/>
            <a:ext cx="7238" cy="112054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4"/>
            <a:endCxn id="11" idx="0"/>
          </p:cNvCxnSpPr>
          <p:nvPr/>
        </p:nvCxnSpPr>
        <p:spPr>
          <a:xfrm flipH="1">
            <a:off x="5497906" y="4278073"/>
            <a:ext cx="7238" cy="11216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6"/>
            <a:endCxn id="11" idx="2"/>
          </p:cNvCxnSpPr>
          <p:nvPr/>
        </p:nvCxnSpPr>
        <p:spPr>
          <a:xfrm flipV="1">
            <a:off x="3735936" y="5702307"/>
            <a:ext cx="1474190"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944690" y="4520296"/>
            <a:ext cx="1022009" cy="409806"/>
          </a:xfrm>
          <a:prstGeom prst="rect">
            <a:avLst/>
          </a:prstGeom>
          <a:noFill/>
          <a:ln>
            <a:noFill/>
          </a:ln>
        </p:spPr>
        <p:txBody>
          <a:bodyPr wrap="none" rtlCol="0">
            <a:noAutofit/>
          </a:bodyPr>
          <a:lstStyle/>
          <a:p>
            <a:pPr algn="ctr"/>
            <a:r>
              <a:rPr lang="en-US" sz="1600" dirty="0">
                <a:solidFill>
                  <a:srgbClr val="000000"/>
                </a:solidFill>
              </a:rPr>
              <a:t>Segment</a:t>
            </a:r>
          </a:p>
        </p:txBody>
      </p:sp>
    </p:spTree>
    <p:extLst>
      <p:ext uri="{BB962C8B-B14F-4D97-AF65-F5344CB8AC3E}">
        <p14:creationId xmlns:p14="http://schemas.microsoft.com/office/powerpoint/2010/main" val="7438944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656414" y="568014"/>
            <a:ext cx="4266298" cy="2802516"/>
            <a:chOff x="4656414" y="568014"/>
            <a:chExt cx="4266298" cy="2802516"/>
          </a:xfrm>
        </p:grpSpPr>
        <p:cxnSp>
          <p:nvCxnSpPr>
            <p:cNvPr id="3" name="Straight Arrow Connector 2"/>
            <p:cNvCxnSpPr/>
            <p:nvPr/>
          </p:nvCxnSpPr>
          <p:spPr>
            <a:xfrm>
              <a:off x="7180480" y="1203840"/>
              <a:ext cx="0" cy="469900"/>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027845" y="22286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5" name="Oval 4"/>
            <p:cNvSpPr/>
            <p:nvPr/>
          </p:nvSpPr>
          <p:spPr>
            <a:xfrm>
              <a:off x="7033229" y="56801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6" name="Straight Connector 5"/>
            <p:cNvCxnSpPr>
              <a:stCxn id="5" idx="4"/>
              <a:endCxn id="4" idx="0"/>
            </p:cNvCxnSpPr>
            <p:nvPr/>
          </p:nvCxnSpPr>
          <p:spPr>
            <a:xfrm flipH="1">
              <a:off x="7315625" y="1173131"/>
              <a:ext cx="5384"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656414" y="222865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4663652" y="56801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9" name="Straight Connector 8"/>
            <p:cNvCxnSpPr>
              <a:stCxn id="8" idx="4"/>
              <a:endCxn id="7" idx="0"/>
            </p:cNvCxnSpPr>
            <p:nvPr/>
          </p:nvCxnSpPr>
          <p:spPr>
            <a:xfrm flipH="1">
              <a:off x="4944194" y="1173131"/>
              <a:ext cx="7238"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6"/>
              <a:endCxn id="5" idx="2"/>
            </p:cNvCxnSpPr>
            <p:nvPr/>
          </p:nvCxnSpPr>
          <p:spPr>
            <a:xfrm>
              <a:off x="5239211" y="870573"/>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4" idx="2"/>
            </p:cNvCxnSpPr>
            <p:nvPr/>
          </p:nvCxnSpPr>
          <p:spPr>
            <a:xfrm>
              <a:off x="5231973" y="2531214"/>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347153" y="147346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3" name="Straight Connector 12"/>
            <p:cNvCxnSpPr>
              <a:stCxn id="5" idx="5"/>
              <a:endCxn id="12" idx="2"/>
            </p:cNvCxnSpPr>
            <p:nvPr/>
          </p:nvCxnSpPr>
          <p:spPr>
            <a:xfrm>
              <a:off x="7524499" y="1084514"/>
              <a:ext cx="822654" cy="69151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7"/>
              <a:endCxn id="12" idx="2"/>
            </p:cNvCxnSpPr>
            <p:nvPr/>
          </p:nvCxnSpPr>
          <p:spPr>
            <a:xfrm flipV="1">
              <a:off x="7519115" y="1776028"/>
              <a:ext cx="828038"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491558" y="1795546"/>
              <a:ext cx="554712" cy="383284"/>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718695" y="2591503"/>
              <a:ext cx="1069347" cy="521145"/>
              <a:chOff x="8074653" y="1837223"/>
              <a:chExt cx="1069347" cy="326670"/>
            </a:xfrm>
          </p:grpSpPr>
          <p:sp>
            <p:nvSpPr>
              <p:cNvPr id="16" name="Rectangular Callout 15"/>
              <p:cNvSpPr/>
              <p:nvPr/>
            </p:nvSpPr>
            <p:spPr>
              <a:xfrm>
                <a:off x="8074653" y="1861063"/>
                <a:ext cx="1069347" cy="289703"/>
              </a:xfrm>
              <a:prstGeom prst="wedgeRectCallout">
                <a:avLst>
                  <a:gd name="adj1" fmla="val -58107"/>
                  <a:gd name="adj2" fmla="val -85247"/>
                </a:avLst>
              </a:prstGeom>
              <a:solidFill>
                <a:schemeClr val="accent1">
                  <a:lumMod val="20000"/>
                  <a:lumOff val="80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152126" y="1837223"/>
                <a:ext cx="914400" cy="326670"/>
              </a:xfrm>
              <a:prstGeom prst="rect">
                <a:avLst/>
              </a:prstGeom>
              <a:noFill/>
              <a:ln>
                <a:noFill/>
              </a:ln>
            </p:spPr>
            <p:txBody>
              <a:bodyPr wrap="none" rtlCol="0">
                <a:noAutofit/>
              </a:bodyPr>
              <a:lstStyle/>
              <a:p>
                <a:pPr algn="ctr"/>
                <a:r>
                  <a:rPr lang="en-US" sz="2400" b="1" dirty="0">
                    <a:solidFill>
                      <a:srgbClr val="040404"/>
                    </a:solidFill>
                  </a:rPr>
                  <a:t>16006</a:t>
                </a:r>
              </a:p>
            </p:txBody>
          </p:sp>
        </p:grpSp>
        <p:cxnSp>
          <p:nvCxnSpPr>
            <p:cNvPr id="24" name="Straight Arrow Connector 23"/>
            <p:cNvCxnSpPr/>
            <p:nvPr/>
          </p:nvCxnSpPr>
          <p:spPr>
            <a:xfrm>
              <a:off x="5287115" y="2374894"/>
              <a:ext cx="580386" cy="2228"/>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175834" y="1156948"/>
              <a:ext cx="0" cy="469900"/>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87115" y="1018510"/>
              <a:ext cx="580386" cy="2228"/>
            </a:xfrm>
            <a:prstGeom prst="straightConnector1">
              <a:avLst/>
            </a:prstGeom>
            <a:ln w="47625">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843382" y="3117629"/>
              <a:ext cx="914400" cy="252901"/>
            </a:xfrm>
            <a:prstGeom prst="rect">
              <a:avLst/>
            </a:prstGeom>
            <a:noFill/>
            <a:ln>
              <a:noFill/>
            </a:ln>
          </p:spPr>
          <p:txBody>
            <a:bodyPr wrap="none" rtlCol="0">
              <a:noAutofit/>
            </a:bodyPr>
            <a:lstStyle/>
            <a:p>
              <a:pPr algn="ctr"/>
              <a:r>
                <a:rPr lang="en-US" sz="1600" b="1" dirty="0">
                  <a:solidFill>
                    <a:srgbClr val="040404"/>
                  </a:solidFill>
                </a:rPr>
                <a:t>1.1.1.6/32</a:t>
              </a:r>
            </a:p>
          </p:txBody>
        </p:sp>
        <p:sp>
          <p:nvSpPr>
            <p:cNvPr id="30" name="TextBox 29"/>
            <p:cNvSpPr txBox="1"/>
            <p:nvPr/>
          </p:nvSpPr>
          <p:spPr>
            <a:xfrm>
              <a:off x="5161338" y="103626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1" name="TextBox 30"/>
            <p:cNvSpPr txBox="1"/>
            <p:nvPr/>
          </p:nvSpPr>
          <p:spPr>
            <a:xfrm>
              <a:off x="5149538" y="2045503"/>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2" name="TextBox 31"/>
            <p:cNvSpPr txBox="1"/>
            <p:nvPr/>
          </p:nvSpPr>
          <p:spPr>
            <a:xfrm>
              <a:off x="6399874" y="121304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sp>
          <p:nvSpPr>
            <p:cNvPr id="33" name="TextBox 32"/>
            <p:cNvSpPr txBox="1"/>
            <p:nvPr/>
          </p:nvSpPr>
          <p:spPr>
            <a:xfrm>
              <a:off x="7321009" y="1599082"/>
              <a:ext cx="738559" cy="326605"/>
            </a:xfrm>
            <a:prstGeom prst="rect">
              <a:avLst/>
            </a:prstGeom>
            <a:noFill/>
            <a:ln>
              <a:noFill/>
            </a:ln>
          </p:spPr>
          <p:txBody>
            <a:bodyPr wrap="none" rtlCol="0">
              <a:noAutofit/>
            </a:bodyPr>
            <a:lstStyle/>
            <a:p>
              <a:pPr algn="ctr"/>
              <a:r>
                <a:rPr lang="en-US" sz="1600" b="1" dirty="0">
                  <a:solidFill>
                    <a:srgbClr val="040404"/>
                  </a:solidFill>
                </a:rPr>
                <a:t>16006</a:t>
              </a:r>
            </a:p>
          </p:txBody>
        </p:sp>
      </p:grpSp>
      <p:grpSp>
        <p:nvGrpSpPr>
          <p:cNvPr id="66" name="Group 65"/>
          <p:cNvGrpSpPr/>
          <p:nvPr/>
        </p:nvGrpSpPr>
        <p:grpSpPr>
          <a:xfrm>
            <a:off x="4631622" y="3781956"/>
            <a:ext cx="4266298" cy="2515582"/>
            <a:chOff x="4631622" y="3781956"/>
            <a:chExt cx="4266298" cy="2515582"/>
          </a:xfrm>
        </p:grpSpPr>
        <p:cxnSp>
          <p:nvCxnSpPr>
            <p:cNvPr id="35" name="Straight Arrow Connector 34"/>
            <p:cNvCxnSpPr/>
            <p:nvPr/>
          </p:nvCxnSpPr>
          <p:spPr>
            <a:xfrm flipV="1">
              <a:off x="7143965" y="5062848"/>
              <a:ext cx="1596" cy="542604"/>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003053" y="569242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7" name="Oval 36"/>
            <p:cNvSpPr/>
            <p:nvPr/>
          </p:nvSpPr>
          <p:spPr>
            <a:xfrm>
              <a:off x="7008437" y="403178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38" name="Straight Connector 37"/>
            <p:cNvCxnSpPr>
              <a:stCxn id="37" idx="4"/>
              <a:endCxn id="36" idx="0"/>
            </p:cNvCxnSpPr>
            <p:nvPr/>
          </p:nvCxnSpPr>
          <p:spPr>
            <a:xfrm flipH="1">
              <a:off x="7290833" y="4636897"/>
              <a:ext cx="5384"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31622" y="569242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0" name="Oval 39"/>
            <p:cNvSpPr/>
            <p:nvPr/>
          </p:nvSpPr>
          <p:spPr>
            <a:xfrm>
              <a:off x="4638860" y="403178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41" name="Straight Connector 40"/>
            <p:cNvCxnSpPr>
              <a:stCxn id="40" idx="4"/>
              <a:endCxn id="39" idx="0"/>
            </p:cNvCxnSpPr>
            <p:nvPr/>
          </p:nvCxnSpPr>
          <p:spPr>
            <a:xfrm flipH="1">
              <a:off x="4919402" y="4636897"/>
              <a:ext cx="7238" cy="105552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6"/>
              <a:endCxn id="37" idx="2"/>
            </p:cNvCxnSpPr>
            <p:nvPr/>
          </p:nvCxnSpPr>
          <p:spPr>
            <a:xfrm>
              <a:off x="5214419" y="4334339"/>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6"/>
              <a:endCxn id="36" idx="2"/>
            </p:cNvCxnSpPr>
            <p:nvPr/>
          </p:nvCxnSpPr>
          <p:spPr>
            <a:xfrm>
              <a:off x="5207181" y="5994980"/>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322361" y="49372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45" name="Straight Connector 44"/>
            <p:cNvCxnSpPr>
              <a:stCxn id="37" idx="5"/>
              <a:endCxn id="44" idx="2"/>
            </p:cNvCxnSpPr>
            <p:nvPr/>
          </p:nvCxnSpPr>
          <p:spPr>
            <a:xfrm>
              <a:off x="7499707" y="4548280"/>
              <a:ext cx="822654" cy="69151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6" idx="7"/>
              <a:endCxn id="44" idx="2"/>
            </p:cNvCxnSpPr>
            <p:nvPr/>
          </p:nvCxnSpPr>
          <p:spPr>
            <a:xfrm flipV="1">
              <a:off x="7494323" y="5239794"/>
              <a:ext cx="828038"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677219" y="4878620"/>
              <a:ext cx="355982" cy="322077"/>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7756489" y="3781956"/>
              <a:ext cx="1069347" cy="521145"/>
              <a:chOff x="8074653" y="1837223"/>
              <a:chExt cx="1069347" cy="326670"/>
            </a:xfrm>
          </p:grpSpPr>
          <p:sp>
            <p:nvSpPr>
              <p:cNvPr id="49" name="Rectangular Callout 48"/>
              <p:cNvSpPr/>
              <p:nvPr/>
            </p:nvSpPr>
            <p:spPr>
              <a:xfrm>
                <a:off x="8074653" y="1861063"/>
                <a:ext cx="1069347" cy="289703"/>
              </a:xfrm>
              <a:prstGeom prst="wedgeRectCallout">
                <a:avLst>
                  <a:gd name="adj1" fmla="val -59203"/>
                  <a:gd name="adj2" fmla="val 74554"/>
                </a:avLst>
              </a:prstGeom>
              <a:solidFill>
                <a:srgbClr val="92D05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152126" y="1837223"/>
                <a:ext cx="914400" cy="326670"/>
              </a:xfrm>
              <a:prstGeom prst="rect">
                <a:avLst/>
              </a:prstGeom>
              <a:noFill/>
              <a:ln>
                <a:noFill/>
              </a:ln>
            </p:spPr>
            <p:txBody>
              <a:bodyPr wrap="none" rtlCol="0">
                <a:noAutofit/>
              </a:bodyPr>
              <a:lstStyle/>
              <a:p>
                <a:pPr algn="ctr"/>
                <a:r>
                  <a:rPr lang="en-US" sz="2400" b="1" dirty="0">
                    <a:solidFill>
                      <a:srgbClr val="040404"/>
                    </a:solidFill>
                  </a:rPr>
                  <a:t>16005</a:t>
                </a:r>
              </a:p>
            </p:txBody>
          </p:sp>
        </p:grpSp>
        <p:cxnSp>
          <p:nvCxnSpPr>
            <p:cNvPr id="51" name="Straight Arrow Connector 50"/>
            <p:cNvCxnSpPr/>
            <p:nvPr/>
          </p:nvCxnSpPr>
          <p:spPr>
            <a:xfrm>
              <a:off x="5262323" y="5838660"/>
              <a:ext cx="580386" cy="2228"/>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62323" y="4482276"/>
              <a:ext cx="580386" cy="2228"/>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136546" y="4500028"/>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6" name="TextBox 55"/>
            <p:cNvSpPr txBox="1"/>
            <p:nvPr/>
          </p:nvSpPr>
          <p:spPr>
            <a:xfrm>
              <a:off x="5124746" y="5509269"/>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7" name="TextBox 56"/>
            <p:cNvSpPr txBox="1"/>
            <p:nvPr/>
          </p:nvSpPr>
          <p:spPr>
            <a:xfrm>
              <a:off x="6410350" y="5389453"/>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8" name="TextBox 57"/>
            <p:cNvSpPr txBox="1"/>
            <p:nvPr/>
          </p:nvSpPr>
          <p:spPr>
            <a:xfrm>
              <a:off x="7296217" y="5062848"/>
              <a:ext cx="738559" cy="326605"/>
            </a:xfrm>
            <a:prstGeom prst="rect">
              <a:avLst/>
            </a:prstGeom>
            <a:noFill/>
            <a:ln>
              <a:noFill/>
            </a:ln>
          </p:spPr>
          <p:txBody>
            <a:bodyPr wrap="none" rtlCol="0">
              <a:noAutofit/>
            </a:bodyPr>
            <a:lstStyle/>
            <a:p>
              <a:pPr algn="ctr"/>
              <a:r>
                <a:rPr lang="en-US" sz="1600" b="1" dirty="0">
                  <a:solidFill>
                    <a:srgbClr val="040404"/>
                  </a:solidFill>
                </a:rPr>
                <a:t>16005</a:t>
              </a:r>
            </a:p>
          </p:txBody>
        </p:sp>
        <p:sp>
          <p:nvSpPr>
            <p:cNvPr id="59" name="TextBox 58"/>
            <p:cNvSpPr txBox="1"/>
            <p:nvPr/>
          </p:nvSpPr>
          <p:spPr>
            <a:xfrm>
              <a:off x="7925444" y="4278211"/>
              <a:ext cx="914400" cy="252901"/>
            </a:xfrm>
            <a:prstGeom prst="rect">
              <a:avLst/>
            </a:prstGeom>
            <a:noFill/>
            <a:ln>
              <a:noFill/>
            </a:ln>
          </p:spPr>
          <p:txBody>
            <a:bodyPr wrap="none" rtlCol="0">
              <a:noAutofit/>
            </a:bodyPr>
            <a:lstStyle/>
            <a:p>
              <a:pPr algn="ctr"/>
              <a:r>
                <a:rPr lang="en-US" sz="1600" b="1" dirty="0">
                  <a:solidFill>
                    <a:srgbClr val="040404"/>
                  </a:solidFill>
                </a:rPr>
                <a:t>1.1.1.5/32</a:t>
              </a:r>
            </a:p>
          </p:txBody>
        </p:sp>
        <p:cxnSp>
          <p:nvCxnSpPr>
            <p:cNvPr id="64" name="Straight Arrow Connector 63"/>
            <p:cNvCxnSpPr/>
            <p:nvPr/>
          </p:nvCxnSpPr>
          <p:spPr>
            <a:xfrm flipV="1">
              <a:off x="5162764" y="5191802"/>
              <a:ext cx="1596" cy="542604"/>
            </a:xfrm>
            <a:prstGeom prst="straightConnector1">
              <a:avLst/>
            </a:prstGeom>
            <a:ln w="476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67" name="Title 1"/>
          <p:cNvSpPr txBox="1">
            <a:spLocks/>
          </p:cNvSpPr>
          <p:nvPr/>
        </p:nvSpPr>
        <p:spPr>
          <a:xfrm>
            <a:off x="235111" y="618789"/>
            <a:ext cx="8588375"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IGP Prefix Segment</a:t>
            </a:r>
          </a:p>
          <a:p>
            <a:r>
              <a:rPr lang="en-US" b="1" dirty="0">
                <a:solidFill>
                  <a:srgbClr val="494149"/>
                </a:solidFill>
              </a:rPr>
              <a:t>Node-SID</a:t>
            </a:r>
          </a:p>
        </p:txBody>
      </p:sp>
      <p:sp>
        <p:nvSpPr>
          <p:cNvPr id="68" name="Rectangle 67"/>
          <p:cNvSpPr/>
          <p:nvPr/>
        </p:nvSpPr>
        <p:spPr>
          <a:xfrm>
            <a:off x="377735" y="1844958"/>
            <a:ext cx="4572000" cy="4339650"/>
          </a:xfrm>
          <a:prstGeom prst="rect">
            <a:avLst/>
          </a:prstGeom>
        </p:spPr>
        <p:txBody>
          <a:bodyPr>
            <a:spAutoFit/>
          </a:bodyPr>
          <a:lstStyle/>
          <a:p>
            <a:pPr marL="285750" indent="-285750">
              <a:buFont typeface="Arial" panose="020B0604020202020204" pitchFamily="34" charset="0"/>
              <a:buChar char="•"/>
            </a:pPr>
            <a:r>
              <a:rPr lang="en-US" sz="2400" dirty="0">
                <a:solidFill>
                  <a:srgbClr val="040404"/>
                </a:solidFill>
              </a:rPr>
              <a:t>Shortest-path to the IGP prefix</a:t>
            </a:r>
          </a:p>
          <a:p>
            <a:pPr lvl="1"/>
            <a:r>
              <a:rPr lang="en-US" sz="2000" dirty="0">
                <a:solidFill>
                  <a:srgbClr val="040404"/>
                </a:solidFill>
              </a:rPr>
              <a:t>Equal Cost </a:t>
            </a:r>
            <a:r>
              <a:rPr lang="en-US" sz="2000" dirty="0" smtClean="0">
                <a:solidFill>
                  <a:srgbClr val="040404"/>
                </a:solidFill>
              </a:rPr>
              <a:t>Multipath </a:t>
            </a:r>
            <a:r>
              <a:rPr lang="en-US" sz="2000" dirty="0">
                <a:solidFill>
                  <a:srgbClr val="040404"/>
                </a:solidFill>
              </a:rPr>
              <a:t>(ECMP)-</a:t>
            </a:r>
          </a:p>
          <a:p>
            <a:pPr lvl="1"/>
            <a:r>
              <a:rPr lang="en-US" sz="2000" dirty="0">
                <a:solidFill>
                  <a:srgbClr val="040404"/>
                </a:solidFill>
              </a:rPr>
              <a:t>aware</a:t>
            </a:r>
          </a:p>
          <a:p>
            <a:pPr marL="285750" indent="-285750">
              <a:buFont typeface="Arial" panose="020B0604020202020204" pitchFamily="34" charset="0"/>
              <a:buChar char="•"/>
            </a:pPr>
            <a:r>
              <a:rPr lang="en-US" sz="2400" dirty="0">
                <a:solidFill>
                  <a:srgbClr val="040404"/>
                </a:solidFill>
              </a:rPr>
              <a:t>Global Segment</a:t>
            </a:r>
          </a:p>
          <a:p>
            <a:pPr marL="342900" indent="-342900">
              <a:buFont typeface="Arial" panose="020B0604020202020204" pitchFamily="34" charset="0"/>
              <a:buChar char="•"/>
            </a:pPr>
            <a:r>
              <a:rPr lang="en-US" sz="2400" dirty="0">
                <a:solidFill>
                  <a:srgbClr val="040404"/>
                </a:solidFill>
              </a:rPr>
              <a:t>Label = 16000 + Index</a:t>
            </a:r>
          </a:p>
          <a:p>
            <a:r>
              <a:rPr lang="en-US" sz="2000" dirty="0">
                <a:solidFill>
                  <a:srgbClr val="040404"/>
                </a:solidFill>
              </a:rPr>
              <a:t>      Advertised as index</a:t>
            </a:r>
          </a:p>
          <a:p>
            <a:pPr marL="285750" indent="-285750">
              <a:buFont typeface="Arial" panose="020B0604020202020204" pitchFamily="34" charset="0"/>
              <a:buChar char="•"/>
            </a:pPr>
            <a:r>
              <a:rPr lang="en-US" sz="2400" dirty="0">
                <a:solidFill>
                  <a:srgbClr val="040404"/>
                </a:solidFill>
              </a:rPr>
              <a:t>Distributed by ISIS/OSPF</a:t>
            </a:r>
          </a:p>
          <a:p>
            <a:pPr marL="285750" indent="-285750">
              <a:buFont typeface="Arial" panose="020B0604020202020204" pitchFamily="34" charset="0"/>
              <a:buChar char="•"/>
            </a:pPr>
            <a:endParaRPr lang="en-US" sz="2400" dirty="0">
              <a:solidFill>
                <a:srgbClr val="040404"/>
              </a:solidFill>
            </a:endParaRPr>
          </a:p>
          <a:p>
            <a:endParaRPr lang="en-US" sz="2400" dirty="0">
              <a:solidFill>
                <a:srgbClr val="040404"/>
              </a:solidFill>
            </a:endParaRPr>
          </a:p>
          <a:p>
            <a:endParaRPr lang="en-US" sz="2400" dirty="0">
              <a:solidFill>
                <a:srgbClr val="040404"/>
              </a:solidFill>
            </a:endParaRPr>
          </a:p>
          <a:p>
            <a:r>
              <a:rPr lang="en-US" sz="2000" dirty="0">
                <a:solidFill>
                  <a:srgbClr val="040404"/>
                </a:solidFill>
              </a:rPr>
              <a:t>Default </a:t>
            </a:r>
            <a:r>
              <a:rPr lang="en-US" sz="2000" dirty="0" smtClean="0">
                <a:solidFill>
                  <a:srgbClr val="040404"/>
                </a:solidFill>
              </a:rPr>
              <a:t>SRGB </a:t>
            </a:r>
            <a:r>
              <a:rPr lang="en-US" sz="2000" dirty="0">
                <a:solidFill>
                  <a:srgbClr val="040404"/>
                </a:solidFill>
              </a:rPr>
              <a:t>16000-23,999</a:t>
            </a:r>
          </a:p>
        </p:txBody>
      </p:sp>
    </p:spTree>
    <p:extLst>
      <p:ext uri="{BB962C8B-B14F-4D97-AF65-F5344CB8AC3E}">
        <p14:creationId xmlns:p14="http://schemas.microsoft.com/office/powerpoint/2010/main" val="15618500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168775"/>
            <a:ext cx="8550275" cy="2130425"/>
          </a:xfrm>
          <a:prstGeom prst="rect">
            <a:avLst/>
          </a:prstGeom>
        </p:spPr>
        <p:txBody>
          <a:bodyPr/>
          <a:lstStyle/>
          <a:p>
            <a:r>
              <a:rPr lang="en-US" dirty="0"/>
              <a:t>E</a:t>
            </a:r>
            <a:r>
              <a:rPr lang="en-US" sz="2000" dirty="0"/>
              <a:t> advertises its node segment</a:t>
            </a:r>
          </a:p>
          <a:p>
            <a:pPr lvl="1"/>
            <a:r>
              <a:rPr lang="en-US" sz="1800" dirty="0"/>
              <a:t> </a:t>
            </a:r>
            <a:r>
              <a:rPr lang="en-US" dirty="0"/>
              <a:t>S</a:t>
            </a:r>
            <a:r>
              <a:rPr lang="en-US" sz="1800" dirty="0"/>
              <a:t>imple ISIS/OSPF sub-TLV extension</a:t>
            </a:r>
          </a:p>
          <a:p>
            <a:r>
              <a:rPr lang="en-US" sz="2000" dirty="0"/>
              <a:t>All remote nodes install the node segment to E in the </a:t>
            </a:r>
            <a:r>
              <a:rPr lang="en-US" sz="2000" b="1" dirty="0">
                <a:solidFill>
                  <a:srgbClr val="FF0000"/>
                </a:solidFill>
              </a:rPr>
              <a:t>MPLS </a:t>
            </a:r>
            <a:r>
              <a:rPr lang="en-US" b="1" dirty="0">
                <a:solidFill>
                  <a:srgbClr val="FF0000"/>
                </a:solidFill>
              </a:rPr>
              <a:t>D</a:t>
            </a:r>
            <a:r>
              <a:rPr lang="en-US" sz="2000" b="1" dirty="0">
                <a:solidFill>
                  <a:srgbClr val="FF0000"/>
                </a:solidFill>
              </a:rPr>
              <a:t>ata Plane</a:t>
            </a:r>
          </a:p>
        </p:txBody>
      </p:sp>
      <p:sp>
        <p:nvSpPr>
          <p:cNvPr id="2" name="Title 1"/>
          <p:cNvSpPr>
            <a:spLocks noGrp="1"/>
          </p:cNvSpPr>
          <p:nvPr>
            <p:ph type="title" idx="4294967295"/>
          </p:nvPr>
        </p:nvSpPr>
        <p:spPr>
          <a:xfrm>
            <a:off x="555625" y="338138"/>
            <a:ext cx="8588375" cy="838200"/>
          </a:xfrm>
          <a:prstGeom prst="rect">
            <a:avLst/>
          </a:prstGeom>
        </p:spPr>
        <p:txBody>
          <a:bodyPr/>
          <a:lstStyle/>
          <a:p>
            <a:r>
              <a:rPr lang="en-US" b="1" dirty="0">
                <a:solidFill>
                  <a:srgbClr val="494149"/>
                </a:solidFill>
              </a:rPr>
              <a:t>Node Segment</a:t>
            </a:r>
          </a:p>
        </p:txBody>
      </p:sp>
      <p:cxnSp>
        <p:nvCxnSpPr>
          <p:cNvPr id="9" name="Straight Connector 8"/>
          <p:cNvCxnSpPr/>
          <p:nvPr/>
        </p:nvCxnSpPr>
        <p:spPr>
          <a:xfrm flipV="1">
            <a:off x="1784342" y="2078403"/>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5483" y="2078402"/>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79491" y="2078404"/>
            <a:ext cx="513349" cy="43651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16925" y="2078402"/>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73445" y="2338317"/>
            <a:ext cx="842379" cy="307777"/>
          </a:xfrm>
          <a:prstGeom prst="rect">
            <a:avLst/>
          </a:prstGeom>
          <a:noFill/>
        </p:spPr>
        <p:txBody>
          <a:bodyPr wrap="square" rtlCol="0">
            <a:spAutoFit/>
          </a:bodyPr>
          <a:lstStyle/>
          <a:p>
            <a:pPr algn="ctr"/>
            <a:r>
              <a:rPr lang="en-US" sz="1400" b="1" dirty="0" smtClean="0">
                <a:solidFill>
                  <a:schemeClr val="tx2">
                    <a:lumMod val="75000"/>
                  </a:schemeClr>
                </a:solidFill>
                <a:latin typeface="+mj-lt"/>
              </a:rPr>
              <a:t>16065</a:t>
            </a:r>
            <a:endParaRPr lang="en-US" sz="1400" b="1" dirty="0">
              <a:solidFill>
                <a:schemeClr val="tx2">
                  <a:lumMod val="75000"/>
                </a:schemeClr>
              </a:solidFill>
              <a:latin typeface="+mj-lt"/>
            </a:endParaRPr>
          </a:p>
        </p:txBody>
      </p:sp>
      <p:grpSp>
        <p:nvGrpSpPr>
          <p:cNvPr id="39" name="Group 38"/>
          <p:cNvGrpSpPr/>
          <p:nvPr/>
        </p:nvGrpSpPr>
        <p:grpSpPr>
          <a:xfrm>
            <a:off x="1175581" y="1354953"/>
            <a:ext cx="1403715" cy="501871"/>
            <a:chOff x="2397211" y="1498031"/>
            <a:chExt cx="1403715" cy="501871"/>
          </a:xfrm>
        </p:grpSpPr>
        <p:cxnSp>
          <p:nvCxnSpPr>
            <p:cNvPr id="35" name="Straight Arrow Connector 34"/>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FEC Z </a:t>
              </a:r>
              <a:br>
                <a:rPr lang="en-US" sz="1200" b="1" dirty="0">
                  <a:solidFill>
                    <a:schemeClr val="tx2">
                      <a:lumMod val="75000"/>
                    </a:schemeClr>
                  </a:solidFill>
                  <a:latin typeface="+mj-lt"/>
                </a:rPr>
              </a:br>
              <a:r>
                <a:rPr lang="en-US" sz="1200" b="1" dirty="0">
                  <a:solidFill>
                    <a:schemeClr val="tx2">
                      <a:lumMod val="75000"/>
                    </a:schemeClr>
                  </a:solidFill>
                  <a:latin typeface="+mj-lt"/>
                </a:rPr>
                <a:t>push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0" name="Group 39"/>
          <p:cNvGrpSpPr/>
          <p:nvPr/>
        </p:nvGrpSpPr>
        <p:grpSpPr>
          <a:xfrm>
            <a:off x="2052925" y="1359069"/>
            <a:ext cx="1403715" cy="501871"/>
            <a:chOff x="2397211" y="1498031"/>
            <a:chExt cx="1403715" cy="501871"/>
          </a:xfrm>
        </p:grpSpPr>
        <p:cxnSp>
          <p:nvCxnSpPr>
            <p:cNvPr id="41" name="Straight Arrow Connector 40"/>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3" name="Group 42"/>
          <p:cNvGrpSpPr/>
          <p:nvPr/>
        </p:nvGrpSpPr>
        <p:grpSpPr>
          <a:xfrm>
            <a:off x="2897317" y="1354947"/>
            <a:ext cx="1403715" cy="501871"/>
            <a:chOff x="2397211" y="1498031"/>
            <a:chExt cx="1403715" cy="501871"/>
          </a:xfrm>
        </p:grpSpPr>
        <p:cxnSp>
          <p:nvCxnSpPr>
            <p:cNvPr id="44" name="Straight Arrow Connector 43"/>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50" name="Group 49"/>
          <p:cNvGrpSpPr/>
          <p:nvPr/>
        </p:nvGrpSpPr>
        <p:grpSpPr>
          <a:xfrm>
            <a:off x="3982078" y="1597223"/>
            <a:ext cx="1403715" cy="597442"/>
            <a:chOff x="5203708" y="1740301"/>
            <a:chExt cx="1403715" cy="597442"/>
          </a:xfrm>
        </p:grpSpPr>
        <p:cxnSp>
          <p:nvCxnSpPr>
            <p:cNvPr id="47" name="Straight Arrow Connector 46"/>
            <p:cNvCxnSpPr/>
            <p:nvPr/>
          </p:nvCxnSpPr>
          <p:spPr>
            <a:xfrm>
              <a:off x="5665615" y="2058536"/>
              <a:ext cx="306817" cy="27920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3708" y="1740301"/>
              <a:ext cx="1403715" cy="276999"/>
            </a:xfrm>
            <a:prstGeom prst="rect">
              <a:avLst/>
            </a:prstGeom>
            <a:noFill/>
          </p:spPr>
          <p:txBody>
            <a:bodyPr wrap="square" rtlCol="0">
              <a:spAutoFit/>
            </a:bodyPr>
            <a:lstStyle/>
            <a:p>
              <a:pPr algn="ctr"/>
              <a:r>
                <a:rPr lang="en-US" sz="1200" b="1" dirty="0">
                  <a:solidFill>
                    <a:schemeClr val="tx2">
                      <a:lumMod val="75000"/>
                    </a:schemeClr>
                  </a:solidFill>
                  <a:latin typeface="+mj-lt"/>
                </a:rPr>
                <a:t>pop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sp>
        <p:nvSpPr>
          <p:cNvPr id="26" name="TextBox 25"/>
          <p:cNvSpPr txBox="1"/>
          <p:nvPr/>
        </p:nvSpPr>
        <p:spPr>
          <a:xfrm>
            <a:off x="861646" y="1577815"/>
            <a:ext cx="2655277" cy="496128"/>
          </a:xfrm>
          <a:prstGeom prst="rect">
            <a:avLst/>
          </a:prstGeom>
          <a:noFill/>
          <a:ln>
            <a:noFill/>
          </a:ln>
        </p:spPr>
        <p:txBody>
          <a:bodyPr wrap="square" rtlCol="0">
            <a:noAutofit/>
          </a:bodyPr>
          <a:lstStyle/>
          <a:p>
            <a:pPr algn="ctr"/>
            <a:endParaRPr lang="en-US" sz="1200" dirty="0">
              <a:solidFill>
                <a:srgbClr val="000000"/>
              </a:solidFill>
            </a:endParaRPr>
          </a:p>
        </p:txBody>
      </p:sp>
      <p:sp>
        <p:nvSpPr>
          <p:cNvPr id="60" name="Rounded Rectangle 59"/>
          <p:cNvSpPr/>
          <p:nvPr/>
        </p:nvSpPr>
        <p:spPr>
          <a:xfrm>
            <a:off x="5915825" y="1739909"/>
            <a:ext cx="2727301" cy="1431887"/>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15825" y="1848357"/>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anywhere with top label </a:t>
            </a:r>
            <a:r>
              <a:rPr lang="en-US" sz="2000" dirty="0" smtClean="0">
                <a:solidFill>
                  <a:srgbClr val="546568"/>
                </a:solidFill>
                <a:latin typeface="+mj-lt"/>
              </a:rPr>
              <a:t>16065 </a:t>
            </a:r>
            <a:r>
              <a:rPr lang="en-US" sz="2000" dirty="0">
                <a:solidFill>
                  <a:srgbClr val="546568"/>
                </a:solidFill>
                <a:latin typeface="+mj-lt"/>
              </a:rPr>
              <a:t>will reach E via shortest-path</a:t>
            </a:r>
          </a:p>
        </p:txBody>
      </p:sp>
      <p:sp>
        <p:nvSpPr>
          <p:cNvPr id="31" name="Oval 30"/>
          <p:cNvSpPr/>
          <p:nvPr/>
        </p:nvSpPr>
        <p:spPr>
          <a:xfrm>
            <a:off x="1276283" y="184036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2" name="Oval 31"/>
          <p:cNvSpPr/>
          <p:nvPr/>
        </p:nvSpPr>
        <p:spPr>
          <a:xfrm>
            <a:off x="2135870" y="18489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3" name="Oval 32"/>
          <p:cNvSpPr/>
          <p:nvPr/>
        </p:nvSpPr>
        <p:spPr>
          <a:xfrm>
            <a:off x="3039923" y="18357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4" name="Oval 33"/>
          <p:cNvSpPr/>
          <p:nvPr/>
        </p:nvSpPr>
        <p:spPr>
          <a:xfrm>
            <a:off x="3900261" y="183557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6" name="Oval 35"/>
          <p:cNvSpPr/>
          <p:nvPr/>
        </p:nvSpPr>
        <p:spPr>
          <a:xfrm>
            <a:off x="4798012" y="2355237"/>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Tree>
    <p:extLst>
      <p:ext uri="{BB962C8B-B14F-4D97-AF65-F5344CB8AC3E}">
        <p14:creationId xmlns:p14="http://schemas.microsoft.com/office/powerpoint/2010/main" val="2060297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195763"/>
            <a:ext cx="8550275" cy="2130425"/>
          </a:xfrm>
          <a:prstGeom prst="rect">
            <a:avLst/>
          </a:prstGeom>
        </p:spPr>
        <p:txBody>
          <a:bodyPr/>
          <a:lstStyle/>
          <a:p>
            <a:r>
              <a:rPr lang="en-US" dirty="0"/>
              <a:t>E</a:t>
            </a:r>
            <a:r>
              <a:rPr lang="en-US" sz="2000" dirty="0"/>
              <a:t> advertises its node segment</a:t>
            </a:r>
          </a:p>
          <a:p>
            <a:pPr lvl="1"/>
            <a:r>
              <a:rPr lang="en-US" sz="1800" dirty="0"/>
              <a:t> simple ISIS sub-TLV </a:t>
            </a:r>
            <a:r>
              <a:rPr lang="en-US" sz="1800" dirty="0" smtClean="0"/>
              <a:t>extension and OSPF</a:t>
            </a:r>
            <a:endParaRPr lang="en-US" sz="1800" dirty="0"/>
          </a:p>
          <a:p>
            <a:r>
              <a:rPr lang="en-US" sz="2000" dirty="0"/>
              <a:t>All remote nodes install the node segment to E in the MPLS </a:t>
            </a:r>
            <a:r>
              <a:rPr lang="en-US" sz="2000" dirty="0" err="1"/>
              <a:t>dataplane</a:t>
            </a:r>
            <a:endParaRPr lang="en-US" sz="2000" dirty="0"/>
          </a:p>
        </p:txBody>
      </p:sp>
      <p:sp>
        <p:nvSpPr>
          <p:cNvPr id="2" name="Title 1"/>
          <p:cNvSpPr>
            <a:spLocks noGrp="1"/>
          </p:cNvSpPr>
          <p:nvPr>
            <p:ph type="title" idx="4294967295"/>
          </p:nvPr>
        </p:nvSpPr>
        <p:spPr>
          <a:xfrm>
            <a:off x="0" y="431800"/>
            <a:ext cx="8588375" cy="838200"/>
          </a:xfrm>
          <a:prstGeom prst="rect">
            <a:avLst/>
          </a:prstGeom>
        </p:spPr>
        <p:txBody>
          <a:bodyPr/>
          <a:lstStyle/>
          <a:p>
            <a:r>
              <a:rPr lang="en-US" b="1" dirty="0">
                <a:solidFill>
                  <a:srgbClr val="494149"/>
                </a:solidFill>
              </a:rPr>
              <a:t>   Node Segment</a:t>
            </a:r>
          </a:p>
        </p:txBody>
      </p:sp>
      <p:cxnSp>
        <p:nvCxnSpPr>
          <p:cNvPr id="9" name="Straight Connector 8"/>
          <p:cNvCxnSpPr/>
          <p:nvPr/>
        </p:nvCxnSpPr>
        <p:spPr>
          <a:xfrm flipV="1">
            <a:off x="1784342" y="2078403"/>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5483" y="2078402"/>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79491" y="2078404"/>
            <a:ext cx="513349" cy="41110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16925" y="2078402"/>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26995" y="2329969"/>
            <a:ext cx="681112" cy="307777"/>
          </a:xfrm>
          <a:prstGeom prst="rect">
            <a:avLst/>
          </a:prstGeom>
          <a:noFill/>
        </p:spPr>
        <p:txBody>
          <a:bodyPr wrap="square" rtlCol="0">
            <a:spAutoFit/>
          </a:bodyPr>
          <a:lstStyle/>
          <a:p>
            <a:pPr algn="ctr"/>
            <a:r>
              <a:rPr lang="en-US" sz="1400" b="1" dirty="0" smtClean="0">
                <a:solidFill>
                  <a:schemeClr val="tx2">
                    <a:lumMod val="75000"/>
                  </a:schemeClr>
                </a:solidFill>
                <a:latin typeface="+mj-lt"/>
              </a:rPr>
              <a:t>16065</a:t>
            </a:r>
            <a:endParaRPr lang="en-US" sz="1400" b="1" dirty="0">
              <a:solidFill>
                <a:schemeClr val="tx2">
                  <a:lumMod val="75000"/>
                </a:schemeClr>
              </a:solidFill>
              <a:latin typeface="+mj-lt"/>
            </a:endParaRPr>
          </a:p>
        </p:txBody>
      </p:sp>
      <p:grpSp>
        <p:nvGrpSpPr>
          <p:cNvPr id="39" name="Group 38"/>
          <p:cNvGrpSpPr/>
          <p:nvPr/>
        </p:nvGrpSpPr>
        <p:grpSpPr>
          <a:xfrm>
            <a:off x="1175581" y="1354953"/>
            <a:ext cx="1403715" cy="501871"/>
            <a:chOff x="2397211" y="1498031"/>
            <a:chExt cx="1403715" cy="501871"/>
          </a:xfrm>
        </p:grpSpPr>
        <p:cxnSp>
          <p:nvCxnSpPr>
            <p:cNvPr id="35" name="Straight Arrow Connector 34"/>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FEC Z </a:t>
              </a:r>
              <a:br>
                <a:rPr lang="en-US" sz="1200" b="1" dirty="0">
                  <a:solidFill>
                    <a:schemeClr val="tx2">
                      <a:lumMod val="75000"/>
                    </a:schemeClr>
                  </a:solidFill>
                  <a:latin typeface="+mj-lt"/>
                </a:rPr>
              </a:br>
              <a:r>
                <a:rPr lang="en-US" sz="1200" b="1" dirty="0">
                  <a:solidFill>
                    <a:schemeClr val="tx2">
                      <a:lumMod val="75000"/>
                    </a:schemeClr>
                  </a:solidFill>
                  <a:latin typeface="+mj-lt"/>
                </a:rPr>
                <a:t>push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0" name="Group 39"/>
          <p:cNvGrpSpPr/>
          <p:nvPr/>
        </p:nvGrpSpPr>
        <p:grpSpPr>
          <a:xfrm>
            <a:off x="2052925" y="1359069"/>
            <a:ext cx="1403715" cy="501871"/>
            <a:chOff x="2397211" y="1498031"/>
            <a:chExt cx="1403715" cy="501871"/>
          </a:xfrm>
        </p:grpSpPr>
        <p:cxnSp>
          <p:nvCxnSpPr>
            <p:cNvPr id="41" name="Straight Arrow Connector 40"/>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43" name="Group 42"/>
          <p:cNvGrpSpPr/>
          <p:nvPr/>
        </p:nvGrpSpPr>
        <p:grpSpPr>
          <a:xfrm>
            <a:off x="2897317" y="1354947"/>
            <a:ext cx="1403715" cy="501871"/>
            <a:chOff x="2397211" y="1498031"/>
            <a:chExt cx="1403715" cy="501871"/>
          </a:xfrm>
        </p:grpSpPr>
        <p:cxnSp>
          <p:nvCxnSpPr>
            <p:cNvPr id="44" name="Straight Arrow Connector 43"/>
            <p:cNvCxnSpPr/>
            <p:nvPr/>
          </p:nvCxnSpPr>
          <p:spPr>
            <a:xfrm>
              <a:off x="2893537" y="1999902"/>
              <a:ext cx="365751" cy="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498031"/>
              <a:ext cx="1403715" cy="461665"/>
            </a:xfrm>
            <a:prstGeom prst="rect">
              <a:avLst/>
            </a:prstGeom>
            <a:noFill/>
          </p:spPr>
          <p:txBody>
            <a:bodyPr wrap="square" rtlCol="0">
              <a:spAutoFit/>
            </a:bodyPr>
            <a:lstStyle/>
            <a:p>
              <a:pPr algn="ctr"/>
              <a:r>
                <a:rPr lang="en-US" sz="1200" b="1" dirty="0">
                  <a:solidFill>
                    <a:schemeClr val="tx2">
                      <a:lumMod val="75000"/>
                    </a:schemeClr>
                  </a:solidFill>
                  <a:latin typeface="+mj-lt"/>
                </a:rPr>
                <a:t>swap </a:t>
              </a:r>
              <a:r>
                <a:rPr lang="en-US" sz="1200" b="1" dirty="0" smtClean="0">
                  <a:solidFill>
                    <a:schemeClr val="tx2">
                      <a:lumMod val="75000"/>
                    </a:schemeClr>
                  </a:solidFill>
                  <a:latin typeface="+mj-lt"/>
                </a:rPr>
                <a:t>16065 </a:t>
              </a:r>
              <a:r>
                <a:rPr lang="en-US" sz="1200" b="1" dirty="0">
                  <a:solidFill>
                    <a:schemeClr val="tx2">
                      <a:lumMod val="75000"/>
                    </a:schemeClr>
                  </a:solidFill>
                  <a:latin typeface="+mj-lt"/>
                </a:rPr>
                <a:t/>
              </a:r>
              <a:br>
                <a:rPr lang="en-US" sz="1200" b="1" dirty="0">
                  <a:solidFill>
                    <a:schemeClr val="tx2">
                      <a:lumMod val="75000"/>
                    </a:schemeClr>
                  </a:solidFill>
                  <a:latin typeface="+mj-lt"/>
                </a:rPr>
              </a:br>
              <a:r>
                <a:rPr lang="en-US" sz="1200" b="1" dirty="0">
                  <a:solidFill>
                    <a:schemeClr val="tx2">
                      <a:lumMod val="75000"/>
                    </a:schemeClr>
                  </a:solidFill>
                  <a:latin typeface="+mj-lt"/>
                </a:rPr>
                <a:t>to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grpSp>
        <p:nvGrpSpPr>
          <p:cNvPr id="50" name="Group 49"/>
          <p:cNvGrpSpPr/>
          <p:nvPr/>
        </p:nvGrpSpPr>
        <p:grpSpPr>
          <a:xfrm>
            <a:off x="3982078" y="1597223"/>
            <a:ext cx="1403715" cy="597442"/>
            <a:chOff x="5203708" y="1740301"/>
            <a:chExt cx="1403715" cy="597442"/>
          </a:xfrm>
        </p:grpSpPr>
        <p:cxnSp>
          <p:nvCxnSpPr>
            <p:cNvPr id="47" name="Straight Arrow Connector 46"/>
            <p:cNvCxnSpPr/>
            <p:nvPr/>
          </p:nvCxnSpPr>
          <p:spPr>
            <a:xfrm>
              <a:off x="5665615" y="2058536"/>
              <a:ext cx="306817" cy="27920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03708" y="1740301"/>
              <a:ext cx="1403715" cy="276999"/>
            </a:xfrm>
            <a:prstGeom prst="rect">
              <a:avLst/>
            </a:prstGeom>
            <a:noFill/>
          </p:spPr>
          <p:txBody>
            <a:bodyPr wrap="square" rtlCol="0">
              <a:spAutoFit/>
            </a:bodyPr>
            <a:lstStyle/>
            <a:p>
              <a:pPr algn="ctr"/>
              <a:r>
                <a:rPr lang="en-US" sz="1200" b="1" dirty="0">
                  <a:solidFill>
                    <a:schemeClr val="tx2">
                      <a:lumMod val="75000"/>
                    </a:schemeClr>
                  </a:solidFill>
                  <a:latin typeface="+mj-lt"/>
                </a:rPr>
                <a:t>pop </a:t>
              </a:r>
              <a:r>
                <a:rPr lang="en-US" sz="1200" b="1" dirty="0" smtClean="0">
                  <a:solidFill>
                    <a:schemeClr val="tx2">
                      <a:lumMod val="75000"/>
                    </a:schemeClr>
                  </a:solidFill>
                  <a:latin typeface="+mj-lt"/>
                </a:rPr>
                <a:t>16065</a:t>
              </a:r>
              <a:endParaRPr lang="en-US" sz="1200" b="1" dirty="0">
                <a:solidFill>
                  <a:schemeClr val="tx2">
                    <a:lumMod val="75000"/>
                  </a:schemeClr>
                </a:solidFill>
                <a:latin typeface="+mj-lt"/>
              </a:endParaRPr>
            </a:p>
          </p:txBody>
        </p:sp>
      </p:grpSp>
      <p:sp>
        <p:nvSpPr>
          <p:cNvPr id="26" name="TextBox 25"/>
          <p:cNvSpPr txBox="1"/>
          <p:nvPr/>
        </p:nvSpPr>
        <p:spPr>
          <a:xfrm>
            <a:off x="861646" y="1546642"/>
            <a:ext cx="2655277" cy="496128"/>
          </a:xfrm>
          <a:prstGeom prst="rect">
            <a:avLst/>
          </a:prstGeom>
          <a:noFill/>
          <a:ln>
            <a:noFill/>
          </a:ln>
        </p:spPr>
        <p:txBody>
          <a:bodyPr wrap="square" rtlCol="0">
            <a:noAutofit/>
          </a:bodyPr>
          <a:lstStyle/>
          <a:p>
            <a:pPr algn="ctr"/>
            <a:endParaRPr lang="en-US" sz="1200" dirty="0">
              <a:solidFill>
                <a:srgbClr val="000000"/>
              </a:solidFill>
            </a:endParaRPr>
          </a:p>
        </p:txBody>
      </p:sp>
      <p:sp>
        <p:nvSpPr>
          <p:cNvPr id="60" name="Rounded Rectangle 59"/>
          <p:cNvSpPr/>
          <p:nvPr/>
        </p:nvSpPr>
        <p:spPr>
          <a:xfrm>
            <a:off x="5915825" y="1739909"/>
            <a:ext cx="2727301" cy="1431887"/>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15825" y="1848357"/>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anywhere with top label </a:t>
            </a:r>
            <a:r>
              <a:rPr lang="en-US" sz="2000" dirty="0" smtClean="0">
                <a:solidFill>
                  <a:srgbClr val="546568"/>
                </a:solidFill>
                <a:latin typeface="+mj-lt"/>
              </a:rPr>
              <a:t>16065 </a:t>
            </a:r>
            <a:r>
              <a:rPr lang="en-US" sz="2000" dirty="0">
                <a:solidFill>
                  <a:srgbClr val="546568"/>
                </a:solidFill>
                <a:latin typeface="+mj-lt"/>
              </a:rPr>
              <a:t>will reach E via shortest-path</a:t>
            </a:r>
          </a:p>
        </p:txBody>
      </p:sp>
      <p:sp>
        <p:nvSpPr>
          <p:cNvPr id="59" name="TextBox 58"/>
          <p:cNvSpPr txBox="1"/>
          <p:nvPr/>
        </p:nvSpPr>
        <p:spPr>
          <a:xfrm>
            <a:off x="636994" y="2802612"/>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grpSp>
        <p:nvGrpSpPr>
          <p:cNvPr id="28" name="Group 27"/>
          <p:cNvGrpSpPr/>
          <p:nvPr/>
        </p:nvGrpSpPr>
        <p:grpSpPr>
          <a:xfrm>
            <a:off x="1631846" y="2525252"/>
            <a:ext cx="811669" cy="739024"/>
            <a:chOff x="1631846" y="2525252"/>
            <a:chExt cx="811669" cy="739024"/>
          </a:xfrm>
        </p:grpSpPr>
        <p:sp>
          <p:nvSpPr>
            <p:cNvPr id="65" name="TextBox 64"/>
            <p:cNvSpPr txBox="1"/>
            <p:nvPr/>
          </p:nvSpPr>
          <p:spPr>
            <a:xfrm>
              <a:off x="1631846" y="2802611"/>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68" name="TextBox 67"/>
            <p:cNvSpPr txBox="1"/>
            <p:nvPr/>
          </p:nvSpPr>
          <p:spPr>
            <a:xfrm>
              <a:off x="1631846" y="2525252"/>
              <a:ext cx="811669" cy="276999"/>
            </a:xfrm>
            <a:prstGeom prst="rect">
              <a:avLst/>
            </a:prstGeom>
            <a:solidFill>
              <a:srgbClr val="E98355"/>
            </a:solidFill>
            <a:ln w="22225">
              <a:solidFill>
                <a:srgbClr val="000000"/>
              </a:solidFill>
            </a:ln>
          </p:spPr>
          <p:txBody>
            <a:bodyPr wrap="square" rtlCol="0">
              <a:spAutoFit/>
            </a:bodyPr>
            <a:lstStyle/>
            <a:p>
              <a:pPr algn="ctr"/>
              <a:r>
                <a:rPr lang="en-US" sz="1200" dirty="0" smtClean="0">
                  <a:solidFill>
                    <a:srgbClr val="000000"/>
                  </a:solidFill>
                </a:rPr>
                <a:t>16065</a:t>
              </a:r>
              <a:endParaRPr lang="en-US" sz="1200" dirty="0">
                <a:solidFill>
                  <a:srgbClr val="000000"/>
                </a:solidFill>
              </a:endParaRPr>
            </a:p>
          </p:txBody>
        </p:sp>
      </p:grpSp>
      <p:grpSp>
        <p:nvGrpSpPr>
          <p:cNvPr id="29" name="Group 28"/>
          <p:cNvGrpSpPr/>
          <p:nvPr/>
        </p:nvGrpSpPr>
        <p:grpSpPr>
          <a:xfrm>
            <a:off x="2550380" y="2521130"/>
            <a:ext cx="811669" cy="739024"/>
            <a:chOff x="2550380" y="2521130"/>
            <a:chExt cx="811669" cy="739024"/>
          </a:xfrm>
        </p:grpSpPr>
        <p:sp>
          <p:nvSpPr>
            <p:cNvPr id="69" name="TextBox 68"/>
            <p:cNvSpPr txBox="1"/>
            <p:nvPr/>
          </p:nvSpPr>
          <p:spPr>
            <a:xfrm>
              <a:off x="2550380" y="2798489"/>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71" name="TextBox 70"/>
            <p:cNvSpPr txBox="1"/>
            <p:nvPr/>
          </p:nvSpPr>
          <p:spPr>
            <a:xfrm>
              <a:off x="2550380" y="2521130"/>
              <a:ext cx="811669" cy="276999"/>
            </a:xfrm>
            <a:prstGeom prst="rect">
              <a:avLst/>
            </a:prstGeom>
            <a:solidFill>
              <a:srgbClr val="E98355"/>
            </a:solidFill>
            <a:ln w="22225">
              <a:solidFill>
                <a:srgbClr val="000000"/>
              </a:solidFill>
            </a:ln>
          </p:spPr>
          <p:txBody>
            <a:bodyPr wrap="square" rtlCol="0">
              <a:spAutoFit/>
            </a:bodyPr>
            <a:lstStyle>
              <a:defPPr>
                <a:defRPr lang="en-US"/>
              </a:defPPr>
              <a:lvl1pPr algn="ctr">
                <a:defRPr sz="1200">
                  <a:solidFill>
                    <a:srgbClr val="000000"/>
                  </a:solidFill>
                </a:defRPr>
              </a:lvl1pPr>
            </a:lstStyle>
            <a:p>
              <a:r>
                <a:rPr lang="en-US" dirty="0" smtClean="0"/>
                <a:t>16065</a:t>
              </a:r>
              <a:endParaRPr lang="en-US" dirty="0"/>
            </a:p>
          </p:txBody>
        </p:sp>
      </p:grpSp>
      <p:grpSp>
        <p:nvGrpSpPr>
          <p:cNvPr id="30" name="Group 29"/>
          <p:cNvGrpSpPr/>
          <p:nvPr/>
        </p:nvGrpSpPr>
        <p:grpSpPr>
          <a:xfrm>
            <a:off x="3485390" y="2517008"/>
            <a:ext cx="811669" cy="739024"/>
            <a:chOff x="3485390" y="2517008"/>
            <a:chExt cx="811669" cy="739024"/>
          </a:xfrm>
        </p:grpSpPr>
        <p:sp>
          <p:nvSpPr>
            <p:cNvPr id="72" name="TextBox 71"/>
            <p:cNvSpPr txBox="1"/>
            <p:nvPr/>
          </p:nvSpPr>
          <p:spPr>
            <a:xfrm>
              <a:off x="3485390" y="2794367"/>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73" name="TextBox 72"/>
            <p:cNvSpPr txBox="1"/>
            <p:nvPr/>
          </p:nvSpPr>
          <p:spPr>
            <a:xfrm>
              <a:off x="3485390" y="2517008"/>
              <a:ext cx="811669" cy="276999"/>
            </a:xfrm>
            <a:prstGeom prst="rect">
              <a:avLst/>
            </a:prstGeom>
            <a:solidFill>
              <a:srgbClr val="E98355"/>
            </a:solidFill>
            <a:ln w="22225">
              <a:solidFill>
                <a:srgbClr val="000000"/>
              </a:solidFill>
            </a:ln>
          </p:spPr>
          <p:txBody>
            <a:bodyPr wrap="square" rtlCol="0">
              <a:spAutoFit/>
            </a:bodyPr>
            <a:lstStyle>
              <a:defPPr>
                <a:defRPr lang="en-US"/>
              </a:defPPr>
              <a:lvl1pPr algn="ctr">
                <a:defRPr sz="1200">
                  <a:solidFill>
                    <a:srgbClr val="000000"/>
                  </a:solidFill>
                </a:defRPr>
              </a:lvl1pPr>
            </a:lstStyle>
            <a:p>
              <a:r>
                <a:rPr lang="en-US" dirty="0" smtClean="0"/>
                <a:t>16065</a:t>
              </a:r>
              <a:endParaRPr lang="en-US" dirty="0"/>
            </a:p>
          </p:txBody>
        </p:sp>
      </p:grpSp>
      <p:sp>
        <p:nvSpPr>
          <p:cNvPr id="74" name="TextBox 73"/>
          <p:cNvSpPr txBox="1"/>
          <p:nvPr/>
        </p:nvSpPr>
        <p:spPr>
          <a:xfrm>
            <a:off x="4413121" y="2794007"/>
            <a:ext cx="811669" cy="461665"/>
          </a:xfrm>
          <a:prstGeom prst="rect">
            <a:avLst/>
          </a:prstGeom>
          <a:solidFill>
            <a:schemeClr val="bg1">
              <a:lumMod val="85000"/>
            </a:schemeClr>
          </a:solidFill>
          <a:ln w="22225">
            <a:solidFill>
              <a:srgbClr val="000000"/>
            </a:solidFill>
          </a:ln>
        </p:spPr>
        <p:txBody>
          <a:bodyPr wrap="square" rtlCol="0">
            <a:spAutoFit/>
          </a:bodyPr>
          <a:lstStyle/>
          <a:p>
            <a:pPr algn="ctr"/>
            <a:r>
              <a:rPr lang="en-US" sz="1200" dirty="0">
                <a:solidFill>
                  <a:srgbClr val="000000"/>
                </a:solidFill>
              </a:rPr>
              <a:t>Packet to E</a:t>
            </a:r>
          </a:p>
        </p:txBody>
      </p:sp>
      <p:sp>
        <p:nvSpPr>
          <p:cNvPr id="54" name="Oval 53"/>
          <p:cNvSpPr/>
          <p:nvPr/>
        </p:nvSpPr>
        <p:spPr>
          <a:xfrm>
            <a:off x="1276283" y="184036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5" name="Oval 54"/>
          <p:cNvSpPr/>
          <p:nvPr/>
        </p:nvSpPr>
        <p:spPr>
          <a:xfrm>
            <a:off x="2135870" y="18489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6" name="Oval 55"/>
          <p:cNvSpPr/>
          <p:nvPr/>
        </p:nvSpPr>
        <p:spPr>
          <a:xfrm>
            <a:off x="3039923" y="18357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7" name="Oval 56"/>
          <p:cNvSpPr/>
          <p:nvPr/>
        </p:nvSpPr>
        <p:spPr>
          <a:xfrm>
            <a:off x="3900261" y="183557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8" name="Oval 57"/>
          <p:cNvSpPr/>
          <p:nvPr/>
        </p:nvSpPr>
        <p:spPr>
          <a:xfrm>
            <a:off x="4749884" y="228304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Tree>
    <p:extLst>
      <p:ext uri="{BB962C8B-B14F-4D97-AF65-F5344CB8AC3E}">
        <p14:creationId xmlns:p14="http://schemas.microsoft.com/office/powerpoint/2010/main" val="2993727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9"/>
                                        </p:tgtEl>
                                      </p:cBhvr>
                                    </p:animEffect>
                                    <p:set>
                                      <p:cBhvr>
                                        <p:cTn id="15" dur="1" fill="hold">
                                          <p:stCondLst>
                                            <p:cond delay="499"/>
                                          </p:stCondLst>
                                        </p:cTn>
                                        <p:tgtEl>
                                          <p:spTgt spid="59"/>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ssolv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9"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
                                        </p:tgtEl>
                                      </p:cBhvr>
                                    </p:animEffect>
                                    <p:set>
                                      <p:cBhvr>
                                        <p:cTn id="34" dur="1" fill="hold">
                                          <p:stCondLst>
                                            <p:cond delay="499"/>
                                          </p:stCondLst>
                                        </p:cTn>
                                        <p:tgtEl>
                                          <p:spTgt spid="4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50"/>
                                        </p:tgtEl>
                                      </p:cBhvr>
                                    </p:animEffect>
                                    <p:set>
                                      <p:cBhvr>
                                        <p:cTn id="45" dur="1" fill="hold">
                                          <p:stCondLst>
                                            <p:cond delay="499"/>
                                          </p:stCondLst>
                                        </p:cTn>
                                        <p:tgtEl>
                                          <p:spTgt spid="5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dissolve">
                                      <p:cBhvr>
                                        <p:cTn id="5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7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6053841" y="1762891"/>
            <a:ext cx="2727301" cy="1529815"/>
          </a:xfrm>
          <a:prstGeom prst="roundRect">
            <a:avLst/>
          </a:prstGeom>
          <a:solidFill>
            <a:schemeClr val="accent3">
              <a:alpha val="3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93700" y="3706813"/>
            <a:ext cx="8750300" cy="2049462"/>
          </a:xfrm>
          <a:prstGeom prst="rect">
            <a:avLst/>
          </a:prstGeom>
        </p:spPr>
        <p:txBody>
          <a:bodyPr/>
          <a:lstStyle/>
          <a:p>
            <a:r>
              <a:rPr lang="en-US" sz="2000" dirty="0"/>
              <a:t>C allocates a local label and forward on the IGP adjacency</a:t>
            </a:r>
          </a:p>
          <a:p>
            <a:r>
              <a:rPr lang="en-US" sz="2000" dirty="0"/>
              <a:t>C advertises the adjacency </a:t>
            </a:r>
            <a:r>
              <a:rPr lang="en-US" sz="2000" b="1" u="sng" dirty="0"/>
              <a:t>label</a:t>
            </a:r>
            <a:r>
              <a:rPr lang="en-US" sz="2000" dirty="0"/>
              <a:t> </a:t>
            </a:r>
            <a:endParaRPr lang="en-US" dirty="0"/>
          </a:p>
          <a:p>
            <a:pPr marL="0" indent="0">
              <a:buNone/>
            </a:pPr>
            <a:r>
              <a:rPr lang="en-US" sz="1800" dirty="0"/>
              <a:t>        Distributed by OSPF/ISIS</a:t>
            </a:r>
          </a:p>
          <a:p>
            <a:pPr marL="0" indent="0">
              <a:buNone/>
            </a:pPr>
            <a:r>
              <a:rPr lang="en-US" sz="1800" dirty="0"/>
              <a:t>        simple sub-TLV extension</a:t>
            </a:r>
          </a:p>
          <a:p>
            <a:pPr lvl="1"/>
            <a:r>
              <a:rPr lang="en-US" dirty="0">
                <a:hlinkClick r:id="rId2"/>
              </a:rPr>
              <a:t>(https://datatracker.ietf.org/doc/draft-ietf-isis-segment-routing-extensions/)</a:t>
            </a:r>
            <a:endParaRPr lang="en-US" dirty="0"/>
          </a:p>
          <a:p>
            <a:pPr lvl="1"/>
            <a:r>
              <a:rPr lang="en-US" dirty="0">
                <a:hlinkClick r:id="rId3"/>
              </a:rPr>
              <a:t>https://www.iana.org/assignments/isis-tlv-codepoints/isis-tlv-codepoints.xhtml</a:t>
            </a:r>
            <a:endParaRPr lang="en-US" sz="1800" dirty="0"/>
          </a:p>
          <a:p>
            <a:r>
              <a:rPr lang="en-US" sz="2000" dirty="0"/>
              <a:t>C is the only node to install the adjacency segment in MPLS </a:t>
            </a:r>
            <a:r>
              <a:rPr lang="en-US" sz="2000" dirty="0" err="1"/>
              <a:t>dataplane</a:t>
            </a:r>
            <a:endParaRPr lang="en-US" sz="2000" dirty="0"/>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Adjacency Segment</a:t>
            </a:r>
          </a:p>
        </p:txBody>
      </p:sp>
      <p:cxnSp>
        <p:nvCxnSpPr>
          <p:cNvPr id="41" name="Straight Arrow Connector 40"/>
          <p:cNvCxnSpPr/>
          <p:nvPr/>
        </p:nvCxnSpPr>
        <p:spPr>
          <a:xfrm>
            <a:off x="3696227" y="2108757"/>
            <a:ext cx="0" cy="469900"/>
          </a:xfrm>
          <a:prstGeom prst="straightConnector1">
            <a:avLst/>
          </a:prstGeom>
          <a:ln w="476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053841" y="1871339"/>
            <a:ext cx="2628839" cy="1323439"/>
          </a:xfrm>
          <a:prstGeom prst="rect">
            <a:avLst/>
          </a:prstGeom>
          <a:noFill/>
        </p:spPr>
        <p:txBody>
          <a:bodyPr wrap="square" rtlCol="0">
            <a:spAutoFit/>
          </a:bodyPr>
          <a:lstStyle/>
          <a:p>
            <a:pPr algn="ctr"/>
            <a:r>
              <a:rPr lang="en-US" sz="2000" dirty="0">
                <a:solidFill>
                  <a:srgbClr val="546568"/>
                </a:solidFill>
                <a:latin typeface="+mj-lt"/>
              </a:rPr>
              <a:t>A packet injected at node </a:t>
            </a:r>
            <a:r>
              <a:rPr lang="en-US" sz="2000" dirty="0" smtClean="0">
                <a:solidFill>
                  <a:srgbClr val="546568"/>
                </a:solidFill>
                <a:latin typeface="+mj-lt"/>
              </a:rPr>
              <a:t>5 </a:t>
            </a:r>
            <a:r>
              <a:rPr lang="en-US" sz="2000" dirty="0">
                <a:solidFill>
                  <a:srgbClr val="546568"/>
                </a:solidFill>
                <a:latin typeface="+mj-lt"/>
              </a:rPr>
              <a:t>with label </a:t>
            </a:r>
            <a:r>
              <a:rPr lang="en-US" sz="2000" b="1" dirty="0">
                <a:solidFill>
                  <a:srgbClr val="040404"/>
                </a:solidFill>
                <a:latin typeface="+mj-lt"/>
              </a:rPr>
              <a:t>24056</a:t>
            </a:r>
            <a:r>
              <a:rPr lang="en-US" sz="2000" dirty="0">
                <a:solidFill>
                  <a:srgbClr val="546568"/>
                </a:solidFill>
                <a:latin typeface="+mj-lt"/>
              </a:rPr>
              <a:t> is forced through </a:t>
            </a:r>
            <a:r>
              <a:rPr lang="en-US" sz="2000" dirty="0" err="1">
                <a:solidFill>
                  <a:srgbClr val="546568"/>
                </a:solidFill>
                <a:latin typeface="+mj-lt"/>
              </a:rPr>
              <a:t>datalink</a:t>
            </a:r>
            <a:r>
              <a:rPr lang="en-US" sz="2000" dirty="0">
                <a:solidFill>
                  <a:srgbClr val="546568"/>
                </a:solidFill>
                <a:latin typeface="+mj-lt"/>
              </a:rPr>
              <a:t> </a:t>
            </a:r>
            <a:r>
              <a:rPr lang="en-US" sz="2000" b="1" dirty="0">
                <a:solidFill>
                  <a:srgbClr val="040404"/>
                </a:solidFill>
                <a:latin typeface="+mj-lt"/>
              </a:rPr>
              <a:t>5-6</a:t>
            </a:r>
          </a:p>
        </p:txBody>
      </p:sp>
      <p:sp>
        <p:nvSpPr>
          <p:cNvPr id="26" name="Oval 25"/>
          <p:cNvSpPr/>
          <p:nvPr/>
        </p:nvSpPr>
        <p:spPr>
          <a:xfrm>
            <a:off x="3543592" y="29108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2" name="Oval 31"/>
          <p:cNvSpPr/>
          <p:nvPr/>
        </p:nvSpPr>
        <p:spPr>
          <a:xfrm>
            <a:off x="3548976" y="1426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28" name="Straight Connector 27"/>
          <p:cNvCxnSpPr>
            <a:stCxn id="32" idx="4"/>
            <a:endCxn id="26" idx="0"/>
          </p:cNvCxnSpPr>
          <p:nvPr/>
        </p:nvCxnSpPr>
        <p:spPr>
          <a:xfrm flipH="1">
            <a:off x="3831372" y="2031156"/>
            <a:ext cx="5384" cy="87967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172161" y="2910835"/>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Oval 42"/>
          <p:cNvSpPr/>
          <p:nvPr/>
        </p:nvSpPr>
        <p:spPr>
          <a:xfrm>
            <a:off x="1179399" y="142603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44" name="Straight Connector 43"/>
          <p:cNvCxnSpPr>
            <a:stCxn id="43" idx="4"/>
            <a:endCxn id="40" idx="0"/>
          </p:cNvCxnSpPr>
          <p:nvPr/>
        </p:nvCxnSpPr>
        <p:spPr>
          <a:xfrm flipH="1">
            <a:off x="1459941" y="2031156"/>
            <a:ext cx="7238" cy="87967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43" idx="6"/>
            <a:endCxn id="32" idx="2"/>
          </p:cNvCxnSpPr>
          <p:nvPr/>
        </p:nvCxnSpPr>
        <p:spPr>
          <a:xfrm>
            <a:off x="1754958" y="1728598"/>
            <a:ext cx="1794018"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0" idx="6"/>
            <a:endCxn id="26" idx="2"/>
          </p:cNvCxnSpPr>
          <p:nvPr/>
        </p:nvCxnSpPr>
        <p:spPr>
          <a:xfrm>
            <a:off x="1747720" y="3213394"/>
            <a:ext cx="179587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534656" y="215564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59" name="Straight Connector 58"/>
          <p:cNvCxnSpPr>
            <a:stCxn id="32" idx="5"/>
            <a:endCxn id="60" idx="2"/>
          </p:cNvCxnSpPr>
          <p:nvPr/>
        </p:nvCxnSpPr>
        <p:spPr>
          <a:xfrm>
            <a:off x="4040246" y="1942539"/>
            <a:ext cx="494410" cy="5156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6" idx="7"/>
            <a:endCxn id="60" idx="2"/>
          </p:cNvCxnSpPr>
          <p:nvPr/>
        </p:nvCxnSpPr>
        <p:spPr>
          <a:xfrm flipV="1">
            <a:off x="4034862" y="2458208"/>
            <a:ext cx="499794" cy="541244"/>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187498" y="1888402"/>
            <a:ext cx="324975" cy="348702"/>
          </a:xfrm>
          <a:prstGeom prst="straightConnector1">
            <a:avLst/>
          </a:prstGeom>
          <a:ln w="4762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a:off x="4367663" y="1558504"/>
            <a:ext cx="1069347" cy="289703"/>
          </a:xfrm>
          <a:prstGeom prst="wedgeRectCallout">
            <a:avLst>
              <a:gd name="adj1" fmla="val -46048"/>
              <a:gd name="adj2" fmla="val 79034"/>
            </a:avLst>
          </a:prstGeom>
          <a:solidFill>
            <a:schemeClr val="bg1">
              <a:lumMod val="85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58551" y="1523493"/>
            <a:ext cx="914400" cy="326670"/>
          </a:xfrm>
          <a:prstGeom prst="rect">
            <a:avLst/>
          </a:prstGeom>
          <a:noFill/>
          <a:ln>
            <a:noFill/>
          </a:ln>
        </p:spPr>
        <p:txBody>
          <a:bodyPr wrap="none" rtlCol="0">
            <a:noAutofit/>
          </a:bodyPr>
          <a:lstStyle/>
          <a:p>
            <a:pPr algn="ctr"/>
            <a:r>
              <a:rPr lang="en-US" b="1" dirty="0">
                <a:solidFill>
                  <a:srgbClr val="040404"/>
                </a:solidFill>
              </a:rPr>
              <a:t>24057</a:t>
            </a:r>
          </a:p>
        </p:txBody>
      </p:sp>
      <p:sp>
        <p:nvSpPr>
          <p:cNvPr id="7" name="TextBox 6"/>
          <p:cNvSpPr txBox="1"/>
          <p:nvPr/>
        </p:nvSpPr>
        <p:spPr>
          <a:xfrm>
            <a:off x="4458551" y="1193947"/>
            <a:ext cx="914400" cy="326318"/>
          </a:xfrm>
          <a:prstGeom prst="rect">
            <a:avLst/>
          </a:prstGeom>
          <a:noFill/>
          <a:ln>
            <a:noFill/>
          </a:ln>
        </p:spPr>
        <p:txBody>
          <a:bodyPr wrap="none" rtlCol="0">
            <a:noAutofit/>
          </a:bodyPr>
          <a:lstStyle/>
          <a:p>
            <a:pPr algn="ctr"/>
            <a:r>
              <a:rPr lang="en-US" sz="1600" b="1" dirty="0" err="1">
                <a:solidFill>
                  <a:srgbClr val="040404"/>
                </a:solidFill>
              </a:rPr>
              <a:t>Adj</a:t>
            </a:r>
            <a:r>
              <a:rPr lang="en-US" sz="1600" b="1" dirty="0">
                <a:solidFill>
                  <a:srgbClr val="040404"/>
                </a:solidFill>
              </a:rPr>
              <a:t> to 7</a:t>
            </a:r>
          </a:p>
        </p:txBody>
      </p:sp>
      <p:sp>
        <p:nvSpPr>
          <p:cNvPr id="33" name="Rectangular Callout 32"/>
          <p:cNvSpPr/>
          <p:nvPr/>
        </p:nvSpPr>
        <p:spPr>
          <a:xfrm>
            <a:off x="2524469" y="2417956"/>
            <a:ext cx="964628" cy="336840"/>
          </a:xfrm>
          <a:prstGeom prst="wedgeRectCallout">
            <a:avLst>
              <a:gd name="adj1" fmla="val 54810"/>
              <a:gd name="adj2" fmla="val -84241"/>
            </a:avLst>
          </a:prstGeom>
          <a:solidFill>
            <a:schemeClr val="bg1">
              <a:lumMod val="85000"/>
            </a:schemeClr>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457080" y="2058581"/>
            <a:ext cx="914400" cy="326318"/>
          </a:xfrm>
          <a:prstGeom prst="rect">
            <a:avLst/>
          </a:prstGeom>
          <a:noFill/>
          <a:ln>
            <a:noFill/>
          </a:ln>
        </p:spPr>
        <p:txBody>
          <a:bodyPr wrap="none" rtlCol="0">
            <a:noAutofit/>
          </a:bodyPr>
          <a:lstStyle/>
          <a:p>
            <a:pPr algn="ctr"/>
            <a:r>
              <a:rPr lang="en-US" sz="1600" b="1" dirty="0" err="1">
                <a:solidFill>
                  <a:srgbClr val="040404"/>
                </a:solidFill>
              </a:rPr>
              <a:t>Adj</a:t>
            </a:r>
            <a:r>
              <a:rPr lang="en-US" sz="1600" b="1" dirty="0">
                <a:solidFill>
                  <a:srgbClr val="040404"/>
                </a:solidFill>
              </a:rPr>
              <a:t> to 6</a:t>
            </a:r>
          </a:p>
        </p:txBody>
      </p:sp>
      <p:sp>
        <p:nvSpPr>
          <p:cNvPr id="46" name="TextBox 45"/>
          <p:cNvSpPr txBox="1"/>
          <p:nvPr/>
        </p:nvSpPr>
        <p:spPr>
          <a:xfrm>
            <a:off x="2524469" y="2433165"/>
            <a:ext cx="914400" cy="326670"/>
          </a:xfrm>
          <a:prstGeom prst="rect">
            <a:avLst/>
          </a:prstGeom>
          <a:noFill/>
          <a:ln>
            <a:noFill/>
          </a:ln>
        </p:spPr>
        <p:txBody>
          <a:bodyPr wrap="none" rtlCol="0">
            <a:noAutofit/>
          </a:bodyPr>
          <a:lstStyle/>
          <a:p>
            <a:pPr algn="ctr"/>
            <a:r>
              <a:rPr lang="en-US" b="1" dirty="0">
                <a:solidFill>
                  <a:srgbClr val="040404"/>
                </a:solidFill>
              </a:rPr>
              <a:t>24056</a:t>
            </a:r>
          </a:p>
        </p:txBody>
      </p:sp>
    </p:spTree>
    <p:extLst>
      <p:ext uri="{BB962C8B-B14F-4D97-AF65-F5344CB8AC3E}">
        <p14:creationId xmlns:p14="http://schemas.microsoft.com/office/powerpoint/2010/main" val="345928687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3700" y="3908425"/>
            <a:ext cx="8750300" cy="2397125"/>
          </a:xfrm>
          <a:prstGeom prst="rect">
            <a:avLst/>
          </a:prstGeom>
        </p:spPr>
        <p:txBody>
          <a:bodyPr/>
          <a:lstStyle/>
          <a:p>
            <a:r>
              <a:rPr lang="en-US" dirty="0"/>
              <a:t>Adjacency segment represents a specific </a:t>
            </a:r>
            <a:r>
              <a:rPr lang="en-US" dirty="0" err="1"/>
              <a:t>datalink</a:t>
            </a:r>
            <a:r>
              <a:rPr lang="en-US" dirty="0"/>
              <a:t> to an adjacent node</a:t>
            </a:r>
          </a:p>
          <a:p>
            <a:r>
              <a:rPr lang="en-US" dirty="0"/>
              <a:t>Adjacency segment represents a set of </a:t>
            </a:r>
            <a:r>
              <a:rPr lang="en-US" dirty="0" err="1"/>
              <a:t>datalinks</a:t>
            </a:r>
            <a:r>
              <a:rPr lang="en-US" dirty="0"/>
              <a:t> to the adjacent node</a:t>
            </a:r>
          </a:p>
          <a:p>
            <a:endParaRPr lang="en-US" dirty="0"/>
          </a:p>
        </p:txBody>
      </p:sp>
      <p:sp>
        <p:nvSpPr>
          <p:cNvPr id="2" name="Title 1"/>
          <p:cNvSpPr>
            <a:spLocks noGrp="1"/>
          </p:cNvSpPr>
          <p:nvPr>
            <p:ph type="title" idx="4294967295"/>
          </p:nvPr>
        </p:nvSpPr>
        <p:spPr>
          <a:xfrm>
            <a:off x="555625" y="474663"/>
            <a:ext cx="8588375" cy="838200"/>
          </a:xfrm>
          <a:prstGeom prst="rect">
            <a:avLst/>
          </a:prstGeom>
        </p:spPr>
        <p:txBody>
          <a:bodyPr/>
          <a:lstStyle/>
          <a:p>
            <a:r>
              <a:rPr lang="en-US" b="1" dirty="0" err="1">
                <a:solidFill>
                  <a:srgbClr val="494149"/>
                </a:solidFill>
              </a:rPr>
              <a:t>Datalink</a:t>
            </a:r>
            <a:r>
              <a:rPr lang="en-US" b="1" dirty="0">
                <a:solidFill>
                  <a:srgbClr val="494149"/>
                </a:solidFill>
              </a:rPr>
              <a:t> and Bundle</a:t>
            </a:r>
          </a:p>
        </p:txBody>
      </p:sp>
      <p:cxnSp>
        <p:nvCxnSpPr>
          <p:cNvPr id="10" name="Straight Connector 9"/>
          <p:cNvCxnSpPr/>
          <p:nvPr/>
        </p:nvCxnSpPr>
        <p:spPr>
          <a:xfrm>
            <a:off x="2225602" y="2414779"/>
            <a:ext cx="100001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023750" y="1534228"/>
            <a:ext cx="1403715" cy="337111"/>
            <a:chOff x="2397211" y="1662791"/>
            <a:chExt cx="1403715" cy="337111"/>
          </a:xfrm>
        </p:grpSpPr>
        <p:cxnSp>
          <p:nvCxnSpPr>
            <p:cNvPr id="41" name="Straight Arrow Connector 40"/>
            <p:cNvCxnSpPr/>
            <p:nvPr/>
          </p:nvCxnSpPr>
          <p:spPr>
            <a:xfrm>
              <a:off x="2901775" y="1999902"/>
              <a:ext cx="365751" cy="0"/>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97211" y="1662791"/>
              <a:ext cx="1403715" cy="276999"/>
            </a:xfrm>
            <a:prstGeom prst="rect">
              <a:avLst/>
            </a:prstGeom>
            <a:noFill/>
          </p:spPr>
          <p:txBody>
            <a:bodyPr wrap="square" rtlCol="0">
              <a:spAutoFit/>
            </a:bodyPr>
            <a:lstStyle/>
            <a:p>
              <a:pPr algn="ctr"/>
              <a:r>
                <a:rPr lang="en-US" sz="1200" b="1" dirty="0">
                  <a:solidFill>
                    <a:schemeClr val="accent6">
                      <a:lumMod val="60000"/>
                      <a:lumOff val="40000"/>
                    </a:schemeClr>
                  </a:solidFill>
                  <a:latin typeface="+mj-lt"/>
                </a:rPr>
                <a:t>Pop 9003</a:t>
              </a:r>
            </a:p>
          </p:txBody>
        </p:sp>
      </p:grpSp>
      <p:sp>
        <p:nvSpPr>
          <p:cNvPr id="71" name="TextBox 70"/>
          <p:cNvSpPr txBox="1"/>
          <p:nvPr/>
        </p:nvSpPr>
        <p:spPr>
          <a:xfrm>
            <a:off x="4718381" y="1690638"/>
            <a:ext cx="3502594" cy="1754326"/>
          </a:xfrm>
          <a:prstGeom prst="rect">
            <a:avLst/>
          </a:prstGeom>
          <a:noFill/>
        </p:spPr>
        <p:txBody>
          <a:bodyPr wrap="square" rtlCol="0">
            <a:spAutoFit/>
          </a:bodyPr>
          <a:lstStyle/>
          <a:p>
            <a:pPr algn="ctr"/>
            <a:r>
              <a:rPr lang="en-US" dirty="0">
                <a:solidFill>
                  <a:schemeClr val="accent1"/>
                </a:solidFill>
                <a:latin typeface="+mj-lt"/>
              </a:rPr>
              <a:t>9001</a:t>
            </a:r>
            <a:r>
              <a:rPr lang="en-US" dirty="0">
                <a:solidFill>
                  <a:srgbClr val="546568"/>
                </a:solidFill>
                <a:latin typeface="+mj-lt"/>
              </a:rPr>
              <a:t> switches on blue member</a:t>
            </a:r>
          </a:p>
          <a:p>
            <a:pPr algn="ctr"/>
            <a:endParaRPr lang="en-US" dirty="0">
              <a:solidFill>
                <a:srgbClr val="546568"/>
              </a:solidFill>
              <a:latin typeface="+mj-lt"/>
            </a:endParaRPr>
          </a:p>
          <a:p>
            <a:pPr algn="ctr"/>
            <a:r>
              <a:rPr lang="en-US" dirty="0">
                <a:solidFill>
                  <a:schemeClr val="accent2"/>
                </a:solidFill>
                <a:latin typeface="+mj-lt"/>
              </a:rPr>
              <a:t>9002</a:t>
            </a:r>
            <a:r>
              <a:rPr lang="en-US" dirty="0">
                <a:solidFill>
                  <a:srgbClr val="546568"/>
                </a:solidFill>
                <a:latin typeface="+mj-lt"/>
              </a:rPr>
              <a:t> switches on green member</a:t>
            </a:r>
          </a:p>
          <a:p>
            <a:pPr algn="ctr"/>
            <a:endParaRPr lang="en-US" dirty="0">
              <a:solidFill>
                <a:srgbClr val="546568"/>
              </a:solidFill>
              <a:latin typeface="+mj-lt"/>
            </a:endParaRPr>
          </a:p>
          <a:p>
            <a:pPr algn="ctr"/>
            <a:r>
              <a:rPr lang="en-US" dirty="0">
                <a:solidFill>
                  <a:schemeClr val="accent6">
                    <a:lumMod val="60000"/>
                    <a:lumOff val="40000"/>
                  </a:schemeClr>
                </a:solidFill>
                <a:latin typeface="+mj-lt"/>
              </a:rPr>
              <a:t>9003</a:t>
            </a:r>
            <a:r>
              <a:rPr lang="en-US" dirty="0">
                <a:solidFill>
                  <a:srgbClr val="546568"/>
                </a:solidFill>
                <a:latin typeface="+mj-lt"/>
              </a:rPr>
              <a:t> load-balances on any member of the </a:t>
            </a:r>
            <a:r>
              <a:rPr lang="en-US" dirty="0" err="1">
                <a:solidFill>
                  <a:srgbClr val="546568"/>
                </a:solidFill>
                <a:latin typeface="+mj-lt"/>
              </a:rPr>
              <a:t>adj</a:t>
            </a:r>
            <a:r>
              <a:rPr lang="en-US" dirty="0">
                <a:solidFill>
                  <a:srgbClr val="546568"/>
                </a:solidFill>
                <a:latin typeface="+mj-lt"/>
              </a:rPr>
              <a:t> </a:t>
            </a:r>
          </a:p>
        </p:txBody>
      </p:sp>
      <p:cxnSp>
        <p:nvCxnSpPr>
          <p:cNvPr id="33" name="Straight Connector 32"/>
          <p:cNvCxnSpPr/>
          <p:nvPr/>
        </p:nvCxnSpPr>
        <p:spPr>
          <a:xfrm>
            <a:off x="2222734" y="2567179"/>
            <a:ext cx="1000012"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023750" y="1930748"/>
            <a:ext cx="1403715" cy="337111"/>
            <a:chOff x="2397211" y="1662791"/>
            <a:chExt cx="1403715" cy="337111"/>
          </a:xfrm>
        </p:grpSpPr>
        <p:cxnSp>
          <p:nvCxnSpPr>
            <p:cNvPr id="35" name="Straight Arrow Connector 34"/>
            <p:cNvCxnSpPr/>
            <p:nvPr/>
          </p:nvCxnSpPr>
          <p:spPr>
            <a:xfrm>
              <a:off x="2901775" y="1999902"/>
              <a:ext cx="36575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7211" y="1662791"/>
              <a:ext cx="1403715" cy="276999"/>
            </a:xfrm>
            <a:prstGeom prst="rect">
              <a:avLst/>
            </a:prstGeom>
            <a:noFill/>
          </p:spPr>
          <p:txBody>
            <a:bodyPr wrap="square" rtlCol="0">
              <a:spAutoFit/>
            </a:bodyPr>
            <a:lstStyle/>
            <a:p>
              <a:pPr algn="ctr"/>
              <a:r>
                <a:rPr lang="en-US" sz="1200" b="1">
                  <a:solidFill>
                    <a:schemeClr val="accent1"/>
                  </a:solidFill>
                  <a:latin typeface="+mj-lt"/>
                </a:rPr>
                <a:t>Pop 9001</a:t>
              </a:r>
              <a:endParaRPr lang="en-US" sz="1200" b="1" dirty="0">
                <a:solidFill>
                  <a:schemeClr val="accent1"/>
                </a:solidFill>
                <a:latin typeface="+mj-lt"/>
              </a:endParaRPr>
            </a:p>
          </p:txBody>
        </p:sp>
      </p:grpSp>
      <p:grpSp>
        <p:nvGrpSpPr>
          <p:cNvPr id="37" name="Group 36"/>
          <p:cNvGrpSpPr/>
          <p:nvPr/>
        </p:nvGrpSpPr>
        <p:grpSpPr>
          <a:xfrm>
            <a:off x="2009331" y="2629702"/>
            <a:ext cx="1403715" cy="337111"/>
            <a:chOff x="2397211" y="1662791"/>
            <a:chExt cx="1403715" cy="337111"/>
          </a:xfrm>
        </p:grpSpPr>
        <p:cxnSp>
          <p:nvCxnSpPr>
            <p:cNvPr id="38" name="Straight Arrow Connector 37"/>
            <p:cNvCxnSpPr/>
            <p:nvPr/>
          </p:nvCxnSpPr>
          <p:spPr>
            <a:xfrm>
              <a:off x="2901775" y="1999902"/>
              <a:ext cx="365751"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97211" y="1662791"/>
              <a:ext cx="1403715" cy="276999"/>
            </a:xfrm>
            <a:prstGeom prst="rect">
              <a:avLst/>
            </a:prstGeom>
            <a:noFill/>
          </p:spPr>
          <p:txBody>
            <a:bodyPr wrap="square" rtlCol="0">
              <a:spAutoFit/>
            </a:bodyPr>
            <a:lstStyle/>
            <a:p>
              <a:pPr algn="ctr"/>
              <a:r>
                <a:rPr lang="en-US" sz="1200" b="1">
                  <a:solidFill>
                    <a:schemeClr val="accent2"/>
                  </a:solidFill>
                  <a:latin typeface="+mj-lt"/>
                </a:rPr>
                <a:t>Pop 9002</a:t>
              </a:r>
              <a:endParaRPr lang="en-US" sz="1200" b="1" dirty="0">
                <a:solidFill>
                  <a:schemeClr val="accent2"/>
                </a:solidFill>
                <a:latin typeface="+mj-lt"/>
              </a:endParaRPr>
            </a:p>
          </p:txBody>
        </p:sp>
      </p:grpSp>
      <p:grpSp>
        <p:nvGrpSpPr>
          <p:cNvPr id="43" name="Group 42"/>
          <p:cNvGrpSpPr/>
          <p:nvPr/>
        </p:nvGrpSpPr>
        <p:grpSpPr>
          <a:xfrm>
            <a:off x="2009331" y="3026222"/>
            <a:ext cx="1403715" cy="337111"/>
            <a:chOff x="2397211" y="1662791"/>
            <a:chExt cx="1403715" cy="337111"/>
          </a:xfrm>
        </p:grpSpPr>
        <p:cxnSp>
          <p:nvCxnSpPr>
            <p:cNvPr id="44" name="Straight Arrow Connector 43"/>
            <p:cNvCxnSpPr/>
            <p:nvPr/>
          </p:nvCxnSpPr>
          <p:spPr>
            <a:xfrm>
              <a:off x="2901775" y="1999902"/>
              <a:ext cx="365751" cy="0"/>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97211" y="1662791"/>
              <a:ext cx="1403715" cy="276999"/>
            </a:xfrm>
            <a:prstGeom prst="rect">
              <a:avLst/>
            </a:prstGeom>
            <a:ln w="38100">
              <a:noFill/>
              <a:tailEnd type="arrow"/>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sz="1200" b="1" dirty="0">
                  <a:solidFill>
                    <a:schemeClr val="accent6">
                      <a:lumMod val="60000"/>
                      <a:lumOff val="40000"/>
                    </a:schemeClr>
                  </a:solidFill>
                  <a:latin typeface="+mj-lt"/>
                </a:rPr>
                <a:t>Pop 9003</a:t>
              </a:r>
            </a:p>
          </p:txBody>
        </p:sp>
      </p:grpSp>
      <p:sp>
        <p:nvSpPr>
          <p:cNvPr id="22" name="Oval 21"/>
          <p:cNvSpPr/>
          <p:nvPr/>
        </p:nvSpPr>
        <p:spPr>
          <a:xfrm>
            <a:off x="3203553" y="2119116"/>
            <a:ext cx="709556" cy="69380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3" name="Oval 22"/>
          <p:cNvSpPr/>
          <p:nvPr/>
        </p:nvSpPr>
        <p:spPr>
          <a:xfrm>
            <a:off x="1527361" y="2119116"/>
            <a:ext cx="709556" cy="69380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Tree>
    <p:extLst>
      <p:ext uri="{BB962C8B-B14F-4D97-AF65-F5344CB8AC3E}">
        <p14:creationId xmlns:p14="http://schemas.microsoft.com/office/powerpoint/2010/main" val="102307249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4941888"/>
            <a:ext cx="8550275" cy="1363662"/>
          </a:xfrm>
          <a:prstGeom prst="rect">
            <a:avLst/>
          </a:prstGeom>
        </p:spPr>
        <p:txBody>
          <a:bodyPr/>
          <a:lstStyle/>
          <a:p>
            <a:r>
              <a:rPr lang="en-US" dirty="0"/>
              <a:t>Source routing along any explicit path</a:t>
            </a:r>
          </a:p>
          <a:p>
            <a:pPr lvl="1"/>
            <a:r>
              <a:rPr lang="en-US" dirty="0"/>
              <a:t> stack of adjacency labels</a:t>
            </a:r>
          </a:p>
          <a:p>
            <a:r>
              <a:rPr lang="en-US" dirty="0"/>
              <a:t>SR provides for entire path control</a:t>
            </a:r>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A path with Adjacency Segments</a:t>
            </a:r>
          </a:p>
        </p:txBody>
      </p:sp>
      <p:grpSp>
        <p:nvGrpSpPr>
          <p:cNvPr id="28" name="Group 27"/>
          <p:cNvGrpSpPr/>
          <p:nvPr/>
        </p:nvGrpSpPr>
        <p:grpSpPr>
          <a:xfrm rot="644318">
            <a:off x="2855558" y="2826470"/>
            <a:ext cx="740673" cy="475496"/>
            <a:chOff x="2210824" y="2665763"/>
            <a:chExt cx="740673" cy="475496"/>
          </a:xfrm>
        </p:grpSpPr>
        <p:cxnSp>
          <p:nvCxnSpPr>
            <p:cNvPr id="45" name="Straight Arrow Connector 44"/>
            <p:cNvCxnSpPr/>
            <p:nvPr/>
          </p:nvCxnSpPr>
          <p:spPr>
            <a:xfrm flipV="1">
              <a:off x="2485249" y="2678264"/>
              <a:ext cx="466248" cy="462995"/>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rot="20955682">
              <a:off x="2210824" y="2665763"/>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9101</a:t>
              </a:r>
            </a:p>
          </p:txBody>
        </p:sp>
      </p:grpSp>
      <p:grpSp>
        <p:nvGrpSpPr>
          <p:cNvPr id="29" name="Group 28"/>
          <p:cNvGrpSpPr/>
          <p:nvPr/>
        </p:nvGrpSpPr>
        <p:grpSpPr>
          <a:xfrm>
            <a:off x="4303187" y="2724203"/>
            <a:ext cx="696560" cy="391255"/>
            <a:chOff x="3429243" y="2833268"/>
            <a:chExt cx="696560" cy="391255"/>
          </a:xfrm>
        </p:grpSpPr>
        <p:cxnSp>
          <p:nvCxnSpPr>
            <p:cNvPr id="47" name="Straight Arrow Connector 46"/>
            <p:cNvCxnSpPr/>
            <p:nvPr/>
          </p:nvCxnSpPr>
          <p:spPr>
            <a:xfrm flipV="1">
              <a:off x="3444767" y="2833268"/>
              <a:ext cx="681036" cy="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429243" y="2945143"/>
              <a:ext cx="656786" cy="279380"/>
            </a:xfrm>
            <a:prstGeom prst="rect">
              <a:avLst/>
            </a:prstGeom>
            <a:noFill/>
            <a:ln>
              <a:noFill/>
            </a:ln>
          </p:spPr>
          <p:txBody>
            <a:bodyPr wrap="square" rtlCol="0">
              <a:noAutofit/>
            </a:bodyPr>
            <a:lstStyle/>
            <a:p>
              <a:pPr algn="ctr"/>
              <a:r>
                <a:rPr lang="en-US" sz="1200" b="1">
                  <a:solidFill>
                    <a:schemeClr val="accent6">
                      <a:lumMod val="60000"/>
                      <a:lumOff val="40000"/>
                    </a:schemeClr>
                  </a:solidFill>
                </a:rPr>
                <a:t>9105</a:t>
              </a:r>
              <a:endParaRPr lang="en-US" sz="1200" b="1" dirty="0">
                <a:solidFill>
                  <a:schemeClr val="accent6">
                    <a:lumMod val="60000"/>
                    <a:lumOff val="40000"/>
                  </a:schemeClr>
                </a:solidFill>
              </a:endParaRPr>
            </a:p>
          </p:txBody>
        </p:sp>
      </p:grpSp>
      <p:grpSp>
        <p:nvGrpSpPr>
          <p:cNvPr id="30" name="Group 29"/>
          <p:cNvGrpSpPr/>
          <p:nvPr/>
        </p:nvGrpSpPr>
        <p:grpSpPr>
          <a:xfrm>
            <a:off x="4517300" y="3071163"/>
            <a:ext cx="656786" cy="854511"/>
            <a:chOff x="3658776" y="2945145"/>
            <a:chExt cx="656786" cy="854511"/>
          </a:xfrm>
        </p:grpSpPr>
        <p:cxnSp>
          <p:nvCxnSpPr>
            <p:cNvPr id="50" name="Straight Arrow Connector 49"/>
            <p:cNvCxnSpPr/>
            <p:nvPr/>
          </p:nvCxnSpPr>
          <p:spPr>
            <a:xfrm>
              <a:off x="4177289" y="2945145"/>
              <a:ext cx="0" cy="85451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658776" y="3187418"/>
              <a:ext cx="656786" cy="279380"/>
            </a:xfrm>
            <a:prstGeom prst="rect">
              <a:avLst/>
            </a:prstGeom>
            <a:noFill/>
            <a:ln>
              <a:noFill/>
            </a:ln>
          </p:spPr>
          <p:txBody>
            <a:bodyPr wrap="square" rtlCol="0">
              <a:noAutofit/>
            </a:bodyPr>
            <a:lstStyle/>
            <a:p>
              <a:pPr algn="ctr"/>
              <a:r>
                <a:rPr lang="en-US" sz="1200" b="1">
                  <a:solidFill>
                    <a:schemeClr val="accent6">
                      <a:lumMod val="60000"/>
                      <a:lumOff val="40000"/>
                    </a:schemeClr>
                  </a:solidFill>
                </a:rPr>
                <a:t>9107</a:t>
              </a:r>
              <a:endParaRPr lang="en-US" sz="1200" b="1" dirty="0">
                <a:solidFill>
                  <a:schemeClr val="accent6">
                    <a:lumMod val="60000"/>
                    <a:lumOff val="40000"/>
                  </a:schemeClr>
                </a:solidFill>
              </a:endParaRPr>
            </a:p>
          </p:txBody>
        </p:sp>
      </p:grpSp>
      <p:grpSp>
        <p:nvGrpSpPr>
          <p:cNvPr id="31" name="Group 30"/>
          <p:cNvGrpSpPr/>
          <p:nvPr/>
        </p:nvGrpSpPr>
        <p:grpSpPr>
          <a:xfrm>
            <a:off x="5485622" y="3842296"/>
            <a:ext cx="681036" cy="328492"/>
            <a:chOff x="4464428" y="4026681"/>
            <a:chExt cx="681036" cy="328492"/>
          </a:xfrm>
        </p:grpSpPr>
        <p:cxnSp>
          <p:nvCxnSpPr>
            <p:cNvPr id="53" name="Straight Arrow Connector 52"/>
            <p:cNvCxnSpPr/>
            <p:nvPr/>
          </p:nvCxnSpPr>
          <p:spPr>
            <a:xfrm flipV="1">
              <a:off x="4464428" y="4026681"/>
              <a:ext cx="681036" cy="1"/>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81932" y="4075793"/>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9103</a:t>
              </a:r>
            </a:p>
          </p:txBody>
        </p:sp>
      </p:grpSp>
      <p:grpSp>
        <p:nvGrpSpPr>
          <p:cNvPr id="32" name="Group 31"/>
          <p:cNvGrpSpPr/>
          <p:nvPr/>
        </p:nvGrpSpPr>
        <p:grpSpPr>
          <a:xfrm rot="325345">
            <a:off x="6723701" y="3699098"/>
            <a:ext cx="613915" cy="415975"/>
            <a:chOff x="5616128" y="3624771"/>
            <a:chExt cx="726221" cy="494533"/>
          </a:xfrm>
        </p:grpSpPr>
        <p:cxnSp>
          <p:nvCxnSpPr>
            <p:cNvPr id="55" name="Straight Arrow Connector 54"/>
            <p:cNvCxnSpPr/>
            <p:nvPr/>
          </p:nvCxnSpPr>
          <p:spPr>
            <a:xfrm flipV="1">
              <a:off x="5616128" y="3624771"/>
              <a:ext cx="514390" cy="445202"/>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21274655">
              <a:off x="5685563" y="3839924"/>
              <a:ext cx="656786" cy="279380"/>
            </a:xfrm>
            <a:prstGeom prst="rect">
              <a:avLst/>
            </a:prstGeom>
            <a:noFill/>
            <a:ln>
              <a:noFill/>
            </a:ln>
          </p:spPr>
          <p:txBody>
            <a:bodyPr wrap="square" rtlCol="0">
              <a:noAutofit/>
            </a:bodyPr>
            <a:lstStyle/>
            <a:p>
              <a:pPr algn="ctr"/>
              <a:r>
                <a:rPr lang="en-US" sz="1200" b="1" dirty="0">
                  <a:solidFill>
                    <a:schemeClr val="accent6">
                      <a:lumMod val="60000"/>
                      <a:lumOff val="40000"/>
                    </a:schemeClr>
                  </a:solidFill>
                </a:rPr>
                <a:t>9105</a:t>
              </a:r>
            </a:p>
          </p:txBody>
        </p:sp>
      </p:grpSp>
      <p:grpSp>
        <p:nvGrpSpPr>
          <p:cNvPr id="11" name="Group 10"/>
          <p:cNvGrpSpPr/>
          <p:nvPr/>
        </p:nvGrpSpPr>
        <p:grpSpPr>
          <a:xfrm>
            <a:off x="1953833" y="1919264"/>
            <a:ext cx="738373" cy="1421538"/>
            <a:chOff x="1167903" y="1859411"/>
            <a:chExt cx="738373" cy="1421538"/>
          </a:xfrm>
        </p:grpSpPr>
        <p:sp>
          <p:nvSpPr>
            <p:cNvPr id="51" name="TextBox 50"/>
            <p:cNvSpPr txBox="1"/>
            <p:nvPr/>
          </p:nvSpPr>
          <p:spPr>
            <a:xfrm>
              <a:off x="1172025" y="1859411"/>
              <a:ext cx="732598" cy="279380"/>
            </a:xfrm>
            <a:prstGeom prst="rect">
              <a:avLst/>
            </a:prstGeom>
            <a:solidFill>
              <a:srgbClr val="FF0000"/>
            </a:solidFill>
            <a:ln>
              <a:solidFill>
                <a:schemeClr val="bg1"/>
              </a:solidFill>
            </a:ln>
          </p:spPr>
          <p:txBody>
            <a:bodyPr wrap="square" rtlCol="0">
              <a:noAutofit/>
            </a:bodyPr>
            <a:lstStyle/>
            <a:p>
              <a:pPr algn="ctr"/>
              <a:r>
                <a:rPr lang="en-US" sz="1200" b="1">
                  <a:solidFill>
                    <a:schemeClr val="bg1"/>
                  </a:solidFill>
                </a:rPr>
                <a:t>9101</a:t>
              </a:r>
              <a:endParaRPr lang="en-US" sz="1200" b="1" dirty="0">
                <a:solidFill>
                  <a:schemeClr val="bg1"/>
                </a:solidFill>
              </a:endParaRPr>
            </a:p>
          </p:txBody>
        </p:sp>
        <p:sp>
          <p:nvSpPr>
            <p:cNvPr id="56" name="TextBox 55"/>
            <p:cNvSpPr txBox="1"/>
            <p:nvPr/>
          </p:nvSpPr>
          <p:spPr>
            <a:xfrm>
              <a:off x="1168731" y="2143619"/>
              <a:ext cx="735064"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sp>
          <p:nvSpPr>
            <p:cNvPr id="59" name="TextBox 58"/>
            <p:cNvSpPr txBox="1"/>
            <p:nvPr/>
          </p:nvSpPr>
          <p:spPr>
            <a:xfrm>
              <a:off x="1178610" y="2428105"/>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60" name="TextBox 59"/>
            <p:cNvSpPr txBox="1"/>
            <p:nvPr/>
          </p:nvSpPr>
          <p:spPr>
            <a:xfrm>
              <a:off x="1174488" y="2712313"/>
              <a:ext cx="727666"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9103</a:t>
              </a:r>
            </a:p>
          </p:txBody>
        </p:sp>
        <p:sp>
          <p:nvSpPr>
            <p:cNvPr id="69" name="TextBox 68"/>
            <p:cNvSpPr txBox="1"/>
            <p:nvPr/>
          </p:nvSpPr>
          <p:spPr>
            <a:xfrm>
              <a:off x="1167903" y="3001569"/>
              <a:ext cx="732598"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9105</a:t>
              </a:r>
            </a:p>
          </p:txBody>
        </p:sp>
      </p:grpSp>
      <p:grpSp>
        <p:nvGrpSpPr>
          <p:cNvPr id="25" name="Group 24"/>
          <p:cNvGrpSpPr/>
          <p:nvPr/>
        </p:nvGrpSpPr>
        <p:grpSpPr>
          <a:xfrm>
            <a:off x="3652567" y="1402594"/>
            <a:ext cx="738373" cy="1137330"/>
            <a:chOff x="2866637" y="1342741"/>
            <a:chExt cx="738373" cy="1137330"/>
          </a:xfrm>
        </p:grpSpPr>
        <p:cxnSp>
          <p:nvCxnSpPr>
            <p:cNvPr id="35" name="Straight Connector 34"/>
            <p:cNvCxnSpPr/>
            <p:nvPr/>
          </p:nvCxnSpPr>
          <p:spPr>
            <a:xfrm>
              <a:off x="2957973" y="2480071"/>
              <a:ext cx="61777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67465" y="1342741"/>
              <a:ext cx="735064"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9105</a:t>
              </a:r>
            </a:p>
          </p:txBody>
        </p:sp>
        <p:sp>
          <p:nvSpPr>
            <p:cNvPr id="72" name="TextBox 71"/>
            <p:cNvSpPr txBox="1"/>
            <p:nvPr/>
          </p:nvSpPr>
          <p:spPr>
            <a:xfrm>
              <a:off x="2877344" y="1627227"/>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73" name="TextBox 72"/>
            <p:cNvSpPr txBox="1"/>
            <p:nvPr/>
          </p:nvSpPr>
          <p:spPr>
            <a:xfrm>
              <a:off x="2873222" y="1911435"/>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9103</a:t>
              </a:r>
              <a:endParaRPr lang="en-US" sz="1200" b="1" dirty="0">
                <a:solidFill>
                  <a:schemeClr val="bg1"/>
                </a:solidFill>
              </a:endParaRPr>
            </a:p>
          </p:txBody>
        </p:sp>
        <p:sp>
          <p:nvSpPr>
            <p:cNvPr id="74" name="TextBox 73"/>
            <p:cNvSpPr txBox="1"/>
            <p:nvPr/>
          </p:nvSpPr>
          <p:spPr>
            <a:xfrm>
              <a:off x="2866637" y="2200691"/>
              <a:ext cx="732598" cy="279380"/>
            </a:xfrm>
            <a:prstGeom prst="rect">
              <a:avLst/>
            </a:prstGeom>
            <a:solidFill>
              <a:srgbClr val="E98355"/>
            </a:solidFill>
            <a:ln>
              <a:solidFill>
                <a:schemeClr val="bg1"/>
              </a:solidFill>
            </a:ln>
          </p:spPr>
          <p:txBody>
            <a:bodyPr wrap="square" rtlCol="0">
              <a:noAutofit/>
            </a:bodyPr>
            <a:lstStyle/>
            <a:p>
              <a:pPr algn="ctr"/>
              <a:r>
                <a:rPr lang="en-US" sz="1200" b="1" dirty="0">
                  <a:solidFill>
                    <a:schemeClr val="bg1"/>
                  </a:solidFill>
                </a:rPr>
                <a:t>9105</a:t>
              </a:r>
            </a:p>
          </p:txBody>
        </p:sp>
      </p:grpSp>
      <p:grpSp>
        <p:nvGrpSpPr>
          <p:cNvPr id="26" name="Group 25"/>
          <p:cNvGrpSpPr/>
          <p:nvPr/>
        </p:nvGrpSpPr>
        <p:grpSpPr>
          <a:xfrm>
            <a:off x="4694000" y="1679841"/>
            <a:ext cx="738373" cy="852844"/>
            <a:chOff x="3908070" y="1619988"/>
            <a:chExt cx="738373" cy="852844"/>
          </a:xfrm>
        </p:grpSpPr>
        <p:sp>
          <p:nvSpPr>
            <p:cNvPr id="75" name="TextBox 74"/>
            <p:cNvSpPr txBox="1"/>
            <p:nvPr/>
          </p:nvSpPr>
          <p:spPr>
            <a:xfrm>
              <a:off x="3918777" y="1619988"/>
              <a:ext cx="727666" cy="279380"/>
            </a:xfrm>
            <a:prstGeom prst="rect">
              <a:avLst/>
            </a:prstGeom>
            <a:solidFill>
              <a:srgbClr val="FF0000"/>
            </a:solidFill>
            <a:ln>
              <a:solidFill>
                <a:schemeClr val="bg1"/>
              </a:solidFill>
            </a:ln>
          </p:spPr>
          <p:txBody>
            <a:bodyPr wrap="square" rtlCol="0">
              <a:noAutofit/>
            </a:bodyPr>
            <a:lstStyle/>
            <a:p>
              <a:pPr algn="ctr"/>
              <a:r>
                <a:rPr lang="en-US" sz="1200" b="1">
                  <a:solidFill>
                    <a:schemeClr val="bg1"/>
                  </a:solidFill>
                </a:rPr>
                <a:t>9107</a:t>
              </a:r>
              <a:endParaRPr lang="en-US" sz="1200" b="1" dirty="0">
                <a:solidFill>
                  <a:schemeClr val="bg1"/>
                </a:solidFill>
              </a:endParaRPr>
            </a:p>
          </p:txBody>
        </p:sp>
        <p:sp>
          <p:nvSpPr>
            <p:cNvPr id="76" name="TextBox 75"/>
            <p:cNvSpPr txBox="1"/>
            <p:nvPr/>
          </p:nvSpPr>
          <p:spPr>
            <a:xfrm>
              <a:off x="3914655" y="1904196"/>
              <a:ext cx="727666"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9103</a:t>
              </a:r>
              <a:endParaRPr lang="en-US" sz="1200" b="1" dirty="0">
                <a:solidFill>
                  <a:schemeClr val="bg1"/>
                </a:solidFill>
              </a:endParaRPr>
            </a:p>
          </p:txBody>
        </p:sp>
        <p:sp>
          <p:nvSpPr>
            <p:cNvPr id="77" name="TextBox 76"/>
            <p:cNvSpPr txBox="1"/>
            <p:nvPr/>
          </p:nvSpPr>
          <p:spPr>
            <a:xfrm>
              <a:off x="3908070" y="2193452"/>
              <a:ext cx="732598"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grpSp>
      <p:grpSp>
        <p:nvGrpSpPr>
          <p:cNvPr id="27" name="Group 26"/>
          <p:cNvGrpSpPr/>
          <p:nvPr/>
        </p:nvGrpSpPr>
        <p:grpSpPr>
          <a:xfrm>
            <a:off x="4834049" y="4494295"/>
            <a:ext cx="734251" cy="568636"/>
            <a:chOff x="3949263" y="4162594"/>
            <a:chExt cx="734251" cy="568636"/>
          </a:xfrm>
        </p:grpSpPr>
        <p:sp>
          <p:nvSpPr>
            <p:cNvPr id="78" name="TextBox 77"/>
            <p:cNvSpPr txBox="1"/>
            <p:nvPr/>
          </p:nvSpPr>
          <p:spPr>
            <a:xfrm>
              <a:off x="3955848" y="4162594"/>
              <a:ext cx="727666"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9103</a:t>
              </a:r>
            </a:p>
          </p:txBody>
        </p:sp>
        <p:sp>
          <p:nvSpPr>
            <p:cNvPr id="79" name="TextBox 78"/>
            <p:cNvSpPr txBox="1"/>
            <p:nvPr/>
          </p:nvSpPr>
          <p:spPr>
            <a:xfrm>
              <a:off x="3949263" y="4451850"/>
              <a:ext cx="732598" cy="279380"/>
            </a:xfrm>
            <a:prstGeom prst="rect">
              <a:avLst/>
            </a:prstGeom>
            <a:solidFill>
              <a:srgbClr val="E98355"/>
            </a:solidFill>
            <a:ln>
              <a:solidFill>
                <a:schemeClr val="bg1"/>
              </a:solidFill>
            </a:ln>
          </p:spPr>
          <p:txBody>
            <a:bodyPr wrap="square" rtlCol="0">
              <a:noAutofit/>
            </a:bodyPr>
            <a:lstStyle/>
            <a:p>
              <a:pPr algn="ctr"/>
              <a:r>
                <a:rPr lang="en-US" sz="1200" b="1">
                  <a:solidFill>
                    <a:schemeClr val="bg1"/>
                  </a:solidFill>
                </a:rPr>
                <a:t>9105</a:t>
              </a:r>
              <a:endParaRPr lang="en-US" sz="1200" b="1" dirty="0">
                <a:solidFill>
                  <a:schemeClr val="bg1"/>
                </a:solidFill>
              </a:endParaRPr>
            </a:p>
          </p:txBody>
        </p:sp>
      </p:grpSp>
      <p:sp>
        <p:nvSpPr>
          <p:cNvPr id="80" name="TextBox 79"/>
          <p:cNvSpPr txBox="1"/>
          <p:nvPr/>
        </p:nvSpPr>
        <p:spPr>
          <a:xfrm>
            <a:off x="6134315" y="4482078"/>
            <a:ext cx="732598" cy="279380"/>
          </a:xfrm>
          <a:prstGeom prst="rect">
            <a:avLst/>
          </a:prstGeom>
          <a:solidFill>
            <a:srgbClr val="FF0000"/>
          </a:solidFill>
          <a:ln>
            <a:solidFill>
              <a:schemeClr val="bg1"/>
            </a:solidFill>
          </a:ln>
        </p:spPr>
        <p:txBody>
          <a:bodyPr wrap="square" rtlCol="0">
            <a:noAutofit/>
          </a:bodyPr>
          <a:lstStyle/>
          <a:p>
            <a:pPr algn="ctr"/>
            <a:r>
              <a:rPr lang="en-US" sz="1200" b="1" dirty="0">
                <a:solidFill>
                  <a:schemeClr val="bg1"/>
                </a:solidFill>
              </a:rPr>
              <a:t>9105</a:t>
            </a:r>
          </a:p>
        </p:txBody>
      </p:sp>
      <p:sp>
        <p:nvSpPr>
          <p:cNvPr id="94" name="TextBox 93"/>
          <p:cNvSpPr txBox="1"/>
          <p:nvPr/>
        </p:nvSpPr>
        <p:spPr>
          <a:xfrm>
            <a:off x="9596506" y="6445397"/>
            <a:ext cx="624694" cy="338554"/>
          </a:xfrm>
          <a:prstGeom prst="rect">
            <a:avLst/>
          </a:prstGeom>
          <a:noFill/>
        </p:spPr>
        <p:txBody>
          <a:bodyPr wrap="square" rtlCol="0">
            <a:spAutoFit/>
          </a:bodyPr>
          <a:lstStyle/>
          <a:p>
            <a:pPr algn="ctr"/>
            <a:r>
              <a:rPr lang="en-US" sz="1600" b="1" dirty="0">
                <a:solidFill>
                  <a:srgbClr val="000000"/>
                </a:solidFill>
                <a:latin typeface="+mj-lt"/>
              </a:rPr>
              <a:t>7</a:t>
            </a:r>
          </a:p>
        </p:txBody>
      </p:sp>
      <p:sp>
        <p:nvSpPr>
          <p:cNvPr id="95" name="Oval 94"/>
          <p:cNvSpPr/>
          <p:nvPr/>
        </p:nvSpPr>
        <p:spPr>
          <a:xfrm>
            <a:off x="6108096" y="381617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6" name="Oval 95"/>
          <p:cNvSpPr/>
          <p:nvPr/>
        </p:nvSpPr>
        <p:spPr>
          <a:xfrm>
            <a:off x="6113480" y="258928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97" name="Straight Connector 96"/>
          <p:cNvCxnSpPr>
            <a:stCxn id="96" idx="4"/>
            <a:endCxn id="95" idx="0"/>
          </p:cNvCxnSpPr>
          <p:nvPr/>
        </p:nvCxnSpPr>
        <p:spPr>
          <a:xfrm flipH="1">
            <a:off x="6395876" y="3194404"/>
            <a:ext cx="5384" cy="62177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4945218" y="3812229"/>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9" name="Oval 98"/>
          <p:cNvSpPr/>
          <p:nvPr/>
        </p:nvSpPr>
        <p:spPr>
          <a:xfrm>
            <a:off x="4952456" y="2584204"/>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100" name="Straight Connector 99"/>
          <p:cNvCxnSpPr>
            <a:stCxn id="99" idx="4"/>
            <a:endCxn id="98" idx="0"/>
          </p:cNvCxnSpPr>
          <p:nvPr/>
        </p:nvCxnSpPr>
        <p:spPr>
          <a:xfrm flipH="1">
            <a:off x="5232998" y="3189321"/>
            <a:ext cx="7238" cy="6229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36665" y="381617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02" name="Oval 101"/>
          <p:cNvSpPr/>
          <p:nvPr/>
        </p:nvSpPr>
        <p:spPr>
          <a:xfrm>
            <a:off x="3743903" y="2589287"/>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103" name="Straight Connector 102"/>
          <p:cNvCxnSpPr>
            <a:stCxn id="102" idx="4"/>
            <a:endCxn id="101" idx="0"/>
          </p:cNvCxnSpPr>
          <p:nvPr/>
        </p:nvCxnSpPr>
        <p:spPr>
          <a:xfrm flipH="1">
            <a:off x="4024445" y="3194404"/>
            <a:ext cx="7238" cy="62177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02" idx="6"/>
            <a:endCxn id="99" idx="2"/>
          </p:cNvCxnSpPr>
          <p:nvPr/>
        </p:nvCxnSpPr>
        <p:spPr>
          <a:xfrm flipV="1">
            <a:off x="4319462" y="2886763"/>
            <a:ext cx="632994"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6"/>
            <a:endCxn id="96" idx="2"/>
          </p:cNvCxnSpPr>
          <p:nvPr/>
        </p:nvCxnSpPr>
        <p:spPr>
          <a:xfrm>
            <a:off x="5528015" y="2886763"/>
            <a:ext cx="585465" cy="508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1" idx="6"/>
            <a:endCxn id="98" idx="2"/>
          </p:cNvCxnSpPr>
          <p:nvPr/>
        </p:nvCxnSpPr>
        <p:spPr>
          <a:xfrm flipV="1">
            <a:off x="4312224" y="4114788"/>
            <a:ext cx="632994"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8" idx="6"/>
            <a:endCxn id="95" idx="2"/>
          </p:cNvCxnSpPr>
          <p:nvPr/>
        </p:nvCxnSpPr>
        <p:spPr>
          <a:xfrm>
            <a:off x="5520777" y="4114788"/>
            <a:ext cx="587319" cy="39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147000" y="3213390"/>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109" name="Straight Connector 108"/>
          <p:cNvCxnSpPr>
            <a:stCxn id="96" idx="5"/>
            <a:endCxn id="108" idx="2"/>
          </p:cNvCxnSpPr>
          <p:nvPr/>
        </p:nvCxnSpPr>
        <p:spPr>
          <a:xfrm>
            <a:off x="6604750" y="3105787"/>
            <a:ext cx="542250" cy="41016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5" idx="7"/>
            <a:endCxn id="108" idx="2"/>
          </p:cNvCxnSpPr>
          <p:nvPr/>
        </p:nvCxnSpPr>
        <p:spPr>
          <a:xfrm flipV="1">
            <a:off x="6599366" y="3515949"/>
            <a:ext cx="547634" cy="38884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621437" y="3222271"/>
            <a:ext cx="575559" cy="60511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cxnSp>
        <p:nvCxnSpPr>
          <p:cNvPr id="37" name="Straight Connector 36"/>
          <p:cNvCxnSpPr>
            <a:endCxn id="130" idx="6"/>
          </p:cNvCxnSpPr>
          <p:nvPr/>
        </p:nvCxnSpPr>
        <p:spPr>
          <a:xfrm flipH="1">
            <a:off x="3196996" y="3063836"/>
            <a:ext cx="614921" cy="46099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01" idx="1"/>
            <a:endCxn id="130" idx="6"/>
          </p:cNvCxnSpPr>
          <p:nvPr/>
        </p:nvCxnSpPr>
        <p:spPr>
          <a:xfrm flipH="1" flipV="1">
            <a:off x="3196996" y="3524830"/>
            <a:ext cx="623958" cy="37996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9031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par>
                                <p:cTn id="15" presetID="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1"/>
                                        </p:tgtEl>
                                      </p:cBhvr>
                                    </p:animEffect>
                                    <p:set>
                                      <p:cBhvr>
                                        <p:cTn id="44" dur="1" fill="hold">
                                          <p:stCondLst>
                                            <p:cond delay="499"/>
                                          </p:stCondLst>
                                        </p:cTn>
                                        <p:tgtEl>
                                          <p:spTgt spid="31"/>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dissolve">
                                      <p:cBhvr>
                                        <p:cTn id="4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9700"/>
            <a:ext cx="8588375" cy="838200"/>
          </a:xfrm>
          <a:prstGeom prst="rect">
            <a:avLst/>
          </a:prstGeom>
        </p:spPr>
        <p:txBody>
          <a:bodyPr/>
          <a:lstStyle/>
          <a:p>
            <a:r>
              <a:rPr lang="en-US" b="1" dirty="0">
                <a:solidFill>
                  <a:srgbClr val="494149"/>
                </a:solidFill>
              </a:rPr>
              <a:t>Combining Segments</a:t>
            </a:r>
          </a:p>
        </p:txBody>
      </p:sp>
      <p:cxnSp>
        <p:nvCxnSpPr>
          <p:cNvPr id="9" name="Straight Connector 8"/>
          <p:cNvCxnSpPr/>
          <p:nvPr/>
        </p:nvCxnSpPr>
        <p:spPr>
          <a:xfrm flipV="1">
            <a:off x="5280118" y="3132971"/>
            <a:ext cx="5066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41259" y="3132970"/>
            <a:ext cx="516933"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2864" y="3296882"/>
            <a:ext cx="1" cy="51519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80119" y="3975985"/>
            <a:ext cx="506632" cy="77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35446" y="3296880"/>
            <a:ext cx="1" cy="51519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64006" y="3296881"/>
            <a:ext cx="0" cy="51597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875267" y="3132972"/>
            <a:ext cx="513349" cy="43651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881785" y="3579240"/>
            <a:ext cx="506831" cy="39752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141259" y="3975983"/>
            <a:ext cx="516932" cy="7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12701" y="3132970"/>
            <a:ext cx="508057" cy="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2700" y="3975983"/>
            <a:ext cx="514577" cy="7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98013" y="3296882"/>
            <a:ext cx="6518" cy="5159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645027" y="3293700"/>
            <a:ext cx="1155605" cy="474859"/>
            <a:chOff x="6244640" y="3354116"/>
            <a:chExt cx="1403715" cy="395899"/>
          </a:xfrm>
        </p:grpSpPr>
        <p:cxnSp>
          <p:nvCxnSpPr>
            <p:cNvPr id="41" name="Straight Arrow Connector 40"/>
            <p:cNvCxnSpPr/>
            <p:nvPr/>
          </p:nvCxnSpPr>
          <p:spPr>
            <a:xfrm>
              <a:off x="6632040" y="3377593"/>
              <a:ext cx="0" cy="37242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44640" y="3354116"/>
              <a:ext cx="1403715" cy="384899"/>
            </a:xfrm>
            <a:prstGeom prst="rect">
              <a:avLst/>
            </a:prstGeom>
            <a:noFill/>
          </p:spPr>
          <p:txBody>
            <a:bodyPr wrap="square" rtlCol="0">
              <a:spAutoFit/>
            </a:bodyPr>
            <a:lstStyle/>
            <a:p>
              <a:pPr algn="ctr"/>
              <a:r>
                <a:rPr lang="en-US" sz="1200" b="1" dirty="0">
                  <a:solidFill>
                    <a:schemeClr val="accent6">
                      <a:lumMod val="60000"/>
                      <a:lumOff val="40000"/>
                    </a:schemeClr>
                  </a:solidFill>
                  <a:latin typeface="+mj-lt"/>
                </a:rPr>
                <a:t>24078</a:t>
              </a:r>
              <a:br>
                <a:rPr lang="en-US" sz="1200" b="1" dirty="0">
                  <a:solidFill>
                    <a:schemeClr val="accent6">
                      <a:lumMod val="60000"/>
                      <a:lumOff val="40000"/>
                    </a:schemeClr>
                  </a:solidFill>
                  <a:latin typeface="+mj-lt"/>
                </a:rPr>
              </a:br>
              <a:endParaRPr lang="en-US" sz="1200" b="1" dirty="0">
                <a:solidFill>
                  <a:schemeClr val="accent6">
                    <a:lumMod val="60000"/>
                    <a:lumOff val="40000"/>
                  </a:schemeClr>
                </a:solidFill>
                <a:latin typeface="+mj-lt"/>
              </a:endParaRPr>
            </a:p>
          </p:txBody>
        </p:sp>
      </p:grpSp>
      <p:grpSp>
        <p:nvGrpSpPr>
          <p:cNvPr id="27" name="Group 26"/>
          <p:cNvGrpSpPr/>
          <p:nvPr/>
        </p:nvGrpSpPr>
        <p:grpSpPr>
          <a:xfrm>
            <a:off x="6252358" y="1666907"/>
            <a:ext cx="1166178" cy="877923"/>
            <a:chOff x="2048772" y="1283552"/>
            <a:chExt cx="1166178" cy="877923"/>
          </a:xfrm>
        </p:grpSpPr>
        <p:sp>
          <p:nvSpPr>
            <p:cNvPr id="36" name="TextBox 35"/>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37" name="TextBox 36"/>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38" name="TextBox 37"/>
            <p:cNvSpPr txBox="1"/>
            <p:nvPr/>
          </p:nvSpPr>
          <p:spPr>
            <a:xfrm>
              <a:off x="2048772" y="1283552"/>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grpSp>
      <p:grpSp>
        <p:nvGrpSpPr>
          <p:cNvPr id="43" name="Group 42"/>
          <p:cNvGrpSpPr/>
          <p:nvPr/>
        </p:nvGrpSpPr>
        <p:grpSpPr>
          <a:xfrm>
            <a:off x="7121442" y="4526415"/>
            <a:ext cx="1166178" cy="600924"/>
            <a:chOff x="2048772" y="1560551"/>
            <a:chExt cx="1166178" cy="600924"/>
          </a:xfrm>
        </p:grpSpPr>
        <p:sp>
          <p:nvSpPr>
            <p:cNvPr id="44" name="TextBox 43"/>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45" name="TextBox 44"/>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grpSp>
      <p:sp>
        <p:nvSpPr>
          <p:cNvPr id="48" name="TextBox 47"/>
          <p:cNvSpPr txBox="1"/>
          <p:nvPr/>
        </p:nvSpPr>
        <p:spPr>
          <a:xfrm>
            <a:off x="7953430" y="425364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grpSp>
        <p:nvGrpSpPr>
          <p:cNvPr id="50" name="Group 49"/>
          <p:cNvGrpSpPr/>
          <p:nvPr/>
        </p:nvGrpSpPr>
        <p:grpSpPr>
          <a:xfrm>
            <a:off x="6227439" y="4532207"/>
            <a:ext cx="1166178" cy="600924"/>
            <a:chOff x="2048772" y="1560551"/>
            <a:chExt cx="1166178" cy="600924"/>
          </a:xfrm>
        </p:grpSpPr>
        <p:sp>
          <p:nvSpPr>
            <p:cNvPr id="51" name="TextBox 50"/>
            <p:cNvSpPr txBox="1"/>
            <p:nvPr/>
          </p:nvSpPr>
          <p:spPr>
            <a:xfrm>
              <a:off x="2048772" y="183791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52" name="TextBox 51"/>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grpSp>
      <p:grpSp>
        <p:nvGrpSpPr>
          <p:cNvPr id="25" name="Group 24"/>
          <p:cNvGrpSpPr/>
          <p:nvPr/>
        </p:nvGrpSpPr>
        <p:grpSpPr>
          <a:xfrm>
            <a:off x="5380916" y="1389908"/>
            <a:ext cx="1166178" cy="1154922"/>
            <a:chOff x="2246401" y="1345950"/>
            <a:chExt cx="1166178" cy="1154922"/>
          </a:xfrm>
        </p:grpSpPr>
        <p:sp>
          <p:nvSpPr>
            <p:cNvPr id="49" name="TextBox 48"/>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53" name="TextBox 5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54" name="TextBox 53"/>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sp>
          <p:nvSpPr>
            <p:cNvPr id="55" name="TextBox 54"/>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16007</a:t>
              </a:r>
            </a:p>
          </p:txBody>
        </p:sp>
      </p:grpSp>
      <p:grpSp>
        <p:nvGrpSpPr>
          <p:cNvPr id="61" name="Group 60"/>
          <p:cNvGrpSpPr/>
          <p:nvPr/>
        </p:nvGrpSpPr>
        <p:grpSpPr>
          <a:xfrm>
            <a:off x="4519774" y="1389908"/>
            <a:ext cx="1166178" cy="1154922"/>
            <a:chOff x="2246401" y="1345950"/>
            <a:chExt cx="1166178" cy="1154922"/>
          </a:xfrm>
        </p:grpSpPr>
        <p:sp>
          <p:nvSpPr>
            <p:cNvPr id="62" name="TextBox 61"/>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a:solidFill>
                    <a:srgbClr val="000000"/>
                  </a:solidFill>
                </a:rPr>
                <a:t>Packet to Z</a:t>
              </a:r>
              <a:endParaRPr lang="en-US" sz="1200" dirty="0">
                <a:solidFill>
                  <a:srgbClr val="000000"/>
                </a:solidFill>
              </a:endParaRPr>
            </a:p>
          </p:txBody>
        </p:sp>
        <p:sp>
          <p:nvSpPr>
            <p:cNvPr id="63" name="TextBox 6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16011</a:t>
              </a:r>
            </a:p>
          </p:txBody>
        </p:sp>
        <p:sp>
          <p:nvSpPr>
            <p:cNvPr id="64" name="TextBox 63"/>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24078</a:t>
              </a:r>
            </a:p>
          </p:txBody>
        </p:sp>
        <p:sp>
          <p:nvSpPr>
            <p:cNvPr id="65" name="TextBox 64"/>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16007</a:t>
              </a:r>
            </a:p>
          </p:txBody>
        </p:sp>
      </p:grpSp>
      <p:grpSp>
        <p:nvGrpSpPr>
          <p:cNvPr id="31" name="Group 30"/>
          <p:cNvGrpSpPr/>
          <p:nvPr/>
        </p:nvGrpSpPr>
        <p:grpSpPr>
          <a:xfrm>
            <a:off x="4555271" y="2512689"/>
            <a:ext cx="2789486" cy="372672"/>
            <a:chOff x="2213439" y="2512691"/>
            <a:chExt cx="2789486" cy="372672"/>
          </a:xfrm>
        </p:grpSpPr>
        <p:sp>
          <p:nvSpPr>
            <p:cNvPr id="46" name="TextBox 45"/>
            <p:cNvSpPr txBox="1"/>
            <p:nvPr/>
          </p:nvSpPr>
          <p:spPr>
            <a:xfrm>
              <a:off x="4178906" y="2577586"/>
              <a:ext cx="824019" cy="307777"/>
            </a:xfrm>
            <a:prstGeom prst="rect">
              <a:avLst/>
            </a:prstGeom>
            <a:noFill/>
          </p:spPr>
          <p:txBody>
            <a:bodyPr wrap="square" rtlCol="0">
              <a:spAutoFit/>
            </a:bodyPr>
            <a:lstStyle/>
            <a:p>
              <a:pPr algn="ctr"/>
              <a:r>
                <a:rPr lang="en-US" sz="1400" b="1" dirty="0">
                  <a:solidFill>
                    <a:schemeClr val="tx2"/>
                  </a:solidFill>
                  <a:latin typeface="+mj-lt"/>
                </a:rPr>
                <a:t>16007</a:t>
              </a:r>
            </a:p>
          </p:txBody>
        </p:sp>
        <p:cxnSp>
          <p:nvCxnSpPr>
            <p:cNvPr id="69" name="Straight Arrow Connector 68"/>
            <p:cNvCxnSpPr/>
            <p:nvPr/>
          </p:nvCxnSpPr>
          <p:spPr>
            <a:xfrm>
              <a:off x="2563344" y="2874324"/>
              <a:ext cx="183028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213439" y="2512691"/>
              <a:ext cx="797388" cy="307777"/>
            </a:xfrm>
            <a:prstGeom prst="rect">
              <a:avLst/>
            </a:prstGeom>
            <a:noFill/>
          </p:spPr>
          <p:txBody>
            <a:bodyPr wrap="square" rtlCol="0">
              <a:spAutoFit/>
            </a:bodyPr>
            <a:lstStyle/>
            <a:p>
              <a:pPr algn="ctr"/>
              <a:r>
                <a:rPr lang="en-US" sz="1400" b="1" dirty="0">
                  <a:solidFill>
                    <a:schemeClr val="tx2"/>
                  </a:solidFill>
                  <a:latin typeface="+mj-lt"/>
                </a:rPr>
                <a:t>16007</a:t>
              </a:r>
            </a:p>
          </p:txBody>
        </p:sp>
      </p:grpSp>
      <p:grpSp>
        <p:nvGrpSpPr>
          <p:cNvPr id="30" name="Group 29"/>
          <p:cNvGrpSpPr/>
          <p:nvPr/>
        </p:nvGrpSpPr>
        <p:grpSpPr>
          <a:xfrm>
            <a:off x="6587854" y="3027413"/>
            <a:ext cx="2423350" cy="1473029"/>
            <a:chOff x="4246022" y="3027415"/>
            <a:chExt cx="2423350" cy="1473029"/>
          </a:xfrm>
        </p:grpSpPr>
        <p:sp>
          <p:nvSpPr>
            <p:cNvPr id="39" name="TextBox 38"/>
            <p:cNvSpPr txBox="1"/>
            <p:nvPr/>
          </p:nvSpPr>
          <p:spPr>
            <a:xfrm>
              <a:off x="5914830" y="3027415"/>
              <a:ext cx="754542" cy="307777"/>
            </a:xfrm>
            <a:prstGeom prst="rect">
              <a:avLst/>
            </a:prstGeom>
            <a:noFill/>
          </p:spPr>
          <p:txBody>
            <a:bodyPr wrap="square" rtlCol="0">
              <a:spAutoFit/>
            </a:bodyPr>
            <a:lstStyle/>
            <a:p>
              <a:pPr algn="ctr"/>
              <a:r>
                <a:rPr lang="en-US" sz="1400" b="1" dirty="0">
                  <a:solidFill>
                    <a:schemeClr val="tx2"/>
                  </a:solidFill>
                  <a:latin typeface="+mj-lt"/>
                </a:rPr>
                <a:t>16011</a:t>
              </a:r>
            </a:p>
          </p:txBody>
        </p:sp>
        <p:sp>
          <p:nvSpPr>
            <p:cNvPr id="75" name="TextBox 74"/>
            <p:cNvSpPr txBox="1"/>
            <p:nvPr/>
          </p:nvSpPr>
          <p:spPr>
            <a:xfrm>
              <a:off x="4246022" y="4192667"/>
              <a:ext cx="701965" cy="307777"/>
            </a:xfrm>
            <a:prstGeom prst="rect">
              <a:avLst/>
            </a:prstGeom>
            <a:noFill/>
            <a:ln>
              <a:noFill/>
            </a:ln>
          </p:spPr>
          <p:txBody>
            <a:bodyPr wrap="square" rtlCol="0">
              <a:spAutoFit/>
            </a:bodyPr>
            <a:lstStyle/>
            <a:p>
              <a:pPr algn="ctr"/>
              <a:r>
                <a:rPr lang="en-US" sz="1400" b="1" dirty="0">
                  <a:solidFill>
                    <a:schemeClr val="tx2"/>
                  </a:solidFill>
                  <a:latin typeface="+mj-lt"/>
                </a:rPr>
                <a:t>16011</a:t>
              </a:r>
            </a:p>
          </p:txBody>
        </p:sp>
        <p:cxnSp>
          <p:nvCxnSpPr>
            <p:cNvPr id="76" name="Straight Arrow Connector 75"/>
            <p:cNvCxnSpPr/>
            <p:nvPr/>
          </p:nvCxnSpPr>
          <p:spPr>
            <a:xfrm flipV="1">
              <a:off x="4571329" y="4200390"/>
              <a:ext cx="1048482" cy="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679236" y="3805051"/>
              <a:ext cx="456422" cy="3616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endCxn id="64" idx="1"/>
          </p:cNvCxnSpPr>
          <p:nvPr/>
        </p:nvCxnSpPr>
        <p:spPr>
          <a:xfrm flipV="1">
            <a:off x="3579617" y="1805407"/>
            <a:ext cx="940157" cy="415859"/>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33698" y="2238593"/>
            <a:ext cx="914400" cy="914400"/>
          </a:xfrm>
          <a:prstGeom prst="rect">
            <a:avLst/>
          </a:prstGeom>
          <a:noFill/>
          <a:ln>
            <a:noFill/>
          </a:ln>
        </p:spPr>
        <p:txBody>
          <a:bodyPr wrap="none" rtlCol="0">
            <a:noAutofit/>
          </a:bodyPr>
          <a:lstStyle/>
          <a:p>
            <a:pPr algn="ctr"/>
            <a:r>
              <a:rPr lang="en-US" sz="1200" b="1" dirty="0" err="1">
                <a:solidFill>
                  <a:srgbClr val="000000"/>
                </a:solidFill>
              </a:rPr>
              <a:t>Adj</a:t>
            </a:r>
            <a:r>
              <a:rPr lang="en-US" sz="1200" b="1" dirty="0">
                <a:solidFill>
                  <a:srgbClr val="000000"/>
                </a:solidFill>
              </a:rPr>
              <a:t>-SID</a:t>
            </a:r>
          </a:p>
        </p:txBody>
      </p:sp>
      <p:cxnSp>
        <p:nvCxnSpPr>
          <p:cNvPr id="66" name="Straight Arrow Connector 65"/>
          <p:cNvCxnSpPr>
            <a:endCxn id="65" idx="1"/>
          </p:cNvCxnSpPr>
          <p:nvPr/>
        </p:nvCxnSpPr>
        <p:spPr>
          <a:xfrm>
            <a:off x="3265743" y="1354984"/>
            <a:ext cx="1254031" cy="173424"/>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708175" y="1095029"/>
            <a:ext cx="914400" cy="914400"/>
          </a:xfrm>
          <a:prstGeom prst="rect">
            <a:avLst/>
          </a:prstGeom>
          <a:noFill/>
          <a:ln>
            <a:noFill/>
          </a:ln>
        </p:spPr>
        <p:txBody>
          <a:bodyPr wrap="none" rtlCol="0">
            <a:noAutofit/>
          </a:bodyPr>
          <a:lstStyle/>
          <a:p>
            <a:pPr algn="ctr"/>
            <a:r>
              <a:rPr lang="en-US" sz="1200" b="1" dirty="0">
                <a:solidFill>
                  <a:srgbClr val="000000"/>
                </a:solidFill>
              </a:rPr>
              <a:t>Prefix-SID</a:t>
            </a:r>
          </a:p>
        </p:txBody>
      </p:sp>
      <p:sp>
        <p:nvSpPr>
          <p:cNvPr id="83" name="Oval 82"/>
          <p:cNvSpPr/>
          <p:nvPr/>
        </p:nvSpPr>
        <p:spPr>
          <a:xfrm>
            <a:off x="4841987" y="2852503"/>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4" name="Oval 83"/>
          <p:cNvSpPr/>
          <p:nvPr/>
        </p:nvSpPr>
        <p:spPr>
          <a:xfrm>
            <a:off x="5701574" y="2861045"/>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85" name="Oval 84"/>
          <p:cNvSpPr/>
          <p:nvPr/>
        </p:nvSpPr>
        <p:spPr>
          <a:xfrm>
            <a:off x="6605627" y="2847888"/>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7465965" y="2847716"/>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87" name="Oval 86"/>
          <p:cNvSpPr/>
          <p:nvPr/>
        </p:nvSpPr>
        <p:spPr>
          <a:xfrm>
            <a:off x="8354663" y="3295841"/>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4849289" y="3710362"/>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9" name="Oval 88"/>
          <p:cNvSpPr/>
          <p:nvPr/>
        </p:nvSpPr>
        <p:spPr>
          <a:xfrm>
            <a:off x="5708876" y="3718904"/>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90" name="Oval 89"/>
          <p:cNvSpPr/>
          <p:nvPr/>
        </p:nvSpPr>
        <p:spPr>
          <a:xfrm>
            <a:off x="6612929" y="3705747"/>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91" name="Oval 90"/>
          <p:cNvSpPr/>
          <p:nvPr/>
        </p:nvSpPr>
        <p:spPr>
          <a:xfrm>
            <a:off x="7473267" y="3705575"/>
            <a:ext cx="478675" cy="47414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a:off x="4700021" y="2637752"/>
            <a:ext cx="4150895" cy="1831865"/>
          </a:xfrm>
          <a:custGeom>
            <a:avLst/>
            <a:gdLst>
              <a:gd name="connsiteX0" fmla="*/ 0 w 4018547"/>
              <a:gd name="connsiteY0" fmla="*/ 165607 h 1831865"/>
              <a:gd name="connsiteX1" fmla="*/ 1708484 w 4018547"/>
              <a:gd name="connsiteY1" fmla="*/ 153575 h 1831865"/>
              <a:gd name="connsiteX2" fmla="*/ 1696452 w 4018547"/>
              <a:gd name="connsiteY2" fmla="*/ 1789870 h 1831865"/>
              <a:gd name="connsiteX3" fmla="*/ 4018547 w 4018547"/>
              <a:gd name="connsiteY3" fmla="*/ 1344701 h 1831865"/>
            </a:gdLst>
            <a:ahLst/>
            <a:cxnLst>
              <a:cxn ang="0">
                <a:pos x="connsiteX0" y="connsiteY0"/>
              </a:cxn>
              <a:cxn ang="0">
                <a:pos x="connsiteX1" y="connsiteY1"/>
              </a:cxn>
              <a:cxn ang="0">
                <a:pos x="connsiteX2" y="connsiteY2"/>
              </a:cxn>
              <a:cxn ang="0">
                <a:pos x="connsiteX3" y="connsiteY3"/>
              </a:cxn>
            </a:cxnLst>
            <a:rect l="l" t="t" r="r" b="b"/>
            <a:pathLst>
              <a:path w="4018547" h="1831865">
                <a:moveTo>
                  <a:pt x="0" y="165607"/>
                </a:moveTo>
                <a:cubicBezTo>
                  <a:pt x="712871" y="24235"/>
                  <a:pt x="1425742" y="-117136"/>
                  <a:pt x="1708484" y="153575"/>
                </a:cubicBezTo>
                <a:cubicBezTo>
                  <a:pt x="1991226" y="424286"/>
                  <a:pt x="1311442" y="1591349"/>
                  <a:pt x="1696452" y="1789870"/>
                </a:cubicBezTo>
                <a:cubicBezTo>
                  <a:pt x="2081462" y="1988391"/>
                  <a:pt x="3617494" y="1422906"/>
                  <a:pt x="4018547" y="1344701"/>
                </a:cubicBezTo>
              </a:path>
            </a:pathLst>
          </a:custGeom>
          <a:noFill/>
          <a:ln w="53975">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76559" y="2922146"/>
            <a:ext cx="367659" cy="316529"/>
          </a:xfrm>
          <a:prstGeom prst="rect">
            <a:avLst/>
          </a:prstGeom>
          <a:noFill/>
          <a:ln>
            <a:noFill/>
          </a:ln>
        </p:spPr>
        <p:txBody>
          <a:bodyPr wrap="none" rtlCol="0">
            <a:noAutofit/>
          </a:bodyPr>
          <a:lstStyle/>
          <a:p>
            <a:pPr algn="ctr"/>
            <a:r>
              <a:rPr lang="en-US" b="1" dirty="0">
                <a:solidFill>
                  <a:schemeClr val="bg1"/>
                </a:solidFill>
              </a:rPr>
              <a:t>7</a:t>
            </a:r>
          </a:p>
        </p:txBody>
      </p:sp>
      <p:sp>
        <p:nvSpPr>
          <p:cNvPr id="70" name="TextBox 69"/>
          <p:cNvSpPr txBox="1"/>
          <p:nvPr/>
        </p:nvSpPr>
        <p:spPr>
          <a:xfrm>
            <a:off x="8424238" y="3351231"/>
            <a:ext cx="339524" cy="292732"/>
          </a:xfrm>
          <a:prstGeom prst="rect">
            <a:avLst/>
          </a:prstGeom>
          <a:noFill/>
          <a:ln>
            <a:noFill/>
          </a:ln>
        </p:spPr>
        <p:txBody>
          <a:bodyPr wrap="none" rtlCol="0">
            <a:noAutofit/>
          </a:bodyPr>
          <a:lstStyle/>
          <a:p>
            <a:pPr algn="ctr"/>
            <a:r>
              <a:rPr lang="en-US" sz="2000" dirty="0">
                <a:solidFill>
                  <a:schemeClr val="bg1"/>
                </a:solidFill>
              </a:rPr>
              <a:t>11</a:t>
            </a:r>
          </a:p>
        </p:txBody>
      </p:sp>
      <p:sp>
        <p:nvSpPr>
          <p:cNvPr id="71" name="Rectangle 70"/>
          <p:cNvSpPr/>
          <p:nvPr/>
        </p:nvSpPr>
        <p:spPr>
          <a:xfrm>
            <a:off x="628242" y="2310908"/>
            <a:ext cx="4813627" cy="3170099"/>
          </a:xfrm>
          <a:prstGeom prst="rect">
            <a:avLst/>
          </a:prstGeom>
        </p:spPr>
        <p:txBody>
          <a:bodyPr wrap="square">
            <a:spAutoFit/>
          </a:bodyPr>
          <a:lstStyle/>
          <a:p>
            <a:endParaRPr lang="en-US" sz="2000" dirty="0">
              <a:solidFill>
                <a:srgbClr val="585858"/>
              </a:solidFill>
            </a:endParaRPr>
          </a:p>
          <a:p>
            <a:pPr marL="285750" indent="-285750">
              <a:buFont typeface="Arial" panose="020B0604020202020204" pitchFamily="34" charset="0"/>
              <a:buChar char="•"/>
            </a:pPr>
            <a:r>
              <a:rPr lang="en-US" sz="2000" dirty="0">
                <a:solidFill>
                  <a:srgbClr val="585858"/>
                </a:solidFill>
              </a:rPr>
              <a:t>Steer traffic on any path</a:t>
            </a:r>
          </a:p>
          <a:p>
            <a:r>
              <a:rPr lang="en-US" sz="2000" dirty="0">
                <a:solidFill>
                  <a:srgbClr val="585858"/>
                </a:solidFill>
              </a:rPr>
              <a:t>through the network</a:t>
            </a:r>
          </a:p>
          <a:p>
            <a:pPr marL="285750" indent="-285750">
              <a:buFont typeface="Arial" panose="020B0604020202020204" pitchFamily="34" charset="0"/>
              <a:buChar char="•"/>
            </a:pPr>
            <a:r>
              <a:rPr lang="en-US" sz="2000" dirty="0">
                <a:solidFill>
                  <a:srgbClr val="585858"/>
                </a:solidFill>
              </a:rPr>
              <a:t>Path is specified by list of</a:t>
            </a:r>
          </a:p>
          <a:p>
            <a:r>
              <a:rPr lang="en-US" sz="2000" dirty="0">
                <a:solidFill>
                  <a:srgbClr val="585858"/>
                </a:solidFill>
              </a:rPr>
              <a:t>segments in packet header, a</a:t>
            </a:r>
          </a:p>
          <a:p>
            <a:r>
              <a:rPr lang="en-US" sz="2000" dirty="0">
                <a:solidFill>
                  <a:srgbClr val="585858"/>
                </a:solidFill>
              </a:rPr>
              <a:t>stack of labels</a:t>
            </a:r>
          </a:p>
          <a:p>
            <a:pPr marL="285750" indent="-285750">
              <a:buFont typeface="Arial" panose="020B0604020202020204" pitchFamily="34" charset="0"/>
              <a:buChar char="•"/>
            </a:pPr>
            <a:r>
              <a:rPr lang="en-US" sz="2000" dirty="0">
                <a:solidFill>
                  <a:srgbClr val="585858"/>
                </a:solidFill>
              </a:rPr>
              <a:t>No path is signaled</a:t>
            </a:r>
          </a:p>
          <a:p>
            <a:pPr marL="285750" indent="-285750">
              <a:buFont typeface="Arial" panose="020B0604020202020204" pitchFamily="34" charset="0"/>
              <a:buChar char="•"/>
            </a:pPr>
            <a:r>
              <a:rPr lang="en-US" sz="2000" dirty="0">
                <a:solidFill>
                  <a:srgbClr val="585858"/>
                </a:solidFill>
              </a:rPr>
              <a:t>No per-flow state is created</a:t>
            </a:r>
          </a:p>
          <a:p>
            <a:pPr marL="285750" indent="-285750">
              <a:buFont typeface="Arial" panose="020B0604020202020204" pitchFamily="34" charset="0"/>
              <a:buChar char="•"/>
            </a:pPr>
            <a:r>
              <a:rPr lang="en-US" sz="2000" dirty="0">
                <a:solidFill>
                  <a:srgbClr val="585858"/>
                </a:solidFill>
              </a:rPr>
              <a:t>For IGP – single protocol, for</a:t>
            </a:r>
          </a:p>
          <a:p>
            <a:r>
              <a:rPr lang="en-US" sz="2000" dirty="0">
                <a:solidFill>
                  <a:srgbClr val="585858"/>
                </a:solidFill>
              </a:rPr>
              <a:t>BGP – AF LS</a:t>
            </a:r>
          </a:p>
        </p:txBody>
      </p:sp>
      <p:sp>
        <p:nvSpPr>
          <p:cNvPr id="72" name="TextBox 71"/>
          <p:cNvSpPr txBox="1"/>
          <p:nvPr/>
        </p:nvSpPr>
        <p:spPr>
          <a:xfrm>
            <a:off x="7544915" y="3752077"/>
            <a:ext cx="339524" cy="292732"/>
          </a:xfrm>
          <a:prstGeom prst="rect">
            <a:avLst/>
          </a:prstGeom>
          <a:noFill/>
          <a:ln>
            <a:noFill/>
          </a:ln>
        </p:spPr>
        <p:txBody>
          <a:bodyPr wrap="none" rtlCol="0">
            <a:noAutofit/>
          </a:bodyPr>
          <a:lstStyle/>
          <a:p>
            <a:pPr algn="ctr"/>
            <a:r>
              <a:rPr lang="en-US" sz="2000" dirty="0">
                <a:solidFill>
                  <a:schemeClr val="bg1"/>
                </a:solidFill>
              </a:rPr>
              <a:t>10</a:t>
            </a:r>
          </a:p>
        </p:txBody>
      </p:sp>
    </p:spTree>
    <p:extLst>
      <p:ext uri="{BB962C8B-B14F-4D97-AF65-F5344CB8AC3E}">
        <p14:creationId xmlns:p14="http://schemas.microsoft.com/office/powerpoint/2010/main" val="35277700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100"/>
                                        <p:tgtEl>
                                          <p:spTgt spid="35"/>
                                        </p:tgtEl>
                                      </p:cBhvr>
                                    </p:animEffect>
                                    <p:set>
                                      <p:cBhvr>
                                        <p:cTn id="48" dur="1" fill="hold">
                                          <p:stCondLst>
                                            <p:cond delay="99"/>
                                          </p:stCondLst>
                                        </p:cTn>
                                        <p:tgtEl>
                                          <p:spTgt spid="35"/>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100"/>
                                        <p:tgtEl>
                                          <p:spTgt spid="40"/>
                                        </p:tgtEl>
                                      </p:cBhvr>
                                    </p:animEffect>
                                    <p:set>
                                      <p:cBhvr>
                                        <p:cTn id="51" dur="1" fill="hold">
                                          <p:stCondLst>
                                            <p:cond delay="99"/>
                                          </p:stCondLst>
                                        </p:cTn>
                                        <p:tgtEl>
                                          <p:spTgt spid="40"/>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100"/>
                                        <p:tgtEl>
                                          <p:spTgt spid="66"/>
                                        </p:tgtEl>
                                      </p:cBhvr>
                                    </p:animEffect>
                                    <p:set>
                                      <p:cBhvr>
                                        <p:cTn id="54" dur="1" fill="hold">
                                          <p:stCondLst>
                                            <p:cond delay="99"/>
                                          </p:stCondLst>
                                        </p:cTn>
                                        <p:tgtEl>
                                          <p:spTgt spid="66"/>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100"/>
                                        <p:tgtEl>
                                          <p:spTgt spid="68"/>
                                        </p:tgtEl>
                                      </p:cBhvr>
                                    </p:animEffect>
                                    <p:set>
                                      <p:cBhvr>
                                        <p:cTn id="57" dur="1" fill="hold">
                                          <p:stCondLst>
                                            <p:cond delay="99"/>
                                          </p:stCondLst>
                                        </p:cTn>
                                        <p:tgtEl>
                                          <p:spTgt spid="6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dissolv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21600000">
                                      <p:cBhvr>
                                        <p:cTn id="75" dur="500" fill="hold"/>
                                        <p:tgtEl>
                                          <p:spTgt spid="32"/>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par>
                                <p:cTn id="81" presetID="9"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dissolve">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0"/>
                                        </p:tgtEl>
                                      </p:cBhvr>
                                    </p:animEffect>
                                    <p:set>
                                      <p:cBhvr>
                                        <p:cTn id="88" dur="1" fill="hold">
                                          <p:stCondLst>
                                            <p:cond delay="499"/>
                                          </p:stCondLst>
                                        </p:cTn>
                                        <p:tgtEl>
                                          <p:spTgt spid="50"/>
                                        </p:tgtEl>
                                        <p:attrNameLst>
                                          <p:attrName>style.visibility</p:attrName>
                                        </p:attrNameLst>
                                      </p:cBhvr>
                                      <p:to>
                                        <p:strVal val="hidden"/>
                                      </p:to>
                                    </p:set>
                                  </p:childTnLst>
                                </p:cTn>
                              </p:par>
                              <p:par>
                                <p:cTn id="89" presetID="9"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dissolve">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dissolv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0" grpId="0"/>
      <p:bldP spid="40" grpId="1"/>
      <p:bldP spid="68" grpId="0"/>
      <p:bldP spid="68" grpId="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3" idx="3"/>
          </p:cNvCxnSpPr>
          <p:nvPr/>
        </p:nvCxnSpPr>
        <p:spPr>
          <a:xfrm>
            <a:off x="1895898" y="1748598"/>
            <a:ext cx="485990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Picture 2"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1267793"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2541745"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3931248" y="1562698"/>
            <a:ext cx="628105" cy="3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71" t="28931" r="8368" b="21666"/>
          <a:stretch/>
        </p:blipFill>
        <p:spPr bwMode="auto">
          <a:xfrm>
            <a:off x="5249468" y="1562699"/>
            <a:ext cx="628105" cy="371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43782" y="1687985"/>
            <a:ext cx="495448" cy="259773"/>
          </a:xfrm>
          <a:prstGeom prst="rect">
            <a:avLst/>
          </a:prstGeom>
          <a:noFill/>
          <a:ln>
            <a:noFill/>
          </a:ln>
        </p:spPr>
        <p:txBody>
          <a:bodyPr wrap="none" rtlCol="0">
            <a:noAutofit/>
          </a:bodyPr>
          <a:lstStyle/>
          <a:p>
            <a:pPr algn="ctr"/>
            <a:r>
              <a:rPr lang="en-US" sz="1200" b="1" dirty="0">
                <a:solidFill>
                  <a:schemeClr val="bg1"/>
                </a:solidFill>
              </a:rPr>
              <a:t>P1</a:t>
            </a:r>
          </a:p>
        </p:txBody>
      </p:sp>
      <p:sp>
        <p:nvSpPr>
          <p:cNvPr id="9" name="TextBox 8"/>
          <p:cNvSpPr txBox="1"/>
          <p:nvPr/>
        </p:nvSpPr>
        <p:spPr>
          <a:xfrm>
            <a:off x="2615611" y="1698375"/>
            <a:ext cx="495448" cy="259773"/>
          </a:xfrm>
          <a:prstGeom prst="rect">
            <a:avLst/>
          </a:prstGeom>
          <a:noFill/>
          <a:ln>
            <a:noFill/>
          </a:ln>
        </p:spPr>
        <p:txBody>
          <a:bodyPr wrap="none" rtlCol="0">
            <a:noAutofit/>
          </a:bodyPr>
          <a:lstStyle/>
          <a:p>
            <a:pPr algn="ctr"/>
            <a:r>
              <a:rPr lang="en-US" sz="1200" b="1" dirty="0">
                <a:solidFill>
                  <a:schemeClr val="bg1"/>
                </a:solidFill>
              </a:rPr>
              <a:t>P2</a:t>
            </a:r>
          </a:p>
        </p:txBody>
      </p:sp>
      <p:sp>
        <p:nvSpPr>
          <p:cNvPr id="10" name="TextBox 9"/>
          <p:cNvSpPr txBox="1"/>
          <p:nvPr/>
        </p:nvSpPr>
        <p:spPr>
          <a:xfrm>
            <a:off x="4028027" y="1698376"/>
            <a:ext cx="495448" cy="259773"/>
          </a:xfrm>
          <a:prstGeom prst="rect">
            <a:avLst/>
          </a:prstGeom>
          <a:noFill/>
          <a:ln>
            <a:noFill/>
          </a:ln>
        </p:spPr>
        <p:txBody>
          <a:bodyPr wrap="none" rtlCol="0">
            <a:noAutofit/>
          </a:bodyPr>
          <a:lstStyle/>
          <a:p>
            <a:pPr algn="ctr"/>
            <a:r>
              <a:rPr lang="en-US" sz="1200" b="1" dirty="0">
                <a:solidFill>
                  <a:schemeClr val="bg1"/>
                </a:solidFill>
              </a:rPr>
              <a:t>P3</a:t>
            </a:r>
          </a:p>
        </p:txBody>
      </p:sp>
      <p:sp>
        <p:nvSpPr>
          <p:cNvPr id="12" name="TextBox 11"/>
          <p:cNvSpPr txBox="1"/>
          <p:nvPr/>
        </p:nvSpPr>
        <p:spPr>
          <a:xfrm>
            <a:off x="5324838" y="1690072"/>
            <a:ext cx="495448" cy="259773"/>
          </a:xfrm>
          <a:prstGeom prst="rect">
            <a:avLst/>
          </a:prstGeom>
          <a:noFill/>
          <a:ln>
            <a:noFill/>
          </a:ln>
        </p:spPr>
        <p:txBody>
          <a:bodyPr wrap="none" rtlCol="0">
            <a:noAutofit/>
          </a:bodyPr>
          <a:lstStyle/>
          <a:p>
            <a:pPr algn="ctr"/>
            <a:r>
              <a:rPr lang="en-US" sz="1200" b="1" dirty="0">
                <a:solidFill>
                  <a:schemeClr val="bg1"/>
                </a:solidFill>
              </a:rPr>
              <a:t>P4</a:t>
            </a:r>
          </a:p>
        </p:txBody>
      </p:sp>
      <p:cxnSp>
        <p:nvCxnSpPr>
          <p:cNvPr id="15" name="Straight Connector 14"/>
          <p:cNvCxnSpPr/>
          <p:nvPr/>
        </p:nvCxnSpPr>
        <p:spPr>
          <a:xfrm flipH="1">
            <a:off x="6379286" y="1455120"/>
            <a:ext cx="753035" cy="62110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90257" y="1601273"/>
            <a:ext cx="914400" cy="356876"/>
          </a:xfrm>
          <a:prstGeom prst="rect">
            <a:avLst/>
          </a:prstGeom>
          <a:noFill/>
          <a:ln>
            <a:noFill/>
          </a:ln>
        </p:spPr>
        <p:txBody>
          <a:bodyPr wrap="none" rtlCol="0">
            <a:noAutofit/>
          </a:bodyPr>
          <a:lstStyle/>
          <a:p>
            <a:pPr algn="ctr"/>
            <a:r>
              <a:rPr lang="en-US" sz="1400" b="1" dirty="0">
                <a:solidFill>
                  <a:srgbClr val="000000"/>
                </a:solidFill>
              </a:rPr>
              <a:t>10.20.34.0/24</a:t>
            </a:r>
          </a:p>
        </p:txBody>
      </p:sp>
      <p:sp>
        <p:nvSpPr>
          <p:cNvPr id="17" name="TextBox 16"/>
          <p:cNvSpPr txBox="1"/>
          <p:nvPr/>
        </p:nvSpPr>
        <p:spPr>
          <a:xfrm>
            <a:off x="5903849" y="1455120"/>
            <a:ext cx="914400" cy="322730"/>
          </a:xfrm>
          <a:prstGeom prst="rect">
            <a:avLst/>
          </a:prstGeom>
          <a:noFill/>
          <a:ln>
            <a:noFill/>
          </a:ln>
        </p:spPr>
        <p:txBody>
          <a:bodyPr wrap="none" rtlCol="0">
            <a:noAutofit/>
          </a:bodyPr>
          <a:lstStyle/>
          <a:p>
            <a:pPr algn="ctr"/>
            <a:r>
              <a:rPr lang="en-US" sz="1200" b="1" dirty="0">
                <a:solidFill>
                  <a:srgbClr val="000000"/>
                </a:solidFill>
              </a:rPr>
              <a:t>GE 0/0/0/0</a:t>
            </a:r>
          </a:p>
        </p:txBody>
      </p:sp>
      <p:graphicFrame>
        <p:nvGraphicFramePr>
          <p:cNvPr id="19" name="Table 18"/>
          <p:cNvGraphicFramePr>
            <a:graphicFrameLocks noGrp="1"/>
          </p:cNvGraphicFramePr>
          <p:nvPr>
            <p:extLst>
              <p:ext uri="{D42A27DB-BD31-4B8C-83A1-F6EECF244321}">
                <p14:modId xmlns:p14="http://schemas.microsoft.com/office/powerpoint/2010/main" val="2007328112"/>
              </p:ext>
            </p:extLst>
          </p:nvPr>
        </p:nvGraphicFramePr>
        <p:xfrm>
          <a:off x="946672" y="2236093"/>
          <a:ext cx="7401261" cy="2661920"/>
        </p:xfrm>
        <a:graphic>
          <a:graphicData uri="http://schemas.openxmlformats.org/drawingml/2006/table">
            <a:tbl>
              <a:tblPr firstRow="1" bandRow="1">
                <a:tableStyleId>{5C22544A-7EE6-4342-B048-85BDC9FD1C3A}</a:tableStyleId>
              </a:tblPr>
              <a:tblGrid>
                <a:gridCol w="4437947">
                  <a:extLst>
                    <a:ext uri="{9D8B030D-6E8A-4147-A177-3AD203B41FA5}">
                      <a16:colId xmlns="" xmlns:a16="http://schemas.microsoft.com/office/drawing/2014/main" val="20000"/>
                    </a:ext>
                  </a:extLst>
                </a:gridCol>
                <a:gridCol w="2963314">
                  <a:extLst>
                    <a:ext uri="{9D8B030D-6E8A-4147-A177-3AD203B41FA5}">
                      <a16:colId xmlns="" xmlns:a16="http://schemas.microsoft.com/office/drawing/2014/main" val="20001"/>
                    </a:ext>
                  </a:extLst>
                </a:gridCol>
              </a:tblGrid>
              <a:tr h="370840">
                <a:tc>
                  <a:txBody>
                    <a:bodyPr/>
                    <a:lstStyle/>
                    <a:p>
                      <a:r>
                        <a:rPr lang="en-US" dirty="0"/>
                        <a:t>Prefix attached to P4</a:t>
                      </a:r>
                    </a:p>
                  </a:txBody>
                  <a:tcPr/>
                </a:tc>
                <a:tc>
                  <a:txBody>
                    <a:bodyPr/>
                    <a:lstStyle/>
                    <a:p>
                      <a:r>
                        <a:rPr lang="en-US" dirty="0"/>
                        <a:t>Outgoing label</a:t>
                      </a:r>
                      <a:r>
                        <a:rPr lang="en-US" baseline="0" dirty="0"/>
                        <a:t> in CEF?</a:t>
                      </a:r>
                    </a:p>
                    <a:p>
                      <a:r>
                        <a:rPr lang="en-US" baseline="0" dirty="0"/>
                        <a:t>Entry in LFIB?</a:t>
                      </a:r>
                      <a:endParaRPr lang="en-US" dirty="0"/>
                    </a:p>
                  </a:txBody>
                  <a:tcPr/>
                </a:tc>
                <a:extLst>
                  <a:ext uri="{0D108BD9-81ED-4DB2-BD59-A6C34878D82A}">
                    <a16:rowId xmlns="" xmlns:a16="http://schemas.microsoft.com/office/drawing/2014/main" val="10000"/>
                  </a:ext>
                </a:extLst>
              </a:tr>
              <a:tr h="370840">
                <a:tc>
                  <a:txBody>
                    <a:bodyPr/>
                    <a:lstStyle/>
                    <a:p>
                      <a:r>
                        <a:rPr lang="en-US" dirty="0">
                          <a:solidFill>
                            <a:srgbClr val="040404"/>
                          </a:solidFill>
                        </a:rPr>
                        <a:t>Prefix-SID P4 </a:t>
                      </a:r>
                      <a:r>
                        <a:rPr lang="en-US" baseline="0" dirty="0">
                          <a:solidFill>
                            <a:srgbClr val="040404"/>
                          </a:solidFill>
                        </a:rPr>
                        <a:t> (10.100.1.4/32)</a:t>
                      </a:r>
                      <a:endParaRPr lang="en-US" dirty="0">
                        <a:solidFill>
                          <a:srgbClr val="040404"/>
                        </a:solidFill>
                      </a:endParaRPr>
                    </a:p>
                  </a:txBody>
                  <a:tcPr/>
                </a:tc>
                <a:tc>
                  <a:txBody>
                    <a:bodyPr/>
                    <a:lstStyle/>
                    <a:p>
                      <a:pPr algn="ctr"/>
                      <a:r>
                        <a:rPr lang="en-US" b="1" dirty="0">
                          <a:solidFill>
                            <a:srgbClr val="040404"/>
                          </a:solidFill>
                        </a:rPr>
                        <a:t>Y</a:t>
                      </a:r>
                    </a:p>
                  </a:txBody>
                  <a:tcPr/>
                </a:tc>
                <a:extLst>
                  <a:ext uri="{0D108BD9-81ED-4DB2-BD59-A6C34878D82A}">
                    <a16:rowId xmlns="" xmlns:a16="http://schemas.microsoft.com/office/drawing/2014/main" val="10001"/>
                  </a:ext>
                </a:extLst>
              </a:tr>
              <a:tr h="370840">
                <a:tc>
                  <a:txBody>
                    <a:bodyPr/>
                    <a:lstStyle/>
                    <a:p>
                      <a:r>
                        <a:rPr lang="en-US" dirty="0">
                          <a:solidFill>
                            <a:srgbClr val="040404"/>
                          </a:solidFill>
                        </a:rPr>
                        <a:t>P</a:t>
                      </a:r>
                      <a:r>
                        <a:rPr lang="en-US" dirty="0" smtClean="0">
                          <a:solidFill>
                            <a:srgbClr val="040404"/>
                          </a:solidFill>
                        </a:rPr>
                        <a:t>refix-SID </a:t>
                      </a:r>
                      <a:r>
                        <a:rPr lang="en-US" dirty="0">
                          <a:solidFill>
                            <a:srgbClr val="040404"/>
                          </a:solidFill>
                        </a:rPr>
                        <a:t>P4 without Node flag</a:t>
                      </a:r>
                    </a:p>
                    <a:p>
                      <a:r>
                        <a:rPr lang="en-US" dirty="0">
                          <a:solidFill>
                            <a:srgbClr val="040404"/>
                          </a:solidFill>
                        </a:rPr>
                        <a:t>(10.100.3.4/32)</a:t>
                      </a:r>
                    </a:p>
                  </a:txBody>
                  <a:tcPr/>
                </a:tc>
                <a:tc>
                  <a:txBody>
                    <a:bodyPr/>
                    <a:lstStyle/>
                    <a:p>
                      <a:pPr algn="ctr"/>
                      <a:r>
                        <a:rPr lang="en-US" b="1" dirty="0">
                          <a:solidFill>
                            <a:srgbClr val="040404"/>
                          </a:solidFill>
                        </a:rPr>
                        <a:t>Y</a:t>
                      </a:r>
                    </a:p>
                  </a:txBody>
                  <a:tcPr/>
                </a:tc>
                <a:extLst>
                  <a:ext uri="{0D108BD9-81ED-4DB2-BD59-A6C34878D82A}">
                    <a16:rowId xmlns="" xmlns:a16="http://schemas.microsoft.com/office/drawing/2014/main" val="10002"/>
                  </a:ext>
                </a:extLst>
              </a:tr>
              <a:tr h="370840">
                <a:tc>
                  <a:txBody>
                    <a:bodyPr/>
                    <a:lstStyle/>
                    <a:p>
                      <a:r>
                        <a:rPr lang="en-US" dirty="0"/>
                        <a:t>loopback prefix without prefix-</a:t>
                      </a:r>
                      <a:r>
                        <a:rPr lang="en-US" dirty="0" err="1"/>
                        <a:t>sid</a:t>
                      </a:r>
                      <a:endParaRPr lang="en-US" dirty="0"/>
                    </a:p>
                    <a:p>
                      <a:r>
                        <a:rPr lang="en-US" dirty="0"/>
                        <a:t>(10.100.4.4/32)</a:t>
                      </a:r>
                    </a:p>
                  </a:txBody>
                  <a:tcPr/>
                </a:tc>
                <a:tc>
                  <a:txBody>
                    <a:bodyPr/>
                    <a:lstStyle/>
                    <a:p>
                      <a:pPr algn="ctr"/>
                      <a:r>
                        <a:rPr lang="en-US" b="1" dirty="0"/>
                        <a:t>N</a:t>
                      </a:r>
                    </a:p>
                  </a:txBody>
                  <a:tcPr/>
                </a:tc>
                <a:extLst>
                  <a:ext uri="{0D108BD9-81ED-4DB2-BD59-A6C34878D82A}">
                    <a16:rowId xmlns="" xmlns:a16="http://schemas.microsoft.com/office/drawing/2014/main" val="10003"/>
                  </a:ext>
                </a:extLst>
              </a:tr>
              <a:tr h="370840">
                <a:tc>
                  <a:txBody>
                    <a:bodyPr/>
                    <a:lstStyle/>
                    <a:p>
                      <a:r>
                        <a:rPr lang="en-US" dirty="0">
                          <a:solidFill>
                            <a:srgbClr val="040404"/>
                          </a:solidFill>
                        </a:rPr>
                        <a:t>link prefix connected to P4 (10.1.45.0/24)</a:t>
                      </a:r>
                    </a:p>
                  </a:txBody>
                  <a:tcPr/>
                </a:tc>
                <a:tc>
                  <a:txBody>
                    <a:bodyPr/>
                    <a:lstStyle/>
                    <a:p>
                      <a:pPr algn="ctr"/>
                      <a:r>
                        <a:rPr lang="en-US" b="1" dirty="0">
                          <a:solidFill>
                            <a:srgbClr val="040404"/>
                          </a:solidFill>
                        </a:rPr>
                        <a:t>N</a:t>
                      </a:r>
                    </a:p>
                  </a:txBody>
                  <a:tcPr/>
                </a:tc>
                <a:extLst>
                  <a:ext uri="{0D108BD9-81ED-4DB2-BD59-A6C34878D82A}">
                    <a16:rowId xmlns="" xmlns:a16="http://schemas.microsoft.com/office/drawing/2014/main" val="10004"/>
                  </a:ext>
                </a:extLst>
              </a:tr>
            </a:tbl>
          </a:graphicData>
        </a:graphic>
      </p:graphicFrame>
      <p:sp>
        <p:nvSpPr>
          <p:cNvPr id="20" name="Title 1"/>
          <p:cNvSpPr txBox="1">
            <a:spLocks/>
          </p:cNvSpPr>
          <p:nvPr/>
        </p:nvSpPr>
        <p:spPr>
          <a:xfrm>
            <a:off x="241300" y="55880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Labeling Which prefixes?</a:t>
            </a:r>
          </a:p>
        </p:txBody>
      </p:sp>
      <p:sp>
        <p:nvSpPr>
          <p:cNvPr id="21" name="Rectangle 20"/>
          <p:cNvSpPr/>
          <p:nvPr/>
        </p:nvSpPr>
        <p:spPr>
          <a:xfrm>
            <a:off x="986416" y="5151928"/>
            <a:ext cx="7432369" cy="1200329"/>
          </a:xfrm>
          <a:prstGeom prst="rect">
            <a:avLst/>
          </a:prstGeom>
        </p:spPr>
        <p:txBody>
          <a:bodyPr wrap="square">
            <a:spAutoFit/>
          </a:bodyPr>
          <a:lstStyle/>
          <a:p>
            <a:r>
              <a:rPr lang="en-US" dirty="0"/>
              <a:t>• </a:t>
            </a:r>
            <a:r>
              <a:rPr lang="en-US" dirty="0">
                <a:solidFill>
                  <a:srgbClr val="585858"/>
                </a:solidFill>
              </a:rPr>
              <a:t>So, this is the equivalent of LDP label prefix filtering: only</a:t>
            </a:r>
          </a:p>
          <a:p>
            <a:r>
              <a:rPr lang="en-US" dirty="0">
                <a:solidFill>
                  <a:srgbClr val="585858"/>
                </a:solidFill>
              </a:rPr>
              <a:t>assigning/advertising labels to /32 prefixes (loopback prefixes, used by</a:t>
            </a:r>
          </a:p>
          <a:p>
            <a:r>
              <a:rPr lang="en-US" dirty="0">
                <a:solidFill>
                  <a:srgbClr val="585858"/>
                </a:solidFill>
              </a:rPr>
              <a:t>service, (e.g. L3VPN), so BGP next hop IP addresses)</a:t>
            </a:r>
          </a:p>
          <a:p>
            <a:r>
              <a:rPr lang="en-US" dirty="0"/>
              <a:t>• Traffic to link prefixes is not labeled!</a:t>
            </a:r>
          </a:p>
        </p:txBody>
      </p:sp>
    </p:spTree>
    <p:extLst>
      <p:ext uri="{BB962C8B-B14F-4D97-AF65-F5344CB8AC3E}">
        <p14:creationId xmlns:p14="http://schemas.microsoft.com/office/powerpoint/2010/main" val="207827745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48" y="1765900"/>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41313" y="1987550"/>
            <a:ext cx="8802687" cy="3836988"/>
          </a:xfrm>
          <a:prstGeom prst="rect">
            <a:avLst/>
          </a:prstGeom>
        </p:spPr>
        <p:txBody>
          <a:bodyPr/>
          <a:lstStyle/>
          <a:p>
            <a:r>
              <a:rPr lang="en-US" b="1" dirty="0"/>
              <a:t/>
            </a:r>
            <a:br>
              <a:rPr lang="en-US" b="1" dirty="0"/>
            </a:br>
            <a:r>
              <a:rPr lang="en-US" sz="4400" b="1" dirty="0">
                <a:solidFill>
                  <a:schemeClr val="bg1"/>
                </a:solidFill>
              </a:rPr>
              <a:t>Introduction</a:t>
            </a:r>
            <a:br>
              <a:rPr lang="en-US" sz="4400" b="1" dirty="0">
                <a:solidFill>
                  <a:schemeClr val="bg1"/>
                </a:solidFill>
              </a:rPr>
            </a:br>
            <a:r>
              <a:rPr lang="en-US" dirty="0"/>
              <a:t/>
            </a:r>
            <a:br>
              <a:rPr lang="en-US" dirty="0"/>
            </a:br>
            <a:r>
              <a:rPr lang="en-US" sz="3600" dirty="0"/>
              <a:t/>
            </a:r>
            <a:br>
              <a:rPr lang="en-US" sz="3600" dirty="0"/>
            </a:br>
            <a:r>
              <a:rPr lang="en-US" sz="3600" dirty="0"/>
              <a:t/>
            </a:r>
            <a:br>
              <a:rPr lang="en-US" sz="3600" dirty="0"/>
            </a:br>
            <a:r>
              <a:rPr lang="en-US" sz="1600" dirty="0"/>
              <a:t/>
            </a:r>
            <a:br>
              <a:rPr lang="en-US" sz="1600" dirty="0"/>
            </a:br>
            <a:r>
              <a:rPr lang="en-US" sz="3600" dirty="0"/>
              <a:t/>
            </a:r>
            <a:br>
              <a:rPr lang="en-US" sz="3600" dirty="0"/>
            </a:br>
            <a:endParaRPr lang="en-US" sz="2000" spc="0" dirty="0"/>
          </a:p>
        </p:txBody>
      </p:sp>
      <p:pic>
        <p:nvPicPr>
          <p:cNvPr id="6" name="Picture 5"/>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179676375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601889"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93476" y="2700418"/>
            <a:ext cx="926420"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03069" y="2700418"/>
            <a:ext cx="75996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46205" y="2700418"/>
            <a:ext cx="755371" cy="42709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746205" y="3585785"/>
            <a:ext cx="755371" cy="42709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403069" y="4012876"/>
            <a:ext cx="759962"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11482"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93476" y="4012876"/>
            <a:ext cx="926420"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4618" y="2929557"/>
            <a:ext cx="0" cy="85418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9227" y="3873819"/>
            <a:ext cx="283551" cy="229139"/>
          </a:xfrm>
          <a:prstGeom prst="rect">
            <a:avLst/>
          </a:prstGeom>
          <a:noFill/>
          <a:ln>
            <a:noFill/>
          </a:ln>
        </p:spPr>
        <p:txBody>
          <a:bodyPr wrap="square" rtlCol="0">
            <a:noAutofit/>
          </a:bodyPr>
          <a:lstStyle/>
          <a:p>
            <a:pPr algn="ctr" defTabSz="457189" fontAlgn="base">
              <a:spcBef>
                <a:spcPct val="0"/>
              </a:spcBef>
              <a:spcAft>
                <a:spcPct val="0"/>
              </a:spcAft>
            </a:pPr>
            <a:endParaRPr lang="en-US" sz="1000" b="1" dirty="0">
              <a:solidFill>
                <a:srgbClr val="000000"/>
              </a:solidFill>
              <a:ea typeface="ＭＳ Ｐゴシック" charset="0"/>
            </a:endParaRPr>
          </a:p>
        </p:txBody>
      </p:sp>
      <p:grpSp>
        <p:nvGrpSpPr>
          <p:cNvPr id="22" name="Group 21"/>
          <p:cNvGrpSpPr/>
          <p:nvPr/>
        </p:nvGrpSpPr>
        <p:grpSpPr>
          <a:xfrm>
            <a:off x="2720568" y="1975619"/>
            <a:ext cx="1276357" cy="189004"/>
            <a:chOff x="4768517" y="1086996"/>
            <a:chExt cx="1621031" cy="219986"/>
          </a:xfrm>
        </p:grpSpPr>
        <p:sp>
          <p:nvSpPr>
            <p:cNvPr id="23" name="Rectangle 22"/>
            <p:cNvSpPr/>
            <p:nvPr/>
          </p:nvSpPr>
          <p:spPr>
            <a:xfrm>
              <a:off x="4768517" y="1086996"/>
              <a:ext cx="1049758" cy="219986"/>
            </a:xfrm>
            <a:prstGeom prst="rect">
              <a:avLst/>
            </a:prstGeom>
            <a:solidFill>
              <a:srgbClr val="585858"/>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chemeClr val="bg1"/>
                  </a:solidFill>
                </a:rPr>
                <a:t>Data</a:t>
              </a:r>
              <a:endParaRPr lang="en-US" sz="800" b="1" dirty="0">
                <a:solidFill>
                  <a:schemeClr val="bg1"/>
                </a:solidFill>
              </a:endParaRPr>
            </a:p>
          </p:txBody>
        </p:sp>
        <p:sp>
          <p:nvSpPr>
            <p:cNvPr id="24" name="Rectangle 23"/>
            <p:cNvSpPr/>
            <p:nvPr/>
          </p:nvSpPr>
          <p:spPr>
            <a:xfrm>
              <a:off x="5818265" y="1086996"/>
              <a:ext cx="571283" cy="219986"/>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7</a:t>
              </a:r>
              <a:endParaRPr lang="en-US" sz="800" b="1" dirty="0">
                <a:solidFill>
                  <a:srgbClr val="000000"/>
                </a:solidFill>
              </a:endParaRPr>
            </a:p>
          </p:txBody>
        </p:sp>
      </p:grpSp>
      <p:sp>
        <p:nvSpPr>
          <p:cNvPr id="25" name="Freeform 24"/>
          <p:cNvSpPr/>
          <p:nvPr/>
        </p:nvSpPr>
        <p:spPr>
          <a:xfrm>
            <a:off x="2875498" y="2288068"/>
            <a:ext cx="3773714" cy="713619"/>
          </a:xfrm>
          <a:custGeom>
            <a:avLst/>
            <a:gdLst>
              <a:gd name="connsiteX0" fmla="*/ 0 w 3773714"/>
              <a:gd name="connsiteY0" fmla="*/ 120953 h 713619"/>
              <a:gd name="connsiteX1" fmla="*/ 508000 w 3773714"/>
              <a:gd name="connsiteY1" fmla="*/ 48381 h 713619"/>
              <a:gd name="connsiteX2" fmla="*/ 1499809 w 3773714"/>
              <a:gd name="connsiteY2" fmla="*/ 0 h 713619"/>
              <a:gd name="connsiteX3" fmla="*/ 2310190 w 3773714"/>
              <a:gd name="connsiteY3" fmla="*/ 12096 h 713619"/>
              <a:gd name="connsiteX4" fmla="*/ 2806095 w 3773714"/>
              <a:gd name="connsiteY4" fmla="*/ 96762 h 713619"/>
              <a:gd name="connsiteX5" fmla="*/ 3773714 w 3773714"/>
              <a:gd name="connsiteY5" fmla="*/ 713619 h 7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714" h="713619">
                <a:moveTo>
                  <a:pt x="0" y="120953"/>
                </a:moveTo>
                <a:cubicBezTo>
                  <a:pt x="129016" y="94746"/>
                  <a:pt x="258032" y="68540"/>
                  <a:pt x="508000" y="48381"/>
                </a:cubicBezTo>
                <a:cubicBezTo>
                  <a:pt x="757968" y="28222"/>
                  <a:pt x="1499809" y="0"/>
                  <a:pt x="1499809" y="0"/>
                </a:cubicBezTo>
                <a:lnTo>
                  <a:pt x="2310190" y="12096"/>
                </a:lnTo>
                <a:cubicBezTo>
                  <a:pt x="2527904" y="28223"/>
                  <a:pt x="2562174" y="-20159"/>
                  <a:pt x="2806095" y="96762"/>
                </a:cubicBezTo>
                <a:cubicBezTo>
                  <a:pt x="3050016" y="213683"/>
                  <a:pt x="3773714" y="713619"/>
                  <a:pt x="3773714" y="713619"/>
                </a:cubicBezTo>
              </a:path>
            </a:pathLst>
          </a:custGeom>
          <a:ln w="57150" cmpd="sng">
            <a:solidFill>
              <a:schemeClr val="accent4">
                <a:lumMod val="75000"/>
              </a:schemeClr>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457189" fontAlgn="base">
              <a:spcBef>
                <a:spcPct val="0"/>
              </a:spcBef>
              <a:spcAft>
                <a:spcPct val="0"/>
              </a:spcAft>
            </a:pPr>
            <a:endParaRPr lang="en-US" sz="2000" b="1">
              <a:solidFill>
                <a:srgbClr val="000000"/>
              </a:solidFill>
            </a:endParaRPr>
          </a:p>
        </p:txBody>
      </p:sp>
      <p:sp>
        <p:nvSpPr>
          <p:cNvPr id="26" name="TextBox 25"/>
          <p:cNvSpPr txBox="1"/>
          <p:nvPr/>
        </p:nvSpPr>
        <p:spPr>
          <a:xfrm>
            <a:off x="4120101" y="1966204"/>
            <a:ext cx="1192955" cy="276999"/>
          </a:xfrm>
          <a:prstGeom prst="rect">
            <a:avLst/>
          </a:prstGeom>
          <a:noFill/>
        </p:spPr>
        <p:txBody>
          <a:bodyPr wrap="none" rtlCol="0">
            <a:spAutoFit/>
          </a:bodyPr>
          <a:lstStyle/>
          <a:p>
            <a:pPr defTabSz="457189" fontAlgn="base">
              <a:spcBef>
                <a:spcPct val="0"/>
              </a:spcBef>
              <a:spcAft>
                <a:spcPct val="0"/>
              </a:spcAft>
            </a:pPr>
            <a:r>
              <a:rPr lang="en-US" sz="1200" b="1" dirty="0">
                <a:solidFill>
                  <a:srgbClr val="000000"/>
                </a:solidFill>
                <a:ea typeface="ＭＳ Ｐゴシック" charset="0"/>
              </a:rPr>
              <a:t>Dynamic path</a:t>
            </a:r>
          </a:p>
        </p:txBody>
      </p:sp>
      <p:sp>
        <p:nvSpPr>
          <p:cNvPr id="27" name="TextBox 26"/>
          <p:cNvSpPr txBox="1"/>
          <p:nvPr/>
        </p:nvSpPr>
        <p:spPr>
          <a:xfrm>
            <a:off x="4403087" y="3485474"/>
            <a:ext cx="982961" cy="253916"/>
          </a:xfrm>
          <a:prstGeom prst="rect">
            <a:avLst/>
          </a:prstGeom>
          <a:noFill/>
        </p:spPr>
        <p:txBody>
          <a:bodyPr wrap="none" rtlCol="0">
            <a:spAutoFit/>
          </a:bodyPr>
          <a:lstStyle/>
          <a:p>
            <a:pPr defTabSz="457189" fontAlgn="base">
              <a:spcBef>
                <a:spcPct val="0"/>
              </a:spcBef>
              <a:spcAft>
                <a:spcPct val="0"/>
              </a:spcAft>
            </a:pPr>
            <a:r>
              <a:rPr lang="en-US" sz="1050" b="1" u="sng" dirty="0">
                <a:solidFill>
                  <a:srgbClr val="000000"/>
                </a:solidFill>
                <a:ea typeface="ＭＳ Ｐゴシック" charset="0"/>
              </a:rPr>
              <a:t>Explicit path</a:t>
            </a:r>
          </a:p>
        </p:txBody>
      </p:sp>
      <p:sp>
        <p:nvSpPr>
          <p:cNvPr id="28" name="Freeform 27"/>
          <p:cNvSpPr/>
          <p:nvPr/>
        </p:nvSpPr>
        <p:spPr>
          <a:xfrm>
            <a:off x="2874736" y="2987267"/>
            <a:ext cx="3302000" cy="776562"/>
          </a:xfrm>
          <a:custGeom>
            <a:avLst/>
            <a:gdLst>
              <a:gd name="connsiteX0" fmla="*/ 0 w 3302000"/>
              <a:gd name="connsiteY0" fmla="*/ 2327 h 776562"/>
              <a:gd name="connsiteX1" fmla="*/ 435429 w 3302000"/>
              <a:gd name="connsiteY1" fmla="*/ 2327 h 776562"/>
              <a:gd name="connsiteX2" fmla="*/ 846667 w 3302000"/>
              <a:gd name="connsiteY2" fmla="*/ 26518 h 776562"/>
              <a:gd name="connsiteX3" fmla="*/ 1052286 w 3302000"/>
              <a:gd name="connsiteY3" fmla="*/ 123280 h 776562"/>
              <a:gd name="connsiteX4" fmla="*/ 1100667 w 3302000"/>
              <a:gd name="connsiteY4" fmla="*/ 353089 h 776562"/>
              <a:gd name="connsiteX5" fmla="*/ 1100667 w 3302000"/>
              <a:gd name="connsiteY5" fmla="*/ 486137 h 776562"/>
              <a:gd name="connsiteX6" fmla="*/ 1161143 w 3302000"/>
              <a:gd name="connsiteY6" fmla="*/ 667566 h 776562"/>
              <a:gd name="connsiteX7" fmla="*/ 1463524 w 3302000"/>
              <a:gd name="connsiteY7" fmla="*/ 740137 h 776562"/>
              <a:gd name="connsiteX8" fmla="*/ 2056191 w 3302000"/>
              <a:gd name="connsiteY8" fmla="*/ 776423 h 776562"/>
              <a:gd name="connsiteX9" fmla="*/ 2491619 w 3302000"/>
              <a:gd name="connsiteY9" fmla="*/ 728042 h 776562"/>
              <a:gd name="connsiteX10" fmla="*/ 2890762 w 3302000"/>
              <a:gd name="connsiteY10" fmla="*/ 607089 h 776562"/>
              <a:gd name="connsiteX11" fmla="*/ 3302000 w 3302000"/>
              <a:gd name="connsiteY11" fmla="*/ 401470 h 77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2000" h="776562">
                <a:moveTo>
                  <a:pt x="0" y="2327"/>
                </a:moveTo>
                <a:cubicBezTo>
                  <a:pt x="147159" y="311"/>
                  <a:pt x="294318" y="-1705"/>
                  <a:pt x="435429" y="2327"/>
                </a:cubicBezTo>
                <a:cubicBezTo>
                  <a:pt x="576540" y="6359"/>
                  <a:pt x="743858" y="6359"/>
                  <a:pt x="846667" y="26518"/>
                </a:cubicBezTo>
                <a:cubicBezTo>
                  <a:pt x="949477" y="46677"/>
                  <a:pt x="1009953" y="68852"/>
                  <a:pt x="1052286" y="123280"/>
                </a:cubicBezTo>
                <a:cubicBezTo>
                  <a:pt x="1094619" y="177708"/>
                  <a:pt x="1092604" y="292613"/>
                  <a:pt x="1100667" y="353089"/>
                </a:cubicBezTo>
                <a:cubicBezTo>
                  <a:pt x="1108730" y="413565"/>
                  <a:pt x="1090588" y="433724"/>
                  <a:pt x="1100667" y="486137"/>
                </a:cubicBezTo>
                <a:cubicBezTo>
                  <a:pt x="1110746" y="538550"/>
                  <a:pt x="1100667" y="625233"/>
                  <a:pt x="1161143" y="667566"/>
                </a:cubicBezTo>
                <a:cubicBezTo>
                  <a:pt x="1221619" y="709899"/>
                  <a:pt x="1314349" y="721994"/>
                  <a:pt x="1463524" y="740137"/>
                </a:cubicBezTo>
                <a:cubicBezTo>
                  <a:pt x="1612699" y="758280"/>
                  <a:pt x="1884842" y="778439"/>
                  <a:pt x="2056191" y="776423"/>
                </a:cubicBezTo>
                <a:cubicBezTo>
                  <a:pt x="2227540" y="774407"/>
                  <a:pt x="2352524" y="756264"/>
                  <a:pt x="2491619" y="728042"/>
                </a:cubicBezTo>
                <a:cubicBezTo>
                  <a:pt x="2630714" y="699820"/>
                  <a:pt x="2755699" y="661518"/>
                  <a:pt x="2890762" y="607089"/>
                </a:cubicBezTo>
                <a:cubicBezTo>
                  <a:pt x="3025826" y="552660"/>
                  <a:pt x="3302000" y="401470"/>
                  <a:pt x="3302000" y="401470"/>
                </a:cubicBezTo>
              </a:path>
            </a:pathLst>
          </a:custGeom>
          <a:ln w="57150" cmpd="sng">
            <a:solidFill>
              <a:srgbClr val="7030A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457189" fontAlgn="base">
              <a:spcBef>
                <a:spcPct val="0"/>
              </a:spcBef>
              <a:spcAft>
                <a:spcPct val="0"/>
              </a:spcAft>
            </a:pPr>
            <a:endParaRPr lang="en-US" sz="2000" b="1">
              <a:solidFill>
                <a:srgbClr val="000000"/>
              </a:solidFill>
            </a:endParaRPr>
          </a:p>
        </p:txBody>
      </p:sp>
      <p:sp>
        <p:nvSpPr>
          <p:cNvPr id="29" name="TextBox 28"/>
          <p:cNvSpPr txBox="1"/>
          <p:nvPr/>
        </p:nvSpPr>
        <p:spPr>
          <a:xfrm>
            <a:off x="4301736" y="4045200"/>
            <a:ext cx="962627" cy="561692"/>
          </a:xfrm>
          <a:prstGeom prst="rect">
            <a:avLst/>
          </a:prstGeom>
          <a:noFill/>
        </p:spPr>
        <p:txBody>
          <a:bodyPr wrap="square" rtlCol="0">
            <a:spAutoFit/>
          </a:bodyPr>
          <a:lstStyle/>
          <a:p>
            <a:pPr algn="ctr"/>
            <a:r>
              <a:rPr lang="en-US" sz="1000" b="1" dirty="0">
                <a:solidFill>
                  <a:srgbClr val="000000"/>
                </a:solidFill>
              </a:rPr>
              <a:t>High cost</a:t>
            </a:r>
          </a:p>
          <a:p>
            <a:pPr algn="ctr"/>
            <a:r>
              <a:rPr lang="en-US" sz="1000" b="1" dirty="0">
                <a:solidFill>
                  <a:srgbClr val="000000"/>
                </a:solidFill>
              </a:rPr>
              <a:t>Low latency</a:t>
            </a:r>
          </a:p>
          <a:p>
            <a:pPr algn="ctr"/>
            <a:r>
              <a:rPr lang="en-US" sz="1050" b="1" dirty="0" err="1">
                <a:solidFill>
                  <a:srgbClr val="000000"/>
                </a:solidFill>
              </a:rPr>
              <a:t>Adj</a:t>
            </a:r>
            <a:r>
              <a:rPr lang="en-US" sz="1050" b="1" dirty="0">
                <a:solidFill>
                  <a:srgbClr val="000000"/>
                </a:solidFill>
              </a:rPr>
              <a:t> SID: 46</a:t>
            </a:r>
          </a:p>
        </p:txBody>
      </p:sp>
      <p:sp>
        <p:nvSpPr>
          <p:cNvPr id="30" name="TextBox 29"/>
          <p:cNvSpPr txBox="1"/>
          <p:nvPr/>
        </p:nvSpPr>
        <p:spPr>
          <a:xfrm>
            <a:off x="1912491" y="2873339"/>
            <a:ext cx="673717" cy="400110"/>
          </a:xfrm>
          <a:prstGeom prst="rect">
            <a:avLst/>
          </a:prstGeom>
          <a:noFill/>
        </p:spPr>
        <p:txBody>
          <a:bodyPr wrap="square" rtlCol="0">
            <a:spAutoFit/>
          </a:bodyPr>
          <a:lstStyle/>
          <a:p>
            <a:pPr algn="ctr"/>
            <a:r>
              <a:rPr lang="en-US" sz="1000" b="1" dirty="0">
                <a:solidFill>
                  <a:srgbClr val="000000"/>
                </a:solidFill>
              </a:rPr>
              <a:t>R1</a:t>
            </a:r>
          </a:p>
          <a:p>
            <a:pPr algn="ctr"/>
            <a:r>
              <a:rPr lang="en-US" sz="1000" b="1" dirty="0">
                <a:solidFill>
                  <a:srgbClr val="000000"/>
                </a:solidFill>
              </a:rPr>
              <a:t>SID: 1</a:t>
            </a:r>
          </a:p>
        </p:txBody>
      </p:sp>
      <p:sp>
        <p:nvSpPr>
          <p:cNvPr id="31" name="TextBox 30"/>
          <p:cNvSpPr txBox="1"/>
          <p:nvPr/>
        </p:nvSpPr>
        <p:spPr>
          <a:xfrm>
            <a:off x="1855439" y="4208215"/>
            <a:ext cx="677563" cy="400110"/>
          </a:xfrm>
          <a:prstGeom prst="rect">
            <a:avLst/>
          </a:prstGeom>
          <a:noFill/>
        </p:spPr>
        <p:txBody>
          <a:bodyPr wrap="square" rtlCol="0">
            <a:spAutoFit/>
          </a:bodyPr>
          <a:lstStyle/>
          <a:p>
            <a:pPr algn="ctr"/>
            <a:r>
              <a:rPr lang="en-US" sz="1000" b="1" dirty="0">
                <a:solidFill>
                  <a:srgbClr val="000000"/>
                </a:solidFill>
              </a:rPr>
              <a:t>R2</a:t>
            </a:r>
          </a:p>
          <a:p>
            <a:pPr algn="ctr"/>
            <a:r>
              <a:rPr lang="en-US" sz="1000" b="1" dirty="0">
                <a:solidFill>
                  <a:srgbClr val="000000"/>
                </a:solidFill>
              </a:rPr>
              <a:t>SID: 2</a:t>
            </a:r>
          </a:p>
        </p:txBody>
      </p:sp>
      <p:sp>
        <p:nvSpPr>
          <p:cNvPr id="32" name="TextBox 31"/>
          <p:cNvSpPr txBox="1"/>
          <p:nvPr/>
        </p:nvSpPr>
        <p:spPr>
          <a:xfrm>
            <a:off x="2106933" y="4841298"/>
            <a:ext cx="1603045" cy="261610"/>
          </a:xfrm>
          <a:prstGeom prst="rect">
            <a:avLst/>
          </a:prstGeom>
          <a:solidFill>
            <a:schemeClr val="bg1"/>
          </a:solidFill>
        </p:spPr>
        <p:txBody>
          <a:bodyPr wrap="square" rtlCol="0">
            <a:spAutoFit/>
          </a:bodyPr>
          <a:lstStyle/>
          <a:p>
            <a:r>
              <a:rPr lang="en-US" sz="1100" b="1" dirty="0">
                <a:solidFill>
                  <a:srgbClr val="000000"/>
                </a:solidFill>
              </a:rPr>
              <a:t>SID: Segment ID</a:t>
            </a:r>
          </a:p>
        </p:txBody>
      </p:sp>
      <p:sp>
        <p:nvSpPr>
          <p:cNvPr id="33" name="TextBox 32"/>
          <p:cNvSpPr txBox="1"/>
          <p:nvPr/>
        </p:nvSpPr>
        <p:spPr>
          <a:xfrm>
            <a:off x="3709979" y="4358588"/>
            <a:ext cx="690770" cy="400110"/>
          </a:xfrm>
          <a:prstGeom prst="rect">
            <a:avLst/>
          </a:prstGeom>
          <a:noFill/>
        </p:spPr>
        <p:txBody>
          <a:bodyPr wrap="square" rtlCol="0">
            <a:spAutoFit/>
          </a:bodyPr>
          <a:lstStyle/>
          <a:p>
            <a:pPr algn="ctr"/>
            <a:r>
              <a:rPr lang="en-US" sz="1000" b="1" dirty="0">
                <a:solidFill>
                  <a:srgbClr val="000000"/>
                </a:solidFill>
              </a:rPr>
              <a:t>R4</a:t>
            </a:r>
          </a:p>
          <a:p>
            <a:pPr algn="ctr"/>
            <a:r>
              <a:rPr lang="en-US" sz="1000" b="1" dirty="0">
                <a:solidFill>
                  <a:srgbClr val="000000"/>
                </a:solidFill>
              </a:rPr>
              <a:t>SID: 4</a:t>
            </a:r>
          </a:p>
        </p:txBody>
      </p:sp>
      <p:sp>
        <p:nvSpPr>
          <p:cNvPr id="34" name="TextBox 33"/>
          <p:cNvSpPr txBox="1"/>
          <p:nvPr/>
        </p:nvSpPr>
        <p:spPr>
          <a:xfrm>
            <a:off x="5043519" y="4367807"/>
            <a:ext cx="812601" cy="400110"/>
          </a:xfrm>
          <a:prstGeom prst="rect">
            <a:avLst/>
          </a:prstGeom>
          <a:noFill/>
        </p:spPr>
        <p:txBody>
          <a:bodyPr wrap="square" rtlCol="0">
            <a:spAutoFit/>
          </a:bodyPr>
          <a:lstStyle/>
          <a:p>
            <a:pPr algn="ctr"/>
            <a:r>
              <a:rPr lang="en-US" sz="1000" b="1" dirty="0">
                <a:solidFill>
                  <a:srgbClr val="000000"/>
                </a:solidFill>
              </a:rPr>
              <a:t>R6</a:t>
            </a:r>
          </a:p>
          <a:p>
            <a:pPr algn="ctr"/>
            <a:r>
              <a:rPr lang="en-US" sz="1000" b="1" dirty="0">
                <a:solidFill>
                  <a:srgbClr val="000000"/>
                </a:solidFill>
              </a:rPr>
              <a:t>SID: 6</a:t>
            </a:r>
          </a:p>
        </p:txBody>
      </p:sp>
      <p:sp>
        <p:nvSpPr>
          <p:cNvPr id="35" name="TextBox 34"/>
          <p:cNvSpPr txBox="1"/>
          <p:nvPr/>
        </p:nvSpPr>
        <p:spPr>
          <a:xfrm>
            <a:off x="6303553" y="3678407"/>
            <a:ext cx="633144" cy="400110"/>
          </a:xfrm>
          <a:prstGeom prst="rect">
            <a:avLst/>
          </a:prstGeom>
          <a:noFill/>
        </p:spPr>
        <p:txBody>
          <a:bodyPr wrap="square" rtlCol="0">
            <a:spAutoFit/>
          </a:bodyPr>
          <a:lstStyle/>
          <a:p>
            <a:pPr algn="ctr"/>
            <a:r>
              <a:rPr lang="en-US" sz="1000" b="1" dirty="0">
                <a:solidFill>
                  <a:srgbClr val="000000"/>
                </a:solidFill>
              </a:rPr>
              <a:t>R7</a:t>
            </a:r>
          </a:p>
          <a:p>
            <a:pPr algn="ctr"/>
            <a:r>
              <a:rPr lang="en-US" sz="1000" b="1" dirty="0">
                <a:solidFill>
                  <a:srgbClr val="000000"/>
                </a:solidFill>
              </a:rPr>
              <a:t>SID: 7</a:t>
            </a:r>
          </a:p>
        </p:txBody>
      </p:sp>
      <p:sp>
        <p:nvSpPr>
          <p:cNvPr id="36" name="TextBox 35"/>
          <p:cNvSpPr txBox="1"/>
          <p:nvPr/>
        </p:nvSpPr>
        <p:spPr>
          <a:xfrm>
            <a:off x="4081721" y="2915354"/>
            <a:ext cx="582512" cy="400110"/>
          </a:xfrm>
          <a:prstGeom prst="rect">
            <a:avLst/>
          </a:prstGeom>
          <a:noFill/>
        </p:spPr>
        <p:txBody>
          <a:bodyPr wrap="square" rtlCol="0">
            <a:spAutoFit/>
          </a:bodyPr>
          <a:lstStyle/>
          <a:p>
            <a:pPr algn="ctr"/>
            <a:r>
              <a:rPr lang="en-US" sz="1000" b="1" dirty="0">
                <a:solidFill>
                  <a:srgbClr val="000000"/>
                </a:solidFill>
              </a:rPr>
              <a:t>R3</a:t>
            </a:r>
          </a:p>
          <a:p>
            <a:pPr algn="ctr"/>
            <a:r>
              <a:rPr lang="en-US" sz="1000" b="1" dirty="0">
                <a:solidFill>
                  <a:srgbClr val="000000"/>
                </a:solidFill>
              </a:rPr>
              <a:t>SID: 3</a:t>
            </a:r>
          </a:p>
        </p:txBody>
      </p:sp>
      <p:sp>
        <p:nvSpPr>
          <p:cNvPr id="37" name="TextBox 36"/>
          <p:cNvSpPr txBox="1"/>
          <p:nvPr/>
        </p:nvSpPr>
        <p:spPr>
          <a:xfrm>
            <a:off x="5367659" y="2897331"/>
            <a:ext cx="635119" cy="400110"/>
          </a:xfrm>
          <a:prstGeom prst="rect">
            <a:avLst/>
          </a:prstGeom>
          <a:noFill/>
        </p:spPr>
        <p:txBody>
          <a:bodyPr wrap="square" rtlCol="0">
            <a:spAutoFit/>
          </a:bodyPr>
          <a:lstStyle/>
          <a:p>
            <a:pPr algn="ctr"/>
            <a:r>
              <a:rPr lang="en-US" sz="1000" b="1" dirty="0">
                <a:solidFill>
                  <a:srgbClr val="000000"/>
                </a:solidFill>
              </a:rPr>
              <a:t>R5</a:t>
            </a:r>
          </a:p>
          <a:p>
            <a:pPr algn="ctr"/>
            <a:r>
              <a:rPr lang="en-US" sz="1000" b="1" dirty="0">
                <a:solidFill>
                  <a:srgbClr val="000000"/>
                </a:solidFill>
              </a:rPr>
              <a:t>SID: 5</a:t>
            </a:r>
          </a:p>
        </p:txBody>
      </p:sp>
      <p:sp>
        <p:nvSpPr>
          <p:cNvPr id="38" name="Rectangle 37"/>
          <p:cNvSpPr/>
          <p:nvPr/>
        </p:nvSpPr>
        <p:spPr>
          <a:xfrm>
            <a:off x="2012367" y="1595936"/>
            <a:ext cx="826552" cy="189004"/>
          </a:xfrm>
          <a:prstGeom prst="rect">
            <a:avLst/>
          </a:prstGeom>
          <a:solidFill>
            <a:srgbClr val="585858"/>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chemeClr val="bg1"/>
                </a:solidFill>
              </a:rPr>
              <a:t>Data</a:t>
            </a:r>
            <a:endParaRPr lang="en-US" sz="800" b="1" dirty="0">
              <a:solidFill>
                <a:schemeClr val="bg1"/>
              </a:solidFill>
            </a:endParaRPr>
          </a:p>
        </p:txBody>
      </p:sp>
      <p:sp>
        <p:nvSpPr>
          <p:cNvPr id="39" name="Rectangle 38"/>
          <p:cNvSpPr/>
          <p:nvPr/>
        </p:nvSpPr>
        <p:spPr>
          <a:xfrm>
            <a:off x="2838910" y="1595936"/>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7</a:t>
            </a:r>
            <a:endParaRPr lang="en-US" sz="800" b="1" dirty="0">
              <a:solidFill>
                <a:srgbClr val="000000"/>
              </a:solidFill>
            </a:endParaRPr>
          </a:p>
        </p:txBody>
      </p:sp>
      <p:sp>
        <p:nvSpPr>
          <p:cNvPr id="40" name="Rectangle 39"/>
          <p:cNvSpPr/>
          <p:nvPr/>
        </p:nvSpPr>
        <p:spPr>
          <a:xfrm>
            <a:off x="3303874" y="1595935"/>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46</a:t>
            </a:r>
            <a:endParaRPr lang="en-US" sz="800" b="1" dirty="0">
              <a:solidFill>
                <a:srgbClr val="000000"/>
              </a:solidFill>
            </a:endParaRPr>
          </a:p>
        </p:txBody>
      </p:sp>
      <p:sp>
        <p:nvSpPr>
          <p:cNvPr id="41" name="Rectangle 40"/>
          <p:cNvSpPr/>
          <p:nvPr/>
        </p:nvSpPr>
        <p:spPr>
          <a:xfrm>
            <a:off x="3768830" y="1595935"/>
            <a:ext cx="449813" cy="189004"/>
          </a:xfrm>
          <a:prstGeom prst="rect">
            <a:avLst/>
          </a:prstGeom>
          <a:solidFill>
            <a:srgbClr val="E98355"/>
          </a:solidFill>
          <a:ln w="12700">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base">
              <a:spcBef>
                <a:spcPct val="0"/>
              </a:spcBef>
              <a:spcAft>
                <a:spcPct val="0"/>
              </a:spcAft>
            </a:pPr>
            <a:r>
              <a:rPr lang="fr-FR" sz="800" b="1" dirty="0">
                <a:solidFill>
                  <a:srgbClr val="000000"/>
                </a:solidFill>
              </a:rPr>
              <a:t>4</a:t>
            </a:r>
            <a:endParaRPr lang="en-US" sz="800" b="1" dirty="0">
              <a:solidFill>
                <a:srgbClr val="000000"/>
              </a:solidFill>
            </a:endParaRPr>
          </a:p>
        </p:txBody>
      </p:sp>
      <p:sp>
        <p:nvSpPr>
          <p:cNvPr id="42" name="Freeform 41"/>
          <p:cNvSpPr/>
          <p:nvPr/>
        </p:nvSpPr>
        <p:spPr>
          <a:xfrm>
            <a:off x="2838910" y="2992810"/>
            <a:ext cx="1281191" cy="866500"/>
          </a:xfrm>
          <a:custGeom>
            <a:avLst/>
            <a:gdLst>
              <a:gd name="connsiteX0" fmla="*/ 55917 w 1708254"/>
              <a:gd name="connsiteY0" fmla="*/ 0 h 1155333"/>
              <a:gd name="connsiteX1" fmla="*/ 7791 w 1708254"/>
              <a:gd name="connsiteY1" fmla="*/ 906379 h 1155333"/>
              <a:gd name="connsiteX2" fmla="*/ 200296 w 1708254"/>
              <a:gd name="connsiteY2" fmla="*/ 1090863 h 1155333"/>
              <a:gd name="connsiteX3" fmla="*/ 1355327 w 1708254"/>
              <a:gd name="connsiteY3" fmla="*/ 1147010 h 1155333"/>
              <a:gd name="connsiteX4" fmla="*/ 1708254 w 1708254"/>
              <a:gd name="connsiteY4" fmla="*/ 930442 h 115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54" h="1155333">
                <a:moveTo>
                  <a:pt x="55917" y="0"/>
                </a:moveTo>
                <a:cubicBezTo>
                  <a:pt x="19822" y="362284"/>
                  <a:pt x="-16272" y="724569"/>
                  <a:pt x="7791" y="906379"/>
                </a:cubicBezTo>
                <a:cubicBezTo>
                  <a:pt x="31854" y="1088189"/>
                  <a:pt x="-24293" y="1050758"/>
                  <a:pt x="200296" y="1090863"/>
                </a:cubicBezTo>
                <a:cubicBezTo>
                  <a:pt x="424885" y="1130968"/>
                  <a:pt x="1104001" y="1173747"/>
                  <a:pt x="1355327" y="1147010"/>
                </a:cubicBezTo>
                <a:cubicBezTo>
                  <a:pt x="1606653" y="1120273"/>
                  <a:pt x="1657453" y="1025357"/>
                  <a:pt x="1708254" y="930442"/>
                </a:cubicBezTo>
              </a:path>
            </a:pathLst>
          </a:custGeom>
          <a:noFill/>
          <a:ln w="63500">
            <a:solidFill>
              <a:srgbClr val="7030A0"/>
            </a:solid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000000"/>
              </a:solidFill>
            </a:endParaRPr>
          </a:p>
        </p:txBody>
      </p:sp>
      <p:sp>
        <p:nvSpPr>
          <p:cNvPr id="43" name="TextBox 42"/>
          <p:cNvSpPr txBox="1"/>
          <p:nvPr/>
        </p:nvSpPr>
        <p:spPr>
          <a:xfrm>
            <a:off x="4286525" y="1576573"/>
            <a:ext cx="2986715" cy="276999"/>
          </a:xfrm>
          <a:prstGeom prst="rect">
            <a:avLst/>
          </a:prstGeom>
          <a:noFill/>
        </p:spPr>
        <p:txBody>
          <a:bodyPr wrap="none" rtlCol="0">
            <a:spAutoFit/>
          </a:bodyPr>
          <a:lstStyle/>
          <a:p>
            <a:pPr defTabSz="457189" fontAlgn="base">
              <a:spcBef>
                <a:spcPct val="0"/>
              </a:spcBef>
              <a:spcAft>
                <a:spcPct val="0"/>
              </a:spcAft>
            </a:pPr>
            <a:r>
              <a:rPr lang="en-US" sz="1200" b="1" dirty="0">
                <a:solidFill>
                  <a:srgbClr val="000000"/>
                </a:solidFill>
                <a:ea typeface="ＭＳ Ｐゴシック" charset="0"/>
              </a:rPr>
              <a:t>Explicit loose path for low latency app</a:t>
            </a:r>
          </a:p>
        </p:txBody>
      </p:sp>
      <p:sp>
        <p:nvSpPr>
          <p:cNvPr id="44" name="TextBox 43"/>
          <p:cNvSpPr txBox="1"/>
          <p:nvPr/>
        </p:nvSpPr>
        <p:spPr>
          <a:xfrm>
            <a:off x="2838919" y="5616603"/>
            <a:ext cx="3375859" cy="461665"/>
          </a:xfrm>
          <a:prstGeom prst="rect">
            <a:avLst/>
          </a:prstGeom>
          <a:noFill/>
        </p:spPr>
        <p:txBody>
          <a:bodyPr wrap="square" rtlCol="0">
            <a:spAutoFit/>
          </a:bodyPr>
          <a:lstStyle/>
          <a:p>
            <a:r>
              <a:rPr lang="en-US" sz="2400" b="1" dirty="0">
                <a:solidFill>
                  <a:srgbClr val="000000"/>
                </a:solidFill>
              </a:rPr>
              <a:t>No LDP, no RSVP-TE</a:t>
            </a:r>
          </a:p>
        </p:txBody>
      </p:sp>
      <p:pic>
        <p:nvPicPr>
          <p:cNvPr id="4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7850" y="2426675"/>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9017" y="2422146"/>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841" y="2389372"/>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785" y="3783737"/>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598" y="3773073"/>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2654" y="3773073"/>
            <a:ext cx="584070" cy="58407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475" y="3058786"/>
            <a:ext cx="584070" cy="584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85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8" grpId="0" animBg="1"/>
      <p:bldP spid="38" grpId="0" animBg="1"/>
      <p:bldP spid="39" grpId="0" animBg="1"/>
      <p:bldP spid="40" grpId="0" animBg="1"/>
      <p:bldP spid="41" grpId="0" animBg="1"/>
      <p:bldP spid="42" grpId="0" animBg="1"/>
      <p:bldP spid="43"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a:xfrm>
            <a:off x="4777864" y="2648948"/>
            <a:ext cx="2450276" cy="3985591"/>
          </a:xfrm>
          <a:prstGeom prst="roundRect">
            <a:avLst/>
          </a:prstGeom>
          <a:solidFill>
            <a:srgbClr val="92D050"/>
          </a:solidFill>
          <a:ln w="12700">
            <a:solidFill>
              <a:srgbClr val="494149">
                <a:alpha val="0"/>
              </a:srgb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486579" y="4477399"/>
            <a:ext cx="420139" cy="387843"/>
            <a:chOff x="2165382" y="2476797"/>
            <a:chExt cx="420139" cy="387843"/>
          </a:xfrm>
        </p:grpSpPr>
        <p:sp>
          <p:nvSpPr>
            <p:cNvPr id="72" name="Oval 7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3" name="TextBox 72"/>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10</a:t>
              </a:r>
            </a:p>
          </p:txBody>
        </p:sp>
      </p:grpSp>
      <p:grpSp>
        <p:nvGrpSpPr>
          <p:cNvPr id="74" name="Group 73"/>
          <p:cNvGrpSpPr/>
          <p:nvPr/>
        </p:nvGrpSpPr>
        <p:grpSpPr>
          <a:xfrm>
            <a:off x="3713004" y="4479576"/>
            <a:ext cx="420139" cy="387843"/>
            <a:chOff x="2165382" y="2476797"/>
            <a:chExt cx="420139" cy="387843"/>
          </a:xfrm>
        </p:grpSpPr>
        <p:sp>
          <p:nvSpPr>
            <p:cNvPr id="75" name="Oval 74"/>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6" name="TextBox 75"/>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20</a:t>
              </a:r>
            </a:p>
          </p:txBody>
        </p:sp>
      </p:grpSp>
      <p:grpSp>
        <p:nvGrpSpPr>
          <p:cNvPr id="77" name="Group 76"/>
          <p:cNvGrpSpPr/>
          <p:nvPr/>
        </p:nvGrpSpPr>
        <p:grpSpPr>
          <a:xfrm>
            <a:off x="5193928" y="3516616"/>
            <a:ext cx="420139" cy="387843"/>
            <a:chOff x="2165382" y="2476797"/>
            <a:chExt cx="420139" cy="387843"/>
          </a:xfrm>
        </p:grpSpPr>
        <p:sp>
          <p:nvSpPr>
            <p:cNvPr id="78" name="Oval 7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9" name="TextBox 78"/>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30</a:t>
              </a:r>
            </a:p>
          </p:txBody>
        </p:sp>
      </p:grpSp>
      <p:grpSp>
        <p:nvGrpSpPr>
          <p:cNvPr id="80" name="Group 79"/>
          <p:cNvGrpSpPr/>
          <p:nvPr/>
        </p:nvGrpSpPr>
        <p:grpSpPr>
          <a:xfrm>
            <a:off x="6360117" y="3518793"/>
            <a:ext cx="420139" cy="387843"/>
            <a:chOff x="2165382" y="2476797"/>
            <a:chExt cx="420139" cy="387843"/>
          </a:xfrm>
        </p:grpSpPr>
        <p:sp>
          <p:nvSpPr>
            <p:cNvPr id="81" name="Oval 8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2" name="TextBox 8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40</a:t>
              </a:r>
            </a:p>
          </p:txBody>
        </p:sp>
      </p:grpSp>
      <p:grpSp>
        <p:nvGrpSpPr>
          <p:cNvPr id="83" name="Group 82"/>
          <p:cNvGrpSpPr/>
          <p:nvPr/>
        </p:nvGrpSpPr>
        <p:grpSpPr>
          <a:xfrm>
            <a:off x="5193928" y="5448121"/>
            <a:ext cx="420139" cy="387843"/>
            <a:chOff x="2165382" y="2476797"/>
            <a:chExt cx="420139" cy="387843"/>
          </a:xfrm>
        </p:grpSpPr>
        <p:sp>
          <p:nvSpPr>
            <p:cNvPr id="84" name="Oval 8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5" name="TextBox 8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50</a:t>
              </a:r>
            </a:p>
          </p:txBody>
        </p:sp>
      </p:grpSp>
      <p:grpSp>
        <p:nvGrpSpPr>
          <p:cNvPr id="86" name="Group 85"/>
          <p:cNvGrpSpPr/>
          <p:nvPr/>
        </p:nvGrpSpPr>
        <p:grpSpPr>
          <a:xfrm>
            <a:off x="6360117" y="5450298"/>
            <a:ext cx="420139" cy="387843"/>
            <a:chOff x="2165382" y="2476797"/>
            <a:chExt cx="420139" cy="387843"/>
          </a:xfrm>
        </p:grpSpPr>
        <p:sp>
          <p:nvSpPr>
            <p:cNvPr id="87" name="Oval 86"/>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8" name="TextBox 87"/>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60</a:t>
              </a:r>
            </a:p>
          </p:txBody>
        </p:sp>
      </p:grpSp>
      <p:grpSp>
        <p:nvGrpSpPr>
          <p:cNvPr id="91" name="Group 90"/>
          <p:cNvGrpSpPr/>
          <p:nvPr/>
        </p:nvGrpSpPr>
        <p:grpSpPr>
          <a:xfrm>
            <a:off x="7619061" y="3546433"/>
            <a:ext cx="420139" cy="387843"/>
            <a:chOff x="2165382" y="2476797"/>
            <a:chExt cx="420139" cy="387843"/>
          </a:xfrm>
        </p:grpSpPr>
        <p:sp>
          <p:nvSpPr>
            <p:cNvPr id="92" name="Oval 9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4" name="TextBox 9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70</a:t>
              </a:r>
            </a:p>
          </p:txBody>
        </p:sp>
      </p:grpSp>
      <p:grpSp>
        <p:nvGrpSpPr>
          <p:cNvPr id="95" name="Group 94"/>
          <p:cNvGrpSpPr/>
          <p:nvPr/>
        </p:nvGrpSpPr>
        <p:grpSpPr>
          <a:xfrm>
            <a:off x="7619061" y="5467999"/>
            <a:ext cx="420139" cy="387843"/>
            <a:chOff x="2165382" y="2476797"/>
            <a:chExt cx="420139" cy="387843"/>
          </a:xfrm>
        </p:grpSpPr>
        <p:sp>
          <p:nvSpPr>
            <p:cNvPr id="96" name="Oval 9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7" name="TextBox 9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80</a:t>
              </a:r>
            </a:p>
          </p:txBody>
        </p:sp>
      </p:grpSp>
      <p:grpSp>
        <p:nvGrpSpPr>
          <p:cNvPr id="98" name="Group 97"/>
          <p:cNvGrpSpPr/>
          <p:nvPr/>
        </p:nvGrpSpPr>
        <p:grpSpPr>
          <a:xfrm>
            <a:off x="8466284" y="4457330"/>
            <a:ext cx="420139" cy="387843"/>
            <a:chOff x="2165382" y="2476797"/>
            <a:chExt cx="420139" cy="387843"/>
          </a:xfrm>
        </p:grpSpPr>
        <p:sp>
          <p:nvSpPr>
            <p:cNvPr id="99" name="Oval 9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00" name="TextBox 9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90</a:t>
              </a:r>
            </a:p>
          </p:txBody>
        </p:sp>
      </p:grpSp>
      <p:cxnSp>
        <p:nvCxnSpPr>
          <p:cNvPr id="10" name="Straight Connector 9"/>
          <p:cNvCxnSpPr>
            <a:stCxn id="75" idx="6"/>
            <a:endCxn id="79" idx="1"/>
          </p:cNvCxnSpPr>
          <p:nvPr/>
        </p:nvCxnSpPr>
        <p:spPr>
          <a:xfrm flipV="1">
            <a:off x="4133143" y="3690470"/>
            <a:ext cx="1060785" cy="983028"/>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5" idx="6"/>
            <a:endCxn id="85" idx="1"/>
          </p:cNvCxnSpPr>
          <p:nvPr/>
        </p:nvCxnSpPr>
        <p:spPr>
          <a:xfrm>
            <a:off x="4133143" y="4673498"/>
            <a:ext cx="1060785" cy="9484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8" idx="6"/>
            <a:endCxn id="81" idx="2"/>
          </p:cNvCxnSpPr>
          <p:nvPr/>
        </p:nvCxnSpPr>
        <p:spPr>
          <a:xfrm>
            <a:off x="5614067" y="3710538"/>
            <a:ext cx="775268"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4" idx="6"/>
            <a:endCxn id="87" idx="2"/>
          </p:cNvCxnSpPr>
          <p:nvPr/>
        </p:nvCxnSpPr>
        <p:spPr>
          <a:xfrm>
            <a:off x="5614067" y="5642043"/>
            <a:ext cx="775268"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1" idx="4"/>
            <a:endCxn id="84" idx="0"/>
          </p:cNvCxnSpPr>
          <p:nvPr/>
        </p:nvCxnSpPr>
        <p:spPr>
          <a:xfrm flipH="1">
            <a:off x="5418607" y="3906636"/>
            <a:ext cx="1166189" cy="154148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8" idx="4"/>
            <a:endCxn id="87" idx="0"/>
          </p:cNvCxnSpPr>
          <p:nvPr/>
        </p:nvCxnSpPr>
        <p:spPr>
          <a:xfrm>
            <a:off x="5418607" y="3904459"/>
            <a:ext cx="1166189" cy="154583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1" idx="6"/>
            <a:endCxn id="94" idx="1"/>
          </p:cNvCxnSpPr>
          <p:nvPr/>
        </p:nvCxnSpPr>
        <p:spPr>
          <a:xfrm>
            <a:off x="6780256" y="3712715"/>
            <a:ext cx="838805" cy="757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87" idx="6"/>
            <a:endCxn id="97" idx="1"/>
          </p:cNvCxnSpPr>
          <p:nvPr/>
        </p:nvCxnSpPr>
        <p:spPr>
          <a:xfrm flipV="1">
            <a:off x="6780256" y="5641853"/>
            <a:ext cx="838805" cy="236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2" idx="4"/>
            <a:endCxn id="96" idx="0"/>
          </p:cNvCxnSpPr>
          <p:nvPr/>
        </p:nvCxnSpPr>
        <p:spPr>
          <a:xfrm>
            <a:off x="7843740" y="3934276"/>
            <a:ext cx="0" cy="153372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92" idx="6"/>
            <a:endCxn id="100" idx="1"/>
          </p:cNvCxnSpPr>
          <p:nvPr/>
        </p:nvCxnSpPr>
        <p:spPr>
          <a:xfrm>
            <a:off x="8039200" y="3740355"/>
            <a:ext cx="427084" cy="89082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7" idx="3"/>
            <a:endCxn id="100" idx="1"/>
          </p:cNvCxnSpPr>
          <p:nvPr/>
        </p:nvCxnSpPr>
        <p:spPr>
          <a:xfrm flipV="1">
            <a:off x="8037181" y="4631184"/>
            <a:ext cx="429103" cy="101066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3" idx="3"/>
            <a:endCxn id="76" idx="1"/>
          </p:cNvCxnSpPr>
          <p:nvPr/>
        </p:nvCxnSpPr>
        <p:spPr>
          <a:xfrm>
            <a:off x="2904699" y="4651253"/>
            <a:ext cx="808305" cy="217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799977" y="4457330"/>
            <a:ext cx="1043608"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4103925" y="3590132"/>
            <a:ext cx="922417" cy="778286"/>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117178" y="5007838"/>
            <a:ext cx="909164" cy="808248"/>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601447" y="2748620"/>
            <a:ext cx="914400" cy="914400"/>
          </a:xfrm>
          <a:prstGeom prst="rect">
            <a:avLst/>
          </a:prstGeom>
          <a:noFill/>
          <a:ln>
            <a:noFill/>
          </a:ln>
        </p:spPr>
        <p:txBody>
          <a:bodyPr wrap="none" rtlCol="0">
            <a:noAutofit/>
          </a:bodyPr>
          <a:lstStyle/>
          <a:p>
            <a:pPr algn="ctr"/>
            <a:r>
              <a:rPr lang="en-US" sz="1200" b="1" dirty="0" err="1">
                <a:solidFill>
                  <a:srgbClr val="000000"/>
                </a:solidFill>
              </a:rPr>
              <a:t>Anycast</a:t>
            </a:r>
            <a:r>
              <a:rPr lang="en-US" sz="1200" b="1" dirty="0">
                <a:solidFill>
                  <a:srgbClr val="000000"/>
                </a:solidFill>
              </a:rPr>
              <a:t> SID: 200</a:t>
            </a:r>
          </a:p>
        </p:txBody>
      </p:sp>
      <p:grpSp>
        <p:nvGrpSpPr>
          <p:cNvPr id="143" name="Group 142"/>
          <p:cNvGrpSpPr/>
          <p:nvPr/>
        </p:nvGrpSpPr>
        <p:grpSpPr>
          <a:xfrm>
            <a:off x="2279263" y="3290153"/>
            <a:ext cx="827112" cy="877203"/>
            <a:chOff x="2286683" y="1109647"/>
            <a:chExt cx="1166178" cy="877203"/>
          </a:xfrm>
        </p:grpSpPr>
        <p:grpSp>
          <p:nvGrpSpPr>
            <p:cNvPr id="145" name="Group 144"/>
            <p:cNvGrpSpPr/>
            <p:nvPr/>
          </p:nvGrpSpPr>
          <p:grpSpPr>
            <a:xfrm>
              <a:off x="2286683" y="1109647"/>
              <a:ext cx="1166178" cy="553998"/>
              <a:chOff x="2246401" y="1622949"/>
              <a:chExt cx="1166178" cy="553998"/>
            </a:xfrm>
          </p:grpSpPr>
          <p:sp>
            <p:nvSpPr>
              <p:cNvPr id="148" name="TextBox 147"/>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49" name="TextBox 148"/>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46" name="TextBox 145"/>
            <p:cNvSpPr txBox="1"/>
            <p:nvPr/>
          </p:nvSpPr>
          <p:spPr>
            <a:xfrm>
              <a:off x="2286684" y="1663285"/>
              <a:ext cx="1166177" cy="323565"/>
            </a:xfrm>
            <a:prstGeom prst="rect">
              <a:avLst/>
            </a:prstGeom>
            <a:solidFill>
              <a:schemeClr val="bg1">
                <a:lumMod val="85000"/>
              </a:schemeClr>
            </a:solidFill>
            <a:ln w="19050">
              <a:solidFill>
                <a:srgbClr val="000000"/>
              </a:solidFill>
            </a:ln>
          </p:spPr>
          <p:txBody>
            <a:bodyPr wrap="square" rtlCol="0">
              <a:noAutofit/>
            </a:bodyPr>
            <a:lstStyle/>
            <a:p>
              <a:pPr algn="ctr"/>
              <a:r>
                <a:rPr lang="en-US" sz="1200" dirty="0">
                  <a:solidFill>
                    <a:srgbClr val="000000"/>
                  </a:solidFill>
                </a:rPr>
                <a:t>Packet </a:t>
              </a:r>
            </a:p>
          </p:txBody>
        </p:sp>
      </p:grpSp>
      <p:cxnSp>
        <p:nvCxnSpPr>
          <p:cNvPr id="150" name="Straight Arrow Connector 149"/>
          <p:cNvCxnSpPr/>
          <p:nvPr/>
        </p:nvCxnSpPr>
        <p:spPr>
          <a:xfrm>
            <a:off x="5518944" y="3427516"/>
            <a:ext cx="1082750"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3545590" y="3163037"/>
            <a:ext cx="827112" cy="877203"/>
            <a:chOff x="2286683" y="1109647"/>
            <a:chExt cx="1166178" cy="877203"/>
          </a:xfrm>
        </p:grpSpPr>
        <p:grpSp>
          <p:nvGrpSpPr>
            <p:cNvPr id="152" name="Group 151"/>
            <p:cNvGrpSpPr/>
            <p:nvPr/>
          </p:nvGrpSpPr>
          <p:grpSpPr>
            <a:xfrm>
              <a:off x="2286683" y="1109647"/>
              <a:ext cx="1166178" cy="553998"/>
              <a:chOff x="2246401" y="1622949"/>
              <a:chExt cx="1166178" cy="553998"/>
            </a:xfrm>
          </p:grpSpPr>
          <p:sp>
            <p:nvSpPr>
              <p:cNvPr id="154" name="TextBox 153"/>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55" name="TextBox 154"/>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53" name="TextBox 152"/>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grpSp>
        <p:nvGrpSpPr>
          <p:cNvPr id="156" name="Group 155"/>
          <p:cNvGrpSpPr/>
          <p:nvPr/>
        </p:nvGrpSpPr>
        <p:grpSpPr>
          <a:xfrm>
            <a:off x="4809590" y="1724890"/>
            <a:ext cx="827112" cy="877203"/>
            <a:chOff x="2286683" y="1109647"/>
            <a:chExt cx="1166178" cy="877203"/>
          </a:xfrm>
        </p:grpSpPr>
        <p:grpSp>
          <p:nvGrpSpPr>
            <p:cNvPr id="157" name="Group 156"/>
            <p:cNvGrpSpPr/>
            <p:nvPr/>
          </p:nvGrpSpPr>
          <p:grpSpPr>
            <a:xfrm>
              <a:off x="2286683" y="1109647"/>
              <a:ext cx="1166178" cy="553998"/>
              <a:chOff x="2246401" y="1622949"/>
              <a:chExt cx="1166178" cy="553998"/>
            </a:xfrm>
          </p:grpSpPr>
          <p:sp>
            <p:nvSpPr>
              <p:cNvPr id="160" name="TextBox 159"/>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61" name="TextBox 160"/>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200</a:t>
                </a:r>
              </a:p>
            </p:txBody>
          </p:sp>
        </p:grpSp>
        <p:sp>
          <p:nvSpPr>
            <p:cNvPr id="159" name="TextBox 158"/>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grpSp>
        <p:nvGrpSpPr>
          <p:cNvPr id="162" name="Group 161"/>
          <p:cNvGrpSpPr/>
          <p:nvPr/>
        </p:nvGrpSpPr>
        <p:grpSpPr>
          <a:xfrm>
            <a:off x="6389335" y="2014867"/>
            <a:ext cx="827112" cy="600204"/>
            <a:chOff x="2286683" y="1386646"/>
            <a:chExt cx="1166178" cy="600204"/>
          </a:xfrm>
        </p:grpSpPr>
        <p:sp>
          <p:nvSpPr>
            <p:cNvPr id="166" name="TextBox 165"/>
            <p:cNvSpPr txBox="1"/>
            <p:nvPr/>
          </p:nvSpPr>
          <p:spPr>
            <a:xfrm>
              <a:off x="2286683" y="1386646"/>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70</a:t>
              </a:r>
            </a:p>
          </p:txBody>
        </p:sp>
        <p:sp>
          <p:nvSpPr>
            <p:cNvPr id="164" name="TextBox 163"/>
            <p:cNvSpPr txBox="1"/>
            <p:nvPr/>
          </p:nvSpPr>
          <p:spPr>
            <a:xfrm>
              <a:off x="2286684" y="1663285"/>
              <a:ext cx="1166177"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grpSp>
      <p:sp>
        <p:nvSpPr>
          <p:cNvPr id="171" name="TextBox 170"/>
          <p:cNvSpPr txBox="1"/>
          <p:nvPr/>
        </p:nvSpPr>
        <p:spPr>
          <a:xfrm>
            <a:off x="7653529" y="3032526"/>
            <a:ext cx="827111"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a:t>
            </a:r>
          </a:p>
        </p:txBody>
      </p:sp>
      <p:cxnSp>
        <p:nvCxnSpPr>
          <p:cNvPr id="172" name="Straight Arrow Connector 171"/>
          <p:cNvCxnSpPr/>
          <p:nvPr/>
        </p:nvCxnSpPr>
        <p:spPr>
          <a:xfrm flipV="1">
            <a:off x="5620573" y="3970847"/>
            <a:ext cx="1131635" cy="1483576"/>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6754094" y="3427516"/>
            <a:ext cx="1082750" cy="0"/>
          </a:xfrm>
          <a:prstGeom prst="straightConnector1">
            <a:avLst/>
          </a:prstGeom>
          <a:ln w="53975">
            <a:solidFill>
              <a:srgbClr val="585858"/>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6086" y="1042631"/>
            <a:ext cx="4572000" cy="4801314"/>
          </a:xfrm>
          <a:prstGeom prst="rect">
            <a:avLst/>
          </a:prstGeom>
        </p:spPr>
        <p:txBody>
          <a:bodyPr>
            <a:spAutoFit/>
          </a:bodyPr>
          <a:lstStyle/>
          <a:p>
            <a:pPr marL="285750" indent="-285750">
              <a:buFont typeface="Arial" panose="020B0604020202020204" pitchFamily="34" charset="0"/>
              <a:buChar char="•"/>
            </a:pPr>
            <a:r>
              <a:rPr lang="en-US" dirty="0">
                <a:solidFill>
                  <a:srgbClr val="585858"/>
                </a:solidFill>
              </a:rPr>
              <a:t>A group of Nodes share the same SID </a:t>
            </a:r>
          </a:p>
          <a:p>
            <a:pPr marL="285750" indent="-285750">
              <a:buFont typeface="Arial" panose="020B0604020202020204" pitchFamily="34" charset="0"/>
              <a:buChar char="•"/>
            </a:pPr>
            <a:r>
              <a:rPr lang="en-US" dirty="0">
                <a:solidFill>
                  <a:srgbClr val="585858"/>
                </a:solidFill>
              </a:rPr>
              <a:t> Work as a “Single” router, single Label</a:t>
            </a:r>
          </a:p>
          <a:p>
            <a:pPr marL="285750" indent="-285750">
              <a:buFont typeface="Arial" panose="020B0604020202020204" pitchFamily="34" charset="0"/>
              <a:buChar char="•"/>
            </a:pPr>
            <a:r>
              <a:rPr lang="en-US" dirty="0">
                <a:solidFill>
                  <a:srgbClr val="585858"/>
                </a:solidFill>
              </a:rPr>
              <a:t>Same Prefix advertised by multiple nodes</a:t>
            </a:r>
          </a:p>
          <a:p>
            <a:pPr marL="285750" indent="-285750">
              <a:buFont typeface="Arial" panose="020B0604020202020204" pitchFamily="34" charset="0"/>
              <a:buChar char="•"/>
            </a:pPr>
            <a:r>
              <a:rPr lang="en-US" dirty="0">
                <a:solidFill>
                  <a:srgbClr val="585858"/>
                </a:solidFill>
              </a:rPr>
              <a:t>traffic forwarded to one of </a:t>
            </a:r>
            <a:r>
              <a:rPr lang="en-US" dirty="0" err="1">
                <a:solidFill>
                  <a:srgbClr val="585858"/>
                </a:solidFill>
              </a:rPr>
              <a:t>Anycast</a:t>
            </a:r>
            <a:r>
              <a:rPr lang="en-US" dirty="0">
                <a:solidFill>
                  <a:srgbClr val="585858"/>
                </a:solidFill>
              </a:rPr>
              <a:t>-Prefix-SID based on best IGP Path</a:t>
            </a:r>
          </a:p>
          <a:p>
            <a:pPr marL="285750" indent="-285750">
              <a:buFont typeface="Arial" panose="020B0604020202020204" pitchFamily="34" charset="0"/>
              <a:buChar char="•"/>
            </a:pPr>
            <a:r>
              <a:rPr lang="en-US" dirty="0">
                <a:solidFill>
                  <a:srgbClr val="585858"/>
                </a:solidFill>
              </a:rPr>
              <a:t>if primary node </a:t>
            </a:r>
            <a:r>
              <a:rPr lang="en-US" dirty="0" err="1">
                <a:solidFill>
                  <a:srgbClr val="585858"/>
                </a:solidFill>
              </a:rPr>
              <a:t>fails,traffic</a:t>
            </a:r>
            <a:r>
              <a:rPr lang="en-US" dirty="0">
                <a:solidFill>
                  <a:srgbClr val="585858"/>
                </a:solidFill>
              </a:rPr>
              <a:t> is auto re-routed to other node</a:t>
            </a:r>
          </a:p>
          <a:p>
            <a:endParaRPr lang="en-US" dirty="0">
              <a:solidFill>
                <a:srgbClr val="585858"/>
              </a:solidFill>
            </a:endParaRPr>
          </a:p>
          <a:p>
            <a:endParaRPr lang="en-US" dirty="0">
              <a:solidFill>
                <a:srgbClr val="585858"/>
              </a:solidFill>
            </a:endParaRPr>
          </a:p>
          <a:p>
            <a:endParaRPr lang="en-US" dirty="0">
              <a:solidFill>
                <a:srgbClr val="585858"/>
              </a:solidFill>
            </a:endParaRPr>
          </a:p>
          <a:p>
            <a:endParaRPr lang="en-US" dirty="0">
              <a:solidFill>
                <a:srgbClr val="585858"/>
              </a:solidFill>
            </a:endParaRPr>
          </a:p>
          <a:p>
            <a:endParaRPr lang="en-US" dirty="0">
              <a:solidFill>
                <a:srgbClr val="585858"/>
              </a:solidFill>
            </a:endParaRPr>
          </a:p>
          <a:p>
            <a:r>
              <a:rPr lang="en-US" dirty="0">
                <a:solidFill>
                  <a:srgbClr val="585858"/>
                </a:solidFill>
              </a:rPr>
              <a:t>• </a:t>
            </a:r>
            <a:r>
              <a:rPr lang="en-US" b="1" dirty="0">
                <a:solidFill>
                  <a:srgbClr val="585858"/>
                </a:solidFill>
              </a:rPr>
              <a:t>Application</a:t>
            </a:r>
            <a:r>
              <a:rPr lang="en-US" dirty="0">
                <a:solidFill>
                  <a:srgbClr val="585858"/>
                </a:solidFill>
              </a:rPr>
              <a:t> </a:t>
            </a:r>
          </a:p>
          <a:p>
            <a:r>
              <a:rPr lang="en-US" dirty="0">
                <a:solidFill>
                  <a:srgbClr val="585858"/>
                </a:solidFill>
              </a:rPr>
              <a:t>– ABR Protection </a:t>
            </a:r>
          </a:p>
          <a:p>
            <a:r>
              <a:rPr lang="en-US" dirty="0">
                <a:solidFill>
                  <a:srgbClr val="585858"/>
                </a:solidFill>
              </a:rPr>
              <a:t>– Seamless MPLS </a:t>
            </a:r>
          </a:p>
          <a:p>
            <a:r>
              <a:rPr lang="en-US" dirty="0">
                <a:solidFill>
                  <a:srgbClr val="585858"/>
                </a:solidFill>
              </a:rPr>
              <a:t>– ASBR inter-AS protection</a:t>
            </a:r>
          </a:p>
        </p:txBody>
      </p:sp>
      <p:sp>
        <p:nvSpPr>
          <p:cNvPr id="174" name="Title 1"/>
          <p:cNvSpPr txBox="1">
            <a:spLocks/>
          </p:cNvSpPr>
          <p:nvPr/>
        </p:nvSpPr>
        <p:spPr>
          <a:xfrm>
            <a:off x="137365" y="218597"/>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Any-Cast SID for Node Redundancy </a:t>
            </a:r>
          </a:p>
        </p:txBody>
      </p:sp>
    </p:spTree>
    <p:extLst>
      <p:ext uri="{BB962C8B-B14F-4D97-AF65-F5344CB8AC3E}">
        <p14:creationId xmlns:p14="http://schemas.microsoft.com/office/powerpoint/2010/main" val="41568601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35" presetClass="emph" presetSubtype="0" fill="hold" nodeType="withEffect">
                                  <p:stCondLst>
                                    <p:cond delay="0"/>
                                  </p:stCondLst>
                                  <p:childTnLst>
                                    <p:anim calcmode="discrete" valueType="str">
                                      <p:cBhvr>
                                        <p:cTn id="9" dur="1000" fill="hold"/>
                                        <p:tgtEl>
                                          <p:spTgt spid="7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43"/>
                                        </p:tgtEl>
                                      </p:cBhvr>
                                    </p:animEffect>
                                    <p:set>
                                      <p:cBhvr>
                                        <p:cTn id="14" dur="1" fill="hold">
                                          <p:stCondLst>
                                            <p:cond delay="499"/>
                                          </p:stCondLst>
                                        </p:cTn>
                                        <p:tgtEl>
                                          <p:spTgt spid="143"/>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500"/>
                                        <p:tgtEl>
                                          <p:spTgt spid="151"/>
                                        </p:tgtEl>
                                      </p:cBhvr>
                                    </p:animEffect>
                                  </p:childTnLst>
                                </p:cTn>
                              </p:par>
                              <p:par>
                                <p:cTn id="23" presetID="35" presetClass="emph" presetSubtype="0" fill="hold" nodeType="withEffect">
                                  <p:stCondLst>
                                    <p:cond delay="0"/>
                                  </p:stCondLst>
                                  <p:childTnLst>
                                    <p:anim calcmode="discrete" valueType="str">
                                      <p:cBhvr>
                                        <p:cTn id="24" dur="10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1"/>
                                        </p:tgtEl>
                                      </p:cBhvr>
                                    </p:animEffect>
                                    <p:set>
                                      <p:cBhvr>
                                        <p:cTn id="29" dur="1" fill="hold">
                                          <p:stCondLst>
                                            <p:cond delay="499"/>
                                          </p:stCondLst>
                                        </p:cTn>
                                        <p:tgtEl>
                                          <p:spTgt spid="151"/>
                                        </p:tgtEl>
                                        <p:attrNameLst>
                                          <p:attrName>style.visibility</p:attrName>
                                        </p:attrNameLst>
                                      </p:cBhvr>
                                      <p:to>
                                        <p:strVal val="hidden"/>
                                      </p:to>
                                    </p:set>
                                  </p:childTnLst>
                                </p:cTn>
                              </p:par>
                              <p:par>
                                <p:cTn id="30" presetID="22" presetClass="entr" presetSubtype="8" fill="hold" nodeType="with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wipe(left)">
                                      <p:cBhvr>
                                        <p:cTn id="32" dur="500"/>
                                        <p:tgtEl>
                                          <p:spTgt spid="138"/>
                                        </p:tgtEl>
                                      </p:cBhvr>
                                    </p:animEffect>
                                  </p:childTnLst>
                                </p:cTn>
                              </p:par>
                              <p:par>
                                <p:cTn id="33" presetID="22" presetClass="entr" presetSubtype="8" fill="hold" nodeType="withEffect">
                                  <p:stCondLst>
                                    <p:cond delay="0"/>
                                  </p:stCondLst>
                                  <p:childTnLst>
                                    <p:set>
                                      <p:cBhvr>
                                        <p:cTn id="34" dur="1" fill="hold">
                                          <p:stCondLst>
                                            <p:cond delay="0"/>
                                          </p:stCondLst>
                                        </p:cTn>
                                        <p:tgtEl>
                                          <p:spTgt spid="142"/>
                                        </p:tgtEl>
                                        <p:attrNameLst>
                                          <p:attrName>style.visibility</p:attrName>
                                        </p:attrNameLst>
                                      </p:cBhvr>
                                      <p:to>
                                        <p:strVal val="visible"/>
                                      </p:to>
                                    </p:set>
                                    <p:animEffect transition="in" filter="wipe(left)">
                                      <p:cBhvr>
                                        <p:cTn id="35" dur="500"/>
                                        <p:tgtEl>
                                          <p:spTgt spid="1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6"/>
                                        </p:tgtEl>
                                        <p:attrNameLst>
                                          <p:attrName>style.visibility</p:attrName>
                                        </p:attrNameLst>
                                      </p:cBhvr>
                                      <p:to>
                                        <p:strVal val="visible"/>
                                      </p:to>
                                    </p:set>
                                    <p:animEffect transition="in" filter="fade">
                                      <p:cBhvr>
                                        <p:cTn id="40" dur="500"/>
                                        <p:tgtEl>
                                          <p:spTgt spid="156"/>
                                        </p:tgtEl>
                                      </p:cBhvr>
                                    </p:animEffect>
                                  </p:childTnLst>
                                </p:cTn>
                              </p:par>
                              <p:par>
                                <p:cTn id="41" presetID="35" presetClass="emph" presetSubtype="0" fill="hold" nodeType="withEffect">
                                  <p:stCondLst>
                                    <p:cond delay="0"/>
                                  </p:stCondLst>
                                  <p:childTnLst>
                                    <p:anim calcmode="discrete" valueType="str">
                                      <p:cBhvr>
                                        <p:cTn id="42" dur="1000" fill="hold"/>
                                        <p:tgtEl>
                                          <p:spTgt spid="77"/>
                                        </p:tgtEl>
                                        <p:attrNameLst>
                                          <p:attrName>style.visibility</p:attrName>
                                        </p:attrNameLst>
                                      </p:cBhvr>
                                      <p:tavLst>
                                        <p:tav tm="0">
                                          <p:val>
                                            <p:strVal val="hidden"/>
                                          </p:val>
                                        </p:tav>
                                        <p:tav tm="50000">
                                          <p:val>
                                            <p:strVal val="visible"/>
                                          </p:val>
                                        </p:tav>
                                      </p:tavLst>
                                    </p:anim>
                                  </p:childTnLst>
                                </p:cTn>
                              </p:par>
                              <p:par>
                                <p:cTn id="43" presetID="35" presetClass="emph" presetSubtype="0" fill="hold" nodeType="withEffect">
                                  <p:stCondLst>
                                    <p:cond delay="0"/>
                                  </p:stCondLst>
                                  <p:childTnLst>
                                    <p:anim calcmode="discrete" valueType="str">
                                      <p:cBhvr>
                                        <p:cTn id="44" dur="1000" fill="hold"/>
                                        <p:tgtEl>
                                          <p:spTgt spid="83"/>
                                        </p:tgtEl>
                                        <p:attrNameLst>
                                          <p:attrName>style.visibility</p:attrName>
                                        </p:attrNameLst>
                                      </p:cBhvr>
                                      <p:tavLst>
                                        <p:tav tm="0">
                                          <p:val>
                                            <p:strVal val="hidden"/>
                                          </p:val>
                                        </p:tav>
                                        <p:tav tm="50000">
                                          <p:val>
                                            <p:strVal val="visible"/>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6"/>
                                        </p:tgtEl>
                                      </p:cBhvr>
                                    </p:animEffect>
                                    <p:set>
                                      <p:cBhvr>
                                        <p:cTn id="49" dur="1" fill="hold">
                                          <p:stCondLst>
                                            <p:cond delay="499"/>
                                          </p:stCondLst>
                                        </p:cTn>
                                        <p:tgtEl>
                                          <p:spTgt spid="156"/>
                                        </p:tgtEl>
                                        <p:attrNameLst>
                                          <p:attrName>style.visibility</p:attrName>
                                        </p:attrNameLst>
                                      </p:cBhvr>
                                      <p:to>
                                        <p:strVal val="hidden"/>
                                      </p:to>
                                    </p:set>
                                  </p:childTnLst>
                                </p:cTn>
                              </p:par>
                              <p:par>
                                <p:cTn id="50" presetID="22" presetClass="entr" presetSubtype="8" fill="hold" nodeType="with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wipe(left)">
                                      <p:cBhvr>
                                        <p:cTn id="52" dur="500"/>
                                        <p:tgtEl>
                                          <p:spTgt spid="150"/>
                                        </p:tgtEl>
                                      </p:cBhvr>
                                    </p:animEffect>
                                  </p:childTnLst>
                                </p:cTn>
                              </p:par>
                              <p:par>
                                <p:cTn id="53" presetID="22" presetClass="entr" presetSubtype="8" fill="hold"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wipe(left)">
                                      <p:cBhvr>
                                        <p:cTn id="55" dur="500"/>
                                        <p:tgtEl>
                                          <p:spTgt spid="17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2"/>
                                        </p:tgtEl>
                                        <p:attrNameLst>
                                          <p:attrName>style.visibility</p:attrName>
                                        </p:attrNameLst>
                                      </p:cBhvr>
                                      <p:to>
                                        <p:strVal val="visible"/>
                                      </p:to>
                                    </p:set>
                                    <p:animEffect transition="in" filter="fade">
                                      <p:cBhvr>
                                        <p:cTn id="60" dur="500"/>
                                        <p:tgtEl>
                                          <p:spTgt spid="162"/>
                                        </p:tgtEl>
                                      </p:cBhvr>
                                    </p:animEffect>
                                  </p:childTnLst>
                                </p:cTn>
                              </p:par>
                              <p:par>
                                <p:cTn id="61" presetID="35" presetClass="emph" presetSubtype="0" fill="hold" nodeType="withEffect">
                                  <p:stCondLst>
                                    <p:cond delay="0"/>
                                  </p:stCondLst>
                                  <p:childTnLst>
                                    <p:anim calcmode="discrete" valueType="str">
                                      <p:cBhvr>
                                        <p:cTn id="62" dur="1000" fill="hold"/>
                                        <p:tgtEl>
                                          <p:spTgt spid="80"/>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62"/>
                                        </p:tgtEl>
                                      </p:cBhvr>
                                    </p:animEffect>
                                    <p:set>
                                      <p:cBhvr>
                                        <p:cTn id="67" dur="1" fill="hold">
                                          <p:stCondLst>
                                            <p:cond delay="499"/>
                                          </p:stCondLst>
                                        </p:cTn>
                                        <p:tgtEl>
                                          <p:spTgt spid="162"/>
                                        </p:tgtEl>
                                        <p:attrNameLst>
                                          <p:attrName>style.visibility</p:attrName>
                                        </p:attrNameLst>
                                      </p:cBhvr>
                                      <p:to>
                                        <p:strVal val="hidden"/>
                                      </p:to>
                                    </p:set>
                                  </p:childTnLst>
                                </p:cTn>
                              </p:par>
                              <p:par>
                                <p:cTn id="68" presetID="22" presetClass="entr" presetSubtype="8" fill="hold" nodeType="withEffect">
                                  <p:stCondLst>
                                    <p:cond delay="0"/>
                                  </p:stCondLst>
                                  <p:childTnLst>
                                    <p:set>
                                      <p:cBhvr>
                                        <p:cTn id="69" dur="1" fill="hold">
                                          <p:stCondLst>
                                            <p:cond delay="0"/>
                                          </p:stCondLst>
                                        </p:cTn>
                                        <p:tgtEl>
                                          <p:spTgt spid="173"/>
                                        </p:tgtEl>
                                        <p:attrNameLst>
                                          <p:attrName>style.visibility</p:attrName>
                                        </p:attrNameLst>
                                      </p:cBhvr>
                                      <p:to>
                                        <p:strVal val="visible"/>
                                      </p:to>
                                    </p:set>
                                    <p:animEffect transition="in" filter="wipe(left)">
                                      <p:cBhvr>
                                        <p:cTn id="70" dur="500"/>
                                        <p:tgtEl>
                                          <p:spTgt spid="17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1"/>
                                        </p:tgtEl>
                                        <p:attrNameLst>
                                          <p:attrName>style.visibility</p:attrName>
                                        </p:attrNameLst>
                                      </p:cBhvr>
                                      <p:to>
                                        <p:strVal val="visible"/>
                                      </p:to>
                                    </p:set>
                                    <p:animEffect transition="in" filter="fade">
                                      <p:cBhvr>
                                        <p:cTn id="7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92527" y="1493097"/>
            <a:ext cx="420139" cy="387843"/>
            <a:chOff x="2165382" y="2476797"/>
            <a:chExt cx="420139" cy="387843"/>
          </a:xfrm>
        </p:grpSpPr>
        <p:sp>
          <p:nvSpPr>
            <p:cNvPr id="4" name="Oval 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 name="TextBox 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a:t>
              </a:r>
            </a:p>
          </p:txBody>
        </p:sp>
      </p:grpSp>
      <p:cxnSp>
        <p:nvCxnSpPr>
          <p:cNvPr id="22" name="Straight Connector 21"/>
          <p:cNvCxnSpPr>
            <a:stCxn id="4" idx="6"/>
            <a:endCxn id="83" idx="1"/>
          </p:cNvCxnSpPr>
          <p:nvPr/>
        </p:nvCxnSpPr>
        <p:spPr>
          <a:xfrm>
            <a:off x="1112666" y="1687019"/>
            <a:ext cx="6951911" cy="284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1481925" y="1500010"/>
            <a:ext cx="420139" cy="387843"/>
            <a:chOff x="2165382" y="2476797"/>
            <a:chExt cx="420139" cy="387843"/>
          </a:xfrm>
        </p:grpSpPr>
        <p:sp>
          <p:nvSpPr>
            <p:cNvPr id="58" name="Oval 5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59" name="TextBox 58"/>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a:t>
              </a:r>
            </a:p>
          </p:txBody>
        </p:sp>
      </p:grpSp>
      <p:grpSp>
        <p:nvGrpSpPr>
          <p:cNvPr id="60" name="Group 59"/>
          <p:cNvGrpSpPr/>
          <p:nvPr/>
        </p:nvGrpSpPr>
        <p:grpSpPr>
          <a:xfrm>
            <a:off x="2298522" y="1502187"/>
            <a:ext cx="420139" cy="387843"/>
            <a:chOff x="2165382" y="2476797"/>
            <a:chExt cx="420139" cy="387843"/>
          </a:xfrm>
        </p:grpSpPr>
        <p:sp>
          <p:nvSpPr>
            <p:cNvPr id="61" name="Oval 6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2" name="TextBox 6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3</a:t>
              </a:r>
            </a:p>
          </p:txBody>
        </p:sp>
      </p:grpSp>
      <p:grpSp>
        <p:nvGrpSpPr>
          <p:cNvPr id="63" name="Group 62"/>
          <p:cNvGrpSpPr/>
          <p:nvPr/>
        </p:nvGrpSpPr>
        <p:grpSpPr>
          <a:xfrm>
            <a:off x="3138024" y="1509100"/>
            <a:ext cx="420139" cy="387843"/>
            <a:chOff x="2165382" y="2476797"/>
            <a:chExt cx="420139" cy="387843"/>
          </a:xfrm>
        </p:grpSpPr>
        <p:sp>
          <p:nvSpPr>
            <p:cNvPr id="64" name="Oval 6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5" name="TextBox 64"/>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66" name="Group 65"/>
          <p:cNvGrpSpPr/>
          <p:nvPr/>
        </p:nvGrpSpPr>
        <p:grpSpPr>
          <a:xfrm>
            <a:off x="3992199" y="1501959"/>
            <a:ext cx="420139" cy="387843"/>
            <a:chOff x="2165382" y="2476797"/>
            <a:chExt cx="420139" cy="387843"/>
          </a:xfrm>
        </p:grpSpPr>
        <p:sp>
          <p:nvSpPr>
            <p:cNvPr id="67" name="Oval 66"/>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68" name="TextBox 67"/>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69" name="Group 68"/>
          <p:cNvGrpSpPr/>
          <p:nvPr/>
        </p:nvGrpSpPr>
        <p:grpSpPr>
          <a:xfrm>
            <a:off x="4806649" y="1508872"/>
            <a:ext cx="420139" cy="387843"/>
            <a:chOff x="2165382" y="2476797"/>
            <a:chExt cx="420139" cy="387843"/>
          </a:xfrm>
        </p:grpSpPr>
        <p:sp>
          <p:nvSpPr>
            <p:cNvPr id="70" name="Oval 69"/>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1" name="TextBox 70"/>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a:t>
              </a:r>
            </a:p>
          </p:txBody>
        </p:sp>
      </p:grpSp>
      <p:grpSp>
        <p:nvGrpSpPr>
          <p:cNvPr id="72" name="Group 71"/>
          <p:cNvGrpSpPr/>
          <p:nvPr/>
        </p:nvGrpSpPr>
        <p:grpSpPr>
          <a:xfrm>
            <a:off x="5623246" y="1511049"/>
            <a:ext cx="420139" cy="387843"/>
            <a:chOff x="2165382" y="2476797"/>
            <a:chExt cx="420139" cy="387843"/>
          </a:xfrm>
        </p:grpSpPr>
        <p:sp>
          <p:nvSpPr>
            <p:cNvPr id="73" name="Oval 72"/>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4" name="TextBox 7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7</a:t>
              </a:r>
            </a:p>
          </p:txBody>
        </p:sp>
      </p:grpSp>
      <p:grpSp>
        <p:nvGrpSpPr>
          <p:cNvPr id="75" name="Group 74"/>
          <p:cNvGrpSpPr/>
          <p:nvPr/>
        </p:nvGrpSpPr>
        <p:grpSpPr>
          <a:xfrm>
            <a:off x="6525378" y="1517962"/>
            <a:ext cx="420139" cy="387843"/>
            <a:chOff x="2165382" y="2476797"/>
            <a:chExt cx="420139" cy="387843"/>
          </a:xfrm>
        </p:grpSpPr>
        <p:sp>
          <p:nvSpPr>
            <p:cNvPr id="76" name="Oval 7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77" name="TextBox 7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8</a:t>
              </a:r>
            </a:p>
          </p:txBody>
        </p:sp>
      </p:grpSp>
      <p:grpSp>
        <p:nvGrpSpPr>
          <p:cNvPr id="78" name="Group 77"/>
          <p:cNvGrpSpPr/>
          <p:nvPr/>
        </p:nvGrpSpPr>
        <p:grpSpPr>
          <a:xfrm>
            <a:off x="7300231" y="1509100"/>
            <a:ext cx="420139" cy="387843"/>
            <a:chOff x="2165382" y="2476797"/>
            <a:chExt cx="420139" cy="387843"/>
          </a:xfrm>
        </p:grpSpPr>
        <p:sp>
          <p:nvSpPr>
            <p:cNvPr id="79" name="Oval 7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0" name="TextBox 7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9</a:t>
              </a:r>
            </a:p>
          </p:txBody>
        </p:sp>
      </p:grpSp>
      <p:grpSp>
        <p:nvGrpSpPr>
          <p:cNvPr id="81" name="Group 80"/>
          <p:cNvGrpSpPr/>
          <p:nvPr/>
        </p:nvGrpSpPr>
        <p:grpSpPr>
          <a:xfrm>
            <a:off x="8064577" y="1516013"/>
            <a:ext cx="420139" cy="387843"/>
            <a:chOff x="2165382" y="2476797"/>
            <a:chExt cx="420139" cy="387843"/>
          </a:xfrm>
        </p:grpSpPr>
        <p:sp>
          <p:nvSpPr>
            <p:cNvPr id="82" name="Oval 81"/>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83" name="TextBox 82"/>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10</a:t>
              </a:r>
            </a:p>
          </p:txBody>
        </p:sp>
      </p:grpSp>
      <p:cxnSp>
        <p:nvCxnSpPr>
          <p:cNvPr id="86" name="Straight Connector 85"/>
          <p:cNvCxnSpPr/>
          <p:nvPr/>
        </p:nvCxnSpPr>
        <p:spPr>
          <a:xfrm flipH="1">
            <a:off x="821873" y="2195128"/>
            <a:ext cx="2475107" cy="0"/>
          </a:xfrm>
          <a:prstGeom prst="line">
            <a:avLst/>
          </a:prstGeom>
          <a:ln w="1778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96980" y="2195128"/>
            <a:ext cx="2550944" cy="0"/>
          </a:xfrm>
          <a:prstGeom prst="line">
            <a:avLst/>
          </a:prstGeom>
          <a:ln w="177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47924" y="2195128"/>
            <a:ext cx="2497567" cy="0"/>
          </a:xfrm>
          <a:prstGeom prst="line">
            <a:avLst/>
          </a:prstGeom>
          <a:ln w="177800">
            <a:solidFill>
              <a:srgbClr val="009644"/>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922713" y="2593153"/>
            <a:ext cx="722957" cy="1009987"/>
            <a:chOff x="2246401" y="1345950"/>
            <a:chExt cx="1166178" cy="1204470"/>
          </a:xfrm>
        </p:grpSpPr>
        <p:sp>
          <p:nvSpPr>
            <p:cNvPr id="93" name="TextBox 9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94" name="TextBox 93"/>
            <p:cNvSpPr txBox="1"/>
            <p:nvPr/>
          </p:nvSpPr>
          <p:spPr>
            <a:xfrm>
              <a:off x="2246401" y="1930984"/>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sp>
          <p:nvSpPr>
            <p:cNvPr id="95" name="TextBox 94"/>
            <p:cNvSpPr txBox="1"/>
            <p:nvPr/>
          </p:nvSpPr>
          <p:spPr>
            <a:xfrm>
              <a:off x="2246401" y="1641731"/>
              <a:ext cx="1166178" cy="293633"/>
            </a:xfrm>
            <a:prstGeom prst="rect">
              <a:avLst/>
            </a:prstGeom>
            <a:solidFill>
              <a:schemeClr val="tx1">
                <a:lumMod val="75000"/>
              </a:schemeClr>
            </a:solidFill>
            <a:ln w="22225">
              <a:solidFill>
                <a:srgbClr val="000000"/>
              </a:solidFill>
            </a:ln>
          </p:spPr>
          <p:txBody>
            <a:bodyPr wrap="square" rtlCol="0">
              <a:spAutoFit/>
            </a:bodyPr>
            <a:lstStyle/>
            <a:p>
              <a:pPr algn="ctr"/>
              <a:r>
                <a:rPr lang="en-US" sz="1000" dirty="0">
                  <a:solidFill>
                    <a:schemeClr val="bg1"/>
                  </a:solidFill>
                </a:rPr>
                <a:t>16004</a:t>
              </a:r>
            </a:p>
          </p:txBody>
        </p:sp>
        <p:sp>
          <p:nvSpPr>
            <p:cNvPr id="96" name="TextBox 95"/>
            <p:cNvSpPr txBox="1"/>
            <p:nvPr/>
          </p:nvSpPr>
          <p:spPr>
            <a:xfrm>
              <a:off x="2246401" y="1345950"/>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16003</a:t>
              </a:r>
            </a:p>
          </p:txBody>
        </p:sp>
      </p:grpSp>
      <p:grpSp>
        <p:nvGrpSpPr>
          <p:cNvPr id="102" name="Group 101"/>
          <p:cNvGrpSpPr/>
          <p:nvPr/>
        </p:nvGrpSpPr>
        <p:grpSpPr>
          <a:xfrm>
            <a:off x="1760777" y="2841196"/>
            <a:ext cx="722957" cy="761965"/>
            <a:chOff x="2246401" y="1641731"/>
            <a:chExt cx="1166178" cy="908689"/>
          </a:xfrm>
        </p:grpSpPr>
        <p:sp>
          <p:nvSpPr>
            <p:cNvPr id="103" name="TextBox 10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04" name="TextBox 103"/>
            <p:cNvSpPr txBox="1"/>
            <p:nvPr/>
          </p:nvSpPr>
          <p:spPr>
            <a:xfrm>
              <a:off x="2246401" y="1930984"/>
              <a:ext cx="1166178" cy="293633"/>
            </a:xfrm>
            <a:prstGeom prst="rect">
              <a:avLst/>
            </a:prstGeom>
            <a:solidFill>
              <a:schemeClr val="tx1">
                <a:lumMod val="75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sp>
          <p:nvSpPr>
            <p:cNvPr id="105" name="TextBox 104"/>
            <p:cNvSpPr txBox="1"/>
            <p:nvPr/>
          </p:nvSpPr>
          <p:spPr>
            <a:xfrm>
              <a:off x="2246401" y="1641731"/>
              <a:ext cx="1166178" cy="293633"/>
            </a:xfrm>
            <a:prstGeom prst="rect">
              <a:avLst/>
            </a:prstGeom>
            <a:solidFill>
              <a:schemeClr val="tx1">
                <a:lumMod val="75000"/>
              </a:schemeClr>
            </a:solidFill>
            <a:ln w="22225">
              <a:solidFill>
                <a:srgbClr val="000000"/>
              </a:solidFill>
            </a:ln>
          </p:spPr>
          <p:txBody>
            <a:bodyPr wrap="square" rtlCol="0">
              <a:spAutoFit/>
            </a:bodyPr>
            <a:lstStyle/>
            <a:p>
              <a:pPr algn="ctr"/>
              <a:r>
                <a:rPr lang="en-US" sz="1000" dirty="0">
                  <a:solidFill>
                    <a:schemeClr val="bg1"/>
                  </a:solidFill>
                </a:rPr>
                <a:t>16004</a:t>
              </a:r>
            </a:p>
          </p:txBody>
        </p:sp>
      </p:grpSp>
      <p:grpSp>
        <p:nvGrpSpPr>
          <p:cNvPr id="107" name="Group 106"/>
          <p:cNvGrpSpPr/>
          <p:nvPr/>
        </p:nvGrpSpPr>
        <p:grpSpPr>
          <a:xfrm>
            <a:off x="2588658" y="3083744"/>
            <a:ext cx="722957" cy="519417"/>
            <a:chOff x="2246401" y="1930984"/>
            <a:chExt cx="1166178" cy="619436"/>
          </a:xfrm>
        </p:grpSpPr>
        <p:sp>
          <p:nvSpPr>
            <p:cNvPr id="108" name="TextBox 10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09" name="TextBox 108"/>
            <p:cNvSpPr txBox="1"/>
            <p:nvPr/>
          </p:nvSpPr>
          <p:spPr>
            <a:xfrm>
              <a:off x="2246401" y="1930984"/>
              <a:ext cx="1166178" cy="293633"/>
            </a:xfrm>
            <a:prstGeom prst="rect">
              <a:avLst/>
            </a:prstGeom>
            <a:solidFill>
              <a:schemeClr val="tx1">
                <a:lumMod val="60000"/>
                <a:lumOff val="40000"/>
              </a:schemeClr>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30410</a:t>
              </a:r>
            </a:p>
          </p:txBody>
        </p:sp>
      </p:grpSp>
      <p:grpSp>
        <p:nvGrpSpPr>
          <p:cNvPr id="112" name="Group 111"/>
          <p:cNvGrpSpPr/>
          <p:nvPr/>
        </p:nvGrpSpPr>
        <p:grpSpPr>
          <a:xfrm>
            <a:off x="3426722" y="2593195"/>
            <a:ext cx="722957" cy="1009987"/>
            <a:chOff x="2246401" y="1345950"/>
            <a:chExt cx="1166178" cy="1204470"/>
          </a:xfrm>
        </p:grpSpPr>
        <p:sp>
          <p:nvSpPr>
            <p:cNvPr id="113" name="TextBox 11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14" name="TextBox 113"/>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sp>
          <p:nvSpPr>
            <p:cNvPr id="115" name="TextBox 114"/>
            <p:cNvSpPr txBox="1"/>
            <p:nvPr/>
          </p:nvSpPr>
          <p:spPr>
            <a:xfrm>
              <a:off x="2246401" y="1641731"/>
              <a:ext cx="1166178" cy="293633"/>
            </a:xfrm>
            <a:prstGeom prst="rect">
              <a:avLst/>
            </a:prstGeom>
            <a:solidFill>
              <a:srgbClr val="FF0000"/>
            </a:solidFill>
            <a:ln w="22225">
              <a:solidFill>
                <a:srgbClr val="000000"/>
              </a:solidFill>
            </a:ln>
          </p:spPr>
          <p:txBody>
            <a:bodyPr wrap="square" rtlCol="0">
              <a:spAutoFit/>
            </a:bodyPr>
            <a:lstStyle/>
            <a:p>
              <a:pPr algn="ctr"/>
              <a:r>
                <a:rPr lang="en-US" sz="1000" dirty="0">
                  <a:solidFill>
                    <a:schemeClr val="bg1"/>
                  </a:solidFill>
                </a:rPr>
                <a:t>16007</a:t>
              </a:r>
            </a:p>
          </p:txBody>
        </p:sp>
        <p:sp>
          <p:nvSpPr>
            <p:cNvPr id="116" name="TextBox 115"/>
            <p:cNvSpPr txBox="1"/>
            <p:nvPr/>
          </p:nvSpPr>
          <p:spPr>
            <a:xfrm>
              <a:off x="2246401" y="1345950"/>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16006</a:t>
              </a:r>
            </a:p>
          </p:txBody>
        </p:sp>
      </p:grpSp>
      <p:grpSp>
        <p:nvGrpSpPr>
          <p:cNvPr id="137" name="Group 136"/>
          <p:cNvGrpSpPr/>
          <p:nvPr/>
        </p:nvGrpSpPr>
        <p:grpSpPr>
          <a:xfrm>
            <a:off x="4280461" y="2841217"/>
            <a:ext cx="722957" cy="761965"/>
            <a:chOff x="2246401" y="1641731"/>
            <a:chExt cx="1166178" cy="908689"/>
          </a:xfrm>
        </p:grpSpPr>
        <p:sp>
          <p:nvSpPr>
            <p:cNvPr id="138" name="TextBox 13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39" name="TextBox 138"/>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sp>
          <p:nvSpPr>
            <p:cNvPr id="140" name="TextBox 139"/>
            <p:cNvSpPr txBox="1"/>
            <p:nvPr/>
          </p:nvSpPr>
          <p:spPr>
            <a:xfrm>
              <a:off x="2246401" y="1641731"/>
              <a:ext cx="1166178" cy="293633"/>
            </a:xfrm>
            <a:prstGeom prst="rect">
              <a:avLst/>
            </a:prstGeom>
            <a:solidFill>
              <a:srgbClr val="FF0000"/>
            </a:solidFill>
            <a:ln w="22225">
              <a:solidFill>
                <a:srgbClr val="000000"/>
              </a:solidFill>
            </a:ln>
          </p:spPr>
          <p:txBody>
            <a:bodyPr wrap="square" rtlCol="0">
              <a:spAutoFit/>
            </a:bodyPr>
            <a:lstStyle/>
            <a:p>
              <a:pPr algn="ctr"/>
              <a:r>
                <a:rPr lang="en-US" sz="1000" dirty="0">
                  <a:solidFill>
                    <a:schemeClr val="bg1"/>
                  </a:solidFill>
                </a:rPr>
                <a:t>16007</a:t>
              </a:r>
            </a:p>
          </p:txBody>
        </p:sp>
      </p:grpSp>
      <p:grpSp>
        <p:nvGrpSpPr>
          <p:cNvPr id="142" name="Group 141"/>
          <p:cNvGrpSpPr/>
          <p:nvPr/>
        </p:nvGrpSpPr>
        <p:grpSpPr>
          <a:xfrm>
            <a:off x="5118525" y="3083786"/>
            <a:ext cx="722957" cy="519417"/>
            <a:chOff x="2246401" y="1930984"/>
            <a:chExt cx="1166178" cy="619436"/>
          </a:xfrm>
        </p:grpSpPr>
        <p:sp>
          <p:nvSpPr>
            <p:cNvPr id="143" name="TextBox 14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44" name="TextBox 143"/>
            <p:cNvSpPr txBox="1"/>
            <p:nvPr/>
          </p:nvSpPr>
          <p:spPr>
            <a:xfrm>
              <a:off x="2246401" y="1930984"/>
              <a:ext cx="1166178" cy="293633"/>
            </a:xfrm>
            <a:prstGeom prst="rect">
              <a:avLst/>
            </a:prstGeom>
            <a:solidFill>
              <a:srgbClr val="FF0000"/>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30710</a:t>
              </a:r>
            </a:p>
          </p:txBody>
        </p:sp>
      </p:grpSp>
      <p:grpSp>
        <p:nvGrpSpPr>
          <p:cNvPr id="147" name="Group 146"/>
          <p:cNvGrpSpPr/>
          <p:nvPr/>
        </p:nvGrpSpPr>
        <p:grpSpPr>
          <a:xfrm>
            <a:off x="5946406" y="2841238"/>
            <a:ext cx="722957" cy="761965"/>
            <a:chOff x="2246401" y="1641731"/>
            <a:chExt cx="1166178" cy="908689"/>
          </a:xfrm>
        </p:grpSpPr>
        <p:sp>
          <p:nvSpPr>
            <p:cNvPr id="148" name="TextBox 147"/>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49" name="TextBox 148"/>
            <p:cNvSpPr txBox="1"/>
            <p:nvPr/>
          </p:nvSpPr>
          <p:spPr>
            <a:xfrm>
              <a:off x="2246401" y="1930984"/>
              <a:ext cx="1166178" cy="293633"/>
            </a:xfrm>
            <a:prstGeom prst="rect">
              <a:avLst/>
            </a:prstGeom>
            <a:solidFill>
              <a:srgbClr val="009644"/>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16010</a:t>
              </a:r>
            </a:p>
          </p:txBody>
        </p:sp>
        <p:sp>
          <p:nvSpPr>
            <p:cNvPr id="150" name="TextBox 149"/>
            <p:cNvSpPr txBox="1"/>
            <p:nvPr/>
          </p:nvSpPr>
          <p:spPr>
            <a:xfrm>
              <a:off x="2246401" y="1641731"/>
              <a:ext cx="1166178" cy="293633"/>
            </a:xfrm>
            <a:prstGeom prst="rect">
              <a:avLst/>
            </a:prstGeom>
            <a:solidFill>
              <a:srgbClr val="009644"/>
            </a:solidFill>
            <a:ln w="22225">
              <a:solidFill>
                <a:srgbClr val="000000"/>
              </a:solidFill>
            </a:ln>
          </p:spPr>
          <p:txBody>
            <a:bodyPr wrap="square" rtlCol="0">
              <a:spAutoFit/>
            </a:bodyPr>
            <a:lstStyle/>
            <a:p>
              <a:pPr algn="ctr"/>
              <a:r>
                <a:rPr lang="en-US" sz="1000" dirty="0">
                  <a:solidFill>
                    <a:schemeClr val="bg1"/>
                  </a:solidFill>
                </a:rPr>
                <a:t>16009</a:t>
              </a:r>
            </a:p>
          </p:txBody>
        </p:sp>
      </p:grpSp>
      <p:grpSp>
        <p:nvGrpSpPr>
          <p:cNvPr id="152" name="Group 151"/>
          <p:cNvGrpSpPr/>
          <p:nvPr/>
        </p:nvGrpSpPr>
        <p:grpSpPr>
          <a:xfrm>
            <a:off x="6784470" y="3083807"/>
            <a:ext cx="722957" cy="519417"/>
            <a:chOff x="2246401" y="1930984"/>
            <a:chExt cx="1166178" cy="619436"/>
          </a:xfrm>
        </p:grpSpPr>
        <p:sp>
          <p:nvSpPr>
            <p:cNvPr id="153" name="TextBox 152"/>
            <p:cNvSpPr txBox="1"/>
            <p:nvPr/>
          </p:nvSpPr>
          <p:spPr>
            <a:xfrm>
              <a:off x="2246401" y="2226856"/>
              <a:ext cx="1166178" cy="323564"/>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54" name="TextBox 153"/>
            <p:cNvSpPr txBox="1"/>
            <p:nvPr/>
          </p:nvSpPr>
          <p:spPr>
            <a:xfrm>
              <a:off x="2246401" y="1930984"/>
              <a:ext cx="1166178" cy="293633"/>
            </a:xfrm>
            <a:prstGeom prst="rect">
              <a:avLst/>
            </a:prstGeom>
            <a:solidFill>
              <a:srgbClr val="009644"/>
            </a:solidFill>
            <a:ln w="22225">
              <a:solidFill>
                <a:srgbClr val="000000"/>
              </a:solidFill>
            </a:ln>
          </p:spPr>
          <p:txBody>
            <a:bodyPr wrap="square" rtlCol="0">
              <a:spAutoFit/>
            </a:bodyPr>
            <a:lstStyle>
              <a:defPPr>
                <a:defRPr lang="en-US"/>
              </a:defPPr>
              <a:lvl1pPr algn="ctr">
                <a:defRPr sz="1000">
                  <a:solidFill>
                    <a:schemeClr val="bg1"/>
                  </a:solidFill>
                </a:defRPr>
              </a:lvl1pPr>
            </a:lstStyle>
            <a:p>
              <a:r>
                <a:rPr lang="en-US" dirty="0"/>
                <a:t>16010</a:t>
              </a:r>
            </a:p>
          </p:txBody>
        </p:sp>
      </p:grpSp>
      <p:sp>
        <p:nvSpPr>
          <p:cNvPr id="158" name="TextBox 157"/>
          <p:cNvSpPr txBox="1"/>
          <p:nvPr/>
        </p:nvSpPr>
        <p:spPr>
          <a:xfrm>
            <a:off x="7622534" y="3331906"/>
            <a:ext cx="722957" cy="271319"/>
          </a:xfrm>
          <a:prstGeom prst="rect">
            <a:avLst/>
          </a:prstGeom>
          <a:solidFill>
            <a:schemeClr val="bg1">
              <a:lumMod val="85000"/>
            </a:schemeClr>
          </a:solidFill>
          <a:ln w="22225">
            <a:solidFill>
              <a:srgbClr val="000000"/>
            </a:solidFill>
          </a:ln>
        </p:spPr>
        <p:txBody>
          <a:bodyPr wrap="square" rtlCol="0">
            <a:noAutofit/>
          </a:bodyPr>
          <a:lstStyle/>
          <a:p>
            <a:pPr algn="ctr"/>
            <a:r>
              <a:rPr lang="en-US" sz="1000" dirty="0">
                <a:solidFill>
                  <a:srgbClr val="000000"/>
                </a:solidFill>
              </a:rPr>
              <a:t>Node 10</a:t>
            </a:r>
          </a:p>
        </p:txBody>
      </p:sp>
      <p:sp>
        <p:nvSpPr>
          <p:cNvPr id="165" name="Left Brace 164"/>
          <p:cNvSpPr/>
          <p:nvPr/>
        </p:nvSpPr>
        <p:spPr>
          <a:xfrm>
            <a:off x="757127" y="2593153"/>
            <a:ext cx="49241" cy="490570"/>
          </a:xfrm>
          <a:prstGeom prst="lef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Left Brace 165"/>
          <p:cNvSpPr/>
          <p:nvPr/>
        </p:nvSpPr>
        <p:spPr>
          <a:xfrm>
            <a:off x="680357" y="3109066"/>
            <a:ext cx="48015" cy="210274"/>
          </a:xfrm>
          <a:prstGeom prst="lef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TextBox 166"/>
          <p:cNvSpPr txBox="1"/>
          <p:nvPr/>
        </p:nvSpPr>
        <p:spPr>
          <a:xfrm>
            <a:off x="287358" y="2704226"/>
            <a:ext cx="316302" cy="235789"/>
          </a:xfrm>
          <a:prstGeom prst="rect">
            <a:avLst/>
          </a:prstGeom>
          <a:noFill/>
          <a:ln>
            <a:noFill/>
          </a:ln>
        </p:spPr>
        <p:txBody>
          <a:bodyPr wrap="none" rtlCol="0">
            <a:noAutofit/>
          </a:bodyPr>
          <a:lstStyle/>
          <a:p>
            <a:pPr algn="ctr"/>
            <a:r>
              <a:rPr lang="en-US" sz="1200" dirty="0">
                <a:solidFill>
                  <a:srgbClr val="000000"/>
                </a:solidFill>
              </a:rPr>
              <a:t>1</a:t>
            </a:r>
            <a:r>
              <a:rPr lang="en-US" sz="1200" dirty="0">
                <a:solidFill>
                  <a:srgbClr val="000000"/>
                </a:solidFill>
                <a:sym typeface="Wingdings" panose="05000000000000000000" pitchFamily="2" charset="2"/>
              </a:rPr>
              <a:t>4</a:t>
            </a:r>
            <a:endParaRPr lang="en-US" sz="1200" dirty="0">
              <a:solidFill>
                <a:srgbClr val="000000"/>
              </a:solidFill>
            </a:endParaRPr>
          </a:p>
        </p:txBody>
      </p:sp>
      <p:sp>
        <p:nvSpPr>
          <p:cNvPr id="168" name="TextBox 167"/>
          <p:cNvSpPr txBox="1"/>
          <p:nvPr/>
        </p:nvSpPr>
        <p:spPr>
          <a:xfrm>
            <a:off x="287358" y="3064670"/>
            <a:ext cx="316302" cy="235789"/>
          </a:xfrm>
          <a:prstGeom prst="rect">
            <a:avLst/>
          </a:prstGeom>
          <a:noFill/>
          <a:ln>
            <a:noFill/>
          </a:ln>
        </p:spPr>
        <p:txBody>
          <a:bodyPr wrap="none" rtlCol="0">
            <a:noAutofit/>
          </a:bodyPr>
          <a:lstStyle/>
          <a:p>
            <a:pPr algn="ctr"/>
            <a:r>
              <a:rPr lang="en-US" sz="1200" dirty="0">
                <a:solidFill>
                  <a:srgbClr val="000000"/>
                </a:solidFill>
                <a:sym typeface="Wingdings" panose="05000000000000000000" pitchFamily="2" charset="2"/>
              </a:rPr>
              <a:t>410</a:t>
            </a:r>
            <a:endParaRPr lang="en-US" sz="1200" dirty="0">
              <a:solidFill>
                <a:srgbClr val="000000"/>
              </a:solidFill>
            </a:endParaRPr>
          </a:p>
        </p:txBody>
      </p:sp>
      <p:sp>
        <p:nvSpPr>
          <p:cNvPr id="169" name="Rectangular Callout 168"/>
          <p:cNvSpPr/>
          <p:nvPr/>
        </p:nvSpPr>
        <p:spPr>
          <a:xfrm>
            <a:off x="3138024" y="1025312"/>
            <a:ext cx="539742" cy="391064"/>
          </a:xfrm>
          <a:prstGeom prst="wedgeRectCallout">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BSID:</a:t>
            </a:r>
          </a:p>
          <a:p>
            <a:pPr algn="ctr"/>
            <a:r>
              <a:rPr lang="en-US" sz="1000" dirty="0"/>
              <a:t>30410</a:t>
            </a:r>
          </a:p>
        </p:txBody>
      </p:sp>
      <p:sp>
        <p:nvSpPr>
          <p:cNvPr id="170" name="Rectangular Callout 169"/>
          <p:cNvSpPr/>
          <p:nvPr/>
        </p:nvSpPr>
        <p:spPr>
          <a:xfrm>
            <a:off x="5652464" y="1025312"/>
            <a:ext cx="538463" cy="391064"/>
          </a:xfrm>
          <a:prstGeom prst="wedgeRectCallout">
            <a:avLst/>
          </a:prstGeom>
          <a:solidFill>
            <a:srgbClr val="009644"/>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SID:</a:t>
            </a:r>
          </a:p>
          <a:p>
            <a:pPr algn="ctr"/>
            <a:r>
              <a:rPr lang="en-US" sz="1000" dirty="0"/>
              <a:t>30710</a:t>
            </a:r>
          </a:p>
        </p:txBody>
      </p:sp>
      <p:sp>
        <p:nvSpPr>
          <p:cNvPr id="171" name="Rectangle 170"/>
          <p:cNvSpPr/>
          <p:nvPr/>
        </p:nvSpPr>
        <p:spPr>
          <a:xfrm>
            <a:off x="672318" y="3943873"/>
            <a:ext cx="7611762" cy="2031325"/>
          </a:xfrm>
          <a:prstGeom prst="rect">
            <a:avLst/>
          </a:prstGeom>
        </p:spPr>
        <p:txBody>
          <a:bodyPr wrap="square">
            <a:spAutoFit/>
          </a:bodyPr>
          <a:lstStyle/>
          <a:p>
            <a:r>
              <a:rPr lang="en-US" dirty="0">
                <a:solidFill>
                  <a:srgbClr val="585858"/>
                </a:solidFill>
              </a:rPr>
              <a:t>Binding-SIDs can be used in the following cases:</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    Multi-Domain (inter-domain, inter-autonomous system)</a:t>
            </a:r>
          </a:p>
          <a:p>
            <a:pPr marL="285750" indent="-285750">
              <a:buFont typeface="Arial" panose="020B0604020202020204" pitchFamily="34" charset="0"/>
              <a:buChar char="•"/>
            </a:pPr>
            <a:r>
              <a:rPr lang="en-US" dirty="0">
                <a:solidFill>
                  <a:srgbClr val="585858"/>
                </a:solidFill>
              </a:rPr>
              <a:t>    Large-Scale within a single domain</a:t>
            </a:r>
          </a:p>
          <a:p>
            <a:pPr marL="285750" indent="-285750">
              <a:buFont typeface="Arial" panose="020B0604020202020204" pitchFamily="34" charset="0"/>
              <a:buChar char="•"/>
            </a:pPr>
            <a:r>
              <a:rPr lang="en-US" dirty="0">
                <a:solidFill>
                  <a:srgbClr val="585858"/>
                </a:solidFill>
              </a:rPr>
              <a:t>    Label stack compression</a:t>
            </a:r>
          </a:p>
          <a:p>
            <a:pPr marL="285750" indent="-285750">
              <a:buFont typeface="Arial" panose="020B0604020202020204" pitchFamily="34" charset="0"/>
              <a:buChar char="•"/>
            </a:pPr>
            <a:r>
              <a:rPr lang="en-US" dirty="0">
                <a:solidFill>
                  <a:srgbClr val="585858"/>
                </a:solidFill>
              </a:rPr>
              <a:t>    BGP SR-TE Dynamic</a:t>
            </a:r>
          </a:p>
          <a:p>
            <a:pPr marL="285750" indent="-285750">
              <a:buFont typeface="Arial" panose="020B0604020202020204" pitchFamily="34" charset="0"/>
              <a:buChar char="•"/>
            </a:pPr>
            <a:r>
              <a:rPr lang="en-US" dirty="0">
                <a:solidFill>
                  <a:srgbClr val="585858"/>
                </a:solidFill>
              </a:rPr>
              <a:t>    Stitching SR-TE Polices Using Binding SID</a:t>
            </a:r>
          </a:p>
        </p:txBody>
      </p:sp>
      <p:sp>
        <p:nvSpPr>
          <p:cNvPr id="172" name="Rectangle 171"/>
          <p:cNvSpPr/>
          <p:nvPr/>
        </p:nvSpPr>
        <p:spPr>
          <a:xfrm>
            <a:off x="445509" y="352669"/>
            <a:ext cx="2529860" cy="584775"/>
          </a:xfrm>
          <a:prstGeom prst="rect">
            <a:avLst/>
          </a:prstGeom>
        </p:spPr>
        <p:txBody>
          <a:bodyPr wrap="none">
            <a:spAutoFit/>
          </a:bodyPr>
          <a:lstStyle/>
          <a:p>
            <a:r>
              <a:rPr lang="en-US" sz="3200" b="1" dirty="0">
                <a:solidFill>
                  <a:srgbClr val="585858"/>
                </a:solidFill>
              </a:rPr>
              <a:t>Binding-SID</a:t>
            </a:r>
            <a:endParaRPr lang="en-US" sz="3200" b="1" dirty="0"/>
          </a:p>
        </p:txBody>
      </p:sp>
      <p:sp>
        <p:nvSpPr>
          <p:cNvPr id="173" name="Rectangle 172"/>
          <p:cNvSpPr/>
          <p:nvPr/>
        </p:nvSpPr>
        <p:spPr>
          <a:xfrm>
            <a:off x="6669363" y="590326"/>
            <a:ext cx="2959203" cy="646331"/>
          </a:xfrm>
          <a:prstGeom prst="rect">
            <a:avLst/>
          </a:prstGeom>
        </p:spPr>
        <p:txBody>
          <a:bodyPr wrap="square">
            <a:spAutoFit/>
          </a:bodyPr>
          <a:lstStyle/>
          <a:p>
            <a:r>
              <a:rPr lang="en-US" sz="1200" dirty="0">
                <a:solidFill>
                  <a:srgbClr val="585858"/>
                </a:solidFill>
              </a:rPr>
              <a:t>All Nodes SRGB [16000-23999]</a:t>
            </a:r>
          </a:p>
          <a:p>
            <a:r>
              <a:rPr lang="en-US" sz="1200" dirty="0">
                <a:solidFill>
                  <a:srgbClr val="585858"/>
                </a:solidFill>
              </a:rPr>
              <a:t>Prefix-SID </a:t>
            </a:r>
            <a:r>
              <a:rPr lang="en-US" sz="1200" dirty="0" err="1">
                <a:solidFill>
                  <a:srgbClr val="585858"/>
                </a:solidFill>
              </a:rPr>
              <a:t>NodeX</a:t>
            </a:r>
            <a:r>
              <a:rPr lang="en-US" sz="1200" dirty="0">
                <a:solidFill>
                  <a:srgbClr val="585858"/>
                </a:solidFill>
              </a:rPr>
              <a:t>: 1600X</a:t>
            </a:r>
          </a:p>
          <a:p>
            <a:r>
              <a:rPr lang="en-US" sz="1200" dirty="0">
                <a:solidFill>
                  <a:srgbClr val="585858"/>
                </a:solidFill>
              </a:rPr>
              <a:t>Binding-SID X-&gt;Y: 300XY</a:t>
            </a:r>
          </a:p>
        </p:txBody>
      </p:sp>
    </p:spTree>
    <p:extLst>
      <p:ext uri="{BB962C8B-B14F-4D97-AF65-F5344CB8AC3E}">
        <p14:creationId xmlns:p14="http://schemas.microsoft.com/office/powerpoint/2010/main" val="7351018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500"/>
                                        <p:tgtEl>
                                          <p:spTgt spid="1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fade">
                                      <p:cBhvr>
                                        <p:cTn id="23" dur="500"/>
                                        <p:tgtEl>
                                          <p:spTgt spid="16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dissolve">
                                      <p:cBhvr>
                                        <p:cTn id="28" dur="500"/>
                                        <p:tgtEl>
                                          <p:spTgt spid="10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animEffect transition="in" filter="dissolve">
                                      <p:cBhvr>
                                        <p:cTn id="33" dur="500"/>
                                        <p:tgtEl>
                                          <p:spTgt spid="10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dissolve">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dissolve">
                                      <p:cBhvr>
                                        <p:cTn id="43" dur="500"/>
                                        <p:tgtEl>
                                          <p:spTgt spid="13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dissolve">
                                      <p:cBhvr>
                                        <p:cTn id="48" dur="500"/>
                                        <p:tgtEl>
                                          <p:spTgt spid="14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dissolve">
                                      <p:cBhvr>
                                        <p:cTn id="53" dur="500"/>
                                        <p:tgtEl>
                                          <p:spTgt spid="14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dissolve">
                                      <p:cBhvr>
                                        <p:cTn id="58" dur="500"/>
                                        <p:tgtEl>
                                          <p:spTgt spid="15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fade">
                                      <p:cBhvr>
                                        <p:cTn id="6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5" grpId="0" animBg="1"/>
      <p:bldP spid="166" grpId="0" animBg="1"/>
      <p:bldP spid="167" grpId="0"/>
      <p:bldP spid="1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4238497" y="2504297"/>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5858466" y="42510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5578085" y="4271393"/>
            <a:ext cx="914400" cy="914400"/>
          </a:xfrm>
          <a:prstGeom prst="rect">
            <a:avLst/>
          </a:prstGeom>
          <a:noFill/>
          <a:ln>
            <a:noFill/>
          </a:ln>
        </p:spPr>
        <p:txBody>
          <a:bodyPr wrap="none" rtlCol="0">
            <a:noAutofit/>
          </a:bodyPr>
          <a:lstStyle/>
          <a:p>
            <a:pPr algn="ctr"/>
            <a:r>
              <a:rPr lang="en-US" sz="1400" dirty="0">
                <a:solidFill>
                  <a:schemeClr val="bg1"/>
                </a:solidFill>
              </a:rPr>
              <a:t>11</a:t>
            </a:r>
          </a:p>
        </p:txBody>
      </p:sp>
      <p:cxnSp>
        <p:nvCxnSpPr>
          <p:cNvPr id="4" name="Straight Connector 3"/>
          <p:cNvCxnSpPr>
            <a:stCxn id="8" idx="6"/>
            <a:endCxn id="59" idx="2"/>
          </p:cNvCxnSpPr>
          <p:nvPr/>
        </p:nvCxnSpPr>
        <p:spPr>
          <a:xfrm>
            <a:off x="6233000" y="2934236"/>
            <a:ext cx="1278235" cy="3972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6233000" y="2934236"/>
            <a:ext cx="1291251" cy="1083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867240" y="275135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4267715" y="3490727"/>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4267715" y="4553481"/>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4658636" y="2698219"/>
            <a:ext cx="1208604"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a:endCxn id="8" idx="2"/>
          </p:cNvCxnSpPr>
          <p:nvPr/>
        </p:nvCxnSpPr>
        <p:spPr>
          <a:xfrm flipV="1">
            <a:off x="4658636" y="2934236"/>
            <a:ext cx="1208604" cy="74878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4658636" y="2934236"/>
            <a:ext cx="1208604"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4684206" y="4433886"/>
            <a:ext cx="1174260" cy="3071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4658636" y="3683016"/>
            <a:ext cx="1199830"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4658636" y="2698219"/>
            <a:ext cx="1199830"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6224226" y="3331441"/>
            <a:ext cx="1287009" cy="10381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6188839" y="4017983"/>
            <a:ext cx="1335412" cy="37330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524251" y="3835103"/>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6113470" y="2083395"/>
            <a:ext cx="928435" cy="415498"/>
          </a:xfrm>
          <a:prstGeom prst="rect">
            <a:avLst/>
          </a:prstGeom>
          <a:noFill/>
        </p:spPr>
        <p:txBody>
          <a:bodyPr wrap="square" rtlCol="0">
            <a:spAutoFit/>
          </a:bodyPr>
          <a:lstStyle/>
          <a:p>
            <a:pPr algn="ctr"/>
            <a:r>
              <a:rPr lang="en-US" sz="1050" b="1" dirty="0">
                <a:solidFill>
                  <a:srgbClr val="000000"/>
                </a:solidFill>
              </a:rPr>
              <a:t>Node SID: 16001</a:t>
            </a:r>
          </a:p>
        </p:txBody>
      </p:sp>
      <p:sp>
        <p:nvSpPr>
          <p:cNvPr id="115" name="TextBox 114"/>
          <p:cNvSpPr txBox="1"/>
          <p:nvPr/>
        </p:nvSpPr>
        <p:spPr>
          <a:xfrm>
            <a:off x="5840837" y="2768616"/>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7511235" y="3148561"/>
            <a:ext cx="365760" cy="365760"/>
            <a:chOff x="4245424" y="3169506"/>
            <a:chExt cx="365760" cy="365760"/>
          </a:xfrm>
        </p:grpSpPr>
        <p:sp>
          <p:nvSpPr>
            <p:cNvPr id="59" name="Oval 5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314814"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3993972" y="3519773"/>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3999882" y="4580159"/>
            <a:ext cx="914400" cy="914400"/>
          </a:xfrm>
          <a:prstGeom prst="rect">
            <a:avLst/>
          </a:prstGeom>
          <a:noFill/>
          <a:ln>
            <a:noFill/>
          </a:ln>
        </p:spPr>
        <p:txBody>
          <a:bodyPr wrap="none" rtlCol="0">
            <a:noAutofit/>
          </a:bodyPr>
          <a:lstStyle/>
          <a:p>
            <a:pPr algn="ctr"/>
            <a:r>
              <a:rPr lang="en-US" sz="1400" dirty="0">
                <a:solidFill>
                  <a:schemeClr val="bg1"/>
                </a:solidFill>
              </a:rPr>
              <a:t>14</a:t>
            </a:r>
          </a:p>
        </p:txBody>
      </p:sp>
      <p:sp>
        <p:nvSpPr>
          <p:cNvPr id="119" name="TextBox 118"/>
          <p:cNvSpPr txBox="1"/>
          <p:nvPr/>
        </p:nvSpPr>
        <p:spPr>
          <a:xfrm>
            <a:off x="7580625" y="3875304"/>
            <a:ext cx="235579" cy="301899"/>
          </a:xfrm>
          <a:prstGeom prst="rect">
            <a:avLst/>
          </a:prstGeom>
          <a:noFill/>
          <a:ln>
            <a:noFill/>
          </a:ln>
        </p:spPr>
        <p:txBody>
          <a:bodyPr wrap="none" rtlCol="0">
            <a:noAutofit/>
          </a:bodyPr>
          <a:lstStyle/>
          <a:p>
            <a:pPr algn="ctr"/>
            <a:r>
              <a:rPr lang="en-US" sz="1400" dirty="0">
                <a:solidFill>
                  <a:schemeClr val="bg1"/>
                </a:solidFill>
              </a:rPr>
              <a:t>3</a:t>
            </a:r>
          </a:p>
        </p:txBody>
      </p:sp>
      <p:sp>
        <p:nvSpPr>
          <p:cNvPr id="191" name="Rectangle 190"/>
          <p:cNvSpPr/>
          <p:nvPr/>
        </p:nvSpPr>
        <p:spPr>
          <a:xfrm>
            <a:off x="503032" y="156486"/>
            <a:ext cx="4664739" cy="646331"/>
          </a:xfrm>
          <a:prstGeom prst="rect">
            <a:avLst/>
          </a:prstGeom>
        </p:spPr>
        <p:txBody>
          <a:bodyPr wrap="none">
            <a:spAutoFit/>
          </a:bodyPr>
          <a:lstStyle/>
          <a:p>
            <a:r>
              <a:rPr lang="en-US" sz="3600" b="1" dirty="0">
                <a:solidFill>
                  <a:srgbClr val="494149"/>
                </a:solidFill>
              </a:rPr>
              <a:t>BGP Prefix Segment</a:t>
            </a:r>
          </a:p>
        </p:txBody>
      </p:sp>
      <p:cxnSp>
        <p:nvCxnSpPr>
          <p:cNvPr id="21" name="Straight Connector 20"/>
          <p:cNvCxnSpPr/>
          <p:nvPr/>
        </p:nvCxnSpPr>
        <p:spPr>
          <a:xfrm>
            <a:off x="4447557" y="5494559"/>
            <a:ext cx="3368647" cy="0"/>
          </a:xfrm>
          <a:prstGeom prst="line">
            <a:avLst/>
          </a:prstGeom>
          <a:ln w="18732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46193" y="5345474"/>
            <a:ext cx="914400" cy="308767"/>
          </a:xfrm>
          <a:prstGeom prst="rect">
            <a:avLst/>
          </a:prstGeom>
          <a:noFill/>
          <a:ln>
            <a:noFill/>
          </a:ln>
        </p:spPr>
        <p:txBody>
          <a:bodyPr wrap="none" rtlCol="0">
            <a:noAutofit/>
          </a:bodyPr>
          <a:lstStyle/>
          <a:p>
            <a:pPr algn="ctr"/>
            <a:r>
              <a:rPr lang="en-US" sz="1400" b="1" dirty="0">
                <a:solidFill>
                  <a:srgbClr val="000000"/>
                </a:solidFill>
              </a:rPr>
              <a:t>BGP-Connections</a:t>
            </a:r>
          </a:p>
        </p:txBody>
      </p:sp>
      <p:sp>
        <p:nvSpPr>
          <p:cNvPr id="33" name="Freeform 32"/>
          <p:cNvSpPr/>
          <p:nvPr/>
        </p:nvSpPr>
        <p:spPr>
          <a:xfrm>
            <a:off x="4661452" y="2785288"/>
            <a:ext cx="2845366" cy="1526490"/>
          </a:xfrm>
          <a:custGeom>
            <a:avLst/>
            <a:gdLst>
              <a:gd name="connsiteX0" fmla="*/ 0 w 2753139"/>
              <a:gd name="connsiteY0" fmla="*/ 0 h 1344707"/>
              <a:gd name="connsiteX1" fmla="*/ 1172818 w 2753139"/>
              <a:gd name="connsiteY1" fmla="*/ 1341783 h 1344707"/>
              <a:gd name="connsiteX2" fmla="*/ 2753139 w 2753139"/>
              <a:gd name="connsiteY2" fmla="*/ 367748 h 1344707"/>
            </a:gdLst>
            <a:ahLst/>
            <a:cxnLst>
              <a:cxn ang="0">
                <a:pos x="connsiteX0" y="connsiteY0"/>
              </a:cxn>
              <a:cxn ang="0">
                <a:pos x="connsiteX1" y="connsiteY1"/>
              </a:cxn>
              <a:cxn ang="0">
                <a:pos x="connsiteX2" y="connsiteY2"/>
              </a:cxn>
            </a:cxnLst>
            <a:rect l="l" t="t" r="r" b="b"/>
            <a:pathLst>
              <a:path w="2753139" h="1344707">
                <a:moveTo>
                  <a:pt x="0" y="0"/>
                </a:moveTo>
                <a:cubicBezTo>
                  <a:pt x="356981" y="640246"/>
                  <a:pt x="713962" y="1280492"/>
                  <a:pt x="1172818" y="1341783"/>
                </a:cubicBezTo>
                <a:cubicBezTo>
                  <a:pt x="1631674" y="1403074"/>
                  <a:pt x="2539448" y="482048"/>
                  <a:pt x="2753139" y="367748"/>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695208" y="2487310"/>
            <a:ext cx="2808835" cy="732967"/>
          </a:xfrm>
          <a:custGeom>
            <a:avLst/>
            <a:gdLst>
              <a:gd name="connsiteX0" fmla="*/ 0 w 3031435"/>
              <a:gd name="connsiteY0" fmla="*/ 72686 h 828060"/>
              <a:gd name="connsiteX1" fmla="*/ 1610139 w 3031435"/>
              <a:gd name="connsiteY1" fmla="*/ 72686 h 828060"/>
              <a:gd name="connsiteX2" fmla="*/ 3031435 w 3031435"/>
              <a:gd name="connsiteY2" fmla="*/ 828060 h 828060"/>
            </a:gdLst>
            <a:ahLst/>
            <a:cxnLst>
              <a:cxn ang="0">
                <a:pos x="connsiteX0" y="connsiteY0"/>
              </a:cxn>
              <a:cxn ang="0">
                <a:pos x="connsiteX1" y="connsiteY1"/>
              </a:cxn>
              <a:cxn ang="0">
                <a:pos x="connsiteX2" y="connsiteY2"/>
              </a:cxn>
            </a:cxnLst>
            <a:rect l="l" t="t" r="r" b="b"/>
            <a:pathLst>
              <a:path w="3031435" h="828060">
                <a:moveTo>
                  <a:pt x="0" y="72686"/>
                </a:moveTo>
                <a:cubicBezTo>
                  <a:pt x="552450" y="9738"/>
                  <a:pt x="1104900" y="-53210"/>
                  <a:pt x="1610139" y="72686"/>
                </a:cubicBezTo>
                <a:cubicBezTo>
                  <a:pt x="2115378" y="198582"/>
                  <a:pt x="2573406" y="513321"/>
                  <a:pt x="3031435" y="828060"/>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0066" y="1325817"/>
            <a:ext cx="4572000" cy="2031325"/>
          </a:xfrm>
          <a:prstGeom prst="rect">
            <a:avLst/>
          </a:prstGeom>
        </p:spPr>
        <p:txBody>
          <a:bodyPr>
            <a:spAutoFit/>
          </a:bodyPr>
          <a:lstStyle/>
          <a:p>
            <a:pPr marL="285750" indent="-285750">
              <a:buFont typeface="Arial" panose="020B0604020202020204" pitchFamily="34" charset="0"/>
              <a:buChar char="•"/>
            </a:pPr>
            <a:r>
              <a:rPr lang="en-US" dirty="0">
                <a:solidFill>
                  <a:srgbClr val="585858"/>
                </a:solidFill>
              </a:rPr>
              <a:t>Shortest-Path to the BGP Prefix</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Global</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16000 + Index</a:t>
            </a:r>
          </a:p>
          <a:p>
            <a:endParaRPr lang="en-US" dirty="0">
              <a:solidFill>
                <a:srgbClr val="585858"/>
              </a:solidFill>
            </a:endParaRPr>
          </a:p>
          <a:p>
            <a:pPr marL="285750" indent="-285750">
              <a:buFont typeface="Arial" panose="020B0604020202020204" pitchFamily="34" charset="0"/>
              <a:buChar char="•"/>
            </a:pPr>
            <a:r>
              <a:rPr lang="en-US" dirty="0">
                <a:solidFill>
                  <a:srgbClr val="585858"/>
                </a:solidFill>
              </a:rPr>
              <a:t>Signaled by BGP</a:t>
            </a:r>
          </a:p>
        </p:txBody>
      </p:sp>
    </p:spTree>
    <p:extLst>
      <p:ext uri="{BB962C8B-B14F-4D97-AF65-F5344CB8AC3E}">
        <p14:creationId xmlns:p14="http://schemas.microsoft.com/office/powerpoint/2010/main" val="3848820962"/>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3221357" y="2642035"/>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4463640" y="438874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183259" y="4409131"/>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128" name="Freeform 127"/>
          <p:cNvSpPr/>
          <p:nvPr/>
        </p:nvSpPr>
        <p:spPr>
          <a:xfrm>
            <a:off x="3476446" y="2616785"/>
            <a:ext cx="1851852" cy="1981448"/>
          </a:xfrm>
          <a:custGeom>
            <a:avLst/>
            <a:gdLst>
              <a:gd name="connsiteX0" fmla="*/ 0 w 1851852"/>
              <a:gd name="connsiteY0" fmla="*/ 0 h 1881896"/>
              <a:gd name="connsiteX1" fmla="*/ 952820 w 1851852"/>
              <a:gd name="connsiteY1" fmla="*/ 1874904 h 1881896"/>
              <a:gd name="connsiteX2" fmla="*/ 1851852 w 1851852"/>
              <a:gd name="connsiteY2" fmla="*/ 645459 h 1881896"/>
            </a:gdLst>
            <a:ahLst/>
            <a:cxnLst>
              <a:cxn ang="0">
                <a:pos x="connsiteX0" y="connsiteY0"/>
              </a:cxn>
              <a:cxn ang="0">
                <a:pos x="connsiteX1" y="connsiteY1"/>
              </a:cxn>
              <a:cxn ang="0">
                <a:pos x="connsiteX2" y="connsiteY2"/>
              </a:cxn>
            </a:cxnLst>
            <a:rect l="l" t="t" r="r" b="b"/>
            <a:pathLst>
              <a:path w="1851852" h="1881896">
                <a:moveTo>
                  <a:pt x="0" y="0"/>
                </a:moveTo>
                <a:cubicBezTo>
                  <a:pt x="322089" y="883664"/>
                  <a:pt x="644178" y="1767328"/>
                  <a:pt x="952820" y="1874904"/>
                </a:cubicBezTo>
                <a:cubicBezTo>
                  <a:pt x="1261462" y="1982480"/>
                  <a:pt x="1699452" y="815788"/>
                  <a:pt x="1851852" y="645459"/>
                </a:cubicBezTo>
              </a:path>
            </a:pathLst>
          </a:custGeom>
          <a:noFill/>
          <a:ln w="60325">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22561" y="4014510"/>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7084286" y="4041477"/>
            <a:ext cx="257728" cy="254494"/>
          </a:xfrm>
          <a:prstGeom prst="rect">
            <a:avLst/>
          </a:prstGeom>
          <a:noFill/>
          <a:ln>
            <a:noFill/>
          </a:ln>
        </p:spPr>
        <p:txBody>
          <a:bodyPr wrap="none" rtlCol="0">
            <a:noAutofit/>
          </a:bodyPr>
          <a:lstStyle/>
          <a:p>
            <a:pPr algn="ctr"/>
            <a:r>
              <a:rPr lang="en-US" sz="1400" dirty="0">
                <a:solidFill>
                  <a:schemeClr val="bg1"/>
                </a:solidFill>
              </a:rPr>
              <a:t>7</a:t>
            </a:r>
          </a:p>
        </p:txBody>
      </p:sp>
      <p:sp>
        <p:nvSpPr>
          <p:cNvPr id="3" name="Rounded Rectangle 2"/>
          <p:cNvSpPr/>
          <p:nvPr/>
        </p:nvSpPr>
        <p:spPr>
          <a:xfrm>
            <a:off x="2771666" y="2366285"/>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p:cNvCxnSpPr>
          <p:nvPr/>
        </p:nvCxnSpPr>
        <p:spPr>
          <a:xfrm>
            <a:off x="4838175" y="3071974"/>
            <a:ext cx="445282" cy="45359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p:cNvCxnSpPr>
          <p:nvPr/>
        </p:nvCxnSpPr>
        <p:spPr>
          <a:xfrm>
            <a:off x="4838175" y="3071974"/>
            <a:ext cx="445282" cy="11338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41106" y="5058429"/>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AS1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472414" y="288909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250575" y="3628465"/>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250575" y="4691219"/>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3641496" y="2835957"/>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3641496" y="3071976"/>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3641496" y="3071974"/>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3641496" y="4571624"/>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3641496" y="3820754"/>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3641496" y="2835957"/>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775574" y="3547807"/>
            <a:ext cx="549629" cy="922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829400" y="4205866"/>
            <a:ext cx="454056" cy="36575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p:cNvCxnSpPr>
          <p:nvPr/>
        </p:nvCxnSpPr>
        <p:spPr>
          <a:xfrm>
            <a:off x="5667159" y="3517624"/>
            <a:ext cx="1333308" cy="3018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5667159" y="3517624"/>
            <a:ext cx="1355402" cy="6797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2"/>
          </p:cNvCxnSpPr>
          <p:nvPr/>
        </p:nvCxnSpPr>
        <p:spPr>
          <a:xfrm flipV="1">
            <a:off x="7388321" y="3881554"/>
            <a:ext cx="582771" cy="3158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7381097" y="3531492"/>
            <a:ext cx="589995" cy="350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936380" y="2366285"/>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7216111" y="5071020"/>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AS2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5301399" y="40150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5003763" y="2916323"/>
            <a:ext cx="928435" cy="415498"/>
          </a:xfrm>
          <a:prstGeom prst="rect">
            <a:avLst/>
          </a:prstGeom>
          <a:noFill/>
        </p:spPr>
        <p:txBody>
          <a:bodyPr wrap="square" rtlCol="0">
            <a:spAutoFit/>
          </a:bodyPr>
          <a:lstStyle/>
          <a:p>
            <a:pPr algn="ctr"/>
            <a:r>
              <a:rPr lang="en-US" sz="1050" b="1" dirty="0">
                <a:solidFill>
                  <a:srgbClr val="000000"/>
                </a:solidFill>
              </a:rPr>
              <a:t>Node SID: 16001</a:t>
            </a:r>
          </a:p>
        </p:txBody>
      </p:sp>
      <p:sp>
        <p:nvSpPr>
          <p:cNvPr id="90" name="TextBox 89"/>
          <p:cNvSpPr txBox="1"/>
          <p:nvPr/>
        </p:nvSpPr>
        <p:spPr>
          <a:xfrm>
            <a:off x="5480499" y="2576922"/>
            <a:ext cx="1699231" cy="415498"/>
          </a:xfrm>
          <a:prstGeom prst="rect">
            <a:avLst/>
          </a:prstGeom>
          <a:noFill/>
        </p:spPr>
        <p:txBody>
          <a:bodyPr wrap="square" rtlCol="0">
            <a:spAutoFit/>
          </a:bodyPr>
          <a:lstStyle/>
          <a:p>
            <a:pPr algn="ctr"/>
            <a:r>
              <a:rPr lang="en-US" sz="1050" b="1" dirty="0">
                <a:solidFill>
                  <a:srgbClr val="000000"/>
                </a:solidFill>
              </a:rPr>
              <a:t>BGP-Peering-SID</a:t>
            </a:r>
          </a:p>
          <a:p>
            <a:pPr algn="ctr"/>
            <a:r>
              <a:rPr lang="en-US" sz="1050" dirty="0">
                <a:solidFill>
                  <a:srgbClr val="000000"/>
                </a:solidFill>
              </a:rPr>
              <a:t> </a:t>
            </a:r>
            <a:r>
              <a:rPr lang="en-US" sz="1050" b="1" dirty="0">
                <a:solidFill>
                  <a:srgbClr val="000000"/>
                </a:solidFill>
              </a:rPr>
              <a:t>SID: 30012</a:t>
            </a:r>
          </a:p>
        </p:txBody>
      </p:sp>
      <p:cxnSp>
        <p:nvCxnSpPr>
          <p:cNvPr id="93" name="Straight Connector 92"/>
          <p:cNvCxnSpPr>
            <a:endCxn id="56" idx="6"/>
          </p:cNvCxnSpPr>
          <p:nvPr/>
        </p:nvCxnSpPr>
        <p:spPr>
          <a:xfrm flipH="1">
            <a:off x="5667159" y="3558902"/>
            <a:ext cx="1333308" cy="6390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743142" y="4158216"/>
            <a:ext cx="914400" cy="914400"/>
          </a:xfrm>
          <a:prstGeom prst="rect">
            <a:avLst/>
          </a:prstGeom>
          <a:noFill/>
          <a:ln>
            <a:noFill/>
          </a:ln>
        </p:spPr>
        <p:txBody>
          <a:bodyPr wrap="none" rtlCol="0">
            <a:noAutofit/>
          </a:bodyPr>
          <a:lstStyle/>
          <a:p>
            <a:pPr algn="ctr"/>
            <a:r>
              <a:rPr lang="en-US" sz="1200" dirty="0">
                <a:solidFill>
                  <a:srgbClr val="000000"/>
                </a:solidFill>
              </a:rPr>
              <a:t>5.5.5.5/32</a:t>
            </a:r>
          </a:p>
        </p:txBody>
      </p:sp>
      <p:sp>
        <p:nvSpPr>
          <p:cNvPr id="115" name="TextBox 114"/>
          <p:cNvSpPr txBox="1"/>
          <p:nvPr/>
        </p:nvSpPr>
        <p:spPr>
          <a:xfrm>
            <a:off x="4446011" y="2906354"/>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5301399" y="3334744"/>
            <a:ext cx="365760" cy="365760"/>
            <a:chOff x="4245424" y="3169506"/>
            <a:chExt cx="365760" cy="365760"/>
          </a:xfrm>
        </p:grpSpPr>
        <p:sp>
          <p:nvSpPr>
            <p:cNvPr id="59" name="Oval 5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314814"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2976832" y="3657511"/>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2972232" y="4722974"/>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971092" y="3698674"/>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88" name="Group 187"/>
          <p:cNvGrpSpPr/>
          <p:nvPr/>
        </p:nvGrpSpPr>
        <p:grpSpPr>
          <a:xfrm>
            <a:off x="7015337" y="3348612"/>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5357773" y="4055237"/>
            <a:ext cx="235579" cy="301899"/>
          </a:xfrm>
          <a:prstGeom prst="rect">
            <a:avLst/>
          </a:prstGeom>
          <a:noFill/>
          <a:ln>
            <a:noFill/>
          </a:ln>
        </p:spPr>
        <p:txBody>
          <a:bodyPr wrap="none" rtlCol="0">
            <a:noAutofit/>
          </a:bodyPr>
          <a:lstStyle/>
          <a:p>
            <a:pPr algn="ctr"/>
            <a:r>
              <a:rPr lang="en-US" sz="1400" dirty="0">
                <a:solidFill>
                  <a:schemeClr val="bg1"/>
                </a:solidFill>
              </a:rPr>
              <a:t>3</a:t>
            </a:r>
          </a:p>
        </p:txBody>
      </p:sp>
      <p:grpSp>
        <p:nvGrpSpPr>
          <p:cNvPr id="129" name="Group 128"/>
          <p:cNvGrpSpPr/>
          <p:nvPr/>
        </p:nvGrpSpPr>
        <p:grpSpPr>
          <a:xfrm>
            <a:off x="2558017" y="1315877"/>
            <a:ext cx="1166178" cy="1154922"/>
            <a:chOff x="2246401" y="1345950"/>
            <a:chExt cx="1166178" cy="1154922"/>
          </a:xfrm>
        </p:grpSpPr>
        <p:sp>
          <p:nvSpPr>
            <p:cNvPr id="130" name="TextBox 129"/>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31" name="TextBox 130"/>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sp>
          <p:nvSpPr>
            <p:cNvPr id="132" name="TextBox 131"/>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p>
              <a:pPr algn="ctr"/>
              <a:r>
                <a:rPr lang="en-US" sz="1200" dirty="0">
                  <a:solidFill>
                    <a:schemeClr val="bg1"/>
                  </a:solidFill>
                </a:rPr>
                <a:t>30012</a:t>
              </a:r>
            </a:p>
          </p:txBody>
        </p:sp>
        <p:sp>
          <p:nvSpPr>
            <p:cNvPr id="133" name="TextBox 132"/>
            <p:cNvSpPr txBox="1"/>
            <p:nvPr/>
          </p:nvSpPr>
          <p:spPr>
            <a:xfrm>
              <a:off x="2246401" y="1345950"/>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16001</a:t>
              </a:r>
            </a:p>
          </p:txBody>
        </p:sp>
      </p:grpSp>
      <p:grpSp>
        <p:nvGrpSpPr>
          <p:cNvPr id="134" name="Group 133"/>
          <p:cNvGrpSpPr/>
          <p:nvPr/>
        </p:nvGrpSpPr>
        <p:grpSpPr>
          <a:xfrm>
            <a:off x="4753343" y="1888056"/>
            <a:ext cx="1166178" cy="877923"/>
            <a:chOff x="2246401" y="1622949"/>
            <a:chExt cx="1166178" cy="877923"/>
          </a:xfrm>
        </p:grpSpPr>
        <p:sp>
          <p:nvSpPr>
            <p:cNvPr id="135" name="TextBox 134"/>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36" name="TextBox 135"/>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sp>
          <p:nvSpPr>
            <p:cNvPr id="137" name="TextBox 136"/>
            <p:cNvSpPr txBox="1"/>
            <p:nvPr/>
          </p:nvSpPr>
          <p:spPr>
            <a:xfrm>
              <a:off x="2246401" y="1622949"/>
              <a:ext cx="1166178" cy="276999"/>
            </a:xfrm>
            <a:prstGeom prst="rect">
              <a:avLst/>
            </a:prstGeom>
            <a:solidFill>
              <a:srgbClr val="585858"/>
            </a:solidFill>
            <a:ln w="22225">
              <a:solidFill>
                <a:srgbClr val="000000"/>
              </a:solidFill>
            </a:ln>
          </p:spPr>
          <p:txBody>
            <a:bodyPr wrap="square" rtlCol="0">
              <a:spAutoFit/>
            </a:bodyPr>
            <a:lstStyle>
              <a:defPPr>
                <a:defRPr lang="en-US"/>
              </a:defPPr>
              <a:lvl1pPr algn="ctr">
                <a:defRPr sz="1200">
                  <a:solidFill>
                    <a:schemeClr val="bg1"/>
                  </a:solidFill>
                </a:defRPr>
              </a:lvl1pPr>
            </a:lstStyle>
            <a:p>
              <a:r>
                <a:rPr lang="en-US" dirty="0"/>
                <a:t>30012</a:t>
              </a:r>
            </a:p>
          </p:txBody>
        </p:sp>
      </p:grpSp>
      <p:grpSp>
        <p:nvGrpSpPr>
          <p:cNvPr id="139" name="Group 138"/>
          <p:cNvGrpSpPr/>
          <p:nvPr/>
        </p:nvGrpSpPr>
        <p:grpSpPr>
          <a:xfrm>
            <a:off x="6705380" y="1977240"/>
            <a:ext cx="1166178" cy="600924"/>
            <a:chOff x="2246401" y="1899948"/>
            <a:chExt cx="1166178" cy="600924"/>
          </a:xfrm>
        </p:grpSpPr>
        <p:sp>
          <p:nvSpPr>
            <p:cNvPr id="140" name="TextBox 139"/>
            <p:cNvSpPr txBox="1"/>
            <p:nvPr/>
          </p:nvSpPr>
          <p:spPr>
            <a:xfrm>
              <a:off x="2246401" y="2177307"/>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a:t>
              </a:r>
            </a:p>
          </p:txBody>
        </p:sp>
        <p:sp>
          <p:nvSpPr>
            <p:cNvPr id="141" name="TextBox 140"/>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18005</a:t>
              </a:r>
            </a:p>
          </p:txBody>
        </p:sp>
      </p:grpSp>
      <p:sp>
        <p:nvSpPr>
          <p:cNvPr id="144" name="TextBox 143"/>
          <p:cNvSpPr txBox="1"/>
          <p:nvPr/>
        </p:nvSpPr>
        <p:spPr>
          <a:xfrm>
            <a:off x="7890804" y="3219907"/>
            <a:ext cx="1166178" cy="323565"/>
          </a:xfrm>
          <a:prstGeom prst="rect">
            <a:avLst/>
          </a:prstGeom>
          <a:solidFill>
            <a:schemeClr val="bg1">
              <a:lumMod val="85000"/>
            </a:schemeClr>
          </a:solidFill>
          <a:ln>
            <a:solidFill>
              <a:srgbClr val="000000"/>
            </a:solidFill>
          </a:ln>
        </p:spPr>
        <p:txBody>
          <a:bodyPr wrap="square" rtlCol="0">
            <a:noAutofit/>
          </a:bodyPr>
          <a:lstStyle/>
          <a:p>
            <a:pPr algn="ctr"/>
            <a:r>
              <a:rPr lang="en-US" sz="1200" dirty="0">
                <a:solidFill>
                  <a:srgbClr val="000000"/>
                </a:solidFill>
              </a:rPr>
              <a:t>Packet</a:t>
            </a:r>
          </a:p>
        </p:txBody>
      </p:sp>
      <p:cxnSp>
        <p:nvCxnSpPr>
          <p:cNvPr id="158" name="Straight Connector 157"/>
          <p:cNvCxnSpPr>
            <a:stCxn id="38" idx="2"/>
            <a:endCxn id="56" idx="6"/>
          </p:cNvCxnSpPr>
          <p:nvPr/>
        </p:nvCxnSpPr>
        <p:spPr>
          <a:xfrm flipH="1">
            <a:off x="5667159" y="4197390"/>
            <a:ext cx="1355402" cy="52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736124" y="4357136"/>
            <a:ext cx="928435" cy="415498"/>
          </a:xfrm>
          <a:prstGeom prst="rect">
            <a:avLst/>
          </a:prstGeom>
          <a:noFill/>
        </p:spPr>
        <p:txBody>
          <a:bodyPr wrap="square" rtlCol="0">
            <a:spAutoFit/>
          </a:bodyPr>
          <a:lstStyle/>
          <a:p>
            <a:pPr algn="ctr"/>
            <a:r>
              <a:rPr lang="en-US" sz="1050" b="1" dirty="0">
                <a:solidFill>
                  <a:srgbClr val="000000"/>
                </a:solidFill>
              </a:rPr>
              <a:t>Node SID: </a:t>
            </a:r>
          </a:p>
          <a:p>
            <a:pPr algn="ctr"/>
            <a:r>
              <a:rPr lang="en-US" sz="1050" b="1" dirty="0">
                <a:solidFill>
                  <a:srgbClr val="000000"/>
                </a:solidFill>
              </a:rPr>
              <a:t>18005</a:t>
            </a:r>
          </a:p>
        </p:txBody>
      </p:sp>
      <p:sp>
        <p:nvSpPr>
          <p:cNvPr id="170" name="Freeform 169"/>
          <p:cNvSpPr/>
          <p:nvPr/>
        </p:nvSpPr>
        <p:spPr>
          <a:xfrm>
            <a:off x="3074556" y="2597887"/>
            <a:ext cx="2260121" cy="747623"/>
          </a:xfrm>
          <a:custGeom>
            <a:avLst/>
            <a:gdLst>
              <a:gd name="connsiteX0" fmla="*/ 0 w 2260121"/>
              <a:gd name="connsiteY0" fmla="*/ 0 h 747623"/>
              <a:gd name="connsiteX1" fmla="*/ 1541253 w 2260121"/>
              <a:gd name="connsiteY1" fmla="*/ 178279 h 747623"/>
              <a:gd name="connsiteX2" fmla="*/ 2260121 w 2260121"/>
              <a:gd name="connsiteY2" fmla="*/ 747623 h 747623"/>
            </a:gdLst>
            <a:ahLst/>
            <a:cxnLst>
              <a:cxn ang="0">
                <a:pos x="connsiteX0" y="connsiteY0"/>
              </a:cxn>
              <a:cxn ang="0">
                <a:pos x="connsiteX1" y="connsiteY1"/>
              </a:cxn>
              <a:cxn ang="0">
                <a:pos x="connsiteX2" y="connsiteY2"/>
              </a:cxn>
            </a:cxnLst>
            <a:rect l="l" t="t" r="r" b="b"/>
            <a:pathLst>
              <a:path w="2260121" h="747623">
                <a:moveTo>
                  <a:pt x="0" y="0"/>
                </a:moveTo>
                <a:cubicBezTo>
                  <a:pt x="582283" y="26837"/>
                  <a:pt x="1164566" y="53675"/>
                  <a:pt x="1541253" y="178279"/>
                </a:cubicBezTo>
                <a:cubicBezTo>
                  <a:pt x="1917940" y="302883"/>
                  <a:pt x="2089030" y="525253"/>
                  <a:pt x="2260121" y="747623"/>
                </a:cubicBezTo>
              </a:path>
            </a:pathLst>
          </a:custGeom>
          <a:noFill/>
          <a:ln w="60325">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rot="21339107">
            <a:off x="5663832" y="2955155"/>
            <a:ext cx="1308847" cy="244643"/>
          </a:xfrm>
          <a:custGeom>
            <a:avLst/>
            <a:gdLst>
              <a:gd name="connsiteX0" fmla="*/ 0 w 1308847"/>
              <a:gd name="connsiteY0" fmla="*/ 460310 h 460310"/>
              <a:gd name="connsiteX1" fmla="*/ 621553 w 1308847"/>
              <a:gd name="connsiteY1" fmla="*/ 121 h 460310"/>
              <a:gd name="connsiteX2" fmla="*/ 1308847 w 1308847"/>
              <a:gd name="connsiteY2" fmla="*/ 424451 h 460310"/>
            </a:gdLst>
            <a:ahLst/>
            <a:cxnLst>
              <a:cxn ang="0">
                <a:pos x="connsiteX0" y="connsiteY0"/>
              </a:cxn>
              <a:cxn ang="0">
                <a:pos x="connsiteX1" y="connsiteY1"/>
              </a:cxn>
              <a:cxn ang="0">
                <a:pos x="connsiteX2" y="connsiteY2"/>
              </a:cxn>
            </a:cxnLst>
            <a:rect l="l" t="t" r="r" b="b"/>
            <a:pathLst>
              <a:path w="1308847" h="460310">
                <a:moveTo>
                  <a:pt x="0" y="460310"/>
                </a:moveTo>
                <a:cubicBezTo>
                  <a:pt x="201706" y="233203"/>
                  <a:pt x="403412" y="6097"/>
                  <a:pt x="621553" y="121"/>
                </a:cubicBezTo>
                <a:cubicBezTo>
                  <a:pt x="839694" y="-5855"/>
                  <a:pt x="1074270" y="209298"/>
                  <a:pt x="1308847" y="424451"/>
                </a:cubicBezTo>
              </a:path>
            </a:pathLst>
          </a:custGeom>
          <a:noFill/>
          <a:ln w="50800">
            <a:solidFill>
              <a:schemeClr val="accent6">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5329151" y="3241242"/>
            <a:ext cx="2749177" cy="517282"/>
          </a:xfrm>
          <a:custGeom>
            <a:avLst/>
            <a:gdLst>
              <a:gd name="connsiteX0" fmla="*/ 0 w 2749177"/>
              <a:gd name="connsiteY0" fmla="*/ 104905 h 517282"/>
              <a:gd name="connsiteX1" fmla="*/ 884518 w 2749177"/>
              <a:gd name="connsiteY1" fmla="*/ 182600 h 517282"/>
              <a:gd name="connsiteX2" fmla="*/ 1751106 w 2749177"/>
              <a:gd name="connsiteY2" fmla="*/ 9282 h 517282"/>
              <a:gd name="connsiteX3" fmla="*/ 2749177 w 2749177"/>
              <a:gd name="connsiteY3" fmla="*/ 517282 h 517282"/>
            </a:gdLst>
            <a:ahLst/>
            <a:cxnLst>
              <a:cxn ang="0">
                <a:pos x="connsiteX0" y="connsiteY0"/>
              </a:cxn>
              <a:cxn ang="0">
                <a:pos x="connsiteX1" y="connsiteY1"/>
              </a:cxn>
              <a:cxn ang="0">
                <a:pos x="connsiteX2" y="connsiteY2"/>
              </a:cxn>
              <a:cxn ang="0">
                <a:pos x="connsiteX3" y="connsiteY3"/>
              </a:cxn>
            </a:cxnLst>
            <a:rect l="l" t="t" r="r" b="b"/>
            <a:pathLst>
              <a:path w="2749177" h="517282">
                <a:moveTo>
                  <a:pt x="0" y="104905"/>
                </a:moveTo>
                <a:cubicBezTo>
                  <a:pt x="296333" y="151721"/>
                  <a:pt x="592667" y="198537"/>
                  <a:pt x="884518" y="182600"/>
                </a:cubicBezTo>
                <a:cubicBezTo>
                  <a:pt x="1176369" y="166663"/>
                  <a:pt x="1440330" y="-46498"/>
                  <a:pt x="1751106" y="9282"/>
                </a:cubicBezTo>
                <a:cubicBezTo>
                  <a:pt x="2061882" y="65062"/>
                  <a:pt x="2405529" y="291172"/>
                  <a:pt x="2749177" y="517282"/>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503032" y="156486"/>
            <a:ext cx="6340197" cy="1200329"/>
          </a:xfrm>
          <a:prstGeom prst="rect">
            <a:avLst/>
          </a:prstGeom>
        </p:spPr>
        <p:txBody>
          <a:bodyPr wrap="none">
            <a:spAutoFit/>
          </a:bodyPr>
          <a:lstStyle/>
          <a:p>
            <a:r>
              <a:rPr lang="en-US" sz="3600" b="1" dirty="0">
                <a:solidFill>
                  <a:srgbClr val="494149"/>
                </a:solidFill>
              </a:rPr>
              <a:t>BGP Peering Segment</a:t>
            </a:r>
          </a:p>
          <a:p>
            <a:r>
              <a:rPr lang="en-US" sz="3600" b="1" dirty="0">
                <a:solidFill>
                  <a:srgbClr val="494149"/>
                </a:solidFill>
              </a:rPr>
              <a:t>Egress Peering Engineering</a:t>
            </a:r>
          </a:p>
        </p:txBody>
      </p:sp>
      <p:sp>
        <p:nvSpPr>
          <p:cNvPr id="193" name="Rectangle 192"/>
          <p:cNvSpPr/>
          <p:nvPr/>
        </p:nvSpPr>
        <p:spPr>
          <a:xfrm>
            <a:off x="447282" y="5348302"/>
            <a:ext cx="7471953" cy="1477328"/>
          </a:xfrm>
          <a:prstGeom prst="rect">
            <a:avLst/>
          </a:prstGeom>
        </p:spPr>
        <p:txBody>
          <a:bodyPr wrap="square">
            <a:spAutoFit/>
          </a:bodyPr>
          <a:lstStyle/>
          <a:p>
            <a:pPr marL="285750" indent="-285750">
              <a:buFont typeface="Arial" panose="020B0604020202020204" pitchFamily="34" charset="0"/>
              <a:buChar char="•"/>
            </a:pPr>
            <a:r>
              <a:rPr lang="en-US" dirty="0">
                <a:solidFill>
                  <a:srgbClr val="494149"/>
                </a:solidFill>
              </a:rPr>
              <a:t>Pop and Forward to the BGP Peer</a:t>
            </a:r>
          </a:p>
          <a:p>
            <a:pPr marL="285750" indent="-285750">
              <a:buFont typeface="Arial" panose="020B0604020202020204" pitchFamily="34" charset="0"/>
              <a:buChar char="•"/>
            </a:pPr>
            <a:r>
              <a:rPr lang="en-US" dirty="0">
                <a:solidFill>
                  <a:srgbClr val="494149"/>
                </a:solidFill>
              </a:rPr>
              <a:t>Local</a:t>
            </a:r>
          </a:p>
          <a:p>
            <a:pPr marL="285750" indent="-285750">
              <a:buFont typeface="Arial" panose="020B0604020202020204" pitchFamily="34" charset="0"/>
              <a:buChar char="•"/>
            </a:pPr>
            <a:r>
              <a:rPr lang="en-US" dirty="0">
                <a:solidFill>
                  <a:srgbClr val="494149"/>
                </a:solidFill>
              </a:rPr>
              <a:t>Signaled by BGP-LS (Topology Information) to the controller</a:t>
            </a:r>
          </a:p>
          <a:p>
            <a:pPr marL="285750" indent="-285750">
              <a:buFont typeface="Arial" panose="020B0604020202020204" pitchFamily="34" charset="0"/>
              <a:buChar char="•"/>
            </a:pPr>
            <a:r>
              <a:rPr lang="en-US" dirty="0">
                <a:solidFill>
                  <a:srgbClr val="494149"/>
                </a:solidFill>
              </a:rPr>
              <a:t>Local Segment- Like an adjacency SID external to the IGP</a:t>
            </a:r>
          </a:p>
          <a:p>
            <a:r>
              <a:rPr lang="en-US" dirty="0">
                <a:solidFill>
                  <a:srgbClr val="494149"/>
                </a:solidFill>
              </a:rPr>
              <a:t>           Dynamically allocated but persistent</a:t>
            </a:r>
          </a:p>
        </p:txBody>
      </p:sp>
      <p:cxnSp>
        <p:nvCxnSpPr>
          <p:cNvPr id="195" name="Straight Arrow Connector 194"/>
          <p:cNvCxnSpPr/>
          <p:nvPr/>
        </p:nvCxnSpPr>
        <p:spPr>
          <a:xfrm flipV="1">
            <a:off x="1600200" y="1730829"/>
            <a:ext cx="957817" cy="24641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120709" y="1968936"/>
            <a:ext cx="914400" cy="387436"/>
          </a:xfrm>
          <a:prstGeom prst="rect">
            <a:avLst/>
          </a:prstGeom>
          <a:noFill/>
          <a:ln>
            <a:noFill/>
          </a:ln>
        </p:spPr>
        <p:txBody>
          <a:bodyPr wrap="none" rtlCol="0">
            <a:noAutofit/>
          </a:bodyPr>
          <a:lstStyle/>
          <a:p>
            <a:pPr algn="ctr"/>
            <a:r>
              <a:rPr lang="en-US" sz="1200" b="1" dirty="0">
                <a:solidFill>
                  <a:srgbClr val="000000"/>
                </a:solidFill>
              </a:rPr>
              <a:t>BGP-Peering-SID</a:t>
            </a:r>
          </a:p>
        </p:txBody>
      </p:sp>
    </p:spTree>
    <p:extLst>
      <p:ext uri="{BB962C8B-B14F-4D97-AF65-F5344CB8AC3E}">
        <p14:creationId xmlns:p14="http://schemas.microsoft.com/office/powerpoint/2010/main" val="32776897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26" presetClass="emph" presetSubtype="0" fill="hold" grpId="1" nodeType="withEffect">
                                  <p:stCondLst>
                                    <p:cond delay="0"/>
                                  </p:stCondLst>
                                  <p:childTnLst>
                                    <p:animEffect transition="out" filter="fade">
                                      <p:cBhvr>
                                        <p:cTn id="12" dur="1000" tmFilter="0, 0; .2, .5; .8, .5; 1, 0"/>
                                        <p:tgtEl>
                                          <p:spTgt spid="180"/>
                                        </p:tgtEl>
                                      </p:cBhvr>
                                    </p:animEffect>
                                    <p:animScale>
                                      <p:cBhvr>
                                        <p:cTn id="13" dur="500" autoRev="1" fill="hold"/>
                                        <p:tgtEl>
                                          <p:spTgt spid="180"/>
                                        </p:tgtEl>
                                      </p:cBhvr>
                                      <p:by x="105000" y="105000"/>
                                    </p:animScale>
                                  </p:childTnLst>
                                </p:cTn>
                              </p:par>
                              <p:par>
                                <p:cTn id="14" presetID="26" presetClass="emph" presetSubtype="0" fill="hold" grpId="1" nodeType="withEffect">
                                  <p:stCondLst>
                                    <p:cond delay="0"/>
                                  </p:stCondLst>
                                  <p:childTnLst>
                                    <p:animEffect transition="out" filter="fade">
                                      <p:cBhvr>
                                        <p:cTn id="15" dur="1000" tmFilter="0, 0; .2, .5; .8, .5; 1, 0"/>
                                        <p:tgtEl>
                                          <p:spTgt spid="90"/>
                                        </p:tgtEl>
                                      </p:cBhvr>
                                    </p:animEffect>
                                    <p:animScale>
                                      <p:cBhvr>
                                        <p:cTn id="16" dur="500" autoRev="1" fill="hold"/>
                                        <p:tgtEl>
                                          <p:spTgt spid="9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wipe(left)">
                                      <p:cBhvr>
                                        <p:cTn id="21" dur="500"/>
                                        <p:tgtEl>
                                          <p:spTgt spid="12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0"/>
                                        </p:tgtEl>
                                        <p:attrNameLst>
                                          <p:attrName>style.visibility</p:attrName>
                                        </p:attrNameLst>
                                      </p:cBhvr>
                                      <p:to>
                                        <p:strVal val="visible"/>
                                      </p:to>
                                    </p:set>
                                    <p:animEffect transition="in" filter="wipe(left)">
                                      <p:cBhvr>
                                        <p:cTn id="24" dur="500"/>
                                        <p:tgtEl>
                                          <p:spTgt spid="170"/>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1"/>
                                        </p:tgtEl>
                                        <p:attrNameLst>
                                          <p:attrName>style.visibility</p:attrName>
                                        </p:attrNameLst>
                                      </p:cBhvr>
                                      <p:to>
                                        <p:strVal val="visible"/>
                                      </p:to>
                                    </p:set>
                                    <p:animEffect transition="in" filter="wipe(left)">
                                      <p:cBhvr>
                                        <p:cTn id="28" dur="500"/>
                                        <p:tgtEl>
                                          <p:spTgt spid="18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dissolve">
                                      <p:cBhvr>
                                        <p:cTn id="33" dur="500"/>
                                        <p:tgtEl>
                                          <p:spTgt spid="1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6"/>
                                        </p:tgtEl>
                                        <p:attrNameLst>
                                          <p:attrName>style.visibility</p:attrName>
                                        </p:attrNameLst>
                                      </p:cBhvr>
                                      <p:to>
                                        <p:strVal val="visible"/>
                                      </p:to>
                                    </p:set>
                                    <p:animEffect transition="in" filter="fade">
                                      <p:cBhvr>
                                        <p:cTn id="36" dur="500"/>
                                        <p:tgtEl>
                                          <p:spTgt spid="196"/>
                                        </p:tgtEl>
                                      </p:cBhvr>
                                    </p:animEffect>
                                  </p:childTnLst>
                                </p:cTn>
                              </p:par>
                              <p:par>
                                <p:cTn id="37" presetID="10" presetClass="entr" presetSubtype="0" fill="hold" nodeType="withEffect">
                                  <p:stCondLst>
                                    <p:cond delay="0"/>
                                  </p:stCondLst>
                                  <p:childTnLst>
                                    <p:set>
                                      <p:cBhvr>
                                        <p:cTn id="38" dur="1" fill="hold">
                                          <p:stCondLst>
                                            <p:cond delay="0"/>
                                          </p:stCondLst>
                                        </p:cTn>
                                        <p:tgtEl>
                                          <p:spTgt spid="195"/>
                                        </p:tgtEl>
                                        <p:attrNameLst>
                                          <p:attrName>style.visibility</p:attrName>
                                        </p:attrNameLst>
                                      </p:cBhvr>
                                      <p:to>
                                        <p:strVal val="visible"/>
                                      </p:to>
                                    </p:set>
                                    <p:animEffect transition="in" filter="fade">
                                      <p:cBhvr>
                                        <p:cTn id="39" dur="500"/>
                                        <p:tgtEl>
                                          <p:spTgt spid="195"/>
                                        </p:tgtEl>
                                      </p:cBhvr>
                                    </p:animEffect>
                                  </p:childTnLst>
                                </p:cTn>
                              </p:par>
                              <p:par>
                                <p:cTn id="40" presetID="35" presetClass="emph" presetSubtype="0" fill="hold" nodeType="withEffect">
                                  <p:stCondLst>
                                    <p:cond delay="0"/>
                                  </p:stCondLst>
                                  <p:childTnLst>
                                    <p:anim calcmode="discrete" valueType="str">
                                      <p:cBhvr>
                                        <p:cTn id="41" dur="1000" fill="hold"/>
                                        <p:tgtEl>
                                          <p:spTgt spid="190"/>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9"/>
                                        </p:tgtEl>
                                      </p:cBhvr>
                                    </p:animEffect>
                                    <p:set>
                                      <p:cBhvr>
                                        <p:cTn id="46" dur="1" fill="hold">
                                          <p:stCondLst>
                                            <p:cond delay="499"/>
                                          </p:stCondLst>
                                        </p:cTn>
                                        <p:tgtEl>
                                          <p:spTgt spid="129"/>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95"/>
                                        </p:tgtEl>
                                      </p:cBhvr>
                                    </p:animEffect>
                                    <p:set>
                                      <p:cBhvr>
                                        <p:cTn id="52" dur="1" fill="hold">
                                          <p:stCondLst>
                                            <p:cond delay="499"/>
                                          </p:stCondLst>
                                        </p:cTn>
                                        <p:tgtEl>
                                          <p:spTgt spid="195"/>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dissolve">
                                      <p:cBhvr>
                                        <p:cTn id="55" dur="500"/>
                                        <p:tgtEl>
                                          <p:spTgt spid="134"/>
                                        </p:tgtEl>
                                      </p:cBhvr>
                                    </p:animEffect>
                                  </p:childTnLst>
                                </p:cTn>
                              </p:par>
                              <p:par>
                                <p:cTn id="56" presetID="35" presetClass="emph" presetSubtype="0" fill="hold" nodeType="withEffect">
                                  <p:stCondLst>
                                    <p:cond delay="0"/>
                                  </p:stCondLst>
                                  <p:childTnLst>
                                    <p:anim calcmode="discrete" valueType="str">
                                      <p:cBhvr>
                                        <p:cTn id="57" dur="1000" fill="hold"/>
                                        <p:tgtEl>
                                          <p:spTgt spid="187"/>
                                        </p:tgtEl>
                                        <p:attrNameLst>
                                          <p:attrName>style.visibility</p:attrName>
                                        </p:attrNameLst>
                                      </p:cBhvr>
                                      <p:tavLst>
                                        <p:tav tm="0">
                                          <p:val>
                                            <p:strVal val="hidden"/>
                                          </p:val>
                                        </p:tav>
                                        <p:tav tm="50000">
                                          <p:val>
                                            <p:strVal val="visible"/>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34"/>
                                        </p:tgtEl>
                                      </p:cBhvr>
                                    </p:animEffect>
                                    <p:set>
                                      <p:cBhvr>
                                        <p:cTn id="62" dur="1" fill="hold">
                                          <p:stCondLst>
                                            <p:cond delay="499"/>
                                          </p:stCondLst>
                                        </p:cTn>
                                        <p:tgtEl>
                                          <p:spTgt spid="134"/>
                                        </p:tgtEl>
                                        <p:attrNameLst>
                                          <p:attrName>style.visibility</p:attrName>
                                        </p:attrNameLst>
                                      </p:cBhvr>
                                      <p:to>
                                        <p:strVal val="hidden"/>
                                      </p:to>
                                    </p:set>
                                  </p:childTnLst>
                                </p:cTn>
                              </p:par>
                              <p:par>
                                <p:cTn id="63" presetID="9"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dissolve">
                                      <p:cBhvr>
                                        <p:cTn id="65" dur="500"/>
                                        <p:tgtEl>
                                          <p:spTgt spid="139"/>
                                        </p:tgtEl>
                                      </p:cBhvr>
                                    </p:animEffect>
                                  </p:childTnLst>
                                </p:cTn>
                              </p:par>
                              <p:par>
                                <p:cTn id="66" presetID="35" presetClass="emph" presetSubtype="0" fill="hold" nodeType="withEffect">
                                  <p:stCondLst>
                                    <p:cond delay="0"/>
                                  </p:stCondLst>
                                  <p:childTnLst>
                                    <p:anim calcmode="discrete" valueType="str">
                                      <p:cBhvr>
                                        <p:cTn id="67" dur="1000" fill="hold"/>
                                        <p:tgtEl>
                                          <p:spTgt spid="188"/>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39"/>
                                        </p:tgtEl>
                                      </p:cBhvr>
                                    </p:animEffect>
                                    <p:set>
                                      <p:cBhvr>
                                        <p:cTn id="72" dur="1" fill="hold">
                                          <p:stCondLst>
                                            <p:cond delay="499"/>
                                          </p:stCondLst>
                                        </p:cTn>
                                        <p:tgtEl>
                                          <p:spTgt spid="139"/>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fade">
                                      <p:cBhvr>
                                        <p:cTn id="75" dur="500"/>
                                        <p:tgtEl>
                                          <p:spTgt spid="144"/>
                                        </p:tgtEl>
                                      </p:cBhvr>
                                    </p:animEffect>
                                  </p:childTnLst>
                                </p:cTn>
                              </p:par>
                              <p:par>
                                <p:cTn id="76" presetID="35" presetClass="emph" presetSubtype="0" fill="hold" nodeType="withEffect">
                                  <p:stCondLst>
                                    <p:cond delay="0"/>
                                  </p:stCondLst>
                                  <p:childTnLst>
                                    <p:anim calcmode="discrete" valueType="str">
                                      <p:cBhvr>
                                        <p:cTn id="77" dur="1000" fill="hold"/>
                                        <p:tgtEl>
                                          <p:spTgt spid="18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90" grpId="0"/>
      <p:bldP spid="90" grpId="1"/>
      <p:bldP spid="144" grpId="0" animBg="1"/>
      <p:bldP spid="170" grpId="0" animBg="1"/>
      <p:bldP spid="180" grpId="0" animBg="1"/>
      <p:bldP spid="180" grpId="1" animBg="1"/>
      <p:bldP spid="181" grpId="0" animBg="1"/>
      <p:bldP spid="196" grpId="0"/>
      <p:bldP spid="19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3857849" y="2866078"/>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5100132" y="461278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819751" y="4633174"/>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38" name="Oval 37"/>
          <p:cNvSpPr/>
          <p:nvPr/>
        </p:nvSpPr>
        <p:spPr>
          <a:xfrm>
            <a:off x="6986392" y="4238553"/>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7048117" y="4265520"/>
            <a:ext cx="257728" cy="254494"/>
          </a:xfrm>
          <a:prstGeom prst="rect">
            <a:avLst/>
          </a:prstGeom>
          <a:noFill/>
          <a:ln>
            <a:noFill/>
          </a:ln>
        </p:spPr>
        <p:txBody>
          <a:bodyPr wrap="none" rtlCol="0">
            <a:noAutofit/>
          </a:bodyPr>
          <a:lstStyle/>
          <a:p>
            <a:pPr algn="ctr"/>
            <a:r>
              <a:rPr lang="en-US" sz="1400" dirty="0">
                <a:solidFill>
                  <a:schemeClr val="bg1"/>
                </a:solidFill>
              </a:rPr>
              <a:t>7</a:t>
            </a:r>
          </a:p>
        </p:txBody>
      </p:sp>
      <p:sp>
        <p:nvSpPr>
          <p:cNvPr id="3" name="Rounded Rectangle 2"/>
          <p:cNvSpPr/>
          <p:nvPr/>
        </p:nvSpPr>
        <p:spPr>
          <a:xfrm>
            <a:off x="3408158" y="2590328"/>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a:endCxn id="59" idx="2"/>
          </p:cNvCxnSpPr>
          <p:nvPr/>
        </p:nvCxnSpPr>
        <p:spPr>
          <a:xfrm>
            <a:off x="5474666" y="3296017"/>
            <a:ext cx="673432" cy="445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5474666" y="3296017"/>
            <a:ext cx="673431" cy="112594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50582" y="524021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5108906" y="311313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887067" y="3852508"/>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887067" y="4915262"/>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4277988" y="3060000"/>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4277988" y="3296019"/>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4277988" y="3296017"/>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4277988" y="4795667"/>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4277988" y="4044797"/>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4277988" y="3060000"/>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5412066" y="3741667"/>
            <a:ext cx="736032" cy="952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5465892" y="4421959"/>
            <a:ext cx="682205" cy="3737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a:endCxn id="32" idx="2"/>
          </p:cNvCxnSpPr>
          <p:nvPr/>
        </p:nvCxnSpPr>
        <p:spPr>
          <a:xfrm>
            <a:off x="6513858" y="3741667"/>
            <a:ext cx="465310" cy="138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6513858" y="3741667"/>
            <a:ext cx="472534" cy="67976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2"/>
          </p:cNvCxnSpPr>
          <p:nvPr/>
        </p:nvCxnSpPr>
        <p:spPr>
          <a:xfrm flipV="1">
            <a:off x="7352152" y="4105597"/>
            <a:ext cx="582771" cy="31583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7344928" y="3755535"/>
            <a:ext cx="589995" cy="35006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6343129" y="2569534"/>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6570922" y="5206992"/>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6148097" y="4239079"/>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TextBox 88"/>
          <p:cNvSpPr txBox="1"/>
          <p:nvPr/>
        </p:nvSpPr>
        <p:spPr>
          <a:xfrm>
            <a:off x="4567596" y="2172300"/>
            <a:ext cx="928435" cy="415498"/>
          </a:xfrm>
          <a:prstGeom prst="rect">
            <a:avLst/>
          </a:prstGeom>
          <a:noFill/>
        </p:spPr>
        <p:txBody>
          <a:bodyPr wrap="square" rtlCol="0">
            <a:spAutoFit/>
          </a:bodyPr>
          <a:lstStyle/>
          <a:p>
            <a:pPr algn="ctr"/>
            <a:r>
              <a:rPr lang="en-US" sz="1050" b="1" dirty="0">
                <a:solidFill>
                  <a:srgbClr val="000000"/>
                </a:solidFill>
              </a:rPr>
              <a:t>BGP-LS</a:t>
            </a:r>
          </a:p>
          <a:p>
            <a:pPr algn="ctr"/>
            <a:endParaRPr lang="en-US" sz="1050" b="1" dirty="0">
              <a:solidFill>
                <a:srgbClr val="000000"/>
              </a:solidFill>
            </a:endParaRPr>
          </a:p>
        </p:txBody>
      </p:sp>
      <p:cxnSp>
        <p:nvCxnSpPr>
          <p:cNvPr id="93" name="Straight Connector 92"/>
          <p:cNvCxnSpPr>
            <a:stCxn id="32" idx="2"/>
            <a:endCxn id="56" idx="6"/>
          </p:cNvCxnSpPr>
          <p:nvPr/>
        </p:nvCxnSpPr>
        <p:spPr>
          <a:xfrm flipH="1">
            <a:off x="6513857" y="3755535"/>
            <a:ext cx="465311" cy="6664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706973" y="4382259"/>
            <a:ext cx="914400" cy="914400"/>
          </a:xfrm>
          <a:prstGeom prst="rect">
            <a:avLst/>
          </a:prstGeom>
          <a:noFill/>
          <a:ln>
            <a:noFill/>
          </a:ln>
        </p:spPr>
        <p:txBody>
          <a:bodyPr wrap="none" rtlCol="0">
            <a:noAutofit/>
          </a:bodyPr>
          <a:lstStyle/>
          <a:p>
            <a:pPr algn="ctr"/>
            <a:r>
              <a:rPr lang="en-US" sz="1200" dirty="0">
                <a:solidFill>
                  <a:srgbClr val="000000"/>
                </a:solidFill>
              </a:rPr>
              <a:t>5.5.5.5/32</a:t>
            </a:r>
          </a:p>
        </p:txBody>
      </p:sp>
      <p:sp>
        <p:nvSpPr>
          <p:cNvPr id="115" name="TextBox 114"/>
          <p:cNvSpPr txBox="1"/>
          <p:nvPr/>
        </p:nvSpPr>
        <p:spPr>
          <a:xfrm>
            <a:off x="5082503" y="3130397"/>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6148098" y="3558787"/>
            <a:ext cx="365760" cy="365760"/>
            <a:chOff x="4455631" y="3169506"/>
            <a:chExt cx="365760" cy="365760"/>
          </a:xfrm>
        </p:grpSpPr>
        <p:sp>
          <p:nvSpPr>
            <p:cNvPr id="59" name="Oval 58"/>
            <p:cNvSpPr/>
            <p:nvPr/>
          </p:nvSpPr>
          <p:spPr>
            <a:xfrm>
              <a:off x="4455631"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514510"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3613324" y="3881554"/>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3608724" y="4947017"/>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934923" y="3922717"/>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88" name="Group 187"/>
          <p:cNvGrpSpPr/>
          <p:nvPr/>
        </p:nvGrpSpPr>
        <p:grpSpPr>
          <a:xfrm>
            <a:off x="6979168" y="3572655"/>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6224572" y="4279280"/>
            <a:ext cx="235579" cy="301899"/>
          </a:xfrm>
          <a:prstGeom prst="rect">
            <a:avLst/>
          </a:prstGeom>
          <a:noFill/>
          <a:ln>
            <a:noFill/>
          </a:ln>
        </p:spPr>
        <p:txBody>
          <a:bodyPr wrap="none" rtlCol="0">
            <a:noAutofit/>
          </a:bodyPr>
          <a:lstStyle/>
          <a:p>
            <a:pPr algn="ctr"/>
            <a:r>
              <a:rPr lang="en-US" sz="1400" dirty="0">
                <a:solidFill>
                  <a:schemeClr val="bg1"/>
                </a:solidFill>
              </a:rPr>
              <a:t>3</a:t>
            </a:r>
          </a:p>
        </p:txBody>
      </p:sp>
      <p:cxnSp>
        <p:nvCxnSpPr>
          <p:cNvPr id="158" name="Straight Connector 157"/>
          <p:cNvCxnSpPr>
            <a:stCxn id="38" idx="2"/>
            <a:endCxn id="56" idx="6"/>
          </p:cNvCxnSpPr>
          <p:nvPr/>
        </p:nvCxnSpPr>
        <p:spPr>
          <a:xfrm flipH="1">
            <a:off x="6513857" y="4421433"/>
            <a:ext cx="472535" cy="52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7699955" y="4581179"/>
            <a:ext cx="928435" cy="415498"/>
          </a:xfrm>
          <a:prstGeom prst="rect">
            <a:avLst/>
          </a:prstGeom>
          <a:noFill/>
        </p:spPr>
        <p:txBody>
          <a:bodyPr wrap="square" rtlCol="0">
            <a:spAutoFit/>
          </a:bodyPr>
          <a:lstStyle/>
          <a:p>
            <a:pPr algn="ctr"/>
            <a:r>
              <a:rPr lang="en-US" sz="1050" b="1" dirty="0">
                <a:solidFill>
                  <a:srgbClr val="000000"/>
                </a:solidFill>
              </a:rPr>
              <a:t>Node SID: </a:t>
            </a:r>
          </a:p>
          <a:p>
            <a:pPr algn="ctr"/>
            <a:r>
              <a:rPr lang="en-US" sz="1050" b="1" dirty="0">
                <a:solidFill>
                  <a:srgbClr val="000000"/>
                </a:solidFill>
              </a:rPr>
              <a:t>18005</a:t>
            </a:r>
          </a:p>
        </p:txBody>
      </p:sp>
      <p:sp>
        <p:nvSpPr>
          <p:cNvPr id="180" name="Freeform 179"/>
          <p:cNvSpPr/>
          <p:nvPr/>
        </p:nvSpPr>
        <p:spPr>
          <a:xfrm rot="18647491">
            <a:off x="4704017" y="2421788"/>
            <a:ext cx="1308847" cy="244643"/>
          </a:xfrm>
          <a:custGeom>
            <a:avLst/>
            <a:gdLst>
              <a:gd name="connsiteX0" fmla="*/ 0 w 1308847"/>
              <a:gd name="connsiteY0" fmla="*/ 460310 h 460310"/>
              <a:gd name="connsiteX1" fmla="*/ 621553 w 1308847"/>
              <a:gd name="connsiteY1" fmla="*/ 121 h 460310"/>
              <a:gd name="connsiteX2" fmla="*/ 1308847 w 1308847"/>
              <a:gd name="connsiteY2" fmla="*/ 424451 h 460310"/>
            </a:gdLst>
            <a:ahLst/>
            <a:cxnLst>
              <a:cxn ang="0">
                <a:pos x="connsiteX0" y="connsiteY0"/>
              </a:cxn>
              <a:cxn ang="0">
                <a:pos x="connsiteX1" y="connsiteY1"/>
              </a:cxn>
              <a:cxn ang="0">
                <a:pos x="connsiteX2" y="connsiteY2"/>
              </a:cxn>
            </a:cxnLst>
            <a:rect l="l" t="t" r="r" b="b"/>
            <a:pathLst>
              <a:path w="1308847" h="460310">
                <a:moveTo>
                  <a:pt x="0" y="460310"/>
                </a:moveTo>
                <a:cubicBezTo>
                  <a:pt x="201706" y="233203"/>
                  <a:pt x="403412" y="6097"/>
                  <a:pt x="621553" y="121"/>
                </a:cubicBezTo>
                <a:cubicBezTo>
                  <a:pt x="839694" y="-5855"/>
                  <a:pt x="1074270" y="209298"/>
                  <a:pt x="1308847" y="424451"/>
                </a:cubicBezTo>
              </a:path>
            </a:pathLst>
          </a:custGeom>
          <a:noFill/>
          <a:ln w="34925">
            <a:solidFill>
              <a:schemeClr val="accent6">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474475" y="936390"/>
            <a:ext cx="3596049" cy="646331"/>
          </a:xfrm>
          <a:prstGeom prst="rect">
            <a:avLst/>
          </a:prstGeom>
        </p:spPr>
        <p:txBody>
          <a:bodyPr wrap="none">
            <a:spAutoFit/>
          </a:bodyPr>
          <a:lstStyle/>
          <a:p>
            <a:r>
              <a:rPr lang="en-US" sz="3600" b="1" dirty="0">
                <a:solidFill>
                  <a:srgbClr val="494149"/>
                </a:solidFill>
              </a:rPr>
              <a:t>WAN Controller</a:t>
            </a:r>
          </a:p>
        </p:txBody>
      </p:sp>
      <p:grpSp>
        <p:nvGrpSpPr>
          <p:cNvPr id="78" name="Group 77"/>
          <p:cNvGrpSpPr/>
          <p:nvPr/>
        </p:nvGrpSpPr>
        <p:grpSpPr>
          <a:xfrm>
            <a:off x="5921597" y="1607198"/>
            <a:ext cx="877787" cy="829073"/>
            <a:chOff x="5959365" y="3183374"/>
            <a:chExt cx="365760" cy="365760"/>
          </a:xfrm>
        </p:grpSpPr>
        <p:sp>
          <p:nvSpPr>
            <p:cNvPr id="79" name="Oval 78"/>
            <p:cNvSpPr/>
            <p:nvPr/>
          </p:nvSpPr>
          <p:spPr>
            <a:xfrm>
              <a:off x="5959365" y="3183374"/>
              <a:ext cx="365760" cy="365760"/>
            </a:xfrm>
            <a:prstGeom prst="ellipse">
              <a:avLst/>
            </a:prstGeom>
            <a:solidFill>
              <a:srgbClr val="C00000"/>
            </a:solidFill>
            <a:ln w="53975">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79"/>
            <p:cNvSpPr txBox="1"/>
            <p:nvPr/>
          </p:nvSpPr>
          <p:spPr>
            <a:xfrm>
              <a:off x="6005342" y="3247034"/>
              <a:ext cx="278362" cy="240222"/>
            </a:xfrm>
            <a:prstGeom prst="rect">
              <a:avLst/>
            </a:prstGeom>
            <a:noFill/>
            <a:ln>
              <a:noFill/>
            </a:ln>
          </p:spPr>
          <p:txBody>
            <a:bodyPr wrap="none" rtlCol="0">
              <a:noAutofit/>
            </a:bodyPr>
            <a:lstStyle/>
            <a:p>
              <a:pPr algn="ctr"/>
              <a:r>
                <a:rPr lang="en-US" sz="1400" b="1" dirty="0">
                  <a:solidFill>
                    <a:schemeClr val="bg1"/>
                  </a:solidFill>
                </a:rPr>
                <a:t>SR</a:t>
              </a:r>
            </a:p>
            <a:p>
              <a:pPr algn="ctr"/>
              <a:r>
                <a:rPr lang="en-US" sz="1400" b="1" dirty="0">
                  <a:solidFill>
                    <a:schemeClr val="bg1"/>
                  </a:solidFill>
                </a:rPr>
                <a:t>PCE</a:t>
              </a:r>
            </a:p>
          </p:txBody>
        </p:sp>
      </p:grpSp>
      <p:sp>
        <p:nvSpPr>
          <p:cNvPr id="18" name="Freeform 17"/>
          <p:cNvSpPr/>
          <p:nvPr/>
        </p:nvSpPr>
        <p:spPr>
          <a:xfrm>
            <a:off x="6637899" y="2347134"/>
            <a:ext cx="434547" cy="1124607"/>
          </a:xfrm>
          <a:custGeom>
            <a:avLst/>
            <a:gdLst>
              <a:gd name="connsiteX0" fmla="*/ 0 w 434547"/>
              <a:gd name="connsiteY0" fmla="*/ 0 h 1124607"/>
              <a:gd name="connsiteX1" fmla="*/ 399393 w 434547"/>
              <a:gd name="connsiteY1" fmla="*/ 472966 h 1124607"/>
              <a:gd name="connsiteX2" fmla="*/ 388883 w 434547"/>
              <a:gd name="connsiteY2" fmla="*/ 1124607 h 1124607"/>
            </a:gdLst>
            <a:ahLst/>
            <a:cxnLst>
              <a:cxn ang="0">
                <a:pos x="connsiteX0" y="connsiteY0"/>
              </a:cxn>
              <a:cxn ang="0">
                <a:pos x="connsiteX1" y="connsiteY1"/>
              </a:cxn>
              <a:cxn ang="0">
                <a:pos x="connsiteX2" y="connsiteY2"/>
              </a:cxn>
            </a:cxnLst>
            <a:rect l="l" t="t" r="r" b="b"/>
            <a:pathLst>
              <a:path w="434547" h="1124607">
                <a:moveTo>
                  <a:pt x="0" y="0"/>
                </a:moveTo>
                <a:cubicBezTo>
                  <a:pt x="167289" y="142765"/>
                  <a:pt x="334579" y="285531"/>
                  <a:pt x="399393" y="472966"/>
                </a:cubicBezTo>
                <a:cubicBezTo>
                  <a:pt x="464207" y="660401"/>
                  <a:pt x="426545" y="892504"/>
                  <a:pt x="388883" y="1124607"/>
                </a:cubicBezTo>
              </a:path>
            </a:pathLst>
          </a:custGeom>
          <a:noFill/>
          <a:ln w="34925">
            <a:solidFill>
              <a:schemeClr val="accent6">
                <a:lumMod val="75000"/>
              </a:schemeClr>
            </a:solidFill>
            <a:headEnd type="triangle"/>
            <a:tailEnd type="non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903320" y="2839717"/>
            <a:ext cx="928435" cy="253916"/>
          </a:xfrm>
          <a:prstGeom prst="rect">
            <a:avLst/>
          </a:prstGeom>
          <a:noFill/>
        </p:spPr>
        <p:txBody>
          <a:bodyPr wrap="square" rtlCol="0">
            <a:spAutoFit/>
          </a:bodyPr>
          <a:lstStyle/>
          <a:p>
            <a:pPr algn="ctr"/>
            <a:r>
              <a:rPr lang="en-US" sz="1050" b="1" dirty="0">
                <a:solidFill>
                  <a:srgbClr val="000000"/>
                </a:solidFill>
              </a:rPr>
              <a:t>BGP-LS</a:t>
            </a:r>
          </a:p>
        </p:txBody>
      </p:sp>
      <p:sp>
        <p:nvSpPr>
          <p:cNvPr id="19" name="Rectangle 18"/>
          <p:cNvSpPr/>
          <p:nvPr/>
        </p:nvSpPr>
        <p:spPr>
          <a:xfrm>
            <a:off x="346775" y="1704748"/>
            <a:ext cx="4572000" cy="1200329"/>
          </a:xfrm>
          <a:prstGeom prst="rect">
            <a:avLst/>
          </a:prstGeom>
        </p:spPr>
        <p:txBody>
          <a:bodyPr>
            <a:spAutoFit/>
          </a:bodyPr>
          <a:lstStyle/>
          <a:p>
            <a:r>
              <a:rPr lang="en-US" dirty="0">
                <a:solidFill>
                  <a:srgbClr val="585858"/>
                </a:solidFill>
              </a:rPr>
              <a:t>SR PCE Collects via BGP-LS</a:t>
            </a:r>
          </a:p>
          <a:p>
            <a:pPr marL="285750" indent="-285750">
              <a:buFont typeface="Arial" panose="020B0604020202020204" pitchFamily="34" charset="0"/>
              <a:buChar char="•"/>
            </a:pPr>
            <a:r>
              <a:rPr lang="en-US" dirty="0">
                <a:solidFill>
                  <a:srgbClr val="585858"/>
                </a:solidFill>
              </a:rPr>
              <a:t>IGP Segments</a:t>
            </a:r>
          </a:p>
          <a:p>
            <a:pPr marL="285750" indent="-285750">
              <a:buFont typeface="Arial" panose="020B0604020202020204" pitchFamily="34" charset="0"/>
              <a:buChar char="•"/>
            </a:pPr>
            <a:r>
              <a:rPr lang="en-US" dirty="0">
                <a:solidFill>
                  <a:srgbClr val="585858"/>
                </a:solidFill>
              </a:rPr>
              <a:t>BGP Segments</a:t>
            </a:r>
          </a:p>
          <a:p>
            <a:pPr marL="285750" indent="-285750">
              <a:buFont typeface="Arial" panose="020B0604020202020204" pitchFamily="34" charset="0"/>
              <a:buChar char="•"/>
            </a:pPr>
            <a:r>
              <a:rPr lang="en-US" dirty="0">
                <a:solidFill>
                  <a:srgbClr val="585858"/>
                </a:solidFill>
              </a:rPr>
              <a:t>Topology</a:t>
            </a:r>
          </a:p>
        </p:txBody>
      </p:sp>
      <p:sp>
        <p:nvSpPr>
          <p:cNvPr id="61" name="TextBox 60"/>
          <p:cNvSpPr txBox="1"/>
          <p:nvPr/>
        </p:nvSpPr>
        <p:spPr>
          <a:xfrm>
            <a:off x="6698432" y="2082497"/>
            <a:ext cx="2013082" cy="507831"/>
          </a:xfrm>
          <a:prstGeom prst="rect">
            <a:avLst/>
          </a:prstGeom>
          <a:noFill/>
        </p:spPr>
        <p:txBody>
          <a:bodyPr wrap="square" rtlCol="0">
            <a:spAutoFit/>
          </a:bodyPr>
          <a:lstStyle/>
          <a:p>
            <a:pPr algn="ctr"/>
            <a:r>
              <a:rPr lang="en-US" sz="1350" b="1" dirty="0">
                <a:solidFill>
                  <a:srgbClr val="000000"/>
                </a:solidFill>
              </a:rPr>
              <a:t>Collects information from network</a:t>
            </a:r>
          </a:p>
        </p:txBody>
      </p:sp>
    </p:spTree>
    <p:extLst>
      <p:ext uri="{BB962C8B-B14F-4D97-AF65-F5344CB8AC3E}">
        <p14:creationId xmlns:p14="http://schemas.microsoft.com/office/powerpoint/2010/main" val="507481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down)">
                                      <p:cBhvr>
                                        <p:cTn id="7" dur="500"/>
                                        <p:tgtEl>
                                          <p:spTgt spid="1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500"/>
                                        <p:tgtEl>
                                          <p:spTgt spid="8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80" grpId="0" animBg="1"/>
      <p:bldP spid="18" grpId="0" animBg="1"/>
      <p:bldP spid="83"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102"/>
          <p:cNvSpPr txBox="1"/>
          <p:nvPr/>
        </p:nvSpPr>
        <p:spPr>
          <a:xfrm>
            <a:off x="6283188" y="3384814"/>
            <a:ext cx="1098525" cy="392425"/>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50</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Low latency</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Low bandwidth</a:t>
            </a:r>
            <a:endParaRPr lang="fr-FR" sz="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90" name="Group 189"/>
          <p:cNvGrpSpPr/>
          <p:nvPr/>
        </p:nvGrpSpPr>
        <p:grpSpPr>
          <a:xfrm>
            <a:off x="3116439" y="2705438"/>
            <a:ext cx="420139" cy="387843"/>
            <a:chOff x="2165382" y="2476797"/>
            <a:chExt cx="420139" cy="387843"/>
          </a:xfrm>
        </p:grpSpPr>
        <p:sp>
          <p:nvSpPr>
            <p:cNvPr id="14" name="Oval 13"/>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12</a:t>
              </a:r>
            </a:p>
          </p:txBody>
        </p:sp>
      </p:grpSp>
      <p:sp>
        <p:nvSpPr>
          <p:cNvPr id="11" name="Oval 10"/>
          <p:cNvSpPr/>
          <p:nvPr/>
        </p:nvSpPr>
        <p:spPr>
          <a:xfrm>
            <a:off x="4358722" y="445214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extBox 119"/>
          <p:cNvSpPr txBox="1"/>
          <p:nvPr/>
        </p:nvSpPr>
        <p:spPr>
          <a:xfrm>
            <a:off x="4078341" y="4472534"/>
            <a:ext cx="914400" cy="914400"/>
          </a:xfrm>
          <a:prstGeom prst="rect">
            <a:avLst/>
          </a:prstGeom>
          <a:noFill/>
          <a:ln>
            <a:noFill/>
          </a:ln>
        </p:spPr>
        <p:txBody>
          <a:bodyPr wrap="none" rtlCol="0">
            <a:noAutofit/>
          </a:bodyPr>
          <a:lstStyle/>
          <a:p>
            <a:pPr algn="ctr"/>
            <a:r>
              <a:rPr lang="en-US" sz="1400" dirty="0">
                <a:solidFill>
                  <a:schemeClr val="bg1"/>
                </a:solidFill>
              </a:rPr>
              <a:t>11</a:t>
            </a:r>
          </a:p>
        </p:txBody>
      </p:sp>
      <p:sp>
        <p:nvSpPr>
          <p:cNvPr id="38" name="Oval 37"/>
          <p:cNvSpPr/>
          <p:nvPr/>
        </p:nvSpPr>
        <p:spPr>
          <a:xfrm>
            <a:off x="6640400" y="441154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TextBox 122"/>
          <p:cNvSpPr txBox="1"/>
          <p:nvPr/>
        </p:nvSpPr>
        <p:spPr>
          <a:xfrm>
            <a:off x="6714482" y="4426161"/>
            <a:ext cx="257728" cy="254494"/>
          </a:xfrm>
          <a:prstGeom prst="rect">
            <a:avLst/>
          </a:prstGeom>
          <a:noFill/>
          <a:ln>
            <a:noFill/>
          </a:ln>
        </p:spPr>
        <p:txBody>
          <a:bodyPr wrap="none" rtlCol="0">
            <a:noAutofit/>
          </a:bodyPr>
          <a:lstStyle/>
          <a:p>
            <a:pPr algn="ctr"/>
            <a:r>
              <a:rPr lang="en-US" sz="1400" dirty="0">
                <a:solidFill>
                  <a:schemeClr val="bg1"/>
                </a:solidFill>
              </a:rPr>
              <a:t>5</a:t>
            </a:r>
          </a:p>
        </p:txBody>
      </p:sp>
      <p:sp>
        <p:nvSpPr>
          <p:cNvPr id="3" name="Rounded Rectangle 2"/>
          <p:cNvSpPr/>
          <p:nvPr/>
        </p:nvSpPr>
        <p:spPr>
          <a:xfrm>
            <a:off x="2666748" y="2429688"/>
            <a:ext cx="288789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cxnSp>
        <p:nvCxnSpPr>
          <p:cNvPr id="4" name="Straight Connector 3"/>
          <p:cNvCxnSpPr>
            <a:stCxn id="8" idx="6"/>
            <a:endCxn id="59" idx="2"/>
          </p:cNvCxnSpPr>
          <p:nvPr/>
        </p:nvCxnSpPr>
        <p:spPr>
          <a:xfrm>
            <a:off x="4733256" y="3135377"/>
            <a:ext cx="673432" cy="44565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8" idx="6"/>
            <a:endCxn id="56" idx="2"/>
          </p:cNvCxnSpPr>
          <p:nvPr/>
        </p:nvCxnSpPr>
        <p:spPr>
          <a:xfrm>
            <a:off x="4733256" y="3135377"/>
            <a:ext cx="673431" cy="112594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09172" y="507957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IGP-1</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367496" y="2952497"/>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val 16"/>
          <p:cNvSpPr/>
          <p:nvPr/>
        </p:nvSpPr>
        <p:spPr>
          <a:xfrm>
            <a:off x="3145657" y="3691868"/>
            <a:ext cx="390921" cy="38457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19"/>
          <p:cNvSpPr/>
          <p:nvPr/>
        </p:nvSpPr>
        <p:spPr>
          <a:xfrm>
            <a:off x="3145657" y="4754622"/>
            <a:ext cx="390921" cy="3751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Straight Connector 21"/>
          <p:cNvCxnSpPr>
            <a:stCxn id="14" idx="6"/>
            <a:endCxn id="8" idx="2"/>
          </p:cNvCxnSpPr>
          <p:nvPr/>
        </p:nvCxnSpPr>
        <p:spPr>
          <a:xfrm>
            <a:off x="3536578" y="2899360"/>
            <a:ext cx="830918" cy="23601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6"/>
          </p:cNvCxnSpPr>
          <p:nvPr/>
        </p:nvCxnSpPr>
        <p:spPr>
          <a:xfrm flipV="1">
            <a:off x="3536578" y="3135379"/>
            <a:ext cx="830918" cy="7487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6"/>
            <a:endCxn id="8" idx="2"/>
          </p:cNvCxnSpPr>
          <p:nvPr/>
        </p:nvCxnSpPr>
        <p:spPr>
          <a:xfrm flipV="1">
            <a:off x="3536578" y="3135377"/>
            <a:ext cx="830918" cy="18068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1" idx="2"/>
          </p:cNvCxnSpPr>
          <p:nvPr/>
        </p:nvCxnSpPr>
        <p:spPr>
          <a:xfrm flipV="1">
            <a:off x="3536578" y="4635027"/>
            <a:ext cx="822144" cy="3118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6"/>
            <a:endCxn id="11" idx="2"/>
          </p:cNvCxnSpPr>
          <p:nvPr/>
        </p:nvCxnSpPr>
        <p:spPr>
          <a:xfrm>
            <a:off x="3536578" y="3884157"/>
            <a:ext cx="822144" cy="7508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6"/>
            <a:endCxn id="11" idx="2"/>
          </p:cNvCxnSpPr>
          <p:nvPr/>
        </p:nvCxnSpPr>
        <p:spPr>
          <a:xfrm>
            <a:off x="3536578" y="2899360"/>
            <a:ext cx="822144" cy="17356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59" idx="2"/>
          </p:cNvCxnSpPr>
          <p:nvPr/>
        </p:nvCxnSpPr>
        <p:spPr>
          <a:xfrm flipV="1">
            <a:off x="4670656" y="3581027"/>
            <a:ext cx="736032" cy="95274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56" idx="2"/>
          </p:cNvCxnSpPr>
          <p:nvPr/>
        </p:nvCxnSpPr>
        <p:spPr>
          <a:xfrm flipV="1">
            <a:off x="4724482" y="4261319"/>
            <a:ext cx="682205" cy="3737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9" idx="6"/>
            <a:endCxn id="32" idx="2"/>
          </p:cNvCxnSpPr>
          <p:nvPr/>
        </p:nvCxnSpPr>
        <p:spPr>
          <a:xfrm flipV="1">
            <a:off x="5772448" y="3310688"/>
            <a:ext cx="502381" cy="2703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9" idx="6"/>
            <a:endCxn id="38" idx="2"/>
          </p:cNvCxnSpPr>
          <p:nvPr/>
        </p:nvCxnSpPr>
        <p:spPr>
          <a:xfrm>
            <a:off x="5772448" y="3581027"/>
            <a:ext cx="867952" cy="10134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8" idx="6"/>
            <a:endCxn id="41" idx="4"/>
          </p:cNvCxnSpPr>
          <p:nvPr/>
        </p:nvCxnSpPr>
        <p:spPr>
          <a:xfrm flipV="1">
            <a:off x="7006160" y="3509996"/>
            <a:ext cx="308448" cy="10844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32" idx="6"/>
          </p:cNvCxnSpPr>
          <p:nvPr/>
        </p:nvCxnSpPr>
        <p:spPr>
          <a:xfrm flipH="1" flipV="1">
            <a:off x="6640589" y="3310688"/>
            <a:ext cx="491139" cy="164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601719" y="2408894"/>
            <a:ext cx="2170269"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53" name="TextBox 52"/>
          <p:cNvSpPr txBox="1"/>
          <p:nvPr/>
        </p:nvSpPr>
        <p:spPr>
          <a:xfrm>
            <a:off x="5829512" y="5046352"/>
            <a:ext cx="166460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IGP-2</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Oval 55"/>
          <p:cNvSpPr/>
          <p:nvPr/>
        </p:nvSpPr>
        <p:spPr>
          <a:xfrm>
            <a:off x="5406687" y="4078439"/>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3" name="Straight Connector 92"/>
          <p:cNvCxnSpPr>
            <a:stCxn id="32" idx="2"/>
            <a:endCxn id="56" idx="6"/>
          </p:cNvCxnSpPr>
          <p:nvPr/>
        </p:nvCxnSpPr>
        <p:spPr>
          <a:xfrm flipH="1">
            <a:off x="5772447" y="3310688"/>
            <a:ext cx="502382" cy="95063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341093" y="2969757"/>
            <a:ext cx="388395" cy="227652"/>
          </a:xfrm>
          <a:prstGeom prst="rect">
            <a:avLst/>
          </a:prstGeom>
          <a:noFill/>
          <a:ln>
            <a:noFill/>
          </a:ln>
        </p:spPr>
        <p:txBody>
          <a:bodyPr wrap="none" rtlCol="0">
            <a:noAutofit/>
          </a:bodyPr>
          <a:lstStyle/>
          <a:p>
            <a:pPr algn="ctr"/>
            <a:r>
              <a:rPr lang="en-US" sz="1400" dirty="0">
                <a:solidFill>
                  <a:schemeClr val="bg1"/>
                </a:solidFill>
              </a:rPr>
              <a:t>10</a:t>
            </a:r>
          </a:p>
        </p:txBody>
      </p:sp>
      <p:grpSp>
        <p:nvGrpSpPr>
          <p:cNvPr id="187" name="Group 186"/>
          <p:cNvGrpSpPr/>
          <p:nvPr/>
        </p:nvGrpSpPr>
        <p:grpSpPr>
          <a:xfrm>
            <a:off x="5406688" y="3398147"/>
            <a:ext cx="365760" cy="365760"/>
            <a:chOff x="4455631" y="3169506"/>
            <a:chExt cx="365760" cy="365760"/>
          </a:xfrm>
        </p:grpSpPr>
        <p:sp>
          <p:nvSpPr>
            <p:cNvPr id="59" name="Oval 58"/>
            <p:cNvSpPr/>
            <p:nvPr/>
          </p:nvSpPr>
          <p:spPr>
            <a:xfrm>
              <a:off x="4455631"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TextBox 115"/>
            <p:cNvSpPr txBox="1"/>
            <p:nvPr/>
          </p:nvSpPr>
          <p:spPr>
            <a:xfrm>
              <a:off x="4514510" y="3192206"/>
              <a:ext cx="223607" cy="258344"/>
            </a:xfrm>
            <a:prstGeom prst="rect">
              <a:avLst/>
            </a:prstGeom>
            <a:noFill/>
            <a:ln>
              <a:noFill/>
            </a:ln>
          </p:spPr>
          <p:txBody>
            <a:bodyPr wrap="none" rtlCol="0">
              <a:noAutofit/>
            </a:bodyPr>
            <a:lstStyle/>
            <a:p>
              <a:pPr algn="ctr"/>
              <a:r>
                <a:rPr lang="en-US" sz="1400" dirty="0">
                  <a:solidFill>
                    <a:schemeClr val="bg1"/>
                  </a:solidFill>
                </a:rPr>
                <a:t>1</a:t>
              </a:r>
            </a:p>
          </p:txBody>
        </p:sp>
      </p:grpSp>
      <p:sp>
        <p:nvSpPr>
          <p:cNvPr id="117" name="TextBox 116"/>
          <p:cNvSpPr txBox="1"/>
          <p:nvPr/>
        </p:nvSpPr>
        <p:spPr>
          <a:xfrm>
            <a:off x="2871914" y="3720914"/>
            <a:ext cx="914400" cy="914400"/>
          </a:xfrm>
          <a:prstGeom prst="rect">
            <a:avLst/>
          </a:prstGeom>
          <a:noFill/>
          <a:ln>
            <a:noFill/>
          </a:ln>
        </p:spPr>
        <p:txBody>
          <a:bodyPr wrap="none" rtlCol="0">
            <a:noAutofit/>
          </a:bodyPr>
          <a:lstStyle/>
          <a:p>
            <a:pPr algn="ctr"/>
            <a:r>
              <a:rPr lang="en-US" sz="1400" dirty="0">
                <a:solidFill>
                  <a:schemeClr val="bg1"/>
                </a:solidFill>
              </a:rPr>
              <a:t>13</a:t>
            </a:r>
          </a:p>
        </p:txBody>
      </p:sp>
      <p:sp>
        <p:nvSpPr>
          <p:cNvPr id="118" name="TextBox 117"/>
          <p:cNvSpPr txBox="1"/>
          <p:nvPr/>
        </p:nvSpPr>
        <p:spPr>
          <a:xfrm>
            <a:off x="2867314" y="4786377"/>
            <a:ext cx="914400" cy="914400"/>
          </a:xfrm>
          <a:prstGeom prst="rect">
            <a:avLst/>
          </a:prstGeom>
          <a:noFill/>
          <a:ln>
            <a:noFill/>
          </a:ln>
        </p:spPr>
        <p:txBody>
          <a:bodyPr wrap="none" rtlCol="0">
            <a:noAutofit/>
          </a:bodyPr>
          <a:lstStyle>
            <a:defPPr>
              <a:defRPr lang="en-US"/>
            </a:defPPr>
            <a:lvl1pPr algn="ctr">
              <a:defRPr sz="1400">
                <a:solidFill>
                  <a:schemeClr val="bg1"/>
                </a:solidFill>
              </a:defRPr>
            </a:lvl1pPr>
          </a:lstStyle>
          <a:p>
            <a:r>
              <a:rPr lang="en-US" dirty="0"/>
              <a:t>14</a:t>
            </a:r>
          </a:p>
        </p:txBody>
      </p:sp>
      <p:grpSp>
        <p:nvGrpSpPr>
          <p:cNvPr id="189" name="Group 188"/>
          <p:cNvGrpSpPr/>
          <p:nvPr/>
        </p:nvGrpSpPr>
        <p:grpSpPr>
          <a:xfrm>
            <a:off x="7131728" y="3144236"/>
            <a:ext cx="365760" cy="365760"/>
            <a:chOff x="6915117" y="3533436"/>
            <a:chExt cx="365760" cy="365760"/>
          </a:xfrm>
        </p:grpSpPr>
        <p:sp>
          <p:nvSpPr>
            <p:cNvPr id="41" name="Oval 40"/>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extBox 12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188" name="Group 187"/>
          <p:cNvGrpSpPr/>
          <p:nvPr/>
        </p:nvGrpSpPr>
        <p:grpSpPr>
          <a:xfrm>
            <a:off x="6274829" y="3127808"/>
            <a:ext cx="365760" cy="365760"/>
            <a:chOff x="5959362" y="3183374"/>
            <a:chExt cx="365760" cy="365760"/>
          </a:xfrm>
        </p:grpSpPr>
        <p:sp>
          <p:nvSpPr>
            <p:cNvPr id="32" name="Oval 31"/>
            <p:cNvSpPr/>
            <p:nvPr/>
          </p:nvSpPr>
          <p:spPr>
            <a:xfrm>
              <a:off x="5959362" y="3183374"/>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TextBox 121"/>
            <p:cNvSpPr txBox="1"/>
            <p:nvPr/>
          </p:nvSpPr>
          <p:spPr>
            <a:xfrm>
              <a:off x="6003784" y="3218545"/>
              <a:ext cx="278362" cy="240222"/>
            </a:xfrm>
            <a:prstGeom prst="rect">
              <a:avLst/>
            </a:prstGeom>
            <a:noFill/>
            <a:ln>
              <a:noFill/>
            </a:ln>
          </p:spPr>
          <p:txBody>
            <a:bodyPr wrap="none" rtlCol="0">
              <a:noAutofit/>
            </a:bodyPr>
            <a:lstStyle/>
            <a:p>
              <a:pPr algn="ctr"/>
              <a:r>
                <a:rPr lang="en-US" sz="1400" dirty="0">
                  <a:solidFill>
                    <a:schemeClr val="bg1"/>
                  </a:solidFill>
                </a:rPr>
                <a:t>2</a:t>
              </a:r>
            </a:p>
          </p:txBody>
        </p:sp>
      </p:grpSp>
      <p:sp>
        <p:nvSpPr>
          <p:cNvPr id="119" name="TextBox 118"/>
          <p:cNvSpPr txBox="1"/>
          <p:nvPr/>
        </p:nvSpPr>
        <p:spPr>
          <a:xfrm>
            <a:off x="5483162" y="4118640"/>
            <a:ext cx="235579" cy="301899"/>
          </a:xfrm>
          <a:prstGeom prst="rect">
            <a:avLst/>
          </a:prstGeom>
          <a:noFill/>
          <a:ln>
            <a:noFill/>
          </a:ln>
        </p:spPr>
        <p:txBody>
          <a:bodyPr wrap="none" rtlCol="0">
            <a:noAutofit/>
          </a:bodyPr>
          <a:lstStyle/>
          <a:p>
            <a:pPr algn="ctr"/>
            <a:r>
              <a:rPr lang="en-US" sz="1400" dirty="0">
                <a:solidFill>
                  <a:schemeClr val="bg1"/>
                </a:solidFill>
              </a:rPr>
              <a:t>3</a:t>
            </a:r>
          </a:p>
        </p:txBody>
      </p:sp>
      <p:cxnSp>
        <p:nvCxnSpPr>
          <p:cNvPr id="158" name="Straight Connector 157"/>
          <p:cNvCxnSpPr>
            <a:stCxn id="38" idx="2"/>
            <a:endCxn id="56" idx="6"/>
          </p:cNvCxnSpPr>
          <p:nvPr/>
        </p:nvCxnSpPr>
        <p:spPr>
          <a:xfrm flipH="1" flipV="1">
            <a:off x="5772447" y="4261319"/>
            <a:ext cx="867953" cy="3331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136347" y="391208"/>
            <a:ext cx="8828058" cy="646331"/>
          </a:xfrm>
          <a:prstGeom prst="rect">
            <a:avLst/>
          </a:prstGeom>
        </p:spPr>
        <p:txBody>
          <a:bodyPr wrap="none">
            <a:spAutoFit/>
          </a:bodyPr>
          <a:lstStyle/>
          <a:p>
            <a:r>
              <a:rPr lang="en-US" sz="3600" b="1" dirty="0">
                <a:solidFill>
                  <a:srgbClr val="494149"/>
                </a:solidFill>
              </a:rPr>
              <a:t>An end-to-end path as a list of segment</a:t>
            </a:r>
          </a:p>
        </p:txBody>
      </p:sp>
      <p:grpSp>
        <p:nvGrpSpPr>
          <p:cNvPr id="78" name="Group 77"/>
          <p:cNvGrpSpPr/>
          <p:nvPr/>
        </p:nvGrpSpPr>
        <p:grpSpPr>
          <a:xfrm>
            <a:off x="5180182" y="1467352"/>
            <a:ext cx="831668" cy="808279"/>
            <a:chOff x="5959362" y="3183374"/>
            <a:chExt cx="365760" cy="365760"/>
          </a:xfrm>
        </p:grpSpPr>
        <p:sp>
          <p:nvSpPr>
            <p:cNvPr id="79" name="Oval 78"/>
            <p:cNvSpPr/>
            <p:nvPr/>
          </p:nvSpPr>
          <p:spPr>
            <a:xfrm>
              <a:off x="5959362" y="3183374"/>
              <a:ext cx="365760" cy="365760"/>
            </a:xfrm>
            <a:prstGeom prst="ellipse">
              <a:avLst/>
            </a:prstGeom>
            <a:solidFill>
              <a:srgbClr val="C00000"/>
            </a:solidFill>
            <a:ln w="53975">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extBox 79"/>
            <p:cNvSpPr txBox="1"/>
            <p:nvPr/>
          </p:nvSpPr>
          <p:spPr>
            <a:xfrm>
              <a:off x="6003061" y="3208848"/>
              <a:ext cx="291068" cy="298774"/>
            </a:xfrm>
            <a:prstGeom prst="rect">
              <a:avLst/>
            </a:prstGeom>
            <a:noFill/>
            <a:ln w="53975">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b="1" dirty="0"/>
                <a:t>SR</a:t>
              </a:r>
            </a:p>
            <a:p>
              <a:r>
                <a:rPr lang="en-US" sz="1400" b="1" dirty="0"/>
                <a:t>PCE</a:t>
              </a:r>
            </a:p>
          </p:txBody>
        </p:sp>
      </p:grpSp>
      <p:sp>
        <p:nvSpPr>
          <p:cNvPr id="2" name="Freeform 1"/>
          <p:cNvSpPr/>
          <p:nvPr/>
        </p:nvSpPr>
        <p:spPr>
          <a:xfrm>
            <a:off x="3398104" y="1791728"/>
            <a:ext cx="1692875" cy="840259"/>
          </a:xfrm>
          <a:custGeom>
            <a:avLst/>
            <a:gdLst>
              <a:gd name="connsiteX0" fmla="*/ 1692875 w 1692875"/>
              <a:gd name="connsiteY0" fmla="*/ 0 h 840259"/>
              <a:gd name="connsiteX1" fmla="*/ 333632 w 1692875"/>
              <a:gd name="connsiteY1" fmla="*/ 271848 h 840259"/>
              <a:gd name="connsiteX2" fmla="*/ 0 w 1692875"/>
              <a:gd name="connsiteY2" fmla="*/ 840259 h 840259"/>
            </a:gdLst>
            <a:ahLst/>
            <a:cxnLst>
              <a:cxn ang="0">
                <a:pos x="connsiteX0" y="connsiteY0"/>
              </a:cxn>
              <a:cxn ang="0">
                <a:pos x="connsiteX1" y="connsiteY1"/>
              </a:cxn>
              <a:cxn ang="0">
                <a:pos x="connsiteX2" y="connsiteY2"/>
              </a:cxn>
            </a:cxnLst>
            <a:rect l="l" t="t" r="r" b="b"/>
            <a:pathLst>
              <a:path w="1692875" h="840259">
                <a:moveTo>
                  <a:pt x="1692875" y="0"/>
                </a:moveTo>
                <a:cubicBezTo>
                  <a:pt x="1154326" y="65902"/>
                  <a:pt x="615778" y="131805"/>
                  <a:pt x="333632" y="271848"/>
                </a:cubicBezTo>
                <a:cubicBezTo>
                  <a:pt x="51486" y="411891"/>
                  <a:pt x="0" y="840259"/>
                  <a:pt x="0" y="840259"/>
                </a:cubicBezTo>
              </a:path>
            </a:pathLst>
          </a:custGeom>
          <a:noFill/>
          <a:ln w="34925">
            <a:solidFill>
              <a:schemeClr val="accent6">
                <a:lumMod val="75000"/>
              </a:schemeClr>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817136" y="1732090"/>
            <a:ext cx="1235143" cy="415498"/>
          </a:xfrm>
          <a:prstGeom prst="rect">
            <a:avLst/>
          </a:prstGeom>
          <a:noFill/>
        </p:spPr>
        <p:txBody>
          <a:bodyPr wrap="square" rtlCol="0">
            <a:spAutoFit/>
          </a:bodyPr>
          <a:lstStyle/>
          <a:p>
            <a:r>
              <a:rPr lang="en-US" sz="1050" b="1" dirty="0" err="1">
                <a:solidFill>
                  <a:srgbClr val="000000"/>
                </a:solidFill>
              </a:rPr>
              <a:t>PCEP,Netconf</a:t>
            </a:r>
            <a:r>
              <a:rPr lang="en-US" sz="1050" b="1" dirty="0">
                <a:solidFill>
                  <a:srgbClr val="000000"/>
                </a:solidFill>
              </a:rPr>
              <a:t>, BGP</a:t>
            </a:r>
          </a:p>
        </p:txBody>
      </p:sp>
      <p:sp>
        <p:nvSpPr>
          <p:cNvPr id="7" name="Freeform 6"/>
          <p:cNvSpPr/>
          <p:nvPr/>
        </p:nvSpPr>
        <p:spPr>
          <a:xfrm>
            <a:off x="3348676" y="2672754"/>
            <a:ext cx="2248930" cy="838643"/>
          </a:xfrm>
          <a:custGeom>
            <a:avLst/>
            <a:gdLst>
              <a:gd name="connsiteX0" fmla="*/ 0 w 2347784"/>
              <a:gd name="connsiteY0" fmla="*/ 107513 h 811849"/>
              <a:gd name="connsiteX1" fmla="*/ 1260390 w 2347784"/>
              <a:gd name="connsiteY1" fmla="*/ 58086 h 811849"/>
              <a:gd name="connsiteX2" fmla="*/ 2347784 w 2347784"/>
              <a:gd name="connsiteY2" fmla="*/ 811849 h 811849"/>
            </a:gdLst>
            <a:ahLst/>
            <a:cxnLst>
              <a:cxn ang="0">
                <a:pos x="connsiteX0" y="connsiteY0"/>
              </a:cxn>
              <a:cxn ang="0">
                <a:pos x="connsiteX1" y="connsiteY1"/>
              </a:cxn>
              <a:cxn ang="0">
                <a:pos x="connsiteX2" y="connsiteY2"/>
              </a:cxn>
            </a:cxnLst>
            <a:rect l="l" t="t" r="r" b="b"/>
            <a:pathLst>
              <a:path w="2347784" h="811849">
                <a:moveTo>
                  <a:pt x="0" y="107513"/>
                </a:moveTo>
                <a:cubicBezTo>
                  <a:pt x="434546" y="24105"/>
                  <a:pt x="869093" y="-59303"/>
                  <a:pt x="1260390" y="58086"/>
                </a:cubicBezTo>
                <a:cubicBezTo>
                  <a:pt x="1651687" y="175475"/>
                  <a:pt x="2084173" y="748006"/>
                  <a:pt x="2347784" y="811849"/>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348676" y="2928549"/>
            <a:ext cx="2174790" cy="1707523"/>
          </a:xfrm>
          <a:custGeom>
            <a:avLst/>
            <a:gdLst>
              <a:gd name="connsiteX0" fmla="*/ 0 w 2174790"/>
              <a:gd name="connsiteY0" fmla="*/ 0 h 1707523"/>
              <a:gd name="connsiteX1" fmla="*/ 889687 w 2174790"/>
              <a:gd name="connsiteY1" fmla="*/ 1692876 h 1707523"/>
              <a:gd name="connsiteX2" fmla="*/ 2174790 w 2174790"/>
              <a:gd name="connsiteY2" fmla="*/ 679622 h 1707523"/>
            </a:gdLst>
            <a:ahLst/>
            <a:cxnLst>
              <a:cxn ang="0">
                <a:pos x="connsiteX0" y="connsiteY0"/>
              </a:cxn>
              <a:cxn ang="0">
                <a:pos x="connsiteX1" y="connsiteY1"/>
              </a:cxn>
              <a:cxn ang="0">
                <a:pos x="connsiteX2" y="connsiteY2"/>
              </a:cxn>
            </a:cxnLst>
            <a:rect l="l" t="t" r="r" b="b"/>
            <a:pathLst>
              <a:path w="2174790" h="1707523">
                <a:moveTo>
                  <a:pt x="0" y="0"/>
                </a:moveTo>
                <a:cubicBezTo>
                  <a:pt x="263611" y="789803"/>
                  <a:pt x="527222" y="1579606"/>
                  <a:pt x="889687" y="1692876"/>
                </a:cubicBezTo>
                <a:cubicBezTo>
                  <a:pt x="1252152" y="1806146"/>
                  <a:pt x="1713471" y="1242884"/>
                  <a:pt x="2174790" y="679622"/>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916558" y="2413011"/>
            <a:ext cx="1002617" cy="2997641"/>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grpSp>
        <p:nvGrpSpPr>
          <p:cNvPr id="69" name="Group 68"/>
          <p:cNvGrpSpPr/>
          <p:nvPr/>
        </p:nvGrpSpPr>
        <p:grpSpPr>
          <a:xfrm>
            <a:off x="8233911" y="3794203"/>
            <a:ext cx="365760" cy="365760"/>
            <a:chOff x="6915117" y="3533436"/>
            <a:chExt cx="365760" cy="365760"/>
          </a:xfrm>
        </p:grpSpPr>
        <p:sp>
          <p:nvSpPr>
            <p:cNvPr id="70" name="Oval 69"/>
            <p:cNvSpPr/>
            <p:nvPr/>
          </p:nvSpPr>
          <p:spPr>
            <a:xfrm>
              <a:off x="6915117" y="353343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TextBox 70"/>
            <p:cNvSpPr txBox="1"/>
            <p:nvPr/>
          </p:nvSpPr>
          <p:spPr>
            <a:xfrm>
              <a:off x="6968439" y="3548077"/>
              <a:ext cx="261597" cy="252701"/>
            </a:xfrm>
            <a:prstGeom prst="rect">
              <a:avLst/>
            </a:prstGeom>
            <a:noFill/>
            <a:ln>
              <a:noFill/>
            </a:ln>
          </p:spPr>
          <p:txBody>
            <a:bodyPr wrap="none" rtlCol="0">
              <a:noAutofit/>
            </a:bodyPr>
            <a:lstStyle/>
            <a:p>
              <a:pPr algn="ctr"/>
              <a:r>
                <a:rPr lang="en-US" sz="1400" dirty="0">
                  <a:solidFill>
                    <a:schemeClr val="bg1"/>
                  </a:solidFill>
                </a:rPr>
                <a:t>7</a:t>
              </a:r>
            </a:p>
          </p:txBody>
        </p:sp>
      </p:grpSp>
      <p:cxnSp>
        <p:nvCxnSpPr>
          <p:cNvPr id="72" name="Straight Connector 71"/>
          <p:cNvCxnSpPr>
            <a:stCxn id="38" idx="6"/>
            <a:endCxn id="70" idx="2"/>
          </p:cNvCxnSpPr>
          <p:nvPr/>
        </p:nvCxnSpPr>
        <p:spPr>
          <a:xfrm flipV="1">
            <a:off x="7006160" y="3977083"/>
            <a:ext cx="1227751" cy="6173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1" idx="6"/>
            <a:endCxn id="70" idx="2"/>
          </p:cNvCxnSpPr>
          <p:nvPr/>
        </p:nvCxnSpPr>
        <p:spPr>
          <a:xfrm>
            <a:off x="7497488" y="3327116"/>
            <a:ext cx="736423" cy="64996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007701" y="3248330"/>
            <a:ext cx="916262" cy="415498"/>
          </a:xfrm>
          <a:prstGeom prst="rect">
            <a:avLst/>
          </a:prstGeom>
          <a:noFill/>
        </p:spPr>
        <p:txBody>
          <a:bodyPr wrap="square" rtlCol="0">
            <a:spAutoFit/>
          </a:bodyPr>
          <a:lstStyle/>
          <a:p>
            <a:pPr algn="ctr"/>
            <a:r>
              <a:rPr lang="en-US" sz="1050" b="1" dirty="0">
                <a:solidFill>
                  <a:srgbClr val="585858"/>
                </a:solidFill>
              </a:rPr>
              <a:t>Peering SID: 147</a:t>
            </a:r>
          </a:p>
        </p:txBody>
      </p:sp>
      <p:sp>
        <p:nvSpPr>
          <p:cNvPr id="82" name="TextBox 81"/>
          <p:cNvSpPr txBox="1"/>
          <p:nvPr/>
        </p:nvSpPr>
        <p:spPr>
          <a:xfrm>
            <a:off x="5217543" y="2876977"/>
            <a:ext cx="900986" cy="415498"/>
          </a:xfrm>
          <a:prstGeom prst="rect">
            <a:avLst/>
          </a:prstGeom>
          <a:noFill/>
        </p:spPr>
        <p:txBody>
          <a:bodyPr wrap="square" rtlCol="0">
            <a:spAutoFit/>
          </a:bodyPr>
          <a:lstStyle/>
          <a:p>
            <a:r>
              <a:rPr lang="en-US" sz="1050" b="1" dirty="0">
                <a:solidFill>
                  <a:srgbClr val="585858"/>
                </a:solidFill>
              </a:rPr>
              <a:t>Node SID: 16001</a:t>
            </a:r>
          </a:p>
        </p:txBody>
      </p:sp>
      <p:sp>
        <p:nvSpPr>
          <p:cNvPr id="84" name="TextBox 83"/>
          <p:cNvSpPr txBox="1"/>
          <p:nvPr/>
        </p:nvSpPr>
        <p:spPr>
          <a:xfrm>
            <a:off x="5700351" y="2638506"/>
            <a:ext cx="1487146" cy="415498"/>
          </a:xfrm>
          <a:prstGeom prst="rect">
            <a:avLst/>
          </a:prstGeom>
          <a:noFill/>
        </p:spPr>
        <p:txBody>
          <a:bodyPr wrap="square" rtlCol="0">
            <a:spAutoFit/>
          </a:bodyPr>
          <a:lstStyle/>
          <a:p>
            <a:pPr algn="ctr"/>
            <a:r>
              <a:rPr lang="en-US" sz="1050" b="1" dirty="0">
                <a:solidFill>
                  <a:srgbClr val="585858"/>
                </a:solidFill>
              </a:rPr>
              <a:t>Node SID:</a:t>
            </a:r>
          </a:p>
          <a:p>
            <a:pPr algn="ctr"/>
            <a:r>
              <a:rPr lang="en-US" sz="1050" b="1" dirty="0">
                <a:solidFill>
                  <a:srgbClr val="585858"/>
                </a:solidFill>
              </a:rPr>
              <a:t> 16002</a:t>
            </a:r>
          </a:p>
        </p:txBody>
      </p:sp>
      <p:sp>
        <p:nvSpPr>
          <p:cNvPr id="85" name="TextBox 84"/>
          <p:cNvSpPr txBox="1"/>
          <p:nvPr/>
        </p:nvSpPr>
        <p:spPr>
          <a:xfrm>
            <a:off x="6819706" y="2775225"/>
            <a:ext cx="1100804" cy="253916"/>
          </a:xfrm>
          <a:prstGeom prst="rect">
            <a:avLst/>
          </a:prstGeom>
          <a:noFill/>
        </p:spPr>
        <p:txBody>
          <a:bodyPr wrap="square" rtlCol="0">
            <a:spAutoFit/>
          </a:bodyPr>
          <a:lstStyle/>
          <a:p>
            <a:pPr algn="ctr"/>
            <a:r>
              <a:rPr lang="en-US" sz="1050" b="1" dirty="0" err="1">
                <a:solidFill>
                  <a:srgbClr val="585858"/>
                </a:solidFill>
              </a:rPr>
              <a:t>Adj</a:t>
            </a:r>
            <a:r>
              <a:rPr lang="en-US" sz="1050" b="1" dirty="0">
                <a:solidFill>
                  <a:srgbClr val="585858"/>
                </a:solidFill>
              </a:rPr>
              <a:t> SID: 124</a:t>
            </a:r>
          </a:p>
        </p:txBody>
      </p:sp>
      <p:grpSp>
        <p:nvGrpSpPr>
          <p:cNvPr id="86" name="Group 85"/>
          <p:cNvGrpSpPr/>
          <p:nvPr/>
        </p:nvGrpSpPr>
        <p:grpSpPr>
          <a:xfrm>
            <a:off x="5028548" y="3623285"/>
            <a:ext cx="872821" cy="769156"/>
            <a:chOff x="5821963" y="2639832"/>
            <a:chExt cx="702517" cy="377036"/>
          </a:xfrm>
          <a:solidFill>
            <a:srgbClr val="00B050"/>
          </a:solidFill>
        </p:grpSpPr>
        <p:sp>
          <p:nvSpPr>
            <p:cNvPr id="87" name="Horizontal Scroll 86"/>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88" name="TextBox 87"/>
            <p:cNvSpPr txBox="1"/>
            <p:nvPr/>
          </p:nvSpPr>
          <p:spPr>
            <a:xfrm>
              <a:off x="5913034" y="2699473"/>
              <a:ext cx="611446" cy="237626"/>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{16002,</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0" name="Group 89"/>
          <p:cNvGrpSpPr/>
          <p:nvPr/>
        </p:nvGrpSpPr>
        <p:grpSpPr>
          <a:xfrm>
            <a:off x="6011850" y="3537199"/>
            <a:ext cx="872821" cy="533793"/>
            <a:chOff x="5821963" y="2639832"/>
            <a:chExt cx="702517" cy="377036"/>
          </a:xfrm>
          <a:solidFill>
            <a:srgbClr val="00B050"/>
          </a:solidFill>
        </p:grpSpPr>
        <p:sp>
          <p:nvSpPr>
            <p:cNvPr id="91" name="Horizontal Scroll 90"/>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2" name="TextBox 91"/>
            <p:cNvSpPr txBox="1"/>
            <p:nvPr/>
          </p:nvSpPr>
          <p:spPr>
            <a:xfrm>
              <a:off x="5913034" y="2699473"/>
              <a:ext cx="611446" cy="24457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4" name="Group 93"/>
          <p:cNvGrpSpPr/>
          <p:nvPr/>
        </p:nvGrpSpPr>
        <p:grpSpPr>
          <a:xfrm>
            <a:off x="6966536" y="3496677"/>
            <a:ext cx="872821" cy="394535"/>
            <a:chOff x="5821963" y="2639832"/>
            <a:chExt cx="702517" cy="377036"/>
          </a:xfrm>
          <a:solidFill>
            <a:srgbClr val="00B050"/>
          </a:solidFill>
        </p:grpSpPr>
        <p:sp>
          <p:nvSpPr>
            <p:cNvPr id="95" name="Horizontal Scroll 94"/>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6" name="TextBox 95"/>
            <p:cNvSpPr txBox="1"/>
            <p:nvPr/>
          </p:nvSpPr>
          <p:spPr>
            <a:xfrm>
              <a:off x="5913034" y="2699473"/>
              <a:ext cx="611446" cy="19854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7" name="Group 96"/>
          <p:cNvGrpSpPr/>
          <p:nvPr/>
        </p:nvGrpSpPr>
        <p:grpSpPr>
          <a:xfrm>
            <a:off x="2709246" y="2992057"/>
            <a:ext cx="872821" cy="874338"/>
            <a:chOff x="5821963" y="2639832"/>
            <a:chExt cx="702517" cy="377036"/>
          </a:xfrm>
          <a:solidFill>
            <a:srgbClr val="00B050"/>
          </a:solidFill>
        </p:grpSpPr>
        <p:sp>
          <p:nvSpPr>
            <p:cNvPr id="98" name="Horizontal Scroll 97"/>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99" name="TextBox 98"/>
            <p:cNvSpPr txBox="1"/>
            <p:nvPr/>
          </p:nvSpPr>
          <p:spPr>
            <a:xfrm>
              <a:off x="5913034" y="2699473"/>
              <a:ext cx="611446" cy="268764"/>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{16001,</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16002,</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124,</a:t>
              </a:r>
              <a:b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dirty="0">
                  <a:solidFill>
                    <a:srgbClr val="FFFFFF"/>
                  </a:solidFill>
                  <a:latin typeface="Verdana" panose="020B0604030504040204" pitchFamily="34" charset="0"/>
                  <a:ea typeface="Verdana" panose="020B0604030504040204" pitchFamily="34" charset="0"/>
                  <a:cs typeface="Verdana" panose="020B0604030504040204" pitchFamily="34" charset="0"/>
                </a:rPr>
                <a:t>  147}</a:t>
              </a:r>
              <a:endParaRPr lang="fr-FR" sz="9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00" name="TextBox 99"/>
          <p:cNvSpPr txBox="1"/>
          <p:nvPr/>
        </p:nvSpPr>
        <p:spPr>
          <a:xfrm>
            <a:off x="7469015" y="5009091"/>
            <a:ext cx="1936386"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rPr>
              <a:t>BGP-Peer</a:t>
            </a:r>
            <a:endParaRPr lang="fr-FR" sz="1400" b="1" dirty="0">
              <a:solidFill>
                <a:srgbClr val="676767">
                  <a:lumMod val="75000"/>
                  <a:lumOff val="2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Content Placeholder 2"/>
          <p:cNvSpPr txBox="1">
            <a:spLocks/>
          </p:cNvSpPr>
          <p:nvPr/>
        </p:nvSpPr>
        <p:spPr>
          <a:xfrm>
            <a:off x="108442" y="1946526"/>
            <a:ext cx="2512281" cy="3353517"/>
          </a:xfrm>
          <a:prstGeom prst="rect">
            <a:avLst/>
          </a:prstGeom>
        </p:spPr>
        <p:txBody>
          <a:bodyPr>
            <a:normAutofit fontScale="92500" lnSpcReduction="20000"/>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rgbClr val="040404"/>
                </a:solidFill>
              </a:rPr>
              <a:t>Controller learn the network topology and usage dynamically</a:t>
            </a:r>
          </a:p>
          <a:p>
            <a:r>
              <a:rPr lang="en-US" sz="1600" dirty="0">
                <a:solidFill>
                  <a:srgbClr val="040404"/>
                </a:solidFill>
              </a:rPr>
              <a:t>Controller calculate the optimized path for different applications: low latency, or high bandwidth</a:t>
            </a:r>
          </a:p>
          <a:p>
            <a:r>
              <a:rPr lang="en-US" sz="1600" dirty="0">
                <a:solidFill>
                  <a:srgbClr val="040404"/>
                </a:solidFill>
              </a:rPr>
              <a:t>Controller just program a list of the labels on the source routers. The rest of the network is not aware: no signaling, no state information  </a:t>
            </a:r>
            <a:r>
              <a:rPr lang="en-US" sz="1600" dirty="0">
                <a:solidFill>
                  <a:srgbClr val="040404"/>
                </a:solidFill>
                <a:sym typeface="Wingdings" panose="05000000000000000000" pitchFamily="2" charset="2"/>
              </a:rPr>
              <a:t> simple and Scalable</a:t>
            </a:r>
            <a:endParaRPr lang="en-US" sz="1600" dirty="0">
              <a:solidFill>
                <a:srgbClr val="040404"/>
              </a:solidFill>
            </a:endParaRPr>
          </a:p>
        </p:txBody>
      </p:sp>
      <p:sp>
        <p:nvSpPr>
          <p:cNvPr id="102" name="TextBox 101"/>
          <p:cNvSpPr txBox="1"/>
          <p:nvPr/>
        </p:nvSpPr>
        <p:spPr>
          <a:xfrm>
            <a:off x="5199164" y="5627040"/>
            <a:ext cx="2240173" cy="223148"/>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en-US" sz="1000" b="1" dirty="0">
                <a:solidFill>
                  <a:srgbClr val="000000"/>
                </a:solidFill>
                <a:latin typeface="Verdana" panose="020B0604030504040204" pitchFamily="34" charset="0"/>
                <a:ea typeface="Verdana" panose="020B0604030504040204" pitchFamily="34" charset="0"/>
                <a:cs typeface="Verdana" panose="020B0604030504040204" pitchFamily="34" charset="0"/>
              </a:rPr>
              <a:t>Default ISIS cost metric: 10</a:t>
            </a:r>
            <a:endParaRPr lang="fr-FR" sz="10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TextBox 103"/>
          <p:cNvSpPr txBox="1"/>
          <p:nvPr/>
        </p:nvSpPr>
        <p:spPr>
          <a:xfrm>
            <a:off x="6221266" y="4768218"/>
            <a:ext cx="1098525" cy="284703"/>
          </a:xfrm>
          <a:prstGeom prst="rect">
            <a:avLst/>
          </a:prstGeom>
          <a:noFill/>
          <a:ln>
            <a:noFill/>
          </a:ln>
        </p:spPr>
        <p:txBody>
          <a:bodyPr wrap="square" lIns="68589" tIns="34295" rIns="68589" bIns="34295" rtlCol="0">
            <a:spAutoFit/>
          </a:bodyPr>
          <a:lstStyle/>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High latency</a:t>
            </a:r>
          </a:p>
          <a:p>
            <a:pPr algn="ctr" defTabSz="457189" fontAlgn="base">
              <a:spcBef>
                <a:spcPct val="0"/>
              </a:spcBef>
              <a:spcAft>
                <a:spcPct val="0"/>
              </a:spcAft>
            </a:pPr>
            <a:r>
              <a:rPr lang="en-US" sz="700" b="1" dirty="0">
                <a:solidFill>
                  <a:srgbClr val="000000"/>
                </a:solidFill>
                <a:latin typeface="Verdana" panose="020B0604030504040204" pitchFamily="34" charset="0"/>
                <a:ea typeface="Verdana" panose="020B0604030504040204" pitchFamily="34" charset="0"/>
                <a:cs typeface="Verdana" panose="020B0604030504040204" pitchFamily="34" charset="0"/>
              </a:rPr>
              <a:t>High bandwidth</a:t>
            </a:r>
            <a:endParaRPr lang="fr-FR" sz="7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Freeform 8"/>
          <p:cNvSpPr/>
          <p:nvPr/>
        </p:nvSpPr>
        <p:spPr>
          <a:xfrm>
            <a:off x="5662246" y="3106615"/>
            <a:ext cx="691662" cy="363416"/>
          </a:xfrm>
          <a:custGeom>
            <a:avLst/>
            <a:gdLst>
              <a:gd name="connsiteX0" fmla="*/ 0 w 691662"/>
              <a:gd name="connsiteY0" fmla="*/ 363416 h 363416"/>
              <a:gd name="connsiteX1" fmla="*/ 691662 w 691662"/>
              <a:gd name="connsiteY1" fmla="*/ 0 h 363416"/>
            </a:gdLst>
            <a:ahLst/>
            <a:cxnLst>
              <a:cxn ang="0">
                <a:pos x="connsiteX0" y="connsiteY0"/>
              </a:cxn>
              <a:cxn ang="0">
                <a:pos x="connsiteX1" y="connsiteY1"/>
              </a:cxn>
            </a:cxnLst>
            <a:rect l="l" t="t" r="r" b="b"/>
            <a:pathLst>
              <a:path w="691662" h="363416">
                <a:moveTo>
                  <a:pt x="0" y="363416"/>
                </a:moveTo>
                <a:lnTo>
                  <a:pt x="691662" y="0"/>
                </a:lnTo>
              </a:path>
            </a:pathLst>
          </a:custGeom>
          <a:noFill/>
          <a:ln w="60325">
            <a:solidFill>
              <a:schemeClr val="tx1">
                <a:lumMod val="75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506308" y="2977620"/>
            <a:ext cx="773723" cy="105549"/>
          </a:xfrm>
          <a:custGeom>
            <a:avLst/>
            <a:gdLst>
              <a:gd name="connsiteX0" fmla="*/ 0 w 773723"/>
              <a:gd name="connsiteY0" fmla="*/ 105549 h 105549"/>
              <a:gd name="connsiteX1" fmla="*/ 328246 w 773723"/>
              <a:gd name="connsiteY1" fmla="*/ 42 h 105549"/>
              <a:gd name="connsiteX2" fmla="*/ 773723 w 773723"/>
              <a:gd name="connsiteY2" fmla="*/ 93826 h 105549"/>
            </a:gdLst>
            <a:ahLst/>
            <a:cxnLst>
              <a:cxn ang="0">
                <a:pos x="connsiteX0" y="connsiteY0"/>
              </a:cxn>
              <a:cxn ang="0">
                <a:pos x="connsiteX1" y="connsiteY1"/>
              </a:cxn>
              <a:cxn ang="0">
                <a:pos x="connsiteX2" y="connsiteY2"/>
              </a:cxn>
            </a:cxnLst>
            <a:rect l="l" t="t" r="r" b="b"/>
            <a:pathLst>
              <a:path w="773723" h="105549">
                <a:moveTo>
                  <a:pt x="0" y="105549"/>
                </a:moveTo>
                <a:cubicBezTo>
                  <a:pt x="99646" y="53772"/>
                  <a:pt x="199292" y="1996"/>
                  <a:pt x="328246" y="42"/>
                </a:cubicBezTo>
                <a:cubicBezTo>
                  <a:pt x="457200" y="-1912"/>
                  <a:pt x="654538" y="64518"/>
                  <a:pt x="773723" y="93826"/>
                </a:cubicBezTo>
              </a:path>
            </a:pathLst>
          </a:custGeom>
          <a:noFill/>
          <a:ln w="60325">
            <a:solidFill>
              <a:schemeClr val="accent6">
                <a:lumMod val="60000"/>
                <a:lumOff val="40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526215" y="3153508"/>
            <a:ext cx="726831" cy="621323"/>
          </a:xfrm>
          <a:custGeom>
            <a:avLst/>
            <a:gdLst>
              <a:gd name="connsiteX0" fmla="*/ 0 w 726831"/>
              <a:gd name="connsiteY0" fmla="*/ 0 h 621323"/>
              <a:gd name="connsiteX1" fmla="*/ 468923 w 726831"/>
              <a:gd name="connsiteY1" fmla="*/ 222738 h 621323"/>
              <a:gd name="connsiteX2" fmla="*/ 726831 w 726831"/>
              <a:gd name="connsiteY2" fmla="*/ 621323 h 621323"/>
            </a:gdLst>
            <a:ahLst/>
            <a:cxnLst>
              <a:cxn ang="0">
                <a:pos x="connsiteX0" y="connsiteY0"/>
              </a:cxn>
              <a:cxn ang="0">
                <a:pos x="connsiteX1" y="connsiteY1"/>
              </a:cxn>
              <a:cxn ang="0">
                <a:pos x="connsiteX2" y="connsiteY2"/>
              </a:cxn>
            </a:cxnLst>
            <a:rect l="l" t="t" r="r" b="b"/>
            <a:pathLst>
              <a:path w="726831" h="621323">
                <a:moveTo>
                  <a:pt x="0" y="0"/>
                </a:moveTo>
                <a:cubicBezTo>
                  <a:pt x="173892" y="59592"/>
                  <a:pt x="347785" y="119184"/>
                  <a:pt x="468923" y="222738"/>
                </a:cubicBezTo>
                <a:cubicBezTo>
                  <a:pt x="590061" y="326292"/>
                  <a:pt x="658446" y="473807"/>
                  <a:pt x="726831" y="621323"/>
                </a:cubicBezTo>
              </a:path>
            </a:pathLst>
          </a:custGeom>
          <a:noFill/>
          <a:ln w="60325">
            <a:solidFill>
              <a:srgbClr val="FF0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23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
                                        <p:tgtEl>
                                          <p:spTgt spid="9"/>
                                        </p:tgtEl>
                                      </p:cBhvr>
                                    </p:animEffect>
                                  </p:childTnLst>
                                </p:cTn>
                              </p:par>
                            </p:childTnLst>
                          </p:cTn>
                        </p:par>
                        <p:par>
                          <p:cTn id="23" fill="hold">
                            <p:stCondLst>
                              <p:cond delay="6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
                                        <p:tgtEl>
                                          <p:spTgt spid="12"/>
                                        </p:tgtEl>
                                      </p:cBhvr>
                                    </p:animEffect>
                                  </p:childTnLst>
                                </p:cTn>
                              </p:par>
                            </p:childTnLst>
                          </p:cTn>
                        </p:par>
                        <p:par>
                          <p:cTn id="27" fill="hold">
                            <p:stCondLst>
                              <p:cond delay="7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wipe(down)">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5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down)">
                                      <p:cBhvr>
                                        <p:cTn id="5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p:bldP spid="7" grpId="0" animBg="1"/>
      <p:bldP spid="10" grpId="0" animBg="1"/>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581" y="1331259"/>
            <a:ext cx="8957419" cy="4482634"/>
          </a:xfrm>
          <a:prstGeom prst="rect">
            <a:avLst/>
          </a:prstGeom>
        </p:spPr>
      </p:pic>
    </p:spTree>
    <p:extLst>
      <p:ext uri="{BB962C8B-B14F-4D97-AF65-F5344CB8AC3E}">
        <p14:creationId xmlns:p14="http://schemas.microsoft.com/office/powerpoint/2010/main" val="351463039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41313" y="2763981"/>
            <a:ext cx="8802687"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Segment Routing</a:t>
            </a:r>
          </a:p>
          <a:p>
            <a:r>
              <a:rPr lang="en-US" sz="2800" dirty="0">
                <a:solidFill>
                  <a:schemeClr val="bg1"/>
                </a:solidFill>
              </a:rPr>
              <a:t>Segment Routing Global Block</a:t>
            </a:r>
          </a:p>
        </p:txBody>
      </p:sp>
      <p:pic>
        <p:nvPicPr>
          <p:cNvPr id="5" name="Picture 4"/>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14122241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9231" y="1582341"/>
            <a:ext cx="7467600" cy="5016758"/>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40404"/>
                </a:solidFill>
              </a:rPr>
              <a:t>Segment Routing Global Block</a:t>
            </a:r>
          </a:p>
          <a:p>
            <a:pPr lvl="1"/>
            <a:r>
              <a:rPr lang="en-US" sz="2000" dirty="0">
                <a:solidFill>
                  <a:srgbClr val="585858"/>
                </a:solidFill>
              </a:rPr>
              <a:t>Range of labels reserved for Segment Routing Global Segments</a:t>
            </a:r>
          </a:p>
          <a:p>
            <a:pPr lvl="1"/>
            <a:r>
              <a:rPr lang="en-US" sz="2000" dirty="0">
                <a:solidFill>
                  <a:schemeClr val="tx1">
                    <a:lumMod val="75000"/>
                  </a:schemeClr>
                </a:solidFill>
              </a:rPr>
              <a:t>Default SRGB is 16,000 – 23,999</a:t>
            </a:r>
          </a:p>
          <a:p>
            <a:pPr marL="285750" indent="-285750">
              <a:buFont typeface="Arial" panose="020B0604020202020204" pitchFamily="34" charset="0"/>
              <a:buChar char="•"/>
            </a:pPr>
            <a:r>
              <a:rPr lang="en-US" sz="2400" dirty="0">
                <a:solidFill>
                  <a:srgbClr val="040404"/>
                </a:solidFill>
              </a:rPr>
              <a:t>A prefix-SID is advertised as a domain-wide </a:t>
            </a:r>
            <a:r>
              <a:rPr lang="en-US" sz="2400" u="sng" dirty="0">
                <a:solidFill>
                  <a:schemeClr val="tx1">
                    <a:lumMod val="75000"/>
                  </a:schemeClr>
                </a:solidFill>
              </a:rPr>
              <a:t>unique</a:t>
            </a:r>
            <a:r>
              <a:rPr lang="en-US" sz="2400" dirty="0">
                <a:solidFill>
                  <a:srgbClr val="040404"/>
                </a:solidFill>
              </a:rPr>
              <a:t> index</a:t>
            </a:r>
          </a:p>
          <a:p>
            <a:pPr marL="285750" indent="-285750">
              <a:buFont typeface="Arial" panose="020B0604020202020204" pitchFamily="34" charset="0"/>
              <a:buChar char="•"/>
            </a:pPr>
            <a:r>
              <a:rPr lang="en-US" sz="2400" dirty="0">
                <a:solidFill>
                  <a:srgbClr val="040404"/>
                </a:solidFill>
              </a:rPr>
              <a:t>The Prefix-SID index points to a unique label within the SRGB</a:t>
            </a:r>
          </a:p>
          <a:p>
            <a:pPr lvl="1"/>
            <a:r>
              <a:rPr lang="en-US" sz="2000" dirty="0">
                <a:solidFill>
                  <a:srgbClr val="585858"/>
                </a:solidFill>
              </a:rPr>
              <a:t>Index is zero based, i.e. first index = 0</a:t>
            </a:r>
          </a:p>
          <a:p>
            <a:pPr lvl="1"/>
            <a:r>
              <a:rPr lang="en-US" sz="2000" dirty="0">
                <a:solidFill>
                  <a:srgbClr val="585858"/>
                </a:solidFill>
              </a:rPr>
              <a:t>Label = Prefix-SID index + SRGB base</a:t>
            </a:r>
          </a:p>
          <a:p>
            <a:pPr lvl="1"/>
            <a:r>
              <a:rPr lang="en-US" sz="2000" dirty="0">
                <a:solidFill>
                  <a:srgbClr val="585858"/>
                </a:solidFill>
              </a:rPr>
              <a:t>E.g. Prefix 1.1.1.65/32 with prefix-SID index 65 gets label 16065</a:t>
            </a:r>
          </a:p>
          <a:p>
            <a:pPr lvl="1"/>
            <a:r>
              <a:rPr lang="en-US" sz="2000" b="1" dirty="0">
                <a:solidFill>
                  <a:srgbClr val="DA0000"/>
                </a:solidFill>
              </a:rPr>
              <a:t>index 65 --&gt; SID is 16000 + 65 =16065</a:t>
            </a:r>
          </a:p>
          <a:p>
            <a:pPr marL="342900" indent="-342900">
              <a:buFont typeface="Arial" panose="020B0604020202020204" pitchFamily="34" charset="0"/>
              <a:buChar char="•"/>
            </a:pPr>
            <a:r>
              <a:rPr lang="en-US" sz="2000" dirty="0">
                <a:solidFill>
                  <a:schemeClr val="accent1">
                    <a:lumMod val="75000"/>
                  </a:schemeClr>
                </a:solidFill>
              </a:rPr>
              <a:t>Multiple IGP instances can use the same SRGB or use different non-overlapping SRGBs </a:t>
            </a:r>
            <a:endParaRPr lang="en-US" sz="2000" b="1" dirty="0">
              <a:solidFill>
                <a:schemeClr val="accent1">
                  <a:lumMod val="75000"/>
                </a:schemeClr>
              </a:solidFill>
            </a:endParaRPr>
          </a:p>
        </p:txBody>
      </p:sp>
      <p:sp>
        <p:nvSpPr>
          <p:cNvPr id="4" name="Rectangle 3"/>
          <p:cNvSpPr/>
          <p:nvPr/>
        </p:nvSpPr>
        <p:spPr>
          <a:xfrm>
            <a:off x="315942" y="567054"/>
            <a:ext cx="8725466" cy="646331"/>
          </a:xfrm>
          <a:prstGeom prst="rect">
            <a:avLst/>
          </a:prstGeom>
        </p:spPr>
        <p:txBody>
          <a:bodyPr wrap="none">
            <a:spAutoFit/>
          </a:bodyPr>
          <a:lstStyle/>
          <a:p>
            <a:r>
              <a:rPr lang="en-US" sz="3600" b="1" dirty="0">
                <a:solidFill>
                  <a:srgbClr val="585858"/>
                </a:solidFill>
              </a:rPr>
              <a:t>Segment Routing Global Block (SRGB)</a:t>
            </a:r>
          </a:p>
        </p:txBody>
      </p:sp>
    </p:spTree>
    <p:extLst>
      <p:ext uri="{BB962C8B-B14F-4D97-AF65-F5344CB8AC3E}">
        <p14:creationId xmlns:p14="http://schemas.microsoft.com/office/powerpoint/2010/main" val="66247251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226" y="1370189"/>
            <a:ext cx="7478320" cy="646331"/>
          </a:xfrm>
          <a:prstGeom prst="rect">
            <a:avLst/>
          </a:prstGeom>
        </p:spPr>
        <p:txBody>
          <a:bodyPr wrap="square">
            <a:spAutoFit/>
          </a:bodyPr>
          <a:lstStyle/>
          <a:p>
            <a:r>
              <a:rPr lang="en-US" dirty="0">
                <a:solidFill>
                  <a:srgbClr val="040404"/>
                </a:solidFill>
              </a:rPr>
              <a:t>MPLS “classic” (LDP and RSVP-TE) control-plane was too complex and lacked scalability.</a:t>
            </a:r>
          </a:p>
        </p:txBody>
      </p:sp>
      <p:sp>
        <p:nvSpPr>
          <p:cNvPr id="8" name="Rectangle 7"/>
          <p:cNvSpPr/>
          <p:nvPr/>
        </p:nvSpPr>
        <p:spPr>
          <a:xfrm>
            <a:off x="350225" y="1949690"/>
            <a:ext cx="7478321" cy="923330"/>
          </a:xfrm>
          <a:prstGeom prst="rect">
            <a:avLst/>
          </a:prstGeom>
        </p:spPr>
        <p:txBody>
          <a:bodyPr wrap="square">
            <a:spAutoFit/>
          </a:bodyPr>
          <a:lstStyle/>
          <a:p>
            <a:r>
              <a:rPr lang="en-US" dirty="0">
                <a:solidFill>
                  <a:srgbClr val="040404"/>
                </a:solidFill>
              </a:rPr>
              <a:t>LDP is redundant to the IGP and that it is better to distribute labels bound to IGP signaled prefixes in the IGP itself rather than using an independent protocol (LDP) to do it.</a:t>
            </a:r>
          </a:p>
        </p:txBody>
      </p:sp>
      <p:sp>
        <p:nvSpPr>
          <p:cNvPr id="9" name="Rectangle 8"/>
          <p:cNvSpPr/>
          <p:nvPr/>
        </p:nvSpPr>
        <p:spPr>
          <a:xfrm>
            <a:off x="350226" y="2992290"/>
            <a:ext cx="7729105" cy="369332"/>
          </a:xfrm>
          <a:prstGeom prst="rect">
            <a:avLst/>
          </a:prstGeom>
        </p:spPr>
        <p:txBody>
          <a:bodyPr wrap="square">
            <a:spAutoFit/>
          </a:bodyPr>
          <a:lstStyle/>
          <a:p>
            <a:r>
              <a:rPr lang="en-US" dirty="0">
                <a:solidFill>
                  <a:srgbClr val="040404"/>
                </a:solidFill>
              </a:rPr>
              <a:t>LDP-IGP synchronization issue, RFC 5443, RFC 6138</a:t>
            </a:r>
          </a:p>
        </p:txBody>
      </p:sp>
      <p:sp>
        <p:nvSpPr>
          <p:cNvPr id="11" name="Rectangle 10"/>
          <p:cNvSpPr/>
          <p:nvPr/>
        </p:nvSpPr>
        <p:spPr>
          <a:xfrm>
            <a:off x="350226" y="3387125"/>
            <a:ext cx="8219676" cy="923330"/>
          </a:xfrm>
          <a:prstGeom prst="rect">
            <a:avLst/>
          </a:prstGeom>
        </p:spPr>
        <p:txBody>
          <a:bodyPr wrap="square">
            <a:spAutoFit/>
          </a:bodyPr>
          <a:lstStyle/>
          <a:p>
            <a:r>
              <a:rPr lang="en-US" dirty="0">
                <a:solidFill>
                  <a:srgbClr val="040404"/>
                </a:solidFill>
              </a:rPr>
              <a:t>Overall, we would estimate that 10% of the SP market and likely 0% of the Enterprise market have used RSVP-TE and that among these deployments, the vast majority did it for FRR reasons.</a:t>
            </a:r>
          </a:p>
        </p:txBody>
      </p:sp>
      <p:sp>
        <p:nvSpPr>
          <p:cNvPr id="13" name="Rectangle 12"/>
          <p:cNvSpPr/>
          <p:nvPr/>
        </p:nvSpPr>
        <p:spPr>
          <a:xfrm>
            <a:off x="601937" y="4719652"/>
            <a:ext cx="7716253" cy="1015663"/>
          </a:xfrm>
          <a:prstGeom prst="rect">
            <a:avLst/>
          </a:prstGeom>
        </p:spPr>
        <p:txBody>
          <a:bodyPr wrap="square">
            <a:spAutoFit/>
          </a:bodyPr>
          <a:lstStyle/>
          <a:p>
            <a:r>
              <a:rPr lang="en-US" sz="2000" b="1" dirty="0">
                <a:solidFill>
                  <a:srgbClr val="000000"/>
                </a:solidFill>
                <a:latin typeface="Georgia" panose="02040502050405020303" pitchFamily="18" charset="0"/>
              </a:rPr>
              <a:t>T</a:t>
            </a:r>
            <a:r>
              <a:rPr lang="en-US" sz="2000" b="1" dirty="0" smtClean="0">
                <a:solidFill>
                  <a:srgbClr val="000000"/>
                </a:solidFill>
                <a:latin typeface="Georgia" panose="02040502050405020303" pitchFamily="18" charset="0"/>
              </a:rPr>
              <a:t>he </a:t>
            </a:r>
            <a:r>
              <a:rPr lang="en-US" sz="2000" b="1" dirty="0">
                <a:solidFill>
                  <a:srgbClr val="000000"/>
                </a:solidFill>
                <a:latin typeface="Georgia" panose="02040502050405020303" pitchFamily="18" charset="0"/>
              </a:rPr>
              <a:t>point is to look at traditional </a:t>
            </a:r>
            <a:r>
              <a:rPr lang="en-US" sz="2000" b="1" dirty="0" smtClean="0">
                <a:solidFill>
                  <a:srgbClr val="000000"/>
                </a:solidFill>
                <a:latin typeface="Georgia" panose="02040502050405020303" pitchFamily="18" charset="0"/>
              </a:rPr>
              <a:t>technology </a:t>
            </a:r>
            <a:r>
              <a:rPr lang="en-US" sz="2000" b="1" dirty="0">
                <a:solidFill>
                  <a:srgbClr val="000000"/>
                </a:solidFill>
                <a:latin typeface="Georgia" panose="02040502050405020303" pitchFamily="18" charset="0"/>
              </a:rPr>
              <a:t>(LDP/RSVP_TE) applicability in IP networks in 2018. Does it fit the needs of modern IP networks?</a:t>
            </a:r>
            <a:endParaRPr lang="en-US" sz="2000" b="1" dirty="0"/>
          </a:p>
        </p:txBody>
      </p:sp>
      <p:sp>
        <p:nvSpPr>
          <p:cNvPr id="17" name="Title 1"/>
          <p:cNvSpPr txBox="1">
            <a:spLocks/>
          </p:cNvSpPr>
          <p:nvPr/>
        </p:nvSpPr>
        <p:spPr>
          <a:xfrm>
            <a:off x="350225" y="43453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MPLS Historical Perspective</a:t>
            </a:r>
          </a:p>
        </p:txBody>
      </p:sp>
    </p:spTree>
    <p:extLst>
      <p:ext uri="{BB962C8B-B14F-4D97-AF65-F5344CB8AC3E}">
        <p14:creationId xmlns:p14="http://schemas.microsoft.com/office/powerpoint/2010/main" val="2580281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7704589"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761188636"/>
              </p:ext>
            </p:extLst>
          </p:nvPr>
        </p:nvGraphicFramePr>
        <p:xfrm>
          <a:off x="6118697"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24004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6"/>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alpha val="67000"/>
                      </a:srgbClr>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alpha val="67000"/>
                      </a:srgb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59" name="TextBox 58"/>
          <p:cNvSpPr txBox="1"/>
          <p:nvPr/>
        </p:nvSpPr>
        <p:spPr>
          <a:xfrm>
            <a:off x="6242267"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61" name="TextBox 60"/>
          <p:cNvSpPr txBox="1"/>
          <p:nvPr/>
        </p:nvSpPr>
        <p:spPr>
          <a:xfrm rot="16200000">
            <a:off x="5404977"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109132518"/>
              </p:ext>
            </p:extLst>
          </p:nvPr>
        </p:nvGraphicFramePr>
        <p:xfrm>
          <a:off x="3819085"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67" name="TextBox 66"/>
          <p:cNvSpPr txBox="1"/>
          <p:nvPr/>
        </p:nvSpPr>
        <p:spPr>
          <a:xfrm>
            <a:off x="3942655"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1787075177"/>
              </p:ext>
            </p:extLst>
          </p:nvPr>
        </p:nvGraphicFramePr>
        <p:xfrm>
          <a:off x="1413966" y="3048602"/>
          <a:ext cx="1512000" cy="268224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FF0000"/>
                          </a:solidFill>
                        </a:rPr>
                        <a:t>16004</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tc>
                  <a:txBody>
                    <a:bodyPr/>
                    <a:lstStyle/>
                    <a:p>
                      <a:pPr algn="ctr"/>
                      <a:r>
                        <a:rPr lang="en-US" sz="1000" b="0" dirty="0" err="1">
                          <a:ln>
                            <a:solidFill>
                              <a:srgbClr val="000000"/>
                            </a:solidFill>
                          </a:ln>
                          <a:solidFill>
                            <a:srgbClr val="000000"/>
                          </a:solidFill>
                        </a:rPr>
                        <a:t>Idx</a:t>
                      </a:r>
                      <a:r>
                        <a:rPr lang="en-US" sz="1000" b="0" dirty="0">
                          <a:ln>
                            <a:solidFill>
                              <a:srgbClr val="000000"/>
                            </a:solidFill>
                          </a:ln>
                          <a:solidFill>
                            <a:srgbClr val="000000"/>
                          </a:solidFill>
                        </a:rPr>
                        <a:t> 4</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06D"/>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endParaRPr lang="en-US" sz="1200" b="1" dirty="0">
              <a:solidFill>
                <a:schemeClr val="bg1"/>
              </a:solidFill>
            </a:endParaRPr>
          </a:p>
        </p:txBody>
      </p:sp>
      <p:sp>
        <p:nvSpPr>
          <p:cNvPr id="73" name="TextBox 72"/>
          <p:cNvSpPr txBox="1"/>
          <p:nvPr/>
        </p:nvSpPr>
        <p:spPr>
          <a:xfrm>
            <a:off x="1733342"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16000-2399</a:t>
            </a:r>
          </a:p>
        </p:txBody>
      </p: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9945"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1555"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380798"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6552739"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879523"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6081626"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8347352" y="778048"/>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50" name="TextBox 49"/>
          <p:cNvSpPr txBox="1"/>
          <p:nvPr/>
        </p:nvSpPr>
        <p:spPr>
          <a:xfrm>
            <a:off x="4020443"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16000-2399</a:t>
            </a:r>
          </a:p>
        </p:txBody>
      </p:sp>
      <p:sp>
        <p:nvSpPr>
          <p:cNvPr id="51" name="TextBox 50"/>
          <p:cNvSpPr txBox="1"/>
          <p:nvPr/>
        </p:nvSpPr>
        <p:spPr>
          <a:xfrm>
            <a:off x="6442371" y="5991004"/>
            <a:ext cx="958294" cy="538750"/>
          </a:xfrm>
          <a:prstGeom prst="rect">
            <a:avLst/>
          </a:prstGeom>
          <a:noFill/>
          <a:ln>
            <a:noFill/>
          </a:ln>
        </p:spPr>
        <p:txBody>
          <a:bodyPr wrap="none" rtlCol="0">
            <a:noAutofit/>
          </a:bodyPr>
          <a:lstStyle/>
          <a:p>
            <a:pPr algn="ctr"/>
            <a:r>
              <a:rPr lang="en-US" dirty="0">
                <a:solidFill>
                  <a:srgbClr val="FF0000"/>
                </a:solidFill>
              </a:rPr>
              <a:t>SRGB</a:t>
            </a:r>
          </a:p>
          <a:p>
            <a:pPr algn="ctr"/>
            <a:r>
              <a:rPr lang="en-US" dirty="0">
                <a:solidFill>
                  <a:srgbClr val="FF0000"/>
                </a:solidFill>
              </a:rPr>
              <a:t>24000-31999</a:t>
            </a:r>
          </a:p>
        </p:txBody>
      </p:sp>
      <p:sp>
        <p:nvSpPr>
          <p:cNvPr id="2" name="Rounded Rectangle 1"/>
          <p:cNvSpPr/>
          <p:nvPr/>
        </p:nvSpPr>
        <p:spPr>
          <a:xfrm>
            <a:off x="695722" y="2052709"/>
            <a:ext cx="4283015" cy="859869"/>
          </a:xfrm>
          <a:prstGeom prst="roundRect">
            <a:avLst/>
          </a:prstGeom>
          <a:solidFill>
            <a:srgbClr val="DA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Recommended SRGB allocation:</a:t>
            </a:r>
          </a:p>
          <a:p>
            <a:pPr algn="ctr"/>
            <a:r>
              <a:rPr lang="en-US" dirty="0"/>
              <a:t> Same SRGB for all</a:t>
            </a:r>
          </a:p>
        </p:txBody>
      </p:sp>
      <p:sp>
        <p:nvSpPr>
          <p:cNvPr id="53" name="Rounded Rectangle 52"/>
          <p:cNvSpPr/>
          <p:nvPr/>
        </p:nvSpPr>
        <p:spPr>
          <a:xfrm>
            <a:off x="4899316" y="2978598"/>
            <a:ext cx="3442044" cy="2083628"/>
          </a:xfrm>
          <a:prstGeom prst="roundRect">
            <a:avLst/>
          </a:prstGeom>
          <a:solidFill>
            <a:srgbClr val="DA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Same SRGB for all:</a:t>
            </a:r>
          </a:p>
          <a:p>
            <a:r>
              <a:rPr lang="en-US" dirty="0"/>
              <a:t>Simple</a:t>
            </a:r>
          </a:p>
          <a:p>
            <a:r>
              <a:rPr lang="en-US" dirty="0"/>
              <a:t>Predictable</a:t>
            </a:r>
          </a:p>
          <a:p>
            <a:r>
              <a:rPr lang="en-US" dirty="0"/>
              <a:t>easier to troubleshoot</a:t>
            </a:r>
          </a:p>
          <a:p>
            <a:r>
              <a:rPr lang="en-US" dirty="0"/>
              <a:t>simplifies SDN Programming</a:t>
            </a:r>
          </a:p>
        </p:txBody>
      </p:sp>
    </p:spTree>
    <p:extLst>
      <p:ext uri="{BB962C8B-B14F-4D97-AF65-F5344CB8AC3E}">
        <p14:creationId xmlns:p14="http://schemas.microsoft.com/office/powerpoint/2010/main" val="1270097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41313" y="2763981"/>
            <a:ext cx="8802687"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Segment Routing</a:t>
            </a:r>
          </a:p>
          <a:p>
            <a:r>
              <a:rPr lang="en-US" sz="2800" dirty="0">
                <a:solidFill>
                  <a:schemeClr val="bg1"/>
                </a:solidFill>
              </a:rPr>
              <a:t>IGP Control and Date Plane</a:t>
            </a:r>
          </a:p>
        </p:txBody>
      </p:sp>
      <p:pic>
        <p:nvPicPr>
          <p:cNvPr id="5" name="Picture 4"/>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739661116"/>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kerr\Desktop\PNG\Public W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044" y="1299950"/>
            <a:ext cx="2050864" cy="1249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694" y="1924930"/>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7908" y="1924931"/>
            <a:ext cx="441515" cy="44151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1076058" y="1741462"/>
            <a:ext cx="2096086" cy="268910"/>
          </a:xfrm>
          <a:custGeom>
            <a:avLst/>
            <a:gdLst>
              <a:gd name="connsiteX0" fmla="*/ 0 w 2096086"/>
              <a:gd name="connsiteY0" fmla="*/ 436177 h 436177"/>
              <a:gd name="connsiteX1" fmla="*/ 1041009 w 2096086"/>
              <a:gd name="connsiteY1" fmla="*/ 78 h 436177"/>
              <a:gd name="connsiteX2" fmla="*/ 2096086 w 2096086"/>
              <a:gd name="connsiteY2" fmla="*/ 408041 h 436177"/>
            </a:gdLst>
            <a:ahLst/>
            <a:cxnLst>
              <a:cxn ang="0">
                <a:pos x="connsiteX0" y="connsiteY0"/>
              </a:cxn>
              <a:cxn ang="0">
                <a:pos x="connsiteX1" y="connsiteY1"/>
              </a:cxn>
              <a:cxn ang="0">
                <a:pos x="connsiteX2" y="connsiteY2"/>
              </a:cxn>
            </a:cxnLst>
            <a:rect l="l" t="t" r="r" b="b"/>
            <a:pathLst>
              <a:path w="2096086" h="436177">
                <a:moveTo>
                  <a:pt x="0" y="436177"/>
                </a:moveTo>
                <a:cubicBezTo>
                  <a:pt x="345830" y="220472"/>
                  <a:pt x="691661" y="4767"/>
                  <a:pt x="1041009" y="78"/>
                </a:cubicBezTo>
                <a:cubicBezTo>
                  <a:pt x="1390357" y="-4611"/>
                  <a:pt x="1743221" y="201715"/>
                  <a:pt x="2096086" y="408041"/>
                </a:cubicBezTo>
              </a:path>
            </a:pathLst>
          </a:custGeom>
          <a:noFill/>
          <a:ln w="60325">
            <a:solidFill>
              <a:srgbClr val="FFFF00"/>
            </a:solidFill>
            <a:prstDash val="sysDash"/>
            <a:headEnd type="triangl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55276" y="1875917"/>
            <a:ext cx="914400" cy="490528"/>
          </a:xfrm>
          <a:prstGeom prst="rect">
            <a:avLst/>
          </a:prstGeom>
          <a:noFill/>
          <a:ln>
            <a:noFill/>
          </a:ln>
        </p:spPr>
        <p:txBody>
          <a:bodyPr wrap="none" rtlCol="0">
            <a:noAutofit/>
          </a:bodyPr>
          <a:lstStyle/>
          <a:p>
            <a:pPr algn="ctr"/>
            <a:r>
              <a:rPr lang="en-US" sz="1400" b="1" dirty="0">
                <a:solidFill>
                  <a:schemeClr val="bg1"/>
                </a:solidFill>
              </a:rPr>
              <a:t>MP-BGP</a:t>
            </a:r>
          </a:p>
        </p:txBody>
      </p:sp>
      <p:sp>
        <p:nvSpPr>
          <p:cNvPr id="11" name="TextBox 10"/>
          <p:cNvSpPr txBox="1"/>
          <p:nvPr/>
        </p:nvSpPr>
        <p:spPr>
          <a:xfrm>
            <a:off x="141747" y="1997976"/>
            <a:ext cx="661181" cy="295421"/>
          </a:xfrm>
          <a:prstGeom prst="rect">
            <a:avLst/>
          </a:prstGeom>
          <a:noFill/>
          <a:ln>
            <a:noFill/>
          </a:ln>
        </p:spPr>
        <p:txBody>
          <a:bodyPr wrap="none" rtlCol="0">
            <a:noAutofit/>
          </a:bodyPr>
          <a:lstStyle/>
          <a:p>
            <a:pPr algn="ctr"/>
            <a:r>
              <a:rPr lang="en-US" sz="1200" b="1" dirty="0">
                <a:solidFill>
                  <a:srgbClr val="000000"/>
                </a:solidFill>
              </a:rPr>
              <a:t>PE-1</a:t>
            </a:r>
          </a:p>
        </p:txBody>
      </p:sp>
      <p:sp>
        <p:nvSpPr>
          <p:cNvPr id="12" name="TextBox 11"/>
          <p:cNvSpPr txBox="1"/>
          <p:nvPr/>
        </p:nvSpPr>
        <p:spPr>
          <a:xfrm>
            <a:off x="3424141" y="2118060"/>
            <a:ext cx="661181" cy="295421"/>
          </a:xfrm>
          <a:prstGeom prst="rect">
            <a:avLst/>
          </a:prstGeom>
          <a:noFill/>
          <a:ln>
            <a:noFill/>
          </a:ln>
        </p:spPr>
        <p:txBody>
          <a:bodyPr wrap="none" rtlCol="0">
            <a:noAutofit/>
          </a:bodyPr>
          <a:lstStyle/>
          <a:p>
            <a:pPr algn="ctr"/>
            <a:r>
              <a:rPr lang="en-US" sz="1200" b="1" dirty="0">
                <a:solidFill>
                  <a:srgbClr val="000000"/>
                </a:solidFill>
              </a:rPr>
              <a:t>PE-2</a:t>
            </a:r>
          </a:p>
        </p:txBody>
      </p:sp>
      <p:sp>
        <p:nvSpPr>
          <p:cNvPr id="13" name="Rounded Rectangle 12"/>
          <p:cNvSpPr/>
          <p:nvPr/>
        </p:nvSpPr>
        <p:spPr>
          <a:xfrm>
            <a:off x="4082087" y="1828545"/>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4" name="Rounded Rectangle 13"/>
          <p:cNvSpPr/>
          <p:nvPr/>
        </p:nvSpPr>
        <p:spPr>
          <a:xfrm>
            <a:off x="4569055" y="1828544"/>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65967" y="1828546"/>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552935" y="1828545"/>
            <a:ext cx="422031"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038176" y="1828545"/>
            <a:ext cx="486968"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585762" y="1828544"/>
            <a:ext cx="488798" cy="624984"/>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2259" y="2004876"/>
            <a:ext cx="504372" cy="92579"/>
          </a:xfrm>
          <a:prstGeom prst="rect">
            <a:avLst/>
          </a:prstGeom>
          <a:noFill/>
          <a:ln>
            <a:noFill/>
          </a:ln>
        </p:spPr>
        <p:txBody>
          <a:bodyPr wrap="none" rtlCol="0">
            <a:noAutofit/>
          </a:bodyPr>
          <a:lstStyle/>
          <a:p>
            <a:pPr algn="ctr"/>
            <a:r>
              <a:rPr lang="en-US" sz="1200" dirty="0">
                <a:solidFill>
                  <a:srgbClr val="000000"/>
                </a:solidFill>
              </a:rPr>
              <a:t>IPv4</a:t>
            </a:r>
          </a:p>
        </p:txBody>
      </p:sp>
      <p:sp>
        <p:nvSpPr>
          <p:cNvPr id="20" name="TextBox 19"/>
          <p:cNvSpPr txBox="1"/>
          <p:nvPr/>
        </p:nvSpPr>
        <p:spPr>
          <a:xfrm>
            <a:off x="4527021" y="2012013"/>
            <a:ext cx="504372" cy="92579"/>
          </a:xfrm>
          <a:prstGeom prst="rect">
            <a:avLst/>
          </a:prstGeom>
          <a:noFill/>
          <a:ln>
            <a:noFill/>
          </a:ln>
        </p:spPr>
        <p:txBody>
          <a:bodyPr wrap="none" rtlCol="0">
            <a:noAutofit/>
          </a:bodyPr>
          <a:lstStyle/>
          <a:p>
            <a:pPr algn="ctr"/>
            <a:r>
              <a:rPr lang="en-US" sz="1200" dirty="0">
                <a:solidFill>
                  <a:srgbClr val="000000"/>
                </a:solidFill>
              </a:rPr>
              <a:t>IPv6</a:t>
            </a:r>
          </a:p>
        </p:txBody>
      </p:sp>
      <p:sp>
        <p:nvSpPr>
          <p:cNvPr id="21" name="TextBox 20"/>
          <p:cNvSpPr txBox="1"/>
          <p:nvPr/>
        </p:nvSpPr>
        <p:spPr>
          <a:xfrm>
            <a:off x="5018961" y="1919435"/>
            <a:ext cx="504372" cy="92579"/>
          </a:xfrm>
          <a:prstGeom prst="rect">
            <a:avLst/>
          </a:prstGeom>
          <a:noFill/>
          <a:ln>
            <a:noFill/>
          </a:ln>
        </p:spPr>
        <p:txBody>
          <a:bodyPr wrap="none" rtlCol="0">
            <a:noAutofit/>
          </a:bodyPr>
          <a:lstStyle/>
          <a:p>
            <a:pPr algn="ctr"/>
            <a:r>
              <a:rPr lang="en-US" sz="1200" dirty="0">
                <a:solidFill>
                  <a:srgbClr val="000000"/>
                </a:solidFill>
              </a:rPr>
              <a:t>IPv4</a:t>
            </a:r>
          </a:p>
          <a:p>
            <a:pPr algn="ctr"/>
            <a:r>
              <a:rPr lang="en-US" sz="1200" dirty="0">
                <a:solidFill>
                  <a:srgbClr val="000000"/>
                </a:solidFill>
              </a:rPr>
              <a:t>VPN</a:t>
            </a:r>
          </a:p>
        </p:txBody>
      </p:sp>
      <p:sp>
        <p:nvSpPr>
          <p:cNvPr id="22" name="TextBox 21"/>
          <p:cNvSpPr txBox="1"/>
          <p:nvPr/>
        </p:nvSpPr>
        <p:spPr>
          <a:xfrm>
            <a:off x="5487998" y="1919435"/>
            <a:ext cx="504372" cy="92579"/>
          </a:xfrm>
          <a:prstGeom prst="rect">
            <a:avLst/>
          </a:prstGeom>
          <a:noFill/>
          <a:ln>
            <a:noFill/>
          </a:ln>
        </p:spPr>
        <p:txBody>
          <a:bodyPr wrap="none" rtlCol="0">
            <a:noAutofit/>
          </a:bodyPr>
          <a:lstStyle/>
          <a:p>
            <a:pPr algn="ctr"/>
            <a:r>
              <a:rPr lang="en-US" sz="1200" dirty="0">
                <a:solidFill>
                  <a:srgbClr val="000000"/>
                </a:solidFill>
              </a:rPr>
              <a:t>IPv6</a:t>
            </a:r>
          </a:p>
          <a:p>
            <a:pPr algn="ctr"/>
            <a:r>
              <a:rPr lang="en-US" sz="1200" dirty="0">
                <a:solidFill>
                  <a:srgbClr val="000000"/>
                </a:solidFill>
              </a:rPr>
              <a:t>VPN</a:t>
            </a:r>
          </a:p>
        </p:txBody>
      </p:sp>
      <p:sp>
        <p:nvSpPr>
          <p:cNvPr id="23" name="TextBox 22"/>
          <p:cNvSpPr txBox="1"/>
          <p:nvPr/>
        </p:nvSpPr>
        <p:spPr>
          <a:xfrm>
            <a:off x="6009461" y="1988640"/>
            <a:ext cx="548035" cy="92579"/>
          </a:xfrm>
          <a:prstGeom prst="rect">
            <a:avLst/>
          </a:prstGeom>
          <a:noFill/>
          <a:ln>
            <a:noFill/>
          </a:ln>
        </p:spPr>
        <p:txBody>
          <a:bodyPr wrap="none" rtlCol="0">
            <a:noAutofit/>
          </a:bodyPr>
          <a:lstStyle/>
          <a:p>
            <a:pPr algn="ctr"/>
            <a:r>
              <a:rPr lang="en-US" sz="1200" dirty="0">
                <a:solidFill>
                  <a:srgbClr val="000000"/>
                </a:solidFill>
              </a:rPr>
              <a:t>VPWS</a:t>
            </a:r>
          </a:p>
        </p:txBody>
      </p:sp>
      <p:sp>
        <p:nvSpPr>
          <p:cNvPr id="24" name="TextBox 23"/>
          <p:cNvSpPr txBox="1"/>
          <p:nvPr/>
        </p:nvSpPr>
        <p:spPr>
          <a:xfrm>
            <a:off x="6577975" y="1990044"/>
            <a:ext cx="504372" cy="92579"/>
          </a:xfrm>
          <a:prstGeom prst="rect">
            <a:avLst/>
          </a:prstGeom>
          <a:noFill/>
          <a:ln>
            <a:noFill/>
          </a:ln>
        </p:spPr>
        <p:txBody>
          <a:bodyPr wrap="none" rtlCol="0">
            <a:noAutofit/>
          </a:bodyPr>
          <a:lstStyle/>
          <a:p>
            <a:pPr algn="ctr"/>
            <a:r>
              <a:rPr lang="en-US" sz="1200" dirty="0">
                <a:solidFill>
                  <a:srgbClr val="000000"/>
                </a:solidFill>
              </a:rPr>
              <a:t>VPLS</a:t>
            </a:r>
          </a:p>
        </p:txBody>
      </p:sp>
      <p:sp>
        <p:nvSpPr>
          <p:cNvPr id="25" name="Rounded Rectangle 24"/>
          <p:cNvSpPr/>
          <p:nvPr/>
        </p:nvSpPr>
        <p:spPr>
          <a:xfrm>
            <a:off x="4082087" y="3391001"/>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6" name="Rounded Rectangle 25"/>
          <p:cNvSpPr/>
          <p:nvPr/>
        </p:nvSpPr>
        <p:spPr>
          <a:xfrm>
            <a:off x="4569055" y="3391000"/>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065967" y="3391002"/>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552935" y="3391001"/>
            <a:ext cx="422031"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038176" y="3391001"/>
            <a:ext cx="486968"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585762" y="3391000"/>
            <a:ext cx="488798"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47396" y="3516187"/>
            <a:ext cx="504372" cy="72625"/>
          </a:xfrm>
          <a:prstGeom prst="rect">
            <a:avLst/>
          </a:prstGeom>
          <a:noFill/>
          <a:ln>
            <a:noFill/>
          </a:ln>
        </p:spPr>
        <p:txBody>
          <a:bodyPr wrap="none" rtlCol="0">
            <a:noAutofit/>
          </a:bodyPr>
          <a:lstStyle/>
          <a:p>
            <a:pPr algn="ctr"/>
            <a:r>
              <a:rPr lang="en-US" sz="1200" dirty="0">
                <a:solidFill>
                  <a:srgbClr val="000000"/>
                </a:solidFill>
              </a:rPr>
              <a:t>LDP</a:t>
            </a:r>
          </a:p>
        </p:txBody>
      </p:sp>
      <p:sp>
        <p:nvSpPr>
          <p:cNvPr id="32" name="TextBox 31"/>
          <p:cNvSpPr txBox="1"/>
          <p:nvPr/>
        </p:nvSpPr>
        <p:spPr>
          <a:xfrm>
            <a:off x="4536631" y="3531019"/>
            <a:ext cx="504372" cy="72625"/>
          </a:xfrm>
          <a:prstGeom prst="rect">
            <a:avLst/>
          </a:prstGeom>
          <a:noFill/>
          <a:ln>
            <a:noFill/>
          </a:ln>
        </p:spPr>
        <p:txBody>
          <a:bodyPr wrap="none" rtlCol="0">
            <a:noAutofit/>
          </a:bodyPr>
          <a:lstStyle/>
          <a:p>
            <a:pPr algn="ctr"/>
            <a:r>
              <a:rPr lang="en-US" sz="1200" dirty="0">
                <a:solidFill>
                  <a:srgbClr val="000000"/>
                </a:solidFill>
              </a:rPr>
              <a:t>RSVP</a:t>
            </a:r>
          </a:p>
        </p:txBody>
      </p:sp>
      <p:sp>
        <p:nvSpPr>
          <p:cNvPr id="33" name="TextBox 32"/>
          <p:cNvSpPr txBox="1"/>
          <p:nvPr/>
        </p:nvSpPr>
        <p:spPr>
          <a:xfrm>
            <a:off x="5018961" y="3516187"/>
            <a:ext cx="504372" cy="72625"/>
          </a:xfrm>
          <a:prstGeom prst="rect">
            <a:avLst/>
          </a:prstGeom>
          <a:noFill/>
          <a:ln>
            <a:noFill/>
          </a:ln>
        </p:spPr>
        <p:txBody>
          <a:bodyPr wrap="none" rtlCol="0">
            <a:noAutofit/>
          </a:bodyPr>
          <a:lstStyle/>
          <a:p>
            <a:pPr algn="ctr"/>
            <a:r>
              <a:rPr lang="en-US" sz="1200" dirty="0">
                <a:solidFill>
                  <a:srgbClr val="000000"/>
                </a:solidFill>
              </a:rPr>
              <a:t>BGP</a:t>
            </a:r>
          </a:p>
        </p:txBody>
      </p:sp>
      <p:sp>
        <p:nvSpPr>
          <p:cNvPr id="34" name="TextBox 33"/>
          <p:cNvSpPr txBox="1"/>
          <p:nvPr/>
        </p:nvSpPr>
        <p:spPr>
          <a:xfrm>
            <a:off x="5497302" y="3516186"/>
            <a:ext cx="504372" cy="72625"/>
          </a:xfrm>
          <a:prstGeom prst="rect">
            <a:avLst/>
          </a:prstGeom>
          <a:noFill/>
          <a:ln>
            <a:noFill/>
          </a:ln>
        </p:spPr>
        <p:txBody>
          <a:bodyPr wrap="none" rtlCol="0">
            <a:noAutofit/>
          </a:bodyPr>
          <a:lstStyle/>
          <a:p>
            <a:pPr algn="ctr"/>
            <a:r>
              <a:rPr lang="en-US" sz="1200" dirty="0">
                <a:solidFill>
                  <a:srgbClr val="000000"/>
                </a:solidFill>
              </a:rPr>
              <a:t>Static</a:t>
            </a:r>
          </a:p>
        </p:txBody>
      </p:sp>
      <p:sp>
        <p:nvSpPr>
          <p:cNvPr id="35" name="TextBox 34"/>
          <p:cNvSpPr txBox="1"/>
          <p:nvPr/>
        </p:nvSpPr>
        <p:spPr>
          <a:xfrm>
            <a:off x="6009461" y="3520728"/>
            <a:ext cx="548035" cy="72625"/>
          </a:xfrm>
          <a:prstGeom prst="rect">
            <a:avLst/>
          </a:prstGeom>
          <a:noFill/>
          <a:ln>
            <a:noFill/>
          </a:ln>
        </p:spPr>
        <p:txBody>
          <a:bodyPr wrap="none" rtlCol="0">
            <a:noAutofit/>
          </a:bodyPr>
          <a:lstStyle/>
          <a:p>
            <a:pPr algn="ctr"/>
            <a:r>
              <a:rPr lang="en-US" sz="1200" dirty="0">
                <a:solidFill>
                  <a:srgbClr val="000000"/>
                </a:solidFill>
              </a:rPr>
              <a:t>IS-IS</a:t>
            </a:r>
          </a:p>
        </p:txBody>
      </p:sp>
      <p:sp>
        <p:nvSpPr>
          <p:cNvPr id="36" name="TextBox 35"/>
          <p:cNvSpPr txBox="1"/>
          <p:nvPr/>
        </p:nvSpPr>
        <p:spPr>
          <a:xfrm>
            <a:off x="6577975" y="3523795"/>
            <a:ext cx="504372" cy="72625"/>
          </a:xfrm>
          <a:prstGeom prst="rect">
            <a:avLst/>
          </a:prstGeom>
          <a:solidFill>
            <a:schemeClr val="tx1">
              <a:lumMod val="60000"/>
              <a:lumOff val="40000"/>
            </a:schemeClr>
          </a:solidFill>
          <a:ln>
            <a:noFill/>
          </a:ln>
        </p:spPr>
        <p:txBody>
          <a:bodyPr wrap="none" rtlCol="0">
            <a:noAutofit/>
          </a:bodyPr>
          <a:lstStyle/>
          <a:p>
            <a:pPr algn="ctr"/>
            <a:r>
              <a:rPr lang="en-US" sz="1200" dirty="0">
                <a:solidFill>
                  <a:srgbClr val="000000"/>
                </a:solidFill>
              </a:rPr>
              <a:t>OSPF</a:t>
            </a:r>
          </a:p>
        </p:txBody>
      </p:sp>
      <p:sp>
        <p:nvSpPr>
          <p:cNvPr id="37" name="Rounded Rectangle 36"/>
          <p:cNvSpPr/>
          <p:nvPr/>
        </p:nvSpPr>
        <p:spPr>
          <a:xfrm>
            <a:off x="4082087" y="4006465"/>
            <a:ext cx="3000260" cy="490278"/>
          </a:xfrm>
          <a:prstGeom prst="roundRect">
            <a:avLst/>
          </a:prstGeom>
          <a:solidFill>
            <a:schemeClr val="tx1">
              <a:lumMod val="60000"/>
              <a:lumOff val="4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300749" y="4128654"/>
            <a:ext cx="504372" cy="72625"/>
          </a:xfrm>
          <a:prstGeom prst="rect">
            <a:avLst/>
          </a:prstGeom>
          <a:noFill/>
          <a:ln>
            <a:noFill/>
          </a:ln>
        </p:spPr>
        <p:txBody>
          <a:bodyPr wrap="none" rtlCol="0">
            <a:noAutofit/>
          </a:bodyPr>
          <a:lstStyle/>
          <a:p>
            <a:pPr algn="ctr"/>
            <a:r>
              <a:rPr lang="en-US" sz="1200" dirty="0">
                <a:solidFill>
                  <a:srgbClr val="000000"/>
                </a:solidFill>
              </a:rPr>
              <a:t>MPLS Forwarding</a:t>
            </a:r>
          </a:p>
        </p:txBody>
      </p:sp>
      <p:pic>
        <p:nvPicPr>
          <p:cNvPr id="39"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658" y="3789747"/>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9872" y="3789748"/>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212" y="3219019"/>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82" y="3215954"/>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212" y="4499464"/>
            <a:ext cx="441515" cy="44151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akerr\Desktop\PNG\Ro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7882" y="4496399"/>
            <a:ext cx="441515" cy="44151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a:stCxn id="44" idx="3"/>
          </p:cNvCxnSpPr>
          <p:nvPr/>
        </p:nvCxnSpPr>
        <p:spPr>
          <a:xfrm flipV="1">
            <a:off x="2879397" y="4228224"/>
            <a:ext cx="366921" cy="48893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2" idx="3"/>
          </p:cNvCxnSpPr>
          <p:nvPr/>
        </p:nvCxnSpPr>
        <p:spPr>
          <a:xfrm>
            <a:off x="2879397" y="3436712"/>
            <a:ext cx="366921" cy="438476"/>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3"/>
            <a:endCxn id="42" idx="1"/>
          </p:cNvCxnSpPr>
          <p:nvPr/>
        </p:nvCxnSpPr>
        <p:spPr>
          <a:xfrm flipV="1">
            <a:off x="1911727" y="3436712"/>
            <a:ext cx="526155" cy="306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1" idx="1"/>
          </p:cNvCxnSpPr>
          <p:nvPr/>
        </p:nvCxnSpPr>
        <p:spPr>
          <a:xfrm flipH="1">
            <a:off x="1087044" y="3439777"/>
            <a:ext cx="383168" cy="42992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43" idx="1"/>
          </p:cNvCxnSpPr>
          <p:nvPr/>
        </p:nvCxnSpPr>
        <p:spPr>
          <a:xfrm>
            <a:off x="1087044" y="4164521"/>
            <a:ext cx="383168" cy="55570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3" idx="3"/>
            <a:endCxn id="44" idx="1"/>
          </p:cNvCxnSpPr>
          <p:nvPr/>
        </p:nvCxnSpPr>
        <p:spPr>
          <a:xfrm flipV="1">
            <a:off x="1911727" y="4717157"/>
            <a:ext cx="526155" cy="3065"/>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22626" y="4168273"/>
            <a:ext cx="661181" cy="295421"/>
          </a:xfrm>
          <a:prstGeom prst="rect">
            <a:avLst/>
          </a:prstGeom>
          <a:noFill/>
          <a:ln>
            <a:noFill/>
          </a:ln>
        </p:spPr>
        <p:txBody>
          <a:bodyPr wrap="none" rtlCol="0">
            <a:noAutofit/>
          </a:bodyPr>
          <a:lstStyle/>
          <a:p>
            <a:pPr algn="ctr"/>
            <a:r>
              <a:rPr lang="en-US" sz="1200" b="1" dirty="0">
                <a:solidFill>
                  <a:srgbClr val="000000"/>
                </a:solidFill>
              </a:rPr>
              <a:t>PE-1</a:t>
            </a:r>
          </a:p>
        </p:txBody>
      </p:sp>
      <p:sp>
        <p:nvSpPr>
          <p:cNvPr id="65" name="TextBox 64"/>
          <p:cNvSpPr txBox="1"/>
          <p:nvPr/>
        </p:nvSpPr>
        <p:spPr>
          <a:xfrm>
            <a:off x="3331420" y="4168273"/>
            <a:ext cx="661181" cy="295421"/>
          </a:xfrm>
          <a:prstGeom prst="rect">
            <a:avLst/>
          </a:prstGeom>
          <a:noFill/>
          <a:ln>
            <a:noFill/>
          </a:ln>
        </p:spPr>
        <p:txBody>
          <a:bodyPr wrap="none" rtlCol="0">
            <a:noAutofit/>
          </a:bodyPr>
          <a:lstStyle/>
          <a:p>
            <a:pPr algn="ctr"/>
            <a:r>
              <a:rPr lang="en-US" sz="1200" b="1" dirty="0">
                <a:solidFill>
                  <a:srgbClr val="000000"/>
                </a:solidFill>
              </a:rPr>
              <a:t>PE-2</a:t>
            </a:r>
          </a:p>
        </p:txBody>
      </p:sp>
      <p:cxnSp>
        <p:nvCxnSpPr>
          <p:cNvPr id="67" name="Straight Connector 66"/>
          <p:cNvCxnSpPr/>
          <p:nvPr/>
        </p:nvCxnSpPr>
        <p:spPr>
          <a:xfrm>
            <a:off x="3011541" y="3355653"/>
            <a:ext cx="293790" cy="386806"/>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99989" y="4315260"/>
            <a:ext cx="293790" cy="386806"/>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007948" y="3335375"/>
            <a:ext cx="366450" cy="42183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026151" y="4307300"/>
            <a:ext cx="366450" cy="42183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867641" y="3227549"/>
            <a:ext cx="595879" cy="649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886089" y="4919808"/>
            <a:ext cx="595879" cy="6495"/>
          </a:xfrm>
          <a:prstGeom prst="line">
            <a:avLst/>
          </a:prstGeom>
          <a:ln w="44450">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817002" y="3862625"/>
            <a:ext cx="661181" cy="295421"/>
          </a:xfrm>
          <a:prstGeom prst="rect">
            <a:avLst/>
          </a:prstGeom>
          <a:noFill/>
          <a:ln>
            <a:noFill/>
          </a:ln>
        </p:spPr>
        <p:txBody>
          <a:bodyPr wrap="none" rtlCol="0">
            <a:noAutofit/>
          </a:bodyPr>
          <a:lstStyle/>
          <a:p>
            <a:pPr algn="ctr"/>
            <a:r>
              <a:rPr lang="en-US" sz="1600" b="1" dirty="0">
                <a:solidFill>
                  <a:srgbClr val="000000"/>
                </a:solidFill>
              </a:rPr>
              <a:t>IGP</a:t>
            </a:r>
          </a:p>
        </p:txBody>
      </p:sp>
      <p:sp>
        <p:nvSpPr>
          <p:cNvPr id="78" name="Rectangle 77"/>
          <p:cNvSpPr/>
          <p:nvPr/>
        </p:nvSpPr>
        <p:spPr>
          <a:xfrm>
            <a:off x="175323" y="249576"/>
            <a:ext cx="8313494" cy="830997"/>
          </a:xfrm>
          <a:prstGeom prst="rect">
            <a:avLst/>
          </a:prstGeom>
        </p:spPr>
        <p:txBody>
          <a:bodyPr wrap="none">
            <a:spAutoFit/>
          </a:bodyPr>
          <a:lstStyle/>
          <a:p>
            <a:r>
              <a:rPr lang="en-US" sz="2400" b="1" dirty="0">
                <a:solidFill>
                  <a:srgbClr val="585858"/>
                </a:solidFill>
              </a:rPr>
              <a:t>MPLS Control and Forwarding Operation with Segment </a:t>
            </a:r>
          </a:p>
          <a:p>
            <a:r>
              <a:rPr lang="en-US" sz="2400" b="1" dirty="0">
                <a:solidFill>
                  <a:srgbClr val="585858"/>
                </a:solidFill>
              </a:rPr>
              <a:t>Routing</a:t>
            </a:r>
          </a:p>
        </p:txBody>
      </p:sp>
      <p:sp>
        <p:nvSpPr>
          <p:cNvPr id="79" name="Rectangle 78"/>
          <p:cNvSpPr/>
          <p:nvPr/>
        </p:nvSpPr>
        <p:spPr>
          <a:xfrm>
            <a:off x="7168292" y="1713654"/>
            <a:ext cx="4572000" cy="923330"/>
          </a:xfrm>
          <a:prstGeom prst="rect">
            <a:avLst/>
          </a:prstGeom>
        </p:spPr>
        <p:txBody>
          <a:bodyPr>
            <a:spAutoFit/>
          </a:bodyPr>
          <a:lstStyle/>
          <a:p>
            <a:r>
              <a:rPr lang="en-US" dirty="0">
                <a:solidFill>
                  <a:srgbClr val="C00000"/>
                </a:solidFill>
              </a:rPr>
              <a:t>No changes to</a:t>
            </a:r>
          </a:p>
          <a:p>
            <a:r>
              <a:rPr lang="en-US" dirty="0">
                <a:solidFill>
                  <a:srgbClr val="C00000"/>
                </a:solidFill>
              </a:rPr>
              <a:t>control or</a:t>
            </a:r>
          </a:p>
          <a:p>
            <a:r>
              <a:rPr lang="en-US" dirty="0">
                <a:solidFill>
                  <a:srgbClr val="C00000"/>
                </a:solidFill>
              </a:rPr>
              <a:t>forwarding plane</a:t>
            </a:r>
          </a:p>
        </p:txBody>
      </p:sp>
      <p:sp>
        <p:nvSpPr>
          <p:cNvPr id="80" name="Rectangle 79"/>
          <p:cNvSpPr/>
          <p:nvPr/>
        </p:nvSpPr>
        <p:spPr>
          <a:xfrm>
            <a:off x="7135178" y="3315443"/>
            <a:ext cx="4572000" cy="1477328"/>
          </a:xfrm>
          <a:prstGeom prst="rect">
            <a:avLst/>
          </a:prstGeom>
        </p:spPr>
        <p:txBody>
          <a:bodyPr>
            <a:spAutoFit/>
          </a:bodyPr>
          <a:lstStyle/>
          <a:p>
            <a:r>
              <a:rPr lang="en-US" dirty="0">
                <a:solidFill>
                  <a:srgbClr val="C00000"/>
                </a:solidFill>
              </a:rPr>
              <a:t>IGP label</a:t>
            </a:r>
          </a:p>
          <a:p>
            <a:r>
              <a:rPr lang="en-US" dirty="0">
                <a:solidFill>
                  <a:srgbClr val="C00000"/>
                </a:solidFill>
              </a:rPr>
              <a:t>distribution for</a:t>
            </a:r>
          </a:p>
          <a:p>
            <a:r>
              <a:rPr lang="en-US" dirty="0">
                <a:solidFill>
                  <a:srgbClr val="C00000"/>
                </a:solidFill>
              </a:rPr>
              <a:t>IPv4 and IPv6.</a:t>
            </a:r>
          </a:p>
          <a:p>
            <a:r>
              <a:rPr lang="en-US" dirty="0">
                <a:solidFill>
                  <a:srgbClr val="C00000"/>
                </a:solidFill>
              </a:rPr>
              <a:t>Forwarding plane</a:t>
            </a:r>
          </a:p>
          <a:p>
            <a:r>
              <a:rPr lang="en-US" dirty="0">
                <a:solidFill>
                  <a:srgbClr val="C00000"/>
                </a:solidFill>
              </a:rPr>
              <a:t>remains the same</a:t>
            </a:r>
          </a:p>
        </p:txBody>
      </p:sp>
      <p:sp>
        <p:nvSpPr>
          <p:cNvPr id="81" name="Rounded Rectangle 80"/>
          <p:cNvSpPr/>
          <p:nvPr/>
        </p:nvSpPr>
        <p:spPr>
          <a:xfrm>
            <a:off x="5992370" y="3210510"/>
            <a:ext cx="1150595" cy="795955"/>
          </a:xfrm>
          <a:prstGeom prst="roundRect">
            <a:avLst/>
          </a:prstGeom>
          <a:noFill/>
          <a:ln w="28575">
            <a:solidFill>
              <a:srgbClr val="C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94599" y="1375100"/>
            <a:ext cx="1078219" cy="338554"/>
          </a:xfrm>
          <a:prstGeom prst="rect">
            <a:avLst/>
          </a:prstGeom>
        </p:spPr>
        <p:txBody>
          <a:bodyPr wrap="square">
            <a:spAutoFit/>
          </a:bodyPr>
          <a:lstStyle>
            <a:defPPr>
              <a:defRPr lang="en-US"/>
            </a:defPPr>
            <a:lvl1pPr>
              <a:defRPr>
                <a:solidFill>
                  <a:srgbClr val="C00000"/>
                </a:solidFill>
              </a:defRPr>
            </a:lvl1pPr>
          </a:lstStyle>
          <a:p>
            <a:r>
              <a:rPr lang="en-US" sz="1600" b="1" dirty="0"/>
              <a:t>Services</a:t>
            </a:r>
            <a:endParaRPr lang="en-US" b="1" dirty="0"/>
          </a:p>
        </p:txBody>
      </p:sp>
      <p:sp>
        <p:nvSpPr>
          <p:cNvPr id="83" name="TextBox 82"/>
          <p:cNvSpPr txBox="1"/>
          <p:nvPr/>
        </p:nvSpPr>
        <p:spPr>
          <a:xfrm>
            <a:off x="72527" y="2976548"/>
            <a:ext cx="1176928" cy="584775"/>
          </a:xfrm>
          <a:prstGeom prst="rect">
            <a:avLst/>
          </a:prstGeom>
        </p:spPr>
        <p:txBody>
          <a:bodyPr wrap="square">
            <a:spAutoFit/>
          </a:bodyPr>
          <a:lstStyle>
            <a:defPPr>
              <a:defRPr lang="en-US"/>
            </a:defPPr>
            <a:lvl1pPr>
              <a:defRPr sz="1600" b="1">
                <a:solidFill>
                  <a:srgbClr val="C00000"/>
                </a:solidFill>
              </a:defRPr>
            </a:lvl1pPr>
          </a:lstStyle>
          <a:p>
            <a:r>
              <a:rPr lang="en-US" dirty="0"/>
              <a:t>Packet </a:t>
            </a:r>
          </a:p>
          <a:p>
            <a:r>
              <a:rPr lang="en-US" dirty="0"/>
              <a:t>Transport</a:t>
            </a:r>
          </a:p>
        </p:txBody>
      </p:sp>
    </p:spTree>
    <p:extLst>
      <p:ext uri="{BB962C8B-B14F-4D97-AF65-F5344CB8AC3E}">
        <p14:creationId xmlns:p14="http://schemas.microsoft.com/office/powerpoint/2010/main" val="48251871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73" y="2385722"/>
            <a:ext cx="8977745" cy="2246769"/>
          </a:xfrm>
          <a:prstGeom prst="rect">
            <a:avLst/>
          </a:prstGeom>
        </p:spPr>
        <p:txBody>
          <a:bodyPr wrap="square">
            <a:spAutoFit/>
          </a:bodyPr>
          <a:lstStyle/>
          <a:p>
            <a:endParaRPr lang="en-US" sz="2000" dirty="0">
              <a:solidFill>
                <a:srgbClr val="585858"/>
              </a:solidFill>
            </a:endParaRPr>
          </a:p>
          <a:p>
            <a:r>
              <a:rPr lang="en-US" sz="2000" dirty="0">
                <a:solidFill>
                  <a:srgbClr val="585858"/>
                </a:solidFill>
              </a:rPr>
              <a:t>• IPv4 and IPv6 control plane</a:t>
            </a:r>
          </a:p>
          <a:p>
            <a:r>
              <a:rPr lang="en-US" sz="2000" dirty="0">
                <a:solidFill>
                  <a:srgbClr val="585858"/>
                </a:solidFill>
              </a:rPr>
              <a:t>• Level 1, level 2 and multi-level routing</a:t>
            </a:r>
          </a:p>
          <a:p>
            <a:r>
              <a:rPr lang="en-US" sz="2000" dirty="0">
                <a:solidFill>
                  <a:srgbClr val="585858"/>
                </a:solidFill>
              </a:rPr>
              <a:t>• Prefix Segment ID (Prefix-SID) for host prefixes on loopback interfaces</a:t>
            </a:r>
          </a:p>
          <a:p>
            <a:r>
              <a:rPr lang="en-US" sz="2000" dirty="0">
                <a:solidFill>
                  <a:srgbClr val="585858"/>
                </a:solidFill>
              </a:rPr>
              <a:t>• Adjacency SIDs for adjacencies</a:t>
            </a:r>
          </a:p>
          <a:p>
            <a:r>
              <a:rPr lang="en-US" sz="2000" dirty="0">
                <a:solidFill>
                  <a:srgbClr val="585858"/>
                </a:solidFill>
              </a:rPr>
              <a:t>• Prefix-to-SID mapping advertisements (mapping server)</a:t>
            </a:r>
          </a:p>
          <a:p>
            <a:r>
              <a:rPr lang="en-US" sz="2000" dirty="0">
                <a:solidFill>
                  <a:srgbClr val="585858"/>
                </a:solidFill>
              </a:rPr>
              <a:t>• MPLS penultimate hop popping (PHP) and explicit-null label signaling</a:t>
            </a:r>
          </a:p>
        </p:txBody>
      </p:sp>
      <p:sp>
        <p:nvSpPr>
          <p:cNvPr id="4" name="Rectangle 3"/>
          <p:cNvSpPr/>
          <p:nvPr/>
        </p:nvSpPr>
        <p:spPr>
          <a:xfrm>
            <a:off x="421207" y="1024326"/>
            <a:ext cx="7212231" cy="646331"/>
          </a:xfrm>
          <a:prstGeom prst="rect">
            <a:avLst/>
          </a:prstGeom>
        </p:spPr>
        <p:txBody>
          <a:bodyPr wrap="none">
            <a:spAutoFit/>
          </a:bodyPr>
          <a:lstStyle/>
          <a:p>
            <a:r>
              <a:rPr lang="en-US" sz="3600" b="1" dirty="0">
                <a:solidFill>
                  <a:srgbClr val="585858"/>
                </a:solidFill>
              </a:rPr>
              <a:t>SR IS-IS Control Plane overview</a:t>
            </a:r>
          </a:p>
        </p:txBody>
      </p:sp>
    </p:spTree>
    <p:extLst>
      <p:ext uri="{BB962C8B-B14F-4D97-AF65-F5344CB8AC3E}">
        <p14:creationId xmlns:p14="http://schemas.microsoft.com/office/powerpoint/2010/main" val="2947589439"/>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925" y="577517"/>
            <a:ext cx="4613186" cy="646331"/>
          </a:xfrm>
          <a:prstGeom prst="rect">
            <a:avLst/>
          </a:prstGeom>
        </p:spPr>
        <p:txBody>
          <a:bodyPr wrap="none">
            <a:spAutoFit/>
          </a:bodyPr>
          <a:lstStyle/>
          <a:p>
            <a:r>
              <a:rPr lang="en-US" sz="3600" b="1" dirty="0">
                <a:solidFill>
                  <a:srgbClr val="585858"/>
                </a:solidFill>
              </a:rPr>
              <a:t>ISIS TLV Extensions</a:t>
            </a:r>
          </a:p>
        </p:txBody>
      </p:sp>
      <p:sp>
        <p:nvSpPr>
          <p:cNvPr id="5" name="Rectangle 4"/>
          <p:cNvSpPr/>
          <p:nvPr/>
        </p:nvSpPr>
        <p:spPr>
          <a:xfrm>
            <a:off x="358775" y="2003286"/>
            <a:ext cx="9162415" cy="3416320"/>
          </a:xfrm>
          <a:prstGeom prst="rect">
            <a:avLst/>
          </a:prstGeom>
        </p:spPr>
        <p:txBody>
          <a:bodyPr wrap="square">
            <a:spAutoFit/>
          </a:bodyPr>
          <a:lstStyle/>
          <a:p>
            <a:pPr marL="285750" indent="-285750">
              <a:buFont typeface="Arial" panose="020B0604020202020204" pitchFamily="34" charset="0"/>
              <a:buChar char="•"/>
            </a:pPr>
            <a:r>
              <a:rPr lang="en-US" dirty="0">
                <a:solidFill>
                  <a:srgbClr val="040404"/>
                </a:solidFill>
              </a:rPr>
              <a:t>SR for IS-IS introduces support for the following (sub-)TLVs:</a:t>
            </a:r>
          </a:p>
          <a:p>
            <a:r>
              <a:rPr lang="en-US" dirty="0"/>
              <a:t>– SR Capability sub-TLV (2) 	         </a:t>
            </a:r>
            <a:r>
              <a:rPr lang="en-US" dirty="0">
                <a:solidFill>
                  <a:srgbClr val="585858"/>
                </a:solidFill>
              </a:rPr>
              <a:t>IS-IS Router Capability TLV (242)</a:t>
            </a:r>
          </a:p>
          <a:p>
            <a:r>
              <a:rPr lang="en-US" dirty="0"/>
              <a:t>– Prefix-SID sub-TLV (3) 		         </a:t>
            </a:r>
            <a:r>
              <a:rPr lang="en-US" dirty="0">
                <a:solidFill>
                  <a:srgbClr val="585858"/>
                </a:solidFill>
              </a:rPr>
              <a:t>Extended IP reachability TLV (135)</a:t>
            </a:r>
          </a:p>
          <a:p>
            <a:r>
              <a:rPr lang="en-US" dirty="0"/>
              <a:t>– Prefix-SID sub-TLV (3) 		         </a:t>
            </a:r>
            <a:r>
              <a:rPr lang="en-US" dirty="0">
                <a:solidFill>
                  <a:srgbClr val="585858"/>
                </a:solidFill>
              </a:rPr>
              <a:t>IPv6 IP reachability TLV (236)</a:t>
            </a:r>
          </a:p>
          <a:p>
            <a:r>
              <a:rPr lang="en-US" dirty="0"/>
              <a:t>– Prefix-SID sub-TLV (3) 		         </a:t>
            </a:r>
            <a:r>
              <a:rPr lang="en-US" dirty="0" err="1">
                <a:solidFill>
                  <a:srgbClr val="585858"/>
                </a:solidFill>
              </a:rPr>
              <a:t>Multitopology</a:t>
            </a:r>
            <a:r>
              <a:rPr lang="en-US" dirty="0">
                <a:solidFill>
                  <a:srgbClr val="585858"/>
                </a:solidFill>
              </a:rPr>
              <a:t> IPv6 IP reachability TLV (237)</a:t>
            </a:r>
          </a:p>
          <a:p>
            <a:r>
              <a:rPr lang="en-US" dirty="0"/>
              <a:t>– Prefix-SID sub-TLV (3) 		         </a:t>
            </a:r>
            <a:r>
              <a:rPr lang="en-US" dirty="0">
                <a:solidFill>
                  <a:srgbClr val="585858"/>
                </a:solidFill>
              </a:rPr>
              <a:t>SID/Label Binding TLV (149)</a:t>
            </a:r>
          </a:p>
          <a:p>
            <a:r>
              <a:rPr lang="en-US" dirty="0"/>
              <a:t>– Adjacency-SID sub-TLV (31) 	         </a:t>
            </a:r>
            <a:r>
              <a:rPr lang="en-US" dirty="0">
                <a:solidFill>
                  <a:srgbClr val="585858"/>
                </a:solidFill>
              </a:rPr>
              <a:t>Extended IS Reachability TLV (22)</a:t>
            </a:r>
          </a:p>
          <a:p>
            <a:r>
              <a:rPr lang="en-US" dirty="0"/>
              <a:t>– LAN-Adjacency-SID sub-TLV (32)          </a:t>
            </a:r>
            <a:r>
              <a:rPr lang="en-US" dirty="0">
                <a:solidFill>
                  <a:srgbClr val="585858"/>
                </a:solidFill>
              </a:rPr>
              <a:t>Extended IS Reachability TLV (22)</a:t>
            </a:r>
          </a:p>
          <a:p>
            <a:r>
              <a:rPr lang="en-US" dirty="0"/>
              <a:t>– Adjacency-SID sub-TLV (31) 	         </a:t>
            </a:r>
            <a:r>
              <a:rPr lang="en-US" dirty="0" err="1">
                <a:solidFill>
                  <a:srgbClr val="585858"/>
                </a:solidFill>
              </a:rPr>
              <a:t>Multitopology</a:t>
            </a:r>
            <a:r>
              <a:rPr lang="en-US" dirty="0">
                <a:solidFill>
                  <a:srgbClr val="585858"/>
                </a:solidFill>
              </a:rPr>
              <a:t> IS Reachability TLV (222)</a:t>
            </a:r>
          </a:p>
          <a:p>
            <a:r>
              <a:rPr lang="en-US" dirty="0"/>
              <a:t>– LAN-Adjacency-SID sub-TLV (32)          </a:t>
            </a:r>
            <a:r>
              <a:rPr lang="en-US" dirty="0" err="1">
                <a:solidFill>
                  <a:srgbClr val="585858"/>
                </a:solidFill>
              </a:rPr>
              <a:t>Multitopology</a:t>
            </a:r>
            <a:r>
              <a:rPr lang="en-US" dirty="0">
                <a:solidFill>
                  <a:srgbClr val="585858"/>
                </a:solidFill>
              </a:rPr>
              <a:t> IS Reachability TLV (222)</a:t>
            </a:r>
          </a:p>
          <a:p>
            <a:r>
              <a:rPr lang="en-US" dirty="0"/>
              <a:t>– SID/Label Binding TLV (149)</a:t>
            </a:r>
          </a:p>
          <a:p>
            <a:r>
              <a:rPr lang="en-US" dirty="0"/>
              <a:t>• </a:t>
            </a:r>
            <a:r>
              <a:rPr lang="en-US" dirty="0">
                <a:solidFill>
                  <a:srgbClr val="040404"/>
                </a:solidFill>
              </a:rPr>
              <a:t>Implementation based on </a:t>
            </a:r>
            <a:r>
              <a:rPr lang="en-US" dirty="0" smtClean="0">
                <a:solidFill>
                  <a:srgbClr val="040404"/>
                </a:solidFill>
              </a:rPr>
              <a:t>draft-</a:t>
            </a:r>
            <a:r>
              <a:rPr lang="en-US" dirty="0" err="1" smtClean="0">
                <a:solidFill>
                  <a:srgbClr val="040404"/>
                </a:solidFill>
              </a:rPr>
              <a:t>ietf</a:t>
            </a:r>
            <a:r>
              <a:rPr lang="en-US" dirty="0" smtClean="0">
                <a:solidFill>
                  <a:srgbClr val="040404"/>
                </a:solidFill>
              </a:rPr>
              <a:t>-</a:t>
            </a:r>
            <a:r>
              <a:rPr lang="en-US" dirty="0" err="1" smtClean="0">
                <a:solidFill>
                  <a:srgbClr val="040404"/>
                </a:solidFill>
              </a:rPr>
              <a:t>isis</a:t>
            </a:r>
            <a:r>
              <a:rPr lang="en-US" dirty="0" smtClean="0">
                <a:solidFill>
                  <a:srgbClr val="040404"/>
                </a:solidFill>
              </a:rPr>
              <a:t>-segment-routing-extensions</a:t>
            </a:r>
            <a:endParaRPr lang="en-US" dirty="0">
              <a:solidFill>
                <a:srgbClr val="040404"/>
              </a:solidFill>
            </a:endParaRPr>
          </a:p>
        </p:txBody>
      </p:sp>
    </p:spTree>
    <p:extLst>
      <p:ext uri="{BB962C8B-B14F-4D97-AF65-F5344CB8AC3E}">
        <p14:creationId xmlns:p14="http://schemas.microsoft.com/office/powerpoint/2010/main" val="1928496707"/>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773" y="2385722"/>
            <a:ext cx="8977745" cy="1938992"/>
          </a:xfrm>
          <a:prstGeom prst="rect">
            <a:avLst/>
          </a:prstGeom>
        </p:spPr>
        <p:txBody>
          <a:bodyPr wrap="square">
            <a:spAutoFit/>
          </a:bodyPr>
          <a:lstStyle/>
          <a:p>
            <a:r>
              <a:rPr lang="en-US" sz="2000" dirty="0">
                <a:solidFill>
                  <a:srgbClr val="585858"/>
                </a:solidFill>
              </a:rPr>
              <a:t>SR OSPF Control Plane Overview</a:t>
            </a:r>
          </a:p>
          <a:p>
            <a:r>
              <a:rPr lang="en-US" sz="2000" dirty="0">
                <a:solidFill>
                  <a:srgbClr val="585858"/>
                </a:solidFill>
              </a:rPr>
              <a:t>• OSPFv2 control plane</a:t>
            </a:r>
          </a:p>
          <a:p>
            <a:r>
              <a:rPr lang="en-US" sz="2000" dirty="0">
                <a:solidFill>
                  <a:srgbClr val="585858"/>
                </a:solidFill>
              </a:rPr>
              <a:t>• Multi-area</a:t>
            </a:r>
          </a:p>
          <a:p>
            <a:r>
              <a:rPr lang="en-US" sz="2000" dirty="0">
                <a:solidFill>
                  <a:srgbClr val="585858"/>
                </a:solidFill>
              </a:rPr>
              <a:t>• IPv4 Prefix Segment ID (Prefix-SID) for host prefixes on loopback interfaces</a:t>
            </a:r>
          </a:p>
          <a:p>
            <a:r>
              <a:rPr lang="en-US" sz="2000" dirty="0">
                <a:solidFill>
                  <a:srgbClr val="585858"/>
                </a:solidFill>
              </a:rPr>
              <a:t>• Adjacency SIDs for adjacencies</a:t>
            </a:r>
          </a:p>
          <a:p>
            <a:r>
              <a:rPr lang="en-US" sz="2000" dirty="0">
                <a:solidFill>
                  <a:srgbClr val="585858"/>
                </a:solidFill>
              </a:rPr>
              <a:t>• MPLS penultimate hop popping (PHP) and explicit-null label signaling</a:t>
            </a:r>
          </a:p>
        </p:txBody>
      </p:sp>
      <p:sp>
        <p:nvSpPr>
          <p:cNvPr id="4" name="Rectangle 3"/>
          <p:cNvSpPr/>
          <p:nvPr/>
        </p:nvSpPr>
        <p:spPr>
          <a:xfrm>
            <a:off x="421207" y="1024326"/>
            <a:ext cx="7443063" cy="646331"/>
          </a:xfrm>
          <a:prstGeom prst="rect">
            <a:avLst/>
          </a:prstGeom>
        </p:spPr>
        <p:txBody>
          <a:bodyPr wrap="none">
            <a:spAutoFit/>
          </a:bodyPr>
          <a:lstStyle/>
          <a:p>
            <a:r>
              <a:rPr lang="en-US" sz="3600" b="1" dirty="0">
                <a:solidFill>
                  <a:srgbClr val="585858"/>
                </a:solidFill>
              </a:rPr>
              <a:t>SR OSPF Control Plane overview</a:t>
            </a:r>
          </a:p>
        </p:txBody>
      </p:sp>
    </p:spTree>
    <p:extLst>
      <p:ext uri="{BB962C8B-B14F-4D97-AF65-F5344CB8AC3E}">
        <p14:creationId xmlns:p14="http://schemas.microsoft.com/office/powerpoint/2010/main" val="4014786946"/>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713" y="1883757"/>
            <a:ext cx="7573617"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040404"/>
                </a:solidFill>
              </a:rPr>
              <a:t>OSPF adds to the Router Information Opaque LSA (type 4):</a:t>
            </a:r>
          </a:p>
          <a:p>
            <a:pPr lvl="1"/>
            <a:r>
              <a:rPr lang="en-US" dirty="0">
                <a:solidFill>
                  <a:schemeClr val="accent3">
                    <a:lumMod val="50000"/>
                  </a:schemeClr>
                </a:solidFill>
              </a:rPr>
              <a:t>– SR-Algorithm TLV (8)</a:t>
            </a:r>
          </a:p>
          <a:p>
            <a:pPr lvl="1"/>
            <a:r>
              <a:rPr lang="en-US" dirty="0">
                <a:solidFill>
                  <a:schemeClr val="accent3">
                    <a:lumMod val="50000"/>
                  </a:schemeClr>
                </a:solidFill>
              </a:rPr>
              <a:t>– SID/Label Range TLV (9)</a:t>
            </a:r>
          </a:p>
          <a:p>
            <a:r>
              <a:rPr lang="en-US" dirty="0">
                <a:solidFill>
                  <a:srgbClr val="585858"/>
                </a:solidFill>
              </a:rPr>
              <a:t>• </a:t>
            </a:r>
            <a:r>
              <a:rPr lang="en-US" dirty="0">
                <a:solidFill>
                  <a:srgbClr val="040404"/>
                </a:solidFill>
              </a:rPr>
              <a:t>OSPF defines new Opaque LSAs to advertise the SIDs</a:t>
            </a:r>
          </a:p>
          <a:p>
            <a:pPr lvl="1"/>
            <a:r>
              <a:rPr lang="en-US" dirty="0">
                <a:solidFill>
                  <a:schemeClr val="accent3">
                    <a:lumMod val="50000"/>
                  </a:schemeClr>
                </a:solidFill>
              </a:rPr>
              <a:t>– OSPFv2 Extended Prefix Opaque LSA (type 7)</a:t>
            </a:r>
          </a:p>
          <a:p>
            <a:pPr lvl="1"/>
            <a:r>
              <a:rPr lang="en-US" dirty="0">
                <a:solidFill>
                  <a:schemeClr val="accent3">
                    <a:lumMod val="50000"/>
                  </a:schemeClr>
                </a:solidFill>
              </a:rPr>
              <a:t>&gt;OSPFv2 Extended Prefix TLV (1)</a:t>
            </a:r>
          </a:p>
          <a:p>
            <a:pPr lvl="1"/>
            <a:r>
              <a:rPr lang="en-US" dirty="0">
                <a:solidFill>
                  <a:schemeClr val="accent3">
                    <a:lumMod val="50000"/>
                  </a:schemeClr>
                </a:solidFill>
              </a:rPr>
              <a:t>• Prefix SID Sub-TLV (2)</a:t>
            </a:r>
          </a:p>
          <a:p>
            <a:pPr lvl="1"/>
            <a:r>
              <a:rPr lang="en-US" dirty="0">
                <a:solidFill>
                  <a:schemeClr val="accent3">
                    <a:lumMod val="50000"/>
                  </a:schemeClr>
                </a:solidFill>
              </a:rPr>
              <a:t>– OSPFv2 Extended Link Opaque LSA (type 8)</a:t>
            </a:r>
          </a:p>
          <a:p>
            <a:pPr lvl="1"/>
            <a:r>
              <a:rPr lang="en-US" dirty="0">
                <a:solidFill>
                  <a:schemeClr val="accent3">
                    <a:lumMod val="50000"/>
                  </a:schemeClr>
                </a:solidFill>
              </a:rPr>
              <a:t>&gt;OSPFv2 Extended Link TLV (1)</a:t>
            </a:r>
          </a:p>
          <a:p>
            <a:pPr lvl="1"/>
            <a:r>
              <a:rPr lang="en-US" dirty="0">
                <a:solidFill>
                  <a:schemeClr val="accent3">
                    <a:lumMod val="50000"/>
                  </a:schemeClr>
                </a:solidFill>
              </a:rPr>
              <a:t>• </a:t>
            </a:r>
            <a:r>
              <a:rPr lang="en-US" dirty="0" err="1">
                <a:solidFill>
                  <a:schemeClr val="accent3">
                    <a:lumMod val="50000"/>
                  </a:schemeClr>
                </a:solidFill>
              </a:rPr>
              <a:t>Adj</a:t>
            </a:r>
            <a:r>
              <a:rPr lang="en-US" dirty="0">
                <a:solidFill>
                  <a:schemeClr val="accent3">
                    <a:lumMod val="50000"/>
                  </a:schemeClr>
                </a:solidFill>
              </a:rPr>
              <a:t>-SID Sub-TLV (2)</a:t>
            </a:r>
          </a:p>
          <a:p>
            <a:pPr lvl="1"/>
            <a:r>
              <a:rPr lang="en-US" dirty="0">
                <a:solidFill>
                  <a:schemeClr val="accent3">
                    <a:lumMod val="50000"/>
                  </a:schemeClr>
                </a:solidFill>
              </a:rPr>
              <a:t>• LAN </a:t>
            </a:r>
            <a:r>
              <a:rPr lang="en-US" dirty="0" err="1">
                <a:solidFill>
                  <a:schemeClr val="accent3">
                    <a:lumMod val="50000"/>
                  </a:schemeClr>
                </a:solidFill>
              </a:rPr>
              <a:t>Adj</a:t>
            </a:r>
            <a:r>
              <a:rPr lang="en-US" dirty="0">
                <a:solidFill>
                  <a:schemeClr val="accent3">
                    <a:lumMod val="50000"/>
                  </a:schemeClr>
                </a:solidFill>
              </a:rPr>
              <a:t>-SID Sub-TLV (3)</a:t>
            </a:r>
          </a:p>
          <a:p>
            <a:r>
              <a:rPr lang="en-US" dirty="0">
                <a:solidFill>
                  <a:srgbClr val="585858"/>
                </a:solidFill>
              </a:rPr>
              <a:t>• </a:t>
            </a:r>
            <a:r>
              <a:rPr lang="en-US" dirty="0">
                <a:solidFill>
                  <a:srgbClr val="040404"/>
                </a:solidFill>
              </a:rPr>
              <a:t>Implementation is based on</a:t>
            </a:r>
          </a:p>
          <a:p>
            <a:r>
              <a:rPr lang="en-US" dirty="0">
                <a:solidFill>
                  <a:srgbClr val="585858"/>
                </a:solidFill>
              </a:rPr>
              <a:t>– </a:t>
            </a:r>
            <a:r>
              <a:rPr lang="en-US" dirty="0" smtClean="0">
                <a:solidFill>
                  <a:srgbClr val="585858"/>
                </a:solidFill>
              </a:rPr>
              <a:t>draft-</a:t>
            </a:r>
            <a:r>
              <a:rPr lang="en-US" dirty="0" err="1" smtClean="0">
                <a:solidFill>
                  <a:srgbClr val="585858"/>
                </a:solidFill>
              </a:rPr>
              <a:t>ietf</a:t>
            </a:r>
            <a:r>
              <a:rPr lang="en-US" dirty="0" smtClean="0">
                <a:solidFill>
                  <a:srgbClr val="585858"/>
                </a:solidFill>
              </a:rPr>
              <a:t>-</a:t>
            </a:r>
            <a:r>
              <a:rPr lang="en-US" dirty="0" err="1" smtClean="0">
                <a:solidFill>
                  <a:srgbClr val="585858"/>
                </a:solidFill>
              </a:rPr>
              <a:t>ospf</a:t>
            </a:r>
            <a:r>
              <a:rPr lang="en-US" dirty="0" smtClean="0">
                <a:solidFill>
                  <a:srgbClr val="585858"/>
                </a:solidFill>
              </a:rPr>
              <a:t>-prefix-link-</a:t>
            </a:r>
            <a:r>
              <a:rPr lang="en-US" dirty="0" err="1" smtClean="0">
                <a:solidFill>
                  <a:srgbClr val="585858"/>
                </a:solidFill>
              </a:rPr>
              <a:t>attr</a:t>
            </a:r>
            <a:r>
              <a:rPr lang="en-US" dirty="0" smtClean="0">
                <a:solidFill>
                  <a:srgbClr val="585858"/>
                </a:solidFill>
              </a:rPr>
              <a:t> </a:t>
            </a:r>
            <a:r>
              <a:rPr lang="en-US" dirty="0">
                <a:solidFill>
                  <a:srgbClr val="585858"/>
                </a:solidFill>
              </a:rPr>
              <a:t>and </a:t>
            </a:r>
            <a:r>
              <a:rPr lang="en-US" dirty="0" smtClean="0">
                <a:solidFill>
                  <a:srgbClr val="585858"/>
                </a:solidFill>
              </a:rPr>
              <a:t>draft-</a:t>
            </a:r>
            <a:r>
              <a:rPr lang="en-US" dirty="0" err="1" smtClean="0">
                <a:solidFill>
                  <a:srgbClr val="585858"/>
                </a:solidFill>
              </a:rPr>
              <a:t>ietf</a:t>
            </a:r>
            <a:r>
              <a:rPr lang="en-US" dirty="0" smtClean="0">
                <a:solidFill>
                  <a:srgbClr val="585858"/>
                </a:solidFill>
              </a:rPr>
              <a:t>-</a:t>
            </a:r>
            <a:r>
              <a:rPr lang="en-US" dirty="0" err="1" smtClean="0">
                <a:solidFill>
                  <a:srgbClr val="585858"/>
                </a:solidFill>
              </a:rPr>
              <a:t>ospf</a:t>
            </a:r>
            <a:r>
              <a:rPr lang="en-US" dirty="0" smtClean="0">
                <a:solidFill>
                  <a:srgbClr val="585858"/>
                </a:solidFill>
              </a:rPr>
              <a:t>-segment-routing-extensions</a:t>
            </a:r>
            <a:endParaRPr lang="en-US" dirty="0">
              <a:solidFill>
                <a:srgbClr val="585858"/>
              </a:solidFill>
            </a:endParaRPr>
          </a:p>
        </p:txBody>
      </p:sp>
      <p:sp>
        <p:nvSpPr>
          <p:cNvPr id="5" name="Rectangle 4"/>
          <p:cNvSpPr/>
          <p:nvPr/>
        </p:nvSpPr>
        <p:spPr>
          <a:xfrm>
            <a:off x="971925" y="577517"/>
            <a:ext cx="4031873" cy="646331"/>
          </a:xfrm>
          <a:prstGeom prst="rect">
            <a:avLst/>
          </a:prstGeom>
        </p:spPr>
        <p:txBody>
          <a:bodyPr wrap="none">
            <a:spAutoFit/>
          </a:bodyPr>
          <a:lstStyle/>
          <a:p>
            <a:r>
              <a:rPr lang="en-US" sz="3600" b="1" dirty="0">
                <a:solidFill>
                  <a:srgbClr val="585858"/>
                </a:solidFill>
              </a:rPr>
              <a:t>OSPF Extensions</a:t>
            </a:r>
          </a:p>
        </p:txBody>
      </p:sp>
    </p:spTree>
    <p:extLst>
      <p:ext uri="{BB962C8B-B14F-4D97-AF65-F5344CB8AC3E}">
        <p14:creationId xmlns:p14="http://schemas.microsoft.com/office/powerpoint/2010/main" val="3154170241"/>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1625" y="1376362"/>
            <a:ext cx="6000750" cy="4105275"/>
          </a:xfrm>
          <a:prstGeom prst="rect">
            <a:avLst/>
          </a:prstGeom>
        </p:spPr>
      </p:pic>
      <p:pic>
        <p:nvPicPr>
          <p:cNvPr id="4" name="Picture 3"/>
          <p:cNvPicPr>
            <a:picLocks noChangeAspect="1"/>
          </p:cNvPicPr>
          <p:nvPr/>
        </p:nvPicPr>
        <p:blipFill>
          <a:blip r:embed="rId3"/>
          <a:stretch>
            <a:fillRect/>
          </a:stretch>
        </p:blipFill>
        <p:spPr>
          <a:xfrm>
            <a:off x="1871662" y="5298757"/>
            <a:ext cx="3000375" cy="228600"/>
          </a:xfrm>
          <a:prstGeom prst="rect">
            <a:avLst/>
          </a:prstGeom>
        </p:spPr>
      </p:pic>
      <p:sp>
        <p:nvSpPr>
          <p:cNvPr id="8" name="Rectangular Callout 7"/>
          <p:cNvSpPr/>
          <p:nvPr/>
        </p:nvSpPr>
        <p:spPr>
          <a:xfrm>
            <a:off x="4986925" y="6264276"/>
            <a:ext cx="1069347" cy="462171"/>
          </a:xfrm>
          <a:prstGeom prst="wedgeRectCallout">
            <a:avLst>
              <a:gd name="adj1" fmla="val -136135"/>
              <a:gd name="adj2" fmla="val -221268"/>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64398" y="6377940"/>
            <a:ext cx="914400" cy="914400"/>
          </a:xfrm>
          <a:prstGeom prst="rect">
            <a:avLst/>
          </a:prstGeom>
          <a:noFill/>
          <a:ln>
            <a:noFill/>
          </a:ln>
        </p:spPr>
        <p:txBody>
          <a:bodyPr wrap="none" rtlCol="0">
            <a:noAutofit/>
          </a:bodyPr>
          <a:lstStyle/>
          <a:p>
            <a:pPr algn="ctr"/>
            <a:r>
              <a:rPr lang="en-US" sz="1400" b="1" dirty="0">
                <a:solidFill>
                  <a:schemeClr val="bg1"/>
                </a:solidFill>
              </a:rPr>
              <a:t>TLV 135</a:t>
            </a:r>
          </a:p>
        </p:txBody>
      </p:sp>
      <p:sp>
        <p:nvSpPr>
          <p:cNvPr id="10" name="Rectangular Callout 9"/>
          <p:cNvSpPr/>
          <p:nvPr/>
        </p:nvSpPr>
        <p:spPr>
          <a:xfrm>
            <a:off x="5673998" y="4336416"/>
            <a:ext cx="1069347" cy="462171"/>
          </a:xfrm>
          <a:prstGeom prst="wedgeRectCallout">
            <a:avLst>
              <a:gd name="adj1" fmla="val -190648"/>
              <a:gd name="adj2" fmla="val 60667"/>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52878" y="4443253"/>
            <a:ext cx="914400" cy="914400"/>
          </a:xfrm>
          <a:prstGeom prst="rect">
            <a:avLst/>
          </a:prstGeom>
          <a:noFill/>
          <a:ln>
            <a:noFill/>
          </a:ln>
        </p:spPr>
        <p:txBody>
          <a:bodyPr wrap="none" rtlCol="0">
            <a:noAutofit/>
          </a:bodyPr>
          <a:lstStyle/>
          <a:p>
            <a:pPr algn="ctr"/>
            <a:r>
              <a:rPr lang="en-US" sz="1400" b="1" dirty="0">
                <a:solidFill>
                  <a:schemeClr val="bg1"/>
                </a:solidFill>
              </a:rPr>
              <a:t>TLV 22</a:t>
            </a:r>
          </a:p>
        </p:txBody>
      </p:sp>
    </p:spTree>
    <p:extLst>
      <p:ext uri="{BB962C8B-B14F-4D97-AF65-F5344CB8AC3E}">
        <p14:creationId xmlns:p14="http://schemas.microsoft.com/office/powerpoint/2010/main" val="406918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9725" y="895350"/>
            <a:ext cx="5924550" cy="5067300"/>
          </a:xfrm>
          <a:prstGeom prst="rect">
            <a:avLst/>
          </a:prstGeom>
        </p:spPr>
      </p:pic>
      <p:cxnSp>
        <p:nvCxnSpPr>
          <p:cNvPr id="5" name="Straight Arrow Connector 4"/>
          <p:cNvCxnSpPr/>
          <p:nvPr/>
        </p:nvCxnSpPr>
        <p:spPr>
          <a:xfrm flipH="1">
            <a:off x="5040630" y="5029200"/>
            <a:ext cx="1428750" cy="1143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649980" y="5840730"/>
            <a:ext cx="1428750" cy="1143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342883" y="4105330"/>
            <a:ext cx="1069347" cy="969590"/>
            <a:chOff x="5342883" y="4105330"/>
            <a:chExt cx="1069347" cy="969590"/>
          </a:xfrm>
        </p:grpSpPr>
        <p:sp>
          <p:nvSpPr>
            <p:cNvPr id="8" name="Rectangular Callout 7"/>
            <p:cNvSpPr/>
            <p:nvPr/>
          </p:nvSpPr>
          <p:spPr>
            <a:xfrm>
              <a:off x="5342883" y="4105330"/>
              <a:ext cx="1069347" cy="462171"/>
            </a:xfrm>
            <a:prstGeom prst="wedgeRectCallout">
              <a:avLst>
                <a:gd name="adj1" fmla="val -262263"/>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TLV 242</a:t>
              </a:r>
            </a:p>
          </p:txBody>
        </p:sp>
      </p:grpSp>
    </p:spTree>
    <p:extLst>
      <p:ext uri="{BB962C8B-B14F-4D97-AF65-F5344CB8AC3E}">
        <p14:creationId xmlns:p14="http://schemas.microsoft.com/office/powerpoint/2010/main" val="70684764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1737" y="933450"/>
            <a:ext cx="4200525" cy="4991100"/>
          </a:xfrm>
          <a:prstGeom prst="rect">
            <a:avLst/>
          </a:prstGeom>
        </p:spPr>
      </p:pic>
      <p:grpSp>
        <p:nvGrpSpPr>
          <p:cNvPr id="9" name="Group 8"/>
          <p:cNvGrpSpPr/>
          <p:nvPr/>
        </p:nvGrpSpPr>
        <p:grpSpPr>
          <a:xfrm>
            <a:off x="6740843" y="4954960"/>
            <a:ext cx="1069347" cy="1320110"/>
            <a:chOff x="5342883" y="4105330"/>
            <a:chExt cx="1069347" cy="969590"/>
          </a:xfrm>
        </p:grpSpPr>
        <p:sp>
          <p:nvSpPr>
            <p:cNvPr id="10" name="Rectangular Callout 9"/>
            <p:cNvSpPr/>
            <p:nvPr/>
          </p:nvSpPr>
          <p:spPr>
            <a:xfrm>
              <a:off x="534288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Sub-TLV 3</a:t>
              </a:r>
            </a:p>
            <a:p>
              <a:pPr algn="ctr"/>
              <a:r>
                <a:rPr lang="en-US" sz="1400" b="1" dirty="0">
                  <a:solidFill>
                    <a:schemeClr val="bg1"/>
                  </a:solidFill>
                </a:rPr>
                <a:t>Prefix-SID</a:t>
              </a:r>
            </a:p>
          </p:txBody>
        </p:sp>
      </p:grpSp>
      <p:grpSp>
        <p:nvGrpSpPr>
          <p:cNvPr id="12" name="Group 11"/>
          <p:cNvGrpSpPr/>
          <p:nvPr/>
        </p:nvGrpSpPr>
        <p:grpSpPr>
          <a:xfrm>
            <a:off x="6137588" y="6123705"/>
            <a:ext cx="1069347" cy="1320110"/>
            <a:chOff x="5342883" y="4105330"/>
            <a:chExt cx="1069347" cy="969590"/>
          </a:xfrm>
        </p:grpSpPr>
        <p:sp>
          <p:nvSpPr>
            <p:cNvPr id="13" name="Rectangular Callout 12"/>
            <p:cNvSpPr/>
            <p:nvPr/>
          </p:nvSpPr>
          <p:spPr>
            <a:xfrm>
              <a:off x="5342883" y="4105330"/>
              <a:ext cx="1069347" cy="462171"/>
            </a:xfrm>
            <a:prstGeom prst="wedgeRectCallout">
              <a:avLst>
                <a:gd name="adj1" fmla="val -151100"/>
                <a:gd name="adj2" fmla="val -99053"/>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20356" y="4160520"/>
              <a:ext cx="914400" cy="914400"/>
            </a:xfrm>
            <a:prstGeom prst="rect">
              <a:avLst/>
            </a:prstGeom>
            <a:noFill/>
            <a:ln>
              <a:noFill/>
            </a:ln>
          </p:spPr>
          <p:txBody>
            <a:bodyPr wrap="none" rtlCol="0">
              <a:noAutofit/>
            </a:bodyPr>
            <a:lstStyle/>
            <a:p>
              <a:pPr algn="ctr"/>
              <a:r>
                <a:rPr lang="en-US" sz="1400" b="1" dirty="0">
                  <a:solidFill>
                    <a:schemeClr val="bg1"/>
                  </a:solidFill>
                </a:rPr>
                <a:t>SID-Index</a:t>
              </a:r>
            </a:p>
            <a:p>
              <a:pPr algn="ctr"/>
              <a:r>
                <a:rPr lang="en-US" sz="1400" b="1" dirty="0">
                  <a:solidFill>
                    <a:schemeClr val="bg1"/>
                  </a:solidFill>
                </a:rPr>
                <a:t>16</a:t>
              </a:r>
            </a:p>
          </p:txBody>
        </p:sp>
      </p:grpSp>
      <p:grpSp>
        <p:nvGrpSpPr>
          <p:cNvPr id="15" name="Group 14"/>
          <p:cNvGrpSpPr/>
          <p:nvPr/>
        </p:nvGrpSpPr>
        <p:grpSpPr>
          <a:xfrm>
            <a:off x="6764666" y="1301593"/>
            <a:ext cx="1069347" cy="812958"/>
            <a:chOff x="5079993" y="4105330"/>
            <a:chExt cx="1069347" cy="961857"/>
          </a:xfrm>
        </p:grpSpPr>
        <p:sp>
          <p:nvSpPr>
            <p:cNvPr id="16" name="Rectangular Callout 15"/>
            <p:cNvSpPr/>
            <p:nvPr/>
          </p:nvSpPr>
          <p:spPr>
            <a:xfrm>
              <a:off x="5079993" y="4105330"/>
              <a:ext cx="1069347" cy="462171"/>
            </a:xfrm>
            <a:prstGeom prst="wedgeRectCallout">
              <a:avLst>
                <a:gd name="adj1" fmla="val -224852"/>
                <a:gd name="adj2" fmla="val -94098"/>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TLV 135</a:t>
              </a:r>
            </a:p>
          </p:txBody>
        </p:sp>
      </p:grpSp>
    </p:spTree>
    <p:extLst>
      <p:ext uri="{BB962C8B-B14F-4D97-AF65-F5344CB8AC3E}">
        <p14:creationId xmlns:p14="http://schemas.microsoft.com/office/powerpoint/2010/main" val="20688207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62" y="1304408"/>
            <a:ext cx="7658100" cy="1477328"/>
          </a:xfrm>
          <a:prstGeom prst="rect">
            <a:avLst/>
          </a:prstGeom>
        </p:spPr>
        <p:txBody>
          <a:bodyPr wrap="square">
            <a:spAutoFit/>
          </a:bodyPr>
          <a:lstStyle/>
          <a:p>
            <a:pPr algn="just"/>
            <a:r>
              <a:rPr lang="en-US" dirty="0">
                <a:solidFill>
                  <a:srgbClr val="000000"/>
                </a:solidFill>
                <a:latin typeface="Georgia" panose="02040502050405020303" pitchFamily="18" charset="0"/>
              </a:rPr>
              <a:t>In RSVP-TE and the classic MPLS TE The objective was to create circuits whose state would be signaled hop-by-hop along the circuit path. Bandwidth would be booked hop-by-hop. Each hop’s state would be updated. The available bandwidth of each link would be flooded throughout the domain using IGP to enable distributed TE computation.</a:t>
            </a:r>
            <a:endParaRPr lang="en-US" dirty="0"/>
          </a:p>
        </p:txBody>
      </p:sp>
      <p:sp>
        <p:nvSpPr>
          <p:cNvPr id="10" name="Rectangle 9"/>
          <p:cNvSpPr/>
          <p:nvPr/>
        </p:nvSpPr>
        <p:spPr>
          <a:xfrm>
            <a:off x="954088" y="3324008"/>
            <a:ext cx="6045245" cy="461665"/>
          </a:xfrm>
          <a:prstGeom prst="rect">
            <a:avLst/>
          </a:prstGeom>
        </p:spPr>
        <p:txBody>
          <a:bodyPr wrap="none">
            <a:spAutoFit/>
          </a:bodyPr>
          <a:lstStyle/>
          <a:p>
            <a:r>
              <a:rPr lang="en-US" sz="2400" b="1" dirty="0">
                <a:solidFill>
                  <a:schemeClr val="tx1">
                    <a:lumMod val="75000"/>
                  </a:schemeClr>
                </a:solidFill>
                <a:latin typeface="Georgia" panose="02040502050405020303" pitchFamily="18" charset="0"/>
              </a:rPr>
              <a:t>First, </a:t>
            </a:r>
            <a:r>
              <a:rPr lang="en-US" sz="2400" b="1" dirty="0">
                <a:solidFill>
                  <a:srgbClr val="000000"/>
                </a:solidFill>
                <a:latin typeface="Georgia" panose="02040502050405020303" pitchFamily="18" charset="0"/>
              </a:rPr>
              <a:t>RSVP-TE is not ECMP-friendly.</a:t>
            </a:r>
            <a:endParaRPr lang="en-US" sz="2400" b="1" dirty="0"/>
          </a:p>
        </p:txBody>
      </p:sp>
      <p:sp>
        <p:nvSpPr>
          <p:cNvPr id="11" name="Rectangle 10"/>
          <p:cNvSpPr/>
          <p:nvPr/>
        </p:nvSpPr>
        <p:spPr>
          <a:xfrm>
            <a:off x="954087" y="4201478"/>
            <a:ext cx="7438231" cy="1384995"/>
          </a:xfrm>
          <a:prstGeom prst="rect">
            <a:avLst/>
          </a:prstGeom>
        </p:spPr>
        <p:txBody>
          <a:bodyPr wrap="square">
            <a:spAutoFit/>
          </a:bodyPr>
          <a:lstStyle/>
          <a:p>
            <a:r>
              <a:rPr lang="en-US" sz="2400" b="1" dirty="0">
                <a:solidFill>
                  <a:schemeClr val="tx1">
                    <a:lumMod val="75000"/>
                  </a:schemeClr>
                </a:solidFill>
                <a:latin typeface="Georgia" panose="02040502050405020303" pitchFamily="18" charset="0"/>
              </a:rPr>
              <a:t>Second</a:t>
            </a:r>
            <a:r>
              <a:rPr lang="en-US" sz="2000" b="1" dirty="0">
                <a:solidFill>
                  <a:srgbClr val="000000"/>
                </a:solidFill>
                <a:latin typeface="Georgia" panose="02040502050405020303" pitchFamily="18" charset="0"/>
              </a:rPr>
              <a:t>, to accurately book the used bandwidth, RSVP-TE requires all the IP traffic to run within so-called “RSVP-TE tunnels”. This leads to much complexity and lack of scale in practice.</a:t>
            </a:r>
            <a:endParaRPr lang="en-US" sz="2000" b="1" dirty="0"/>
          </a:p>
        </p:txBody>
      </p:sp>
      <p:sp>
        <p:nvSpPr>
          <p:cNvPr id="12" name="Title 1"/>
          <p:cNvSpPr txBox="1">
            <a:spLocks/>
          </p:cNvSpPr>
          <p:nvPr/>
        </p:nvSpPr>
        <p:spPr>
          <a:xfrm>
            <a:off x="350225" y="43453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MPLS Historical Perspective</a:t>
            </a:r>
          </a:p>
        </p:txBody>
      </p:sp>
    </p:spTree>
    <p:extLst>
      <p:ext uri="{BB962C8B-B14F-4D97-AF65-F5344CB8AC3E}">
        <p14:creationId xmlns:p14="http://schemas.microsoft.com/office/powerpoint/2010/main" val="2496100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4562" y="1071562"/>
            <a:ext cx="4714875" cy="4714875"/>
          </a:xfrm>
          <a:prstGeom prst="rect">
            <a:avLst/>
          </a:prstGeom>
        </p:spPr>
      </p:pic>
      <p:pic>
        <p:nvPicPr>
          <p:cNvPr id="4" name="Picture 3"/>
          <p:cNvPicPr>
            <a:picLocks noChangeAspect="1"/>
          </p:cNvPicPr>
          <p:nvPr/>
        </p:nvPicPr>
        <p:blipFill>
          <a:blip r:embed="rId3"/>
          <a:stretch>
            <a:fillRect/>
          </a:stretch>
        </p:blipFill>
        <p:spPr>
          <a:xfrm>
            <a:off x="2753677" y="2209800"/>
            <a:ext cx="4048125" cy="1162050"/>
          </a:xfrm>
          <a:prstGeom prst="rect">
            <a:avLst/>
          </a:prstGeom>
        </p:spPr>
      </p:pic>
      <p:pic>
        <p:nvPicPr>
          <p:cNvPr id="5" name="Picture 4"/>
          <p:cNvPicPr>
            <a:picLocks noChangeAspect="1"/>
          </p:cNvPicPr>
          <p:nvPr/>
        </p:nvPicPr>
        <p:blipFill>
          <a:blip r:embed="rId4"/>
          <a:stretch>
            <a:fillRect/>
          </a:stretch>
        </p:blipFill>
        <p:spPr>
          <a:xfrm>
            <a:off x="2753676" y="4663440"/>
            <a:ext cx="4048125" cy="1143000"/>
          </a:xfrm>
          <a:prstGeom prst="rect">
            <a:avLst/>
          </a:prstGeom>
        </p:spPr>
      </p:pic>
      <p:grpSp>
        <p:nvGrpSpPr>
          <p:cNvPr id="11" name="Group 10"/>
          <p:cNvGrpSpPr/>
          <p:nvPr/>
        </p:nvGrpSpPr>
        <p:grpSpPr>
          <a:xfrm>
            <a:off x="6933878" y="992983"/>
            <a:ext cx="1069347" cy="812958"/>
            <a:chOff x="5079993" y="4105330"/>
            <a:chExt cx="1069347" cy="961857"/>
          </a:xfrm>
        </p:grpSpPr>
        <p:sp>
          <p:nvSpPr>
            <p:cNvPr id="12" name="Rectangular Callout 11"/>
            <p:cNvSpPr/>
            <p:nvPr/>
          </p:nvSpPr>
          <p:spPr>
            <a:xfrm>
              <a:off x="507999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TLV 22</a:t>
              </a:r>
            </a:p>
          </p:txBody>
        </p:sp>
      </p:grpSp>
      <p:grpSp>
        <p:nvGrpSpPr>
          <p:cNvPr id="15" name="Group 14"/>
          <p:cNvGrpSpPr/>
          <p:nvPr/>
        </p:nvGrpSpPr>
        <p:grpSpPr>
          <a:xfrm>
            <a:off x="6757666" y="2442740"/>
            <a:ext cx="1069347" cy="1309581"/>
            <a:chOff x="5079993" y="4105330"/>
            <a:chExt cx="1069347" cy="961857"/>
          </a:xfrm>
        </p:grpSpPr>
        <p:sp>
          <p:nvSpPr>
            <p:cNvPr id="16" name="Rectangular Callout 15"/>
            <p:cNvSpPr/>
            <p:nvPr/>
          </p:nvSpPr>
          <p:spPr>
            <a:xfrm>
              <a:off x="5079993" y="4105330"/>
              <a:ext cx="1069347" cy="462171"/>
            </a:xfrm>
            <a:prstGeom prst="wedgeRectCallout">
              <a:avLst>
                <a:gd name="adj1" fmla="val -245161"/>
                <a:gd name="adj2" fmla="val -50009"/>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Sub-TLV 32</a:t>
              </a:r>
            </a:p>
            <a:p>
              <a:pPr algn="ctr"/>
              <a:r>
                <a:rPr lang="en-US" sz="1400" b="1" dirty="0">
                  <a:solidFill>
                    <a:schemeClr val="bg1"/>
                  </a:solidFill>
                </a:rPr>
                <a:t>LAN-</a:t>
              </a:r>
              <a:r>
                <a:rPr lang="en-US" sz="1400" b="1" dirty="0" err="1">
                  <a:solidFill>
                    <a:schemeClr val="bg1"/>
                  </a:solidFill>
                </a:rPr>
                <a:t>Adj</a:t>
              </a:r>
              <a:r>
                <a:rPr lang="en-US" sz="1400" b="1" dirty="0">
                  <a:solidFill>
                    <a:schemeClr val="bg1"/>
                  </a:solidFill>
                </a:rPr>
                <a:t>-SID</a:t>
              </a:r>
            </a:p>
          </p:txBody>
        </p:sp>
      </p:grpSp>
      <p:grpSp>
        <p:nvGrpSpPr>
          <p:cNvPr id="18" name="Group 17"/>
          <p:cNvGrpSpPr/>
          <p:nvPr/>
        </p:nvGrpSpPr>
        <p:grpSpPr>
          <a:xfrm>
            <a:off x="7653016" y="3816513"/>
            <a:ext cx="1069347" cy="1309581"/>
            <a:chOff x="5079993" y="4105330"/>
            <a:chExt cx="1069347" cy="961857"/>
          </a:xfrm>
        </p:grpSpPr>
        <p:sp>
          <p:nvSpPr>
            <p:cNvPr id="19" name="Rectangular Callout 18"/>
            <p:cNvSpPr/>
            <p:nvPr/>
          </p:nvSpPr>
          <p:spPr>
            <a:xfrm>
              <a:off x="5079993" y="4105330"/>
              <a:ext cx="1069347" cy="462171"/>
            </a:xfrm>
            <a:prstGeom prst="wedgeRectCallout">
              <a:avLst>
                <a:gd name="adj1" fmla="val -152169"/>
                <a:gd name="adj2" fmla="val -126300"/>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LAN-</a:t>
              </a:r>
              <a:r>
                <a:rPr lang="en-US" sz="1400" b="1" dirty="0" err="1">
                  <a:solidFill>
                    <a:schemeClr val="bg1"/>
                  </a:solidFill>
                </a:rPr>
                <a:t>Adj</a:t>
              </a:r>
              <a:r>
                <a:rPr lang="en-US" sz="1400" b="1" dirty="0">
                  <a:solidFill>
                    <a:schemeClr val="bg1"/>
                  </a:solidFill>
                </a:rPr>
                <a:t>-SID</a:t>
              </a:r>
            </a:p>
            <a:p>
              <a:pPr algn="ctr"/>
              <a:r>
                <a:rPr lang="en-US" sz="1400" b="1" dirty="0">
                  <a:solidFill>
                    <a:schemeClr val="bg1"/>
                  </a:solidFill>
                </a:rPr>
                <a:t>24001</a:t>
              </a:r>
            </a:p>
          </p:txBody>
        </p:sp>
      </p:grpSp>
    </p:spTree>
    <p:extLst>
      <p:ext uri="{BB962C8B-B14F-4D97-AF65-F5344CB8AC3E}">
        <p14:creationId xmlns:p14="http://schemas.microsoft.com/office/powerpoint/2010/main" val="20172451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590800"/>
            <a:ext cx="9056687" cy="1076325"/>
          </a:xfrm>
          <a:prstGeom prst="rect">
            <a:avLst/>
          </a:prstGeom>
        </p:spPr>
        <p:txBody>
          <a:bodyPr/>
          <a:lstStyle/>
          <a:p>
            <a:r>
              <a:rPr lang="en-US" sz="4400" b="1" dirty="0">
                <a:solidFill>
                  <a:schemeClr val="bg1"/>
                </a:solidFill>
              </a:rPr>
              <a:t>Use Cases</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1763684562"/>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23244" y="5240430"/>
            <a:ext cx="8588375"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494149"/>
                </a:solidFill>
              </a:rPr>
              <a:t>Do More With Less</a:t>
            </a:r>
          </a:p>
        </p:txBody>
      </p:sp>
      <p:grpSp>
        <p:nvGrpSpPr>
          <p:cNvPr id="5" name="Group 4"/>
          <p:cNvGrpSpPr/>
          <p:nvPr/>
        </p:nvGrpSpPr>
        <p:grpSpPr>
          <a:xfrm>
            <a:off x="2323244" y="3065612"/>
            <a:ext cx="1507356" cy="1639477"/>
            <a:chOff x="2246401" y="1345950"/>
            <a:chExt cx="1166178" cy="1639477"/>
          </a:xfrm>
        </p:grpSpPr>
        <p:sp>
          <p:nvSpPr>
            <p:cNvPr id="6" name="TextBox 5"/>
            <p:cNvSpPr txBox="1"/>
            <p:nvPr/>
          </p:nvSpPr>
          <p:spPr>
            <a:xfrm>
              <a:off x="2246401" y="2646873"/>
              <a:ext cx="1166178" cy="338554"/>
            </a:xfrm>
            <a:prstGeom prst="rect">
              <a:avLst/>
            </a:prstGeom>
            <a:solidFill>
              <a:schemeClr val="accent1">
                <a:lumMod val="75000"/>
              </a:schemeClr>
            </a:solidFill>
            <a:ln w="22225">
              <a:solidFill>
                <a:srgbClr val="000000"/>
              </a:solidFill>
            </a:ln>
          </p:spPr>
          <p:txBody>
            <a:bodyPr wrap="square" rtlCol="0">
              <a:spAutoFit/>
            </a:bodyPr>
            <a:lstStyle>
              <a:defPPr>
                <a:defRPr lang="en-US"/>
              </a:defPPr>
              <a:lvl1pPr algn="ctr">
                <a:defRPr sz="1600">
                  <a:solidFill>
                    <a:schemeClr val="bg1"/>
                  </a:solidFill>
                </a:defRPr>
              </a:lvl1pPr>
            </a:lstStyle>
            <a:p>
              <a:r>
                <a:rPr lang="en-US" dirty="0"/>
                <a:t>IGP</a:t>
              </a:r>
            </a:p>
          </p:txBody>
        </p:sp>
        <p:sp>
          <p:nvSpPr>
            <p:cNvPr id="7" name="TextBox 6"/>
            <p:cNvSpPr txBox="1"/>
            <p:nvPr/>
          </p:nvSpPr>
          <p:spPr>
            <a:xfrm>
              <a:off x="2246401" y="2208873"/>
              <a:ext cx="1166178" cy="338554"/>
            </a:xfrm>
            <a:prstGeom prst="rect">
              <a:avLst/>
            </a:prstGeom>
            <a:solidFill>
              <a:schemeClr val="accent1">
                <a:lumMod val="75000"/>
              </a:schemeClr>
            </a:solidFill>
            <a:ln w="22225">
              <a:solidFill>
                <a:srgbClr val="000000"/>
              </a:solidFill>
            </a:ln>
          </p:spPr>
          <p:txBody>
            <a:bodyPr wrap="square" rtlCol="0">
              <a:spAutoFit/>
            </a:bodyPr>
            <a:lstStyle>
              <a:defPPr>
                <a:defRPr lang="en-US"/>
              </a:defPPr>
              <a:lvl1pPr algn="ctr">
                <a:defRPr sz="1600">
                  <a:solidFill>
                    <a:schemeClr val="bg1"/>
                  </a:solidFill>
                </a:defRPr>
              </a:lvl1pPr>
            </a:lstStyle>
            <a:p>
              <a:r>
                <a:rPr lang="en-US" dirty="0"/>
                <a:t>LDP</a:t>
              </a:r>
            </a:p>
          </p:txBody>
        </p:sp>
        <p:sp>
          <p:nvSpPr>
            <p:cNvPr id="8" name="TextBox 7"/>
            <p:cNvSpPr txBox="1"/>
            <p:nvPr/>
          </p:nvSpPr>
          <p:spPr>
            <a:xfrm>
              <a:off x="2246401" y="1771233"/>
              <a:ext cx="1166178" cy="338554"/>
            </a:xfrm>
            <a:prstGeom prst="rect">
              <a:avLst/>
            </a:prstGeom>
            <a:solidFill>
              <a:schemeClr val="accent1">
                <a:lumMod val="75000"/>
              </a:schemeClr>
            </a:solidFill>
            <a:ln w="22225">
              <a:solidFill>
                <a:srgbClr val="000000"/>
              </a:solidFill>
            </a:ln>
          </p:spPr>
          <p:txBody>
            <a:bodyPr wrap="square" rtlCol="0">
              <a:spAutoFit/>
            </a:bodyPr>
            <a:lstStyle/>
            <a:p>
              <a:pPr algn="ctr"/>
              <a:r>
                <a:rPr lang="en-US" sz="1600" dirty="0">
                  <a:solidFill>
                    <a:schemeClr val="bg1"/>
                  </a:solidFill>
                </a:rPr>
                <a:t>RSVP</a:t>
              </a:r>
            </a:p>
          </p:txBody>
        </p:sp>
        <p:sp>
          <p:nvSpPr>
            <p:cNvPr id="9" name="TextBox 8"/>
            <p:cNvSpPr txBox="1"/>
            <p:nvPr/>
          </p:nvSpPr>
          <p:spPr>
            <a:xfrm>
              <a:off x="2246401" y="1345950"/>
              <a:ext cx="1166178" cy="338554"/>
            </a:xfrm>
            <a:prstGeom prst="rect">
              <a:avLst/>
            </a:prstGeom>
            <a:solidFill>
              <a:srgbClr val="92D050"/>
            </a:solidFill>
            <a:ln w="22225">
              <a:solidFill>
                <a:srgbClr val="000000"/>
              </a:solidFill>
            </a:ln>
          </p:spPr>
          <p:txBody>
            <a:bodyPr wrap="square" rtlCol="0">
              <a:spAutoFit/>
            </a:bodyPr>
            <a:lstStyle/>
            <a:p>
              <a:pPr algn="ctr"/>
              <a:r>
                <a:rPr lang="en-US" sz="1600" dirty="0">
                  <a:solidFill>
                    <a:srgbClr val="000000"/>
                  </a:solidFill>
                </a:rPr>
                <a:t>BGP-LU</a:t>
              </a:r>
            </a:p>
          </p:txBody>
        </p:sp>
      </p:grpSp>
      <p:sp>
        <p:nvSpPr>
          <p:cNvPr id="10" name="TextBox 9"/>
          <p:cNvSpPr txBox="1"/>
          <p:nvPr/>
        </p:nvSpPr>
        <p:spPr>
          <a:xfrm>
            <a:off x="2323244" y="2627612"/>
            <a:ext cx="667097" cy="338554"/>
          </a:xfrm>
          <a:prstGeom prst="rect">
            <a:avLst/>
          </a:prstGeom>
          <a:solidFill>
            <a:srgbClr val="FFC000"/>
          </a:solidFill>
          <a:ln w="22225">
            <a:solidFill>
              <a:srgbClr val="000000"/>
            </a:solidFill>
          </a:ln>
        </p:spPr>
        <p:txBody>
          <a:bodyPr wrap="square" rtlCol="0">
            <a:spAutoFit/>
          </a:bodyPr>
          <a:lstStyle>
            <a:defPPr>
              <a:defRPr lang="en-US"/>
            </a:defPPr>
            <a:lvl1pPr algn="ctr">
              <a:defRPr sz="1600">
                <a:solidFill>
                  <a:srgbClr val="000000"/>
                </a:solidFill>
              </a:defRPr>
            </a:lvl1pPr>
          </a:lstStyle>
          <a:p>
            <a:r>
              <a:rPr lang="en-US" dirty="0"/>
              <a:t>LDP</a:t>
            </a:r>
          </a:p>
        </p:txBody>
      </p:sp>
      <p:sp>
        <p:nvSpPr>
          <p:cNvPr id="11" name="TextBox 10"/>
          <p:cNvSpPr txBox="1"/>
          <p:nvPr/>
        </p:nvSpPr>
        <p:spPr>
          <a:xfrm>
            <a:off x="3163503" y="2627612"/>
            <a:ext cx="667097"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16" name="TextBox 15"/>
          <p:cNvSpPr txBox="1"/>
          <p:nvPr/>
        </p:nvSpPr>
        <p:spPr>
          <a:xfrm>
            <a:off x="4922283" y="3065612"/>
            <a:ext cx="1507356" cy="338554"/>
          </a:xfrm>
          <a:prstGeom prst="rect">
            <a:avLst/>
          </a:prstGeom>
          <a:solidFill>
            <a:srgbClr val="92D050"/>
          </a:solidFill>
          <a:ln w="22225">
            <a:solidFill>
              <a:srgbClr val="000000"/>
            </a:solidFill>
          </a:ln>
        </p:spPr>
        <p:txBody>
          <a:bodyPr wrap="square" rtlCol="0">
            <a:spAutoFit/>
          </a:bodyPr>
          <a:lstStyle/>
          <a:p>
            <a:pPr algn="ctr"/>
            <a:r>
              <a:rPr lang="en-US" sz="1600" dirty="0">
                <a:solidFill>
                  <a:srgbClr val="000000"/>
                </a:solidFill>
              </a:rPr>
              <a:t>BGP-LU</a:t>
            </a:r>
          </a:p>
        </p:txBody>
      </p:sp>
      <p:sp>
        <p:nvSpPr>
          <p:cNvPr id="17" name="TextBox 16"/>
          <p:cNvSpPr txBox="1"/>
          <p:nvPr/>
        </p:nvSpPr>
        <p:spPr>
          <a:xfrm>
            <a:off x="4922283" y="2627612"/>
            <a:ext cx="667097" cy="338554"/>
          </a:xfrm>
          <a:prstGeom prst="rect">
            <a:avLst/>
          </a:prstGeom>
          <a:solidFill>
            <a:srgbClr val="FFC000"/>
          </a:solidFill>
          <a:ln w="22225">
            <a:solidFill>
              <a:srgbClr val="000000"/>
            </a:solidFill>
          </a:ln>
        </p:spPr>
        <p:txBody>
          <a:bodyPr wrap="square" rtlCol="0">
            <a:spAutoFit/>
          </a:bodyPr>
          <a:lstStyle>
            <a:defPPr>
              <a:defRPr lang="en-US"/>
            </a:defPPr>
            <a:lvl1pPr algn="ctr">
              <a:defRPr sz="1600">
                <a:solidFill>
                  <a:srgbClr val="000000"/>
                </a:solidFill>
              </a:defRPr>
            </a:lvl1pPr>
          </a:lstStyle>
          <a:p>
            <a:r>
              <a:rPr lang="en-US" dirty="0"/>
              <a:t>LDP</a:t>
            </a:r>
          </a:p>
        </p:txBody>
      </p:sp>
      <p:sp>
        <p:nvSpPr>
          <p:cNvPr id="18" name="TextBox 17"/>
          <p:cNvSpPr txBox="1"/>
          <p:nvPr/>
        </p:nvSpPr>
        <p:spPr>
          <a:xfrm>
            <a:off x="5762542" y="2627612"/>
            <a:ext cx="667097"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25" name="TextBox 24"/>
          <p:cNvSpPr txBox="1"/>
          <p:nvPr/>
        </p:nvSpPr>
        <p:spPr>
          <a:xfrm>
            <a:off x="7397753" y="2627612"/>
            <a:ext cx="1507356" cy="338554"/>
          </a:xfrm>
          <a:prstGeom prst="rect">
            <a:avLst/>
          </a:prstGeom>
          <a:solidFill>
            <a:srgbClr val="FFC000"/>
          </a:solidFill>
          <a:ln w="22225">
            <a:solidFill>
              <a:srgbClr val="000000"/>
            </a:solidFill>
          </a:ln>
        </p:spPr>
        <p:txBody>
          <a:bodyPr wrap="square" rtlCol="0">
            <a:spAutoFit/>
          </a:bodyPr>
          <a:lstStyle/>
          <a:p>
            <a:pPr algn="ctr"/>
            <a:r>
              <a:rPr lang="en-US" sz="1600" dirty="0">
                <a:solidFill>
                  <a:srgbClr val="000000"/>
                </a:solidFill>
              </a:rPr>
              <a:t>BGP</a:t>
            </a:r>
          </a:p>
        </p:txBody>
      </p:sp>
      <p:sp>
        <p:nvSpPr>
          <p:cNvPr id="26" name="Rectangle 25"/>
          <p:cNvSpPr/>
          <p:nvPr/>
        </p:nvSpPr>
        <p:spPr>
          <a:xfrm>
            <a:off x="4922283" y="3508405"/>
            <a:ext cx="1507356" cy="1196684"/>
          </a:xfrm>
          <a:prstGeom prst="rect">
            <a:avLst/>
          </a:prstGeom>
          <a:solidFill>
            <a:schemeClr val="accent1">
              <a:lumMod val="75000"/>
            </a:schemeClr>
          </a:solidFill>
          <a:ln w="22225">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IGP With SR</a:t>
            </a:r>
          </a:p>
        </p:txBody>
      </p:sp>
      <p:sp>
        <p:nvSpPr>
          <p:cNvPr id="27" name="Rectangle 26"/>
          <p:cNvSpPr/>
          <p:nvPr/>
        </p:nvSpPr>
        <p:spPr>
          <a:xfrm>
            <a:off x="7397753" y="3065611"/>
            <a:ext cx="1507356" cy="1639477"/>
          </a:xfrm>
          <a:prstGeom prst="rect">
            <a:avLst/>
          </a:prstGeom>
          <a:solidFill>
            <a:schemeClr val="accent1">
              <a:lumMod val="75000"/>
            </a:schemeClr>
          </a:solidFill>
          <a:ln w="22225">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IGP With SR</a:t>
            </a:r>
          </a:p>
        </p:txBody>
      </p:sp>
      <p:sp>
        <p:nvSpPr>
          <p:cNvPr id="28" name="TextBox 27"/>
          <p:cNvSpPr txBox="1"/>
          <p:nvPr/>
        </p:nvSpPr>
        <p:spPr>
          <a:xfrm>
            <a:off x="2233307" y="618663"/>
            <a:ext cx="1514067" cy="914400"/>
          </a:xfrm>
          <a:prstGeom prst="rect">
            <a:avLst/>
          </a:prstGeom>
          <a:noFill/>
          <a:ln>
            <a:noFill/>
          </a:ln>
        </p:spPr>
        <p:txBody>
          <a:bodyPr wrap="none" rtlCol="0">
            <a:noAutofit/>
          </a:bodyPr>
          <a:lstStyle/>
          <a:p>
            <a:pPr algn="ctr"/>
            <a:r>
              <a:rPr lang="en-US" b="1" dirty="0">
                <a:solidFill>
                  <a:srgbClr val="000000"/>
                </a:solidFill>
              </a:rPr>
              <a:t>Unified MPLS</a:t>
            </a:r>
          </a:p>
        </p:txBody>
      </p:sp>
      <p:grpSp>
        <p:nvGrpSpPr>
          <p:cNvPr id="41" name="Group 40"/>
          <p:cNvGrpSpPr/>
          <p:nvPr/>
        </p:nvGrpSpPr>
        <p:grpSpPr>
          <a:xfrm>
            <a:off x="7628285" y="1704765"/>
            <a:ext cx="1046292" cy="822935"/>
            <a:chOff x="7302843" y="1655805"/>
            <a:chExt cx="1173892" cy="916744"/>
          </a:xfrm>
        </p:grpSpPr>
        <p:sp>
          <p:nvSpPr>
            <p:cNvPr id="29" name="Rectangle 28"/>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434735" y="1658150"/>
              <a:ext cx="914400" cy="914399"/>
            </a:xfrm>
            <a:prstGeom prst="rect">
              <a:avLst/>
            </a:prstGeom>
            <a:noFill/>
            <a:ln>
              <a:noFill/>
            </a:ln>
          </p:spPr>
          <p:txBody>
            <a:bodyPr wrap="none" rtlCol="0">
              <a:noAutofit/>
            </a:bodyPr>
            <a:lstStyle/>
            <a:p>
              <a:pPr algn="ctr"/>
              <a:r>
                <a:rPr lang="en-US" sz="2400" b="1" dirty="0">
                  <a:solidFill>
                    <a:srgbClr val="000000"/>
                  </a:solidFill>
                </a:rPr>
                <a:t>PCE</a:t>
              </a:r>
            </a:p>
          </p:txBody>
        </p:sp>
      </p:grpSp>
      <p:sp>
        <p:nvSpPr>
          <p:cNvPr id="31" name="Right Arrow 30"/>
          <p:cNvSpPr/>
          <p:nvPr/>
        </p:nvSpPr>
        <p:spPr>
          <a:xfrm>
            <a:off x="3954341" y="3508406"/>
            <a:ext cx="856568" cy="598342"/>
          </a:xfrm>
          <a:prstGeom prst="rightArrow">
            <a:avLst/>
          </a:prstGeom>
          <a:solidFill>
            <a:schemeClr val="accent3">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6491592" y="3490895"/>
            <a:ext cx="856568" cy="598342"/>
          </a:xfrm>
          <a:prstGeom prst="rightArrow">
            <a:avLst/>
          </a:prstGeom>
          <a:solidFill>
            <a:schemeClr val="accent3">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Brace 32"/>
          <p:cNvSpPr/>
          <p:nvPr/>
        </p:nvSpPr>
        <p:spPr>
          <a:xfrm>
            <a:off x="1915301" y="3928535"/>
            <a:ext cx="358350" cy="77655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1915301" y="3508406"/>
            <a:ext cx="345993"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e 34"/>
          <p:cNvSpPr/>
          <p:nvPr/>
        </p:nvSpPr>
        <p:spPr>
          <a:xfrm>
            <a:off x="1915301" y="2635188"/>
            <a:ext cx="362468"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Left Brace 35"/>
          <p:cNvSpPr/>
          <p:nvPr/>
        </p:nvSpPr>
        <p:spPr>
          <a:xfrm>
            <a:off x="1915301" y="3063557"/>
            <a:ext cx="358350" cy="321043"/>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87103" y="4135154"/>
            <a:ext cx="1470454" cy="288583"/>
          </a:xfrm>
          <a:prstGeom prst="rect">
            <a:avLst/>
          </a:prstGeom>
          <a:noFill/>
          <a:ln>
            <a:noFill/>
          </a:ln>
        </p:spPr>
        <p:txBody>
          <a:bodyPr wrap="none" rtlCol="0">
            <a:noAutofit/>
          </a:bodyPr>
          <a:lstStyle/>
          <a:p>
            <a:pPr algn="ctr"/>
            <a:r>
              <a:rPr lang="en-US" sz="1400" b="1" dirty="0">
                <a:solidFill>
                  <a:srgbClr val="000000"/>
                </a:solidFill>
              </a:rPr>
              <a:t>Intra-Domain CP</a:t>
            </a:r>
          </a:p>
        </p:txBody>
      </p:sp>
      <p:sp>
        <p:nvSpPr>
          <p:cNvPr id="38" name="TextBox 37"/>
          <p:cNvSpPr txBox="1"/>
          <p:nvPr/>
        </p:nvSpPr>
        <p:spPr>
          <a:xfrm>
            <a:off x="617843" y="3551954"/>
            <a:ext cx="1470454" cy="288583"/>
          </a:xfrm>
          <a:prstGeom prst="rect">
            <a:avLst/>
          </a:prstGeom>
          <a:noFill/>
          <a:ln>
            <a:noFill/>
          </a:ln>
        </p:spPr>
        <p:txBody>
          <a:bodyPr wrap="none" rtlCol="0">
            <a:noAutofit/>
          </a:bodyPr>
          <a:lstStyle/>
          <a:p>
            <a:pPr algn="ctr"/>
            <a:r>
              <a:rPr lang="en-US" sz="1400" b="1" dirty="0">
                <a:solidFill>
                  <a:srgbClr val="000000"/>
                </a:solidFill>
              </a:rPr>
              <a:t>FRR or TE</a:t>
            </a:r>
          </a:p>
        </p:txBody>
      </p:sp>
      <p:sp>
        <p:nvSpPr>
          <p:cNvPr id="39" name="TextBox 38"/>
          <p:cNvSpPr txBox="1"/>
          <p:nvPr/>
        </p:nvSpPr>
        <p:spPr>
          <a:xfrm>
            <a:off x="382404" y="3094877"/>
            <a:ext cx="1470454" cy="288583"/>
          </a:xfrm>
          <a:prstGeom prst="rect">
            <a:avLst/>
          </a:prstGeom>
          <a:noFill/>
          <a:ln>
            <a:noFill/>
          </a:ln>
        </p:spPr>
        <p:txBody>
          <a:bodyPr wrap="none" rtlCol="0">
            <a:noAutofit/>
          </a:bodyPr>
          <a:lstStyle/>
          <a:p>
            <a:pPr algn="ctr"/>
            <a:r>
              <a:rPr lang="en-US" sz="1400" b="1" dirty="0">
                <a:solidFill>
                  <a:srgbClr val="000000"/>
                </a:solidFill>
              </a:rPr>
              <a:t>Intra-Domain CP</a:t>
            </a:r>
          </a:p>
        </p:txBody>
      </p:sp>
      <p:sp>
        <p:nvSpPr>
          <p:cNvPr id="40" name="TextBox 39"/>
          <p:cNvSpPr txBox="1"/>
          <p:nvPr/>
        </p:nvSpPr>
        <p:spPr>
          <a:xfrm>
            <a:off x="320948" y="2641792"/>
            <a:ext cx="1470454" cy="288583"/>
          </a:xfrm>
          <a:prstGeom prst="rect">
            <a:avLst/>
          </a:prstGeom>
          <a:noFill/>
          <a:ln>
            <a:noFill/>
          </a:ln>
        </p:spPr>
        <p:txBody>
          <a:bodyPr wrap="none" rtlCol="0">
            <a:noAutofit/>
          </a:bodyPr>
          <a:lstStyle/>
          <a:p>
            <a:pPr algn="ctr"/>
            <a:r>
              <a:rPr lang="en-US" sz="1400" b="1" dirty="0">
                <a:solidFill>
                  <a:srgbClr val="000000"/>
                </a:solidFill>
              </a:rPr>
              <a:t>L2/L3VPN Services</a:t>
            </a:r>
          </a:p>
        </p:txBody>
      </p:sp>
      <p:sp>
        <p:nvSpPr>
          <p:cNvPr id="42" name="TextBox 41"/>
          <p:cNvSpPr txBox="1"/>
          <p:nvPr/>
        </p:nvSpPr>
        <p:spPr>
          <a:xfrm>
            <a:off x="4835628" y="618663"/>
            <a:ext cx="1514067" cy="914400"/>
          </a:xfrm>
          <a:prstGeom prst="rect">
            <a:avLst/>
          </a:prstGeom>
          <a:noFill/>
          <a:ln>
            <a:noFill/>
          </a:ln>
        </p:spPr>
        <p:txBody>
          <a:bodyPr wrap="none" rtlCol="0">
            <a:noAutofit/>
          </a:bodyPr>
          <a:lstStyle/>
          <a:p>
            <a:pPr algn="ctr"/>
            <a:r>
              <a:rPr lang="en-US" b="1" dirty="0">
                <a:solidFill>
                  <a:srgbClr val="000000"/>
                </a:solidFill>
              </a:rPr>
              <a:t>EPN 5.0</a:t>
            </a:r>
          </a:p>
        </p:txBody>
      </p:sp>
      <p:sp>
        <p:nvSpPr>
          <p:cNvPr id="43" name="TextBox 42"/>
          <p:cNvSpPr txBox="1"/>
          <p:nvPr/>
        </p:nvSpPr>
        <p:spPr>
          <a:xfrm>
            <a:off x="7391042" y="619284"/>
            <a:ext cx="1514067" cy="914400"/>
          </a:xfrm>
          <a:prstGeom prst="rect">
            <a:avLst/>
          </a:prstGeom>
          <a:noFill/>
          <a:ln>
            <a:noFill/>
          </a:ln>
        </p:spPr>
        <p:txBody>
          <a:bodyPr wrap="none" rtlCol="0">
            <a:noAutofit/>
          </a:bodyPr>
          <a:lstStyle/>
          <a:p>
            <a:pPr algn="ctr"/>
            <a:r>
              <a:rPr lang="en-US" b="1" dirty="0">
                <a:solidFill>
                  <a:srgbClr val="000000"/>
                </a:solidFill>
              </a:rPr>
              <a:t>Metro Fabric</a:t>
            </a:r>
          </a:p>
        </p:txBody>
      </p:sp>
      <p:grpSp>
        <p:nvGrpSpPr>
          <p:cNvPr id="44" name="Group 43"/>
          <p:cNvGrpSpPr/>
          <p:nvPr/>
        </p:nvGrpSpPr>
        <p:grpSpPr>
          <a:xfrm>
            <a:off x="5079429" y="1118939"/>
            <a:ext cx="1046292" cy="822935"/>
            <a:chOff x="7302843" y="1655805"/>
            <a:chExt cx="1173892" cy="916744"/>
          </a:xfrm>
        </p:grpSpPr>
        <p:sp>
          <p:nvSpPr>
            <p:cNvPr id="45" name="Rectangle 44"/>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434735" y="1658150"/>
              <a:ext cx="914400" cy="914399"/>
            </a:xfrm>
            <a:prstGeom prst="rect">
              <a:avLst/>
            </a:prstGeom>
            <a:noFill/>
            <a:ln>
              <a:noFill/>
            </a:ln>
          </p:spPr>
          <p:txBody>
            <a:bodyPr wrap="none" rtlCol="0">
              <a:noAutofit/>
            </a:bodyPr>
            <a:lstStyle/>
            <a:p>
              <a:pPr algn="ctr"/>
              <a:r>
                <a:rPr lang="en-US" sz="1400" b="1" dirty="0" err="1">
                  <a:solidFill>
                    <a:srgbClr val="000000"/>
                  </a:solidFill>
                </a:rPr>
                <a:t>Netconf</a:t>
              </a:r>
              <a:endParaRPr lang="en-US" sz="1400" b="1" dirty="0">
                <a:solidFill>
                  <a:srgbClr val="000000"/>
                </a:solidFill>
              </a:endParaRPr>
            </a:p>
            <a:p>
              <a:pPr algn="ctr"/>
              <a:r>
                <a:rPr lang="en-US" sz="1400" b="1" dirty="0">
                  <a:solidFill>
                    <a:srgbClr val="000000"/>
                  </a:solidFill>
                </a:rPr>
                <a:t>Yang</a:t>
              </a:r>
            </a:p>
          </p:txBody>
        </p:sp>
      </p:grpSp>
      <p:grpSp>
        <p:nvGrpSpPr>
          <p:cNvPr id="48" name="Group 47"/>
          <p:cNvGrpSpPr/>
          <p:nvPr/>
        </p:nvGrpSpPr>
        <p:grpSpPr>
          <a:xfrm>
            <a:off x="7629051" y="1123055"/>
            <a:ext cx="1046292" cy="822935"/>
            <a:chOff x="7302843" y="1655805"/>
            <a:chExt cx="1173892" cy="916744"/>
          </a:xfrm>
        </p:grpSpPr>
        <p:sp>
          <p:nvSpPr>
            <p:cNvPr id="49" name="Rectangle 48"/>
            <p:cNvSpPr/>
            <p:nvPr/>
          </p:nvSpPr>
          <p:spPr>
            <a:xfrm>
              <a:off x="7302843" y="1655805"/>
              <a:ext cx="1173892" cy="543698"/>
            </a:xfrm>
            <a:prstGeom prst="rect">
              <a:avLst/>
            </a:prstGeom>
            <a:noFill/>
            <a:ln w="22225">
              <a:solidFill>
                <a:srgbClr val="49414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434735" y="1658150"/>
              <a:ext cx="914400" cy="914399"/>
            </a:xfrm>
            <a:prstGeom prst="rect">
              <a:avLst/>
            </a:prstGeom>
            <a:noFill/>
            <a:ln>
              <a:noFill/>
            </a:ln>
          </p:spPr>
          <p:txBody>
            <a:bodyPr wrap="none" rtlCol="0">
              <a:noAutofit/>
            </a:bodyPr>
            <a:lstStyle/>
            <a:p>
              <a:pPr algn="ctr"/>
              <a:r>
                <a:rPr lang="en-US" sz="1400" b="1" dirty="0" err="1">
                  <a:solidFill>
                    <a:srgbClr val="000000"/>
                  </a:solidFill>
                </a:rPr>
                <a:t>Netconf</a:t>
              </a:r>
              <a:endParaRPr lang="en-US" sz="1400" b="1" dirty="0">
                <a:solidFill>
                  <a:srgbClr val="000000"/>
                </a:solidFill>
              </a:endParaRPr>
            </a:p>
            <a:p>
              <a:pPr algn="ctr"/>
              <a:r>
                <a:rPr lang="en-US" sz="1400" b="1" dirty="0">
                  <a:solidFill>
                    <a:srgbClr val="000000"/>
                  </a:solidFill>
                </a:rPr>
                <a:t>Yang</a:t>
              </a:r>
            </a:p>
          </p:txBody>
        </p:sp>
      </p:grpSp>
      <p:sp>
        <p:nvSpPr>
          <p:cNvPr id="54" name="TextBox 53"/>
          <p:cNvSpPr txBox="1"/>
          <p:nvPr/>
        </p:nvSpPr>
        <p:spPr>
          <a:xfrm>
            <a:off x="325064" y="1805652"/>
            <a:ext cx="1470454" cy="288583"/>
          </a:xfrm>
          <a:prstGeom prst="rect">
            <a:avLst/>
          </a:prstGeom>
          <a:noFill/>
          <a:ln>
            <a:noFill/>
          </a:ln>
        </p:spPr>
        <p:txBody>
          <a:bodyPr wrap="none" rtlCol="0">
            <a:noAutofit/>
          </a:bodyPr>
          <a:lstStyle/>
          <a:p>
            <a:pPr algn="ctr"/>
            <a:r>
              <a:rPr lang="en-US" sz="1400" b="1" dirty="0">
                <a:solidFill>
                  <a:srgbClr val="000000"/>
                </a:solidFill>
              </a:rPr>
              <a:t>Programmability</a:t>
            </a:r>
          </a:p>
        </p:txBody>
      </p:sp>
      <p:sp>
        <p:nvSpPr>
          <p:cNvPr id="55" name="TextBox 54"/>
          <p:cNvSpPr txBox="1"/>
          <p:nvPr/>
        </p:nvSpPr>
        <p:spPr>
          <a:xfrm>
            <a:off x="498691" y="1204283"/>
            <a:ext cx="1470454" cy="288583"/>
          </a:xfrm>
          <a:prstGeom prst="rect">
            <a:avLst/>
          </a:prstGeom>
          <a:noFill/>
          <a:ln>
            <a:noFill/>
          </a:ln>
        </p:spPr>
        <p:txBody>
          <a:bodyPr wrap="none" rtlCol="0">
            <a:noAutofit/>
          </a:bodyPr>
          <a:lstStyle/>
          <a:p>
            <a:pPr algn="ctr"/>
            <a:r>
              <a:rPr lang="en-US" sz="1400" b="1" dirty="0">
                <a:solidFill>
                  <a:srgbClr val="000000"/>
                </a:solidFill>
              </a:rPr>
              <a:t>Provisioning</a:t>
            </a:r>
          </a:p>
        </p:txBody>
      </p:sp>
    </p:spTree>
    <p:extLst>
      <p:ext uri="{BB962C8B-B14F-4D97-AF65-F5344CB8AC3E}">
        <p14:creationId xmlns:p14="http://schemas.microsoft.com/office/powerpoint/2010/main" val="1433530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2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par>
                                <p:cTn id="40" presetID="22" presetClass="entr" presetSubtype="8"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iterate type="lt">
                                    <p:tmPct val="0"/>
                                  </p:iterate>
                                  <p:childTnLst>
                                    <p:set>
                                      <p:cBhvr>
                                        <p:cTn id="49" dur="1" fill="hold">
                                          <p:stCondLst>
                                            <p:cond delay="0"/>
                                          </p:stCondLst>
                                        </p:cTn>
                                        <p:tgtEl>
                                          <p:spTgt spid="4">
                                            <p:txEl>
                                              <p:pRg st="0" end="0"/>
                                            </p:txEl>
                                          </p:spTgt>
                                        </p:tgtEl>
                                        <p:attrNameLst>
                                          <p:attrName>style.visibility</p:attrName>
                                        </p:attrNameLst>
                                      </p:cBhvr>
                                      <p:to>
                                        <p:strVal val="visible"/>
                                      </p:to>
                                    </p:set>
                                    <p:animEffect transition="in" filter="fade">
                                      <p:cBhvr>
                                        <p:cTn id="50" dur="500"/>
                                        <p:tgtEl>
                                          <p:spTgt spid="4">
                                            <p:txEl>
                                              <p:pRg st="0" end="0"/>
                                            </p:txEl>
                                          </p:spTgt>
                                        </p:tgtEl>
                                      </p:cBhvr>
                                    </p:animEffect>
                                  </p:childTnLst>
                                </p:cTn>
                              </p:par>
                              <p:par>
                                <p:cTn id="51" presetID="34" presetClass="emph" presetSubtype="0" fill="hold" grpId="0" nodeType="withEffect">
                                  <p:stCondLst>
                                    <p:cond delay="0"/>
                                  </p:stCondLst>
                                  <p:iterate type="lt">
                                    <p:tmPct val="10000"/>
                                  </p:iterate>
                                  <p:childTnLst>
                                    <p:animMotion origin="layout" path="M 1.94444E-6 4.81481E-6 L 1.94444E-6 -0.07223 " pathEditMode="relative" rAng="0" ptsTypes="AA">
                                      <p:cBhvr>
                                        <p:cTn id="52"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53" dur="125" fill="hold">
                                          <p:stCondLst>
                                            <p:cond delay="0"/>
                                          </p:stCondLst>
                                        </p:cTn>
                                        <p:tgtEl>
                                          <p:spTgt spid="4">
                                            <p:txEl>
                                              <p:pRg st="0" end="0"/>
                                            </p:txEl>
                                          </p:spTgt>
                                        </p:tgtEl>
                                        <p:attrNameLst>
                                          <p:attrName>r</p:attrName>
                                        </p:attrNameLst>
                                      </p:cBhvr>
                                    </p:animRot>
                                    <p:animRot by="-1500000">
                                      <p:cBhvr>
                                        <p:cTn id="54" dur="125" fill="hold">
                                          <p:stCondLst>
                                            <p:cond delay="125"/>
                                          </p:stCondLst>
                                        </p:cTn>
                                        <p:tgtEl>
                                          <p:spTgt spid="4">
                                            <p:txEl>
                                              <p:pRg st="0" end="0"/>
                                            </p:txEl>
                                          </p:spTgt>
                                        </p:tgtEl>
                                        <p:attrNameLst>
                                          <p:attrName>r</p:attrName>
                                        </p:attrNameLst>
                                      </p:cBhvr>
                                    </p:animRot>
                                    <p:animRot by="-1500000">
                                      <p:cBhvr>
                                        <p:cTn id="55" dur="125" fill="hold">
                                          <p:stCondLst>
                                            <p:cond delay="250"/>
                                          </p:stCondLst>
                                        </p:cTn>
                                        <p:tgtEl>
                                          <p:spTgt spid="4">
                                            <p:txEl>
                                              <p:pRg st="0" end="0"/>
                                            </p:txEl>
                                          </p:spTgt>
                                        </p:tgtEl>
                                        <p:attrNameLst>
                                          <p:attrName>r</p:attrName>
                                        </p:attrNameLst>
                                      </p:cBhvr>
                                    </p:animRot>
                                    <p:animRot by="1500000">
                                      <p:cBhvr>
                                        <p:cTn id="5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6" grpId="0" animBg="1"/>
      <p:bldP spid="17" grpId="0" animBg="1"/>
      <p:bldP spid="18" grpId="0" animBg="1"/>
      <p:bldP spid="25" grpId="0" animBg="1"/>
      <p:bldP spid="26" grpId="0" animBg="1"/>
      <p:bldP spid="27" grpId="0" animBg="1"/>
      <p:bldP spid="31" grpId="0" animBg="1"/>
      <p:bldP spid="32" grpId="0" animBg="1"/>
      <p:bldP spid="42" grpId="0"/>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5332164"/>
            <a:ext cx="9144000" cy="1525836"/>
          </a:xfrm>
          <a:prstGeom prst="rect">
            <a:avLst/>
          </a:prstGeom>
          <a:solidFill>
            <a:schemeClr val="bg1"/>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0" y="4630738"/>
            <a:ext cx="8750300" cy="808037"/>
          </a:xfrm>
          <a:prstGeom prst="rect">
            <a:avLst/>
          </a:prstGeom>
        </p:spPr>
        <p:txBody>
          <a:bodyPr/>
          <a:lstStyle/>
          <a:p>
            <a:pPr marL="692150" lvl="1" indent="-285750">
              <a:buFont typeface="Arial" panose="020B0604020202020204" pitchFamily="34" charset="0"/>
              <a:buChar char="•"/>
            </a:pPr>
            <a:r>
              <a:rPr lang="en-US" sz="1800" dirty="0"/>
              <a:t>IGP only</a:t>
            </a:r>
          </a:p>
          <a:p>
            <a:pPr lvl="2">
              <a:buFont typeface="Arial" panose="020B0604020202020204" pitchFamily="34" charset="0"/>
              <a:buChar char="•"/>
            </a:pPr>
            <a:r>
              <a:rPr lang="en-US" sz="1600" dirty="0"/>
              <a:t> No LDP, No RSVP-TE</a:t>
            </a:r>
          </a:p>
          <a:p>
            <a:pPr marL="692150" lvl="1" indent="-285750">
              <a:buFont typeface="Arial" panose="020B0604020202020204" pitchFamily="34" charset="0"/>
              <a:buChar char="•"/>
            </a:pPr>
            <a:r>
              <a:rPr lang="en-US" sz="1800" dirty="0"/>
              <a:t>ECMP multi-hop shortest-path</a:t>
            </a:r>
          </a:p>
          <a:p>
            <a:pPr marL="692150" lvl="1" indent="-285750">
              <a:buFont typeface="Arial" panose="020B0604020202020204" pitchFamily="34" charset="0"/>
              <a:buChar char="•"/>
            </a:pPr>
            <a:endParaRPr lang="en-US" sz="1800" dirty="0"/>
          </a:p>
        </p:txBody>
      </p:sp>
      <p:sp>
        <p:nvSpPr>
          <p:cNvPr id="2" name="Title 1"/>
          <p:cNvSpPr>
            <a:spLocks noGrp="1"/>
          </p:cNvSpPr>
          <p:nvPr>
            <p:ph type="title" idx="4294967295"/>
          </p:nvPr>
        </p:nvSpPr>
        <p:spPr>
          <a:xfrm>
            <a:off x="158193" y="254532"/>
            <a:ext cx="8588375" cy="838201"/>
          </a:xfrm>
          <a:prstGeom prst="rect">
            <a:avLst/>
          </a:prstGeom>
        </p:spPr>
        <p:txBody>
          <a:bodyPr/>
          <a:lstStyle/>
          <a:p>
            <a:r>
              <a:rPr lang="en-US" b="1" dirty="0">
                <a:solidFill>
                  <a:srgbClr val="494149"/>
                </a:solidFill>
              </a:rPr>
              <a:t>IPv4/v6 VPN/Service transport</a:t>
            </a:r>
          </a:p>
        </p:txBody>
      </p:sp>
      <p:cxnSp>
        <p:nvCxnSpPr>
          <p:cNvPr id="9" name="Straight Connector 8"/>
          <p:cNvCxnSpPr>
            <a:stCxn id="99" idx="3"/>
            <a:endCxn id="101" idx="2"/>
          </p:cNvCxnSpPr>
          <p:nvPr/>
        </p:nvCxnSpPr>
        <p:spPr>
          <a:xfrm flipV="1">
            <a:off x="2273100" y="2568676"/>
            <a:ext cx="884212" cy="414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02" idx="3"/>
            <a:endCxn id="113" idx="2"/>
          </p:cNvCxnSpPr>
          <p:nvPr/>
        </p:nvCxnSpPr>
        <p:spPr>
          <a:xfrm>
            <a:off x="3546214" y="2548608"/>
            <a:ext cx="1257501" cy="86"/>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13" idx="4"/>
          </p:cNvCxnSpPr>
          <p:nvPr/>
        </p:nvCxnSpPr>
        <p:spPr>
          <a:xfrm flipV="1">
            <a:off x="4573125" y="2742615"/>
            <a:ext cx="426051" cy="101652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01" idx="4"/>
          </p:cNvCxnSpPr>
          <p:nvPr/>
        </p:nvCxnSpPr>
        <p:spPr>
          <a:xfrm flipV="1">
            <a:off x="2947937" y="2762597"/>
            <a:ext cx="404836" cy="102773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539953" y="3546194"/>
            <a:ext cx="506831" cy="387497"/>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25191" y="3942933"/>
            <a:ext cx="1191168" cy="1283"/>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70867" y="3933691"/>
            <a:ext cx="514578" cy="924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267939" y="2818536"/>
            <a:ext cx="355513" cy="80517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18835" y="3002401"/>
            <a:ext cx="1403715" cy="276999"/>
          </a:xfrm>
          <a:prstGeom prst="rect">
            <a:avLst/>
          </a:prstGeom>
          <a:noFill/>
        </p:spPr>
        <p:txBody>
          <a:bodyPr wrap="square" rtlCol="0">
            <a:spAutoFit/>
          </a:bodyPr>
          <a:lstStyle/>
          <a:p>
            <a:pPr algn="ctr"/>
            <a:r>
              <a:rPr lang="en-US" sz="1200" b="1" dirty="0">
                <a:solidFill>
                  <a:schemeClr val="accent2"/>
                </a:solidFill>
                <a:latin typeface="+mj-lt"/>
              </a:rPr>
              <a:t>5</a:t>
            </a:r>
          </a:p>
        </p:txBody>
      </p:sp>
      <p:grpSp>
        <p:nvGrpSpPr>
          <p:cNvPr id="30" name="Group 29"/>
          <p:cNvGrpSpPr/>
          <p:nvPr/>
        </p:nvGrpSpPr>
        <p:grpSpPr>
          <a:xfrm>
            <a:off x="4571329" y="3750824"/>
            <a:ext cx="1544449" cy="701417"/>
            <a:chOff x="4571329" y="3783875"/>
            <a:chExt cx="1544449" cy="701417"/>
          </a:xfrm>
        </p:grpSpPr>
        <p:sp>
          <p:nvSpPr>
            <p:cNvPr id="39" name="TextBox 38"/>
            <p:cNvSpPr txBox="1"/>
            <p:nvPr/>
          </p:nvSpPr>
          <p:spPr>
            <a:xfrm>
              <a:off x="5491084" y="3783875"/>
              <a:ext cx="624694" cy="307777"/>
            </a:xfrm>
            <a:prstGeom prst="rect">
              <a:avLst/>
            </a:prstGeom>
            <a:noFill/>
          </p:spPr>
          <p:txBody>
            <a:bodyPr wrap="square" rtlCol="0">
              <a:spAutoFit/>
            </a:bodyPr>
            <a:lstStyle/>
            <a:p>
              <a:pPr algn="ctr"/>
              <a:r>
                <a:rPr lang="en-US" sz="1400" b="1" dirty="0">
                  <a:solidFill>
                    <a:schemeClr val="tx2"/>
                  </a:solidFill>
                  <a:latin typeface="+mj-lt"/>
                </a:rPr>
                <a:t>7</a:t>
              </a:r>
            </a:p>
          </p:txBody>
        </p:sp>
        <p:sp>
          <p:nvSpPr>
            <p:cNvPr id="75" name="TextBox 74"/>
            <p:cNvSpPr txBox="1"/>
            <p:nvPr/>
          </p:nvSpPr>
          <p:spPr>
            <a:xfrm>
              <a:off x="4826448" y="4177515"/>
              <a:ext cx="624694" cy="307777"/>
            </a:xfrm>
            <a:prstGeom prst="rect">
              <a:avLst/>
            </a:prstGeom>
            <a:noFill/>
            <a:ln>
              <a:noFill/>
            </a:ln>
          </p:spPr>
          <p:txBody>
            <a:bodyPr wrap="square" rtlCol="0">
              <a:spAutoFit/>
            </a:bodyPr>
            <a:lstStyle/>
            <a:p>
              <a:pPr algn="ctr"/>
              <a:r>
                <a:rPr lang="en-US" sz="1400" b="1" dirty="0">
                  <a:solidFill>
                    <a:schemeClr val="tx2"/>
                  </a:solidFill>
                  <a:latin typeface="+mj-lt"/>
                </a:rPr>
                <a:t>7</a:t>
              </a:r>
            </a:p>
          </p:txBody>
        </p:sp>
        <p:cxnSp>
          <p:nvCxnSpPr>
            <p:cNvPr id="76" name="Straight Arrow Connector 75"/>
            <p:cNvCxnSpPr/>
            <p:nvPr/>
          </p:nvCxnSpPr>
          <p:spPr>
            <a:xfrm flipV="1">
              <a:off x="4571329" y="4200390"/>
              <a:ext cx="1048482" cy="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5644944" y="3794150"/>
              <a:ext cx="456422" cy="3616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a:off x="2205531" y="3064449"/>
            <a:ext cx="4473565" cy="1314457"/>
          </a:xfrm>
          <a:custGeom>
            <a:avLst/>
            <a:gdLst>
              <a:gd name="connsiteX0" fmla="*/ 0 w 3233854"/>
              <a:gd name="connsiteY0" fmla="*/ 41472 h 980290"/>
              <a:gd name="connsiteX1" fmla="*/ 479503 w 3233854"/>
              <a:gd name="connsiteY1" fmla="*/ 86077 h 980290"/>
              <a:gd name="connsiteX2" fmla="*/ 412595 w 3233854"/>
              <a:gd name="connsiteY2" fmla="*/ 810906 h 980290"/>
              <a:gd name="connsiteX3" fmla="*/ 1583473 w 3233854"/>
              <a:gd name="connsiteY3" fmla="*/ 922419 h 980290"/>
              <a:gd name="connsiteX4" fmla="*/ 2653990 w 3233854"/>
              <a:gd name="connsiteY4" fmla="*/ 944721 h 980290"/>
              <a:gd name="connsiteX5" fmla="*/ 3233854 w 3233854"/>
              <a:gd name="connsiteY5" fmla="*/ 431765 h 98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3854" h="980290">
                <a:moveTo>
                  <a:pt x="0" y="41472"/>
                </a:moveTo>
                <a:cubicBezTo>
                  <a:pt x="205368" y="-345"/>
                  <a:pt x="410737" y="-42162"/>
                  <a:pt x="479503" y="86077"/>
                </a:cubicBezTo>
                <a:cubicBezTo>
                  <a:pt x="548269" y="214316"/>
                  <a:pt x="228600" y="671516"/>
                  <a:pt x="412595" y="810906"/>
                </a:cubicBezTo>
                <a:cubicBezTo>
                  <a:pt x="596590" y="950296"/>
                  <a:pt x="1209907" y="900117"/>
                  <a:pt x="1583473" y="922419"/>
                </a:cubicBezTo>
                <a:cubicBezTo>
                  <a:pt x="1957039" y="944721"/>
                  <a:pt x="2378927" y="1026497"/>
                  <a:pt x="2653990" y="944721"/>
                </a:cubicBezTo>
                <a:cubicBezTo>
                  <a:pt x="2929053" y="862945"/>
                  <a:pt x="3142786" y="522833"/>
                  <a:pt x="3233854" y="431765"/>
                </a:cubicBezTo>
              </a:path>
            </a:pathLst>
          </a:custGeom>
          <a:noFill/>
          <a:ln w="5080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067415" y="2264784"/>
            <a:ext cx="4174359" cy="1230606"/>
          </a:xfrm>
          <a:custGeom>
            <a:avLst/>
            <a:gdLst>
              <a:gd name="connsiteX0" fmla="*/ 0 w 2888166"/>
              <a:gd name="connsiteY0" fmla="*/ 114011 h 1139096"/>
              <a:gd name="connsiteX1" fmla="*/ 1750742 w 2888166"/>
              <a:gd name="connsiteY1" fmla="*/ 91708 h 1139096"/>
              <a:gd name="connsiteX2" fmla="*/ 1828800 w 2888166"/>
              <a:gd name="connsiteY2" fmla="*/ 1117621 h 1139096"/>
              <a:gd name="connsiteX3" fmla="*/ 2888166 w 2888166"/>
              <a:gd name="connsiteY3" fmla="*/ 783084 h 1139096"/>
            </a:gdLst>
            <a:ahLst/>
            <a:cxnLst>
              <a:cxn ang="0">
                <a:pos x="connsiteX0" y="connsiteY0"/>
              </a:cxn>
              <a:cxn ang="0">
                <a:pos x="connsiteX1" y="connsiteY1"/>
              </a:cxn>
              <a:cxn ang="0">
                <a:pos x="connsiteX2" y="connsiteY2"/>
              </a:cxn>
              <a:cxn ang="0">
                <a:pos x="connsiteX3" y="connsiteY3"/>
              </a:cxn>
            </a:cxnLst>
            <a:rect l="l" t="t" r="r" b="b"/>
            <a:pathLst>
              <a:path w="2888166" h="1139096">
                <a:moveTo>
                  <a:pt x="0" y="114011"/>
                </a:moveTo>
                <a:cubicBezTo>
                  <a:pt x="722971" y="19225"/>
                  <a:pt x="1445942" y="-75560"/>
                  <a:pt x="1750742" y="91708"/>
                </a:cubicBezTo>
                <a:cubicBezTo>
                  <a:pt x="2055542" y="258976"/>
                  <a:pt x="1639229" y="1002392"/>
                  <a:pt x="1828800" y="1117621"/>
                </a:cubicBezTo>
                <a:cubicBezTo>
                  <a:pt x="2018371" y="1232850"/>
                  <a:pt x="2691161" y="849991"/>
                  <a:pt x="2888166" y="783084"/>
                </a:cubicBezTo>
              </a:path>
            </a:pathLst>
          </a:custGeom>
          <a:noFill/>
          <a:ln w="5080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997387" y="3506446"/>
            <a:ext cx="1403715" cy="276999"/>
          </a:xfrm>
          <a:prstGeom prst="rect">
            <a:avLst/>
          </a:prstGeom>
          <a:noFill/>
        </p:spPr>
        <p:txBody>
          <a:bodyPr wrap="square" rtlCol="0">
            <a:spAutoFit/>
          </a:bodyPr>
          <a:lstStyle/>
          <a:p>
            <a:pPr algn="ctr"/>
            <a:r>
              <a:rPr lang="en-US" sz="1200" b="1" dirty="0">
                <a:solidFill>
                  <a:schemeClr val="accent2"/>
                </a:solidFill>
                <a:latin typeface="+mj-lt"/>
              </a:rPr>
              <a:t>5</a:t>
            </a:r>
          </a:p>
        </p:txBody>
      </p:sp>
      <p:cxnSp>
        <p:nvCxnSpPr>
          <p:cNvPr id="68" name="Straight Arrow Connector 67"/>
          <p:cNvCxnSpPr/>
          <p:nvPr/>
        </p:nvCxnSpPr>
        <p:spPr>
          <a:xfrm>
            <a:off x="3198848" y="3769847"/>
            <a:ext cx="1063614"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320037" y="964059"/>
            <a:ext cx="1166834" cy="1200543"/>
            <a:chOff x="4019267" y="1109647"/>
            <a:chExt cx="1166834" cy="1200543"/>
          </a:xfrm>
        </p:grpSpPr>
        <p:grpSp>
          <p:nvGrpSpPr>
            <p:cNvPr id="27" name="Group 26"/>
            <p:cNvGrpSpPr/>
            <p:nvPr/>
          </p:nvGrpSpPr>
          <p:grpSpPr>
            <a:xfrm>
              <a:off x="4019267" y="1109647"/>
              <a:ext cx="1166178" cy="877923"/>
              <a:chOff x="2048772" y="1283552"/>
              <a:chExt cx="1166178" cy="877923"/>
            </a:xfrm>
          </p:grpSpPr>
          <p:sp>
            <p:nvSpPr>
              <p:cNvPr id="36" name="TextBox 35"/>
              <p:cNvSpPr txBox="1"/>
              <p:nvPr/>
            </p:nvSpPr>
            <p:spPr>
              <a:xfrm>
                <a:off x="2048772" y="1837910"/>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sp>
            <p:nvSpPr>
              <p:cNvPr id="37" name="TextBox 36"/>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38" name="TextBox 37"/>
              <p:cNvSpPr txBox="1"/>
              <p:nvPr/>
            </p:nvSpPr>
            <p:spPr>
              <a:xfrm>
                <a:off x="2048772" y="1283552"/>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1" name="TextBox 70"/>
            <p:cNvSpPr txBox="1"/>
            <p:nvPr/>
          </p:nvSpPr>
          <p:spPr>
            <a:xfrm>
              <a:off x="4019923" y="198662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57" name="Group 56"/>
          <p:cNvGrpSpPr/>
          <p:nvPr/>
        </p:nvGrpSpPr>
        <p:grpSpPr>
          <a:xfrm>
            <a:off x="2771718" y="976809"/>
            <a:ext cx="1166178" cy="1200073"/>
            <a:chOff x="3147825" y="1109647"/>
            <a:chExt cx="1166178" cy="1200073"/>
          </a:xfrm>
        </p:grpSpPr>
        <p:grpSp>
          <p:nvGrpSpPr>
            <p:cNvPr id="25" name="Group 24"/>
            <p:cNvGrpSpPr/>
            <p:nvPr/>
          </p:nvGrpSpPr>
          <p:grpSpPr>
            <a:xfrm>
              <a:off x="3147825" y="1109647"/>
              <a:ext cx="1166178" cy="877923"/>
              <a:chOff x="2246401" y="1622949"/>
              <a:chExt cx="1166178" cy="877923"/>
            </a:xfrm>
          </p:grpSpPr>
          <p:sp>
            <p:nvSpPr>
              <p:cNvPr id="49" name="TextBox 48"/>
              <p:cNvSpPr txBox="1"/>
              <p:nvPr/>
            </p:nvSpPr>
            <p:spPr>
              <a:xfrm>
                <a:off x="2246401" y="2177307"/>
                <a:ext cx="1166178" cy="323565"/>
              </a:xfrm>
              <a:prstGeom prst="rect">
                <a:avLst/>
              </a:prstGeom>
              <a:solidFill>
                <a:srgbClr val="FFC000"/>
              </a:solidFill>
              <a:ln w="22225">
                <a:solidFill>
                  <a:srgbClr val="000000"/>
                </a:solidFill>
              </a:ln>
            </p:spPr>
            <p:txBody>
              <a:bodyPr wrap="square" rtlCol="0">
                <a:noAutofit/>
              </a:bodyPr>
              <a:lstStyle>
                <a:defPPr>
                  <a:defRPr lang="en-US"/>
                </a:defPPr>
                <a:lvl1pPr algn="ctr">
                  <a:defRPr sz="1400" b="1">
                    <a:solidFill>
                      <a:srgbClr val="FFC000"/>
                    </a:solidFill>
                  </a:defRPr>
                </a:lvl1pPr>
              </a:lstStyle>
              <a:p>
                <a:r>
                  <a:rPr lang="en-US" dirty="0">
                    <a:solidFill>
                      <a:srgbClr val="000000"/>
                    </a:solidFill>
                  </a:rPr>
                  <a:t>VPN</a:t>
                </a:r>
              </a:p>
            </p:txBody>
          </p:sp>
          <p:sp>
            <p:nvSpPr>
              <p:cNvPr id="53" name="TextBox 5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54" name="TextBox 53"/>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2" name="TextBox 71"/>
            <p:cNvSpPr txBox="1"/>
            <p:nvPr/>
          </p:nvSpPr>
          <p:spPr>
            <a:xfrm>
              <a:off x="3147825" y="198615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56" name="Group 55"/>
          <p:cNvGrpSpPr/>
          <p:nvPr/>
        </p:nvGrpSpPr>
        <p:grpSpPr>
          <a:xfrm>
            <a:off x="1414412" y="1133302"/>
            <a:ext cx="1166178" cy="1200071"/>
            <a:chOff x="2286683" y="1109647"/>
            <a:chExt cx="1166178" cy="1200071"/>
          </a:xfrm>
        </p:grpSpPr>
        <p:grpSp>
          <p:nvGrpSpPr>
            <p:cNvPr id="61" name="Group 60"/>
            <p:cNvGrpSpPr/>
            <p:nvPr/>
          </p:nvGrpSpPr>
          <p:grpSpPr>
            <a:xfrm>
              <a:off x="2286683" y="1109647"/>
              <a:ext cx="1166178" cy="877923"/>
              <a:chOff x="2246401" y="1622949"/>
              <a:chExt cx="1166178" cy="877923"/>
            </a:xfrm>
          </p:grpSpPr>
          <p:sp>
            <p:nvSpPr>
              <p:cNvPr id="62" name="TextBox 61"/>
              <p:cNvSpPr txBox="1"/>
              <p:nvPr/>
            </p:nvSpPr>
            <p:spPr>
              <a:xfrm>
                <a:off x="2246401" y="2177307"/>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sp>
            <p:nvSpPr>
              <p:cNvPr id="63" name="TextBox 62"/>
              <p:cNvSpPr txBox="1"/>
              <p:nvPr/>
            </p:nvSpPr>
            <p:spPr>
              <a:xfrm>
                <a:off x="2246401" y="1899948"/>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64" name="TextBox 63"/>
              <p:cNvSpPr txBox="1"/>
              <p:nvPr/>
            </p:nvSpPr>
            <p:spPr>
              <a:xfrm>
                <a:off x="2246401" y="1622949"/>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73" name="TextBox 72"/>
            <p:cNvSpPr txBox="1"/>
            <p:nvPr/>
          </p:nvSpPr>
          <p:spPr>
            <a:xfrm>
              <a:off x="2286683" y="1986153"/>
              <a:ext cx="116548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60" name="Group 59"/>
          <p:cNvGrpSpPr/>
          <p:nvPr/>
        </p:nvGrpSpPr>
        <p:grpSpPr>
          <a:xfrm>
            <a:off x="4782790" y="4493366"/>
            <a:ext cx="1167332" cy="919975"/>
            <a:chOff x="4782790" y="4493366"/>
            <a:chExt cx="1167332" cy="919975"/>
          </a:xfrm>
        </p:grpSpPr>
        <p:grpSp>
          <p:nvGrpSpPr>
            <p:cNvPr id="43" name="Group 42"/>
            <p:cNvGrpSpPr/>
            <p:nvPr/>
          </p:nvGrpSpPr>
          <p:grpSpPr>
            <a:xfrm>
              <a:off x="4783944" y="4493366"/>
              <a:ext cx="1166178" cy="919975"/>
              <a:chOff x="2053106" y="1560551"/>
              <a:chExt cx="1166178" cy="919975"/>
            </a:xfrm>
          </p:grpSpPr>
          <p:sp>
            <p:nvSpPr>
              <p:cNvPr id="44" name="TextBox 43"/>
              <p:cNvSpPr txBox="1"/>
              <p:nvPr/>
            </p:nvSpPr>
            <p:spPr>
              <a:xfrm>
                <a:off x="2053106" y="215696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5" name="TextBox 44"/>
              <p:cNvSpPr txBox="1"/>
              <p:nvPr/>
            </p:nvSpPr>
            <p:spPr>
              <a:xfrm>
                <a:off x="2053106"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grpSp>
        <p:sp>
          <p:nvSpPr>
            <p:cNvPr id="78" name="TextBox 77"/>
            <p:cNvSpPr txBox="1"/>
            <p:nvPr/>
          </p:nvSpPr>
          <p:spPr>
            <a:xfrm>
              <a:off x="4782790" y="4777022"/>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grpSp>
        <p:nvGrpSpPr>
          <p:cNvPr id="59" name="Group 58"/>
          <p:cNvGrpSpPr/>
          <p:nvPr/>
        </p:nvGrpSpPr>
        <p:grpSpPr>
          <a:xfrm>
            <a:off x="3885607" y="4499158"/>
            <a:ext cx="1166178" cy="924489"/>
            <a:chOff x="3885607" y="4499158"/>
            <a:chExt cx="1166178" cy="924489"/>
          </a:xfrm>
        </p:grpSpPr>
        <p:grpSp>
          <p:nvGrpSpPr>
            <p:cNvPr id="50" name="Group 49"/>
            <p:cNvGrpSpPr/>
            <p:nvPr/>
          </p:nvGrpSpPr>
          <p:grpSpPr>
            <a:xfrm>
              <a:off x="3885607" y="4499158"/>
              <a:ext cx="1166178" cy="924489"/>
              <a:chOff x="2048772" y="1560551"/>
              <a:chExt cx="1166178" cy="924489"/>
            </a:xfrm>
          </p:grpSpPr>
          <p:sp>
            <p:nvSpPr>
              <p:cNvPr id="51" name="TextBox 50"/>
              <p:cNvSpPr txBox="1"/>
              <p:nvPr/>
            </p:nvSpPr>
            <p:spPr>
              <a:xfrm>
                <a:off x="2048772" y="2161475"/>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2" name="TextBox 51"/>
              <p:cNvSpPr txBox="1"/>
              <p:nvPr/>
            </p:nvSpPr>
            <p:spPr>
              <a:xfrm>
                <a:off x="2048772" y="1560551"/>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grpSp>
        <p:sp>
          <p:nvSpPr>
            <p:cNvPr id="79" name="TextBox 78"/>
            <p:cNvSpPr txBox="1"/>
            <p:nvPr/>
          </p:nvSpPr>
          <p:spPr>
            <a:xfrm>
              <a:off x="3885607" y="4785187"/>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sp>
        <p:nvSpPr>
          <p:cNvPr id="80" name="TextBox 79"/>
          <p:cNvSpPr txBox="1"/>
          <p:nvPr/>
        </p:nvSpPr>
        <p:spPr>
          <a:xfrm>
            <a:off x="237129" y="2346565"/>
            <a:ext cx="1037428" cy="461665"/>
          </a:xfrm>
          <a:prstGeom prst="rect">
            <a:avLst/>
          </a:prstGeom>
          <a:solidFill>
            <a:srgbClr val="FFC000"/>
          </a:solidFill>
          <a:ln>
            <a:solidFill>
              <a:schemeClr val="tx1">
                <a:lumMod val="60000"/>
                <a:lumOff val="40000"/>
                <a:alpha val="0"/>
              </a:schemeClr>
            </a:solidFill>
          </a:ln>
        </p:spPr>
        <p:txBody>
          <a:bodyPr wrap="square" rtlCol="0">
            <a:spAutoFit/>
          </a:bodyPr>
          <a:lstStyle/>
          <a:p>
            <a:pPr algn="ctr"/>
            <a:r>
              <a:rPr lang="en-US" sz="1200" dirty="0">
                <a:solidFill>
                  <a:srgbClr val="000000"/>
                </a:solidFill>
              </a:rPr>
              <a:t>Site-1</a:t>
            </a:r>
          </a:p>
          <a:p>
            <a:pPr algn="ctr"/>
            <a:r>
              <a:rPr lang="en-US" sz="1200" dirty="0">
                <a:solidFill>
                  <a:srgbClr val="000000"/>
                </a:solidFill>
              </a:rPr>
              <a:t>VPN</a:t>
            </a:r>
          </a:p>
        </p:txBody>
      </p:sp>
      <p:sp>
        <p:nvSpPr>
          <p:cNvPr id="81" name="TextBox 80"/>
          <p:cNvSpPr txBox="1"/>
          <p:nvPr/>
        </p:nvSpPr>
        <p:spPr>
          <a:xfrm>
            <a:off x="7431557" y="3352671"/>
            <a:ext cx="1037428" cy="461665"/>
          </a:xfrm>
          <a:prstGeom prst="rect">
            <a:avLst/>
          </a:prstGeom>
          <a:solidFill>
            <a:srgbClr val="FFC000"/>
          </a:solidFill>
          <a:ln>
            <a:solidFill>
              <a:schemeClr val="tx1">
                <a:lumMod val="60000"/>
                <a:lumOff val="40000"/>
                <a:alpha val="0"/>
              </a:schemeClr>
            </a:solidFill>
          </a:ln>
        </p:spPr>
        <p:txBody>
          <a:bodyPr wrap="square" rtlCol="0">
            <a:spAutoFit/>
          </a:bodyPr>
          <a:lstStyle/>
          <a:p>
            <a:pPr algn="ctr"/>
            <a:r>
              <a:rPr lang="en-US" sz="1200" dirty="0">
                <a:solidFill>
                  <a:srgbClr val="000000"/>
                </a:solidFill>
              </a:rPr>
              <a:t>Site-2</a:t>
            </a:r>
          </a:p>
          <a:p>
            <a:pPr algn="ctr"/>
            <a:r>
              <a:rPr lang="en-US" sz="1200" dirty="0">
                <a:solidFill>
                  <a:srgbClr val="000000"/>
                </a:solidFill>
              </a:rPr>
              <a:t>VPN</a:t>
            </a:r>
          </a:p>
        </p:txBody>
      </p:sp>
      <p:cxnSp>
        <p:nvCxnSpPr>
          <p:cNvPr id="82" name="Straight Connector 81"/>
          <p:cNvCxnSpPr>
            <a:stCxn id="80" idx="3"/>
            <a:endCxn id="99" idx="1"/>
          </p:cNvCxnSpPr>
          <p:nvPr/>
        </p:nvCxnSpPr>
        <p:spPr>
          <a:xfrm flipV="1">
            <a:off x="1274557" y="2572818"/>
            <a:ext cx="531430" cy="458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1" idx="1"/>
            <a:endCxn id="126" idx="3"/>
          </p:cNvCxnSpPr>
          <p:nvPr/>
        </p:nvCxnSpPr>
        <p:spPr>
          <a:xfrm flipH="1" flipV="1">
            <a:off x="6553069" y="3582415"/>
            <a:ext cx="878488" cy="108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2577470" y="4296045"/>
            <a:ext cx="1168603" cy="1200073"/>
            <a:chOff x="2007175" y="1089142"/>
            <a:chExt cx="1168603" cy="1200073"/>
          </a:xfrm>
        </p:grpSpPr>
        <p:grpSp>
          <p:nvGrpSpPr>
            <p:cNvPr id="92" name="Group 91"/>
            <p:cNvGrpSpPr/>
            <p:nvPr/>
          </p:nvGrpSpPr>
          <p:grpSpPr>
            <a:xfrm>
              <a:off x="2009600" y="1089142"/>
              <a:ext cx="1166178" cy="877923"/>
              <a:chOff x="1108176" y="1602444"/>
              <a:chExt cx="1166178" cy="877923"/>
            </a:xfrm>
          </p:grpSpPr>
          <p:sp>
            <p:nvSpPr>
              <p:cNvPr id="94" name="TextBox 93"/>
              <p:cNvSpPr txBox="1"/>
              <p:nvPr/>
            </p:nvSpPr>
            <p:spPr>
              <a:xfrm>
                <a:off x="1108176" y="2156802"/>
                <a:ext cx="1166178" cy="323565"/>
              </a:xfrm>
              <a:prstGeom prst="rect">
                <a:avLst/>
              </a:prstGeom>
              <a:solidFill>
                <a:srgbClr val="FFC000"/>
              </a:solidFill>
              <a:ln w="22225">
                <a:solidFill>
                  <a:srgbClr val="000000"/>
                </a:solidFill>
              </a:ln>
            </p:spPr>
            <p:txBody>
              <a:bodyPr wrap="square" rtlCol="0">
                <a:noAutofit/>
              </a:bodyPr>
              <a:lstStyle>
                <a:defPPr>
                  <a:defRPr lang="en-US"/>
                </a:defPPr>
                <a:lvl1pPr algn="ctr">
                  <a:defRPr sz="1400" b="1">
                    <a:solidFill>
                      <a:srgbClr val="FFC000"/>
                    </a:solidFill>
                  </a:defRPr>
                </a:lvl1pPr>
              </a:lstStyle>
              <a:p>
                <a:r>
                  <a:rPr lang="en-US" dirty="0">
                    <a:solidFill>
                      <a:srgbClr val="000000"/>
                    </a:solidFill>
                  </a:rPr>
                  <a:t>VPN</a:t>
                </a:r>
              </a:p>
            </p:txBody>
          </p:sp>
          <p:sp>
            <p:nvSpPr>
              <p:cNvPr id="95" name="TextBox 94"/>
              <p:cNvSpPr txBox="1"/>
              <p:nvPr/>
            </p:nvSpPr>
            <p:spPr>
              <a:xfrm>
                <a:off x="1108176" y="1879443"/>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7</a:t>
                </a:r>
              </a:p>
            </p:txBody>
          </p:sp>
          <p:sp>
            <p:nvSpPr>
              <p:cNvPr id="96" name="TextBox 95"/>
              <p:cNvSpPr txBox="1"/>
              <p:nvPr/>
            </p:nvSpPr>
            <p:spPr>
              <a:xfrm>
                <a:off x="1108176" y="1602444"/>
                <a:ext cx="1166178" cy="276999"/>
              </a:xfrm>
              <a:prstGeom prst="rect">
                <a:avLst/>
              </a:prstGeom>
              <a:solidFill>
                <a:srgbClr val="E98355"/>
              </a:solidFill>
              <a:ln w="22225">
                <a:solidFill>
                  <a:srgbClr val="000000"/>
                </a:solidFill>
              </a:ln>
            </p:spPr>
            <p:txBody>
              <a:bodyPr wrap="square" rtlCol="0">
                <a:spAutoFit/>
              </a:bodyPr>
              <a:lstStyle/>
              <a:p>
                <a:pPr algn="ctr"/>
                <a:r>
                  <a:rPr lang="en-US" sz="1200" dirty="0">
                    <a:solidFill>
                      <a:srgbClr val="000000"/>
                    </a:solidFill>
                  </a:rPr>
                  <a:t>5</a:t>
                </a:r>
              </a:p>
            </p:txBody>
          </p:sp>
        </p:grpSp>
        <p:sp>
          <p:nvSpPr>
            <p:cNvPr id="93" name="TextBox 92"/>
            <p:cNvSpPr txBox="1"/>
            <p:nvPr/>
          </p:nvSpPr>
          <p:spPr>
            <a:xfrm>
              <a:off x="2007175" y="1965650"/>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grpSp>
        <p:nvGrpSpPr>
          <p:cNvPr id="104" name="Group 103"/>
          <p:cNvGrpSpPr/>
          <p:nvPr/>
        </p:nvGrpSpPr>
        <p:grpSpPr>
          <a:xfrm>
            <a:off x="5598724" y="2594920"/>
            <a:ext cx="1168447" cy="642502"/>
            <a:chOff x="6985910" y="4573044"/>
            <a:chExt cx="1168447" cy="642502"/>
          </a:xfrm>
        </p:grpSpPr>
        <p:sp>
          <p:nvSpPr>
            <p:cNvPr id="48" name="TextBox 47"/>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103" name="TextBox 102"/>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VPN</a:t>
              </a:r>
            </a:p>
          </p:txBody>
        </p:sp>
      </p:grpSp>
      <p:grpSp>
        <p:nvGrpSpPr>
          <p:cNvPr id="108" name="Group 107"/>
          <p:cNvGrpSpPr/>
          <p:nvPr/>
        </p:nvGrpSpPr>
        <p:grpSpPr>
          <a:xfrm>
            <a:off x="6852052" y="2913142"/>
            <a:ext cx="1940629" cy="323565"/>
            <a:chOff x="6852052" y="2913142"/>
            <a:chExt cx="1940629" cy="323565"/>
          </a:xfrm>
        </p:grpSpPr>
        <p:sp>
          <p:nvSpPr>
            <p:cNvPr id="105" name="TextBox 104"/>
            <p:cNvSpPr txBox="1"/>
            <p:nvPr/>
          </p:nvSpPr>
          <p:spPr>
            <a:xfrm>
              <a:off x="7626503" y="2913142"/>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cxnSp>
          <p:nvCxnSpPr>
            <p:cNvPr id="106" name="Straight Arrow Connector 105"/>
            <p:cNvCxnSpPr/>
            <p:nvPr/>
          </p:nvCxnSpPr>
          <p:spPr>
            <a:xfrm flipV="1">
              <a:off x="6852052" y="3122942"/>
              <a:ext cx="774451" cy="1"/>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a:off x="4966990" y="3489399"/>
            <a:ext cx="914400" cy="914400"/>
          </a:xfrm>
          <a:prstGeom prst="rect">
            <a:avLst/>
          </a:prstGeom>
          <a:noFill/>
          <a:ln>
            <a:noFill/>
          </a:ln>
        </p:spPr>
        <p:txBody>
          <a:bodyPr wrap="none" rtlCol="0">
            <a:noAutofit/>
          </a:bodyPr>
          <a:lstStyle/>
          <a:p>
            <a:pPr algn="ctr"/>
            <a:r>
              <a:rPr lang="en-US" sz="1600" b="1" dirty="0">
                <a:solidFill>
                  <a:srgbClr val="000000"/>
                </a:solidFill>
              </a:rPr>
              <a:t>PHP</a:t>
            </a:r>
          </a:p>
        </p:txBody>
      </p:sp>
      <p:grpSp>
        <p:nvGrpSpPr>
          <p:cNvPr id="97" name="Group 96"/>
          <p:cNvGrpSpPr/>
          <p:nvPr/>
        </p:nvGrpSpPr>
        <p:grpSpPr>
          <a:xfrm>
            <a:off x="1805987" y="2338941"/>
            <a:ext cx="488420" cy="479595"/>
            <a:chOff x="2173762" y="2476797"/>
            <a:chExt cx="411759" cy="387843"/>
          </a:xfrm>
        </p:grpSpPr>
        <p:sp>
          <p:nvSpPr>
            <p:cNvPr id="98" name="Oval 9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99" name="TextBox 98"/>
            <p:cNvSpPr txBox="1"/>
            <p:nvPr/>
          </p:nvSpPr>
          <p:spPr>
            <a:xfrm>
              <a:off x="2173762" y="2544609"/>
              <a:ext cx="393796" cy="242644"/>
            </a:xfrm>
            <a:prstGeom prst="rect">
              <a:avLst/>
            </a:prstGeom>
            <a:noFill/>
            <a:ln>
              <a:noFill/>
            </a:ln>
          </p:spPr>
          <p:txBody>
            <a:bodyPr wrap="none" rtlCol="0">
              <a:noAutofit/>
            </a:bodyPr>
            <a:lstStyle/>
            <a:p>
              <a:pPr algn="ctr"/>
              <a:r>
                <a:rPr lang="en-US" sz="1400" dirty="0">
                  <a:solidFill>
                    <a:schemeClr val="bg1"/>
                  </a:solidFill>
                </a:rPr>
                <a:t>PE-1</a:t>
              </a:r>
            </a:p>
          </p:txBody>
        </p:sp>
      </p:grpSp>
      <p:grpSp>
        <p:nvGrpSpPr>
          <p:cNvPr id="100" name="Group 99"/>
          <p:cNvGrpSpPr/>
          <p:nvPr/>
        </p:nvGrpSpPr>
        <p:grpSpPr>
          <a:xfrm>
            <a:off x="3128094" y="2374754"/>
            <a:ext cx="420139" cy="387843"/>
            <a:chOff x="2165382" y="2476797"/>
            <a:chExt cx="420139" cy="387843"/>
          </a:xfrm>
        </p:grpSpPr>
        <p:sp>
          <p:nvSpPr>
            <p:cNvPr id="101" name="Oval 100"/>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02" name="TextBox 101"/>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2</a:t>
              </a:r>
            </a:p>
          </p:txBody>
        </p:sp>
      </p:grpSp>
      <p:grpSp>
        <p:nvGrpSpPr>
          <p:cNvPr id="107" name="Group 106"/>
          <p:cNvGrpSpPr/>
          <p:nvPr/>
        </p:nvGrpSpPr>
        <p:grpSpPr>
          <a:xfrm>
            <a:off x="2741210" y="3725261"/>
            <a:ext cx="420139" cy="387843"/>
            <a:chOff x="2165382" y="2476797"/>
            <a:chExt cx="420139" cy="387843"/>
          </a:xfrm>
        </p:grpSpPr>
        <p:sp>
          <p:nvSpPr>
            <p:cNvPr id="110" name="Oval 109"/>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1" name="TextBox 110"/>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4</a:t>
              </a:r>
            </a:p>
          </p:txBody>
        </p:sp>
      </p:grpSp>
      <p:grpSp>
        <p:nvGrpSpPr>
          <p:cNvPr id="112" name="Group 111"/>
          <p:cNvGrpSpPr/>
          <p:nvPr/>
        </p:nvGrpSpPr>
        <p:grpSpPr>
          <a:xfrm>
            <a:off x="4803715" y="2354772"/>
            <a:ext cx="418120" cy="387843"/>
            <a:chOff x="2194600" y="2476797"/>
            <a:chExt cx="418120" cy="387843"/>
          </a:xfrm>
        </p:grpSpPr>
        <p:sp>
          <p:nvSpPr>
            <p:cNvPr id="113" name="Oval 112"/>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4" name="TextBox 113"/>
            <p:cNvSpPr txBox="1"/>
            <p:nvPr/>
          </p:nvSpPr>
          <p:spPr>
            <a:xfrm>
              <a:off x="2194600" y="2520496"/>
              <a:ext cx="418120" cy="260309"/>
            </a:xfrm>
            <a:prstGeom prst="rect">
              <a:avLst/>
            </a:prstGeom>
            <a:noFill/>
            <a:ln>
              <a:noFill/>
            </a:ln>
          </p:spPr>
          <p:txBody>
            <a:bodyPr wrap="none" rtlCol="0">
              <a:noAutofit/>
            </a:bodyPr>
            <a:lstStyle/>
            <a:p>
              <a:pPr algn="ctr"/>
              <a:r>
                <a:rPr lang="en-US" sz="1400" dirty="0">
                  <a:solidFill>
                    <a:schemeClr val="bg1"/>
                  </a:solidFill>
                </a:rPr>
                <a:t>3</a:t>
              </a:r>
            </a:p>
          </p:txBody>
        </p:sp>
      </p:grpSp>
      <p:grpSp>
        <p:nvGrpSpPr>
          <p:cNvPr id="115" name="Group 114"/>
          <p:cNvGrpSpPr/>
          <p:nvPr/>
        </p:nvGrpSpPr>
        <p:grpSpPr>
          <a:xfrm>
            <a:off x="4243321" y="3733145"/>
            <a:ext cx="420139" cy="387843"/>
            <a:chOff x="2165382" y="2476797"/>
            <a:chExt cx="420139" cy="387843"/>
          </a:xfrm>
        </p:grpSpPr>
        <p:sp>
          <p:nvSpPr>
            <p:cNvPr id="116" name="Oval 115"/>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17" name="TextBox 116"/>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5</a:t>
              </a:r>
            </a:p>
          </p:txBody>
        </p:sp>
      </p:grpSp>
      <p:grpSp>
        <p:nvGrpSpPr>
          <p:cNvPr id="118" name="Group 117"/>
          <p:cNvGrpSpPr/>
          <p:nvPr/>
        </p:nvGrpSpPr>
        <p:grpSpPr>
          <a:xfrm>
            <a:off x="5188261" y="3754254"/>
            <a:ext cx="420139" cy="387843"/>
            <a:chOff x="2165382" y="2476797"/>
            <a:chExt cx="420139" cy="387843"/>
          </a:xfrm>
        </p:grpSpPr>
        <p:sp>
          <p:nvSpPr>
            <p:cNvPr id="119" name="Oval 118"/>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20" name="TextBox 119"/>
            <p:cNvSpPr txBox="1"/>
            <p:nvPr/>
          </p:nvSpPr>
          <p:spPr>
            <a:xfrm>
              <a:off x="2165382" y="2520496"/>
              <a:ext cx="418120" cy="260309"/>
            </a:xfrm>
            <a:prstGeom prst="rect">
              <a:avLst/>
            </a:prstGeom>
            <a:noFill/>
            <a:ln>
              <a:noFill/>
            </a:ln>
          </p:spPr>
          <p:txBody>
            <a:bodyPr wrap="none" rtlCol="0">
              <a:noAutofit/>
            </a:bodyPr>
            <a:lstStyle/>
            <a:p>
              <a:pPr algn="ctr"/>
              <a:r>
                <a:rPr lang="en-US" sz="1400" dirty="0">
                  <a:solidFill>
                    <a:schemeClr val="bg1"/>
                  </a:solidFill>
                </a:rPr>
                <a:t>6</a:t>
              </a:r>
            </a:p>
          </p:txBody>
        </p:sp>
      </p:grpSp>
      <p:grpSp>
        <p:nvGrpSpPr>
          <p:cNvPr id="124" name="Group 123"/>
          <p:cNvGrpSpPr/>
          <p:nvPr/>
        </p:nvGrpSpPr>
        <p:grpSpPr>
          <a:xfrm>
            <a:off x="6021402" y="3311455"/>
            <a:ext cx="531667" cy="494193"/>
            <a:chOff x="2181000" y="2476797"/>
            <a:chExt cx="418120" cy="387843"/>
          </a:xfrm>
        </p:grpSpPr>
        <p:sp>
          <p:nvSpPr>
            <p:cNvPr id="125" name="Oval 124"/>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700" dirty="0"/>
            </a:p>
          </p:txBody>
        </p:sp>
        <p:sp>
          <p:nvSpPr>
            <p:cNvPr id="126" name="TextBox 125"/>
            <p:cNvSpPr txBox="1"/>
            <p:nvPr/>
          </p:nvSpPr>
          <p:spPr>
            <a:xfrm>
              <a:off x="2181000" y="2559292"/>
              <a:ext cx="418120" cy="260309"/>
            </a:xfrm>
            <a:prstGeom prst="rect">
              <a:avLst/>
            </a:prstGeom>
            <a:noFill/>
            <a:ln>
              <a:noFill/>
            </a:ln>
          </p:spPr>
          <p:txBody>
            <a:bodyPr wrap="none" rtlCol="0">
              <a:noAutofit/>
            </a:bodyPr>
            <a:lstStyle/>
            <a:p>
              <a:pPr algn="ctr"/>
              <a:r>
                <a:rPr lang="en-US" sz="1400" dirty="0">
                  <a:solidFill>
                    <a:schemeClr val="bg1"/>
                  </a:solidFill>
                </a:rPr>
                <a:t>PE-7</a:t>
              </a:r>
            </a:p>
          </p:txBody>
        </p:sp>
      </p:grpSp>
    </p:spTree>
    <p:extLst>
      <p:ext uri="{BB962C8B-B14F-4D97-AF65-F5344CB8AC3E}">
        <p14:creationId xmlns:p14="http://schemas.microsoft.com/office/powerpoint/2010/main" val="798656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35" presetClass="emph" presetSubtype="0" fill="hold" nodeType="withEffect">
                                  <p:stCondLst>
                                    <p:cond delay="0"/>
                                  </p:stCondLst>
                                  <p:childTnLst>
                                    <p:anim calcmode="discrete" valueType="str">
                                      <p:cBhvr>
                                        <p:cTn id="17" dur="1000" fill="hold"/>
                                        <p:tgtEl>
                                          <p:spTgt spid="97"/>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35" presetClass="emph" presetSubtype="0" fill="hold" nodeType="withEffect">
                                  <p:stCondLst>
                                    <p:cond delay="0"/>
                                  </p:stCondLst>
                                  <p:childTnLst>
                                    <p:anim calcmode="discrete" valueType="str">
                                      <p:cBhvr>
                                        <p:cTn id="27" dur="10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7"/>
                                        </p:tgtEl>
                                      </p:cBhvr>
                                    </p:animEffect>
                                    <p:set>
                                      <p:cBhvr>
                                        <p:cTn id="32" dur="1" fill="hold">
                                          <p:stCondLst>
                                            <p:cond delay="499"/>
                                          </p:stCondLst>
                                        </p:cTn>
                                        <p:tgtEl>
                                          <p:spTgt spid="57"/>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35" presetClass="emph" presetSubtype="0" fill="hold" nodeType="withEffect">
                                  <p:stCondLst>
                                    <p:cond delay="0"/>
                                  </p:stCondLst>
                                  <p:childTnLst>
                                    <p:anim calcmode="discrete" valueType="str">
                                      <p:cBhvr>
                                        <p:cTn id="37" dur="1000" fill="hold"/>
                                        <p:tgtEl>
                                          <p:spTgt spid="107"/>
                                        </p:tgtEl>
                                        <p:attrNameLst>
                                          <p:attrName>style.visibility</p:attrName>
                                        </p:attrNameLst>
                                      </p:cBhvr>
                                      <p:tavLst>
                                        <p:tav tm="0">
                                          <p:val>
                                            <p:strVal val="hidden"/>
                                          </p:val>
                                        </p:tav>
                                        <p:tav tm="50000">
                                          <p:val>
                                            <p:strVal val="visible"/>
                                          </p:val>
                                        </p:tav>
                                      </p:tavLst>
                                    </p:anim>
                                  </p:childTnLst>
                                </p:cTn>
                              </p:par>
                              <p:par>
                                <p:cTn id="38" presetID="10" presetClass="entr" presetSubtype="0"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500"/>
                                        <p:tgtEl>
                                          <p:spTgt spid="91"/>
                                        </p:tgtEl>
                                      </p:cBhvr>
                                    </p:animEffect>
                                  </p:childTnLst>
                                </p:cTn>
                              </p:par>
                              <p:par>
                                <p:cTn id="41" presetID="35" presetClass="emph" presetSubtype="0" fill="hold" nodeType="withEffect">
                                  <p:stCondLst>
                                    <p:cond delay="0"/>
                                  </p:stCondLst>
                                  <p:childTnLst>
                                    <p:anim calcmode="discrete" valueType="str">
                                      <p:cBhvr>
                                        <p:cTn id="42" dur="10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8"/>
                                        </p:tgtEl>
                                      </p:cBhvr>
                                    </p:animEffect>
                                    <p:set>
                                      <p:cBhvr>
                                        <p:cTn id="47" dur="1" fill="hold">
                                          <p:stCondLst>
                                            <p:cond delay="499"/>
                                          </p:stCondLst>
                                        </p:cTn>
                                        <p:tgtEl>
                                          <p:spTgt spid="5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91"/>
                                        </p:tgtEl>
                                      </p:cBhvr>
                                    </p:animEffect>
                                    <p:set>
                                      <p:cBhvr>
                                        <p:cTn id="50" dur="1" fill="hold">
                                          <p:stCondLst>
                                            <p:cond delay="499"/>
                                          </p:stCondLst>
                                        </p:cTn>
                                        <p:tgtEl>
                                          <p:spTgt spid="9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35" presetClass="emph" presetSubtype="0" fill="hold" nodeType="withEffect">
                                  <p:stCondLst>
                                    <p:cond delay="0"/>
                                  </p:stCondLst>
                                  <p:childTnLst>
                                    <p:anim calcmode="discrete" valueType="str">
                                      <p:cBhvr>
                                        <p:cTn id="55" dur="1000" fill="hold"/>
                                        <p:tgtEl>
                                          <p:spTgt spid="115"/>
                                        </p:tgtEl>
                                        <p:attrNameLst>
                                          <p:attrName>style.visibility</p:attrName>
                                        </p:attrNameLst>
                                      </p:cBhvr>
                                      <p:tavLst>
                                        <p:tav tm="0">
                                          <p:val>
                                            <p:strVal val="hidden"/>
                                          </p:val>
                                        </p:tav>
                                        <p:tav tm="50000">
                                          <p:val>
                                            <p:strVal val="visible"/>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59"/>
                                        </p:tgtEl>
                                      </p:cBhvr>
                                    </p:animEffect>
                                    <p:set>
                                      <p:cBhvr>
                                        <p:cTn id="60" dur="1" fill="hold">
                                          <p:stCondLst>
                                            <p:cond delay="499"/>
                                          </p:stCondLst>
                                        </p:cTn>
                                        <p:tgtEl>
                                          <p:spTgt spid="5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35" presetClass="emph" presetSubtype="0" fill="hold" nodeType="withEffect">
                                  <p:stCondLst>
                                    <p:cond delay="0"/>
                                  </p:stCondLst>
                                  <p:childTnLst>
                                    <p:anim calcmode="discrete" valueType="str">
                                      <p:cBhvr>
                                        <p:cTn id="65" dur="1000" fill="hold"/>
                                        <p:tgtEl>
                                          <p:spTgt spid="118"/>
                                        </p:tgtEl>
                                        <p:attrNameLst>
                                          <p:attrName>style.visibility</p:attrName>
                                        </p:attrNameLst>
                                      </p:cBhvr>
                                      <p:tavLst>
                                        <p:tav tm="0">
                                          <p:val>
                                            <p:strVal val="hidden"/>
                                          </p:val>
                                        </p:tav>
                                        <p:tav tm="50000">
                                          <p:val>
                                            <p:strVal val="visible"/>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par>
                                <p:cTn id="71" presetID="6" presetClass="emph" presetSubtype="0" fill="hold" grpId="0" nodeType="withEffect">
                                  <p:stCondLst>
                                    <p:cond delay="0"/>
                                  </p:stCondLst>
                                  <p:childTnLst>
                                    <p:animScale>
                                      <p:cBhvr>
                                        <p:cTn id="72" dur="1000" fill="hold"/>
                                        <p:tgtEl>
                                          <p:spTgt spid="109"/>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109"/>
                                        </p:tgtEl>
                                      </p:cBhvr>
                                    </p:animEffect>
                                    <p:set>
                                      <p:cBhvr>
                                        <p:cTn id="77" dur="1" fill="hold">
                                          <p:stCondLst>
                                            <p:cond delay="499"/>
                                          </p:stCondLst>
                                        </p:cTn>
                                        <p:tgtEl>
                                          <p:spTgt spid="10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60"/>
                                        </p:tgtEl>
                                      </p:cBhvr>
                                    </p:animEffect>
                                    <p:set>
                                      <p:cBhvr>
                                        <p:cTn id="82" dur="1" fill="hold">
                                          <p:stCondLst>
                                            <p:cond delay="499"/>
                                          </p:stCondLst>
                                        </p:cTn>
                                        <p:tgtEl>
                                          <p:spTgt spid="60"/>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35" presetClass="emph" presetSubtype="0" fill="hold" nodeType="withEffect">
                                  <p:stCondLst>
                                    <p:cond delay="0"/>
                                  </p:stCondLst>
                                  <p:childTnLst>
                                    <p:anim calcmode="discrete" valueType="str">
                                      <p:cBhvr>
                                        <p:cTn id="87" dur="10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104"/>
                                        </p:tgtEl>
                                      </p:cBhvr>
                                    </p:animEffect>
                                    <p:set>
                                      <p:cBhvr>
                                        <p:cTn id="92" dur="1" fill="hold">
                                          <p:stCondLst>
                                            <p:cond delay="499"/>
                                          </p:stCondLst>
                                        </p:cTn>
                                        <p:tgtEl>
                                          <p:spTgt spid="104"/>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109" grpId="0"/>
      <p:bldP spid="109" grpId="1"/>
      <p:bldP spid="109" grpId="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Internetworking With LDP</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67270640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463958" y="3220243"/>
            <a:ext cx="588791" cy="534286"/>
            <a:chOff x="2167401" y="2476797"/>
            <a:chExt cx="418120" cy="387843"/>
          </a:xfrm>
        </p:grpSpPr>
        <p:sp>
          <p:nvSpPr>
            <p:cNvPr id="8" name="Oval 7"/>
            <p:cNvSpPr/>
            <p:nvPr/>
          </p:nvSpPr>
          <p:spPr>
            <a:xfrm>
              <a:off x="2194600" y="2476797"/>
              <a:ext cx="390921" cy="387843"/>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9" name="TextBox 8"/>
            <p:cNvSpPr txBox="1"/>
            <p:nvPr/>
          </p:nvSpPr>
          <p:spPr>
            <a:xfrm>
              <a:off x="2167401" y="2526284"/>
              <a:ext cx="418120" cy="260309"/>
            </a:xfrm>
            <a:prstGeom prst="rect">
              <a:avLst/>
            </a:prstGeom>
            <a:noFill/>
            <a:ln>
              <a:noFill/>
            </a:ln>
          </p:spPr>
          <p:txBody>
            <a:bodyPr wrap="none" rtlCol="0">
              <a:noAutofit/>
            </a:bodyPr>
            <a:lstStyle/>
            <a:p>
              <a:pPr algn="ctr"/>
              <a:r>
                <a:rPr lang="en-US" dirty="0">
                  <a:solidFill>
                    <a:schemeClr val="bg1"/>
                  </a:solidFill>
                </a:rPr>
                <a:t>1</a:t>
              </a:r>
            </a:p>
          </p:txBody>
        </p:sp>
      </p:grpSp>
      <p:sp>
        <p:nvSpPr>
          <p:cNvPr id="10" name="Oval 9"/>
          <p:cNvSpPr/>
          <p:nvPr/>
        </p:nvSpPr>
        <p:spPr>
          <a:xfrm>
            <a:off x="7201465" y="414720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1" name="Straight Connector 10"/>
          <p:cNvCxnSpPr>
            <a:stCxn id="14" idx="6"/>
            <a:endCxn id="27" idx="2"/>
          </p:cNvCxnSpPr>
          <p:nvPr/>
        </p:nvCxnSpPr>
        <p:spPr>
          <a:xfrm>
            <a:off x="7753390" y="2662346"/>
            <a:ext cx="838931" cy="85187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771316" y="2403975"/>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Oval 13"/>
          <p:cNvSpPr/>
          <p:nvPr/>
        </p:nvSpPr>
        <p:spPr>
          <a:xfrm>
            <a:off x="7234632" y="2397452"/>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Oval 14"/>
          <p:cNvSpPr/>
          <p:nvPr/>
        </p:nvSpPr>
        <p:spPr>
          <a:xfrm>
            <a:off x="5771316" y="4147204"/>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6" name="Straight Connector 15"/>
          <p:cNvCxnSpPr>
            <a:stCxn id="8" idx="6"/>
            <a:endCxn id="13" idx="2"/>
          </p:cNvCxnSpPr>
          <p:nvPr/>
        </p:nvCxnSpPr>
        <p:spPr>
          <a:xfrm flipV="1">
            <a:off x="5052749" y="2655908"/>
            <a:ext cx="718567" cy="8314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2"/>
            <a:endCxn id="13" idx="6"/>
          </p:cNvCxnSpPr>
          <p:nvPr/>
        </p:nvCxnSpPr>
        <p:spPr>
          <a:xfrm flipH="1" flipV="1">
            <a:off x="6286374" y="2655908"/>
            <a:ext cx="948258" cy="643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6"/>
            <a:endCxn id="10" idx="2"/>
          </p:cNvCxnSpPr>
          <p:nvPr/>
        </p:nvCxnSpPr>
        <p:spPr>
          <a:xfrm flipV="1">
            <a:off x="6321805" y="4399136"/>
            <a:ext cx="879660"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6"/>
            <a:endCxn id="15" idx="2"/>
          </p:cNvCxnSpPr>
          <p:nvPr/>
        </p:nvCxnSpPr>
        <p:spPr>
          <a:xfrm>
            <a:off x="5052749" y="3487386"/>
            <a:ext cx="718567" cy="9182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6"/>
            <a:endCxn id="27" idx="2"/>
          </p:cNvCxnSpPr>
          <p:nvPr/>
        </p:nvCxnSpPr>
        <p:spPr>
          <a:xfrm flipV="1">
            <a:off x="7716523" y="3514225"/>
            <a:ext cx="875798" cy="8849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59998" y="2429285"/>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26" name="Group 25"/>
          <p:cNvGrpSpPr/>
          <p:nvPr/>
        </p:nvGrpSpPr>
        <p:grpSpPr>
          <a:xfrm>
            <a:off x="8592321" y="3262292"/>
            <a:ext cx="515058" cy="503865"/>
            <a:chOff x="4245424" y="3169506"/>
            <a:chExt cx="365760" cy="365760"/>
          </a:xfrm>
        </p:grpSpPr>
        <p:sp>
          <p:nvSpPr>
            <p:cNvPr id="27" name="Oval 2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8" name="TextBox 2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sp>
        <p:nvSpPr>
          <p:cNvPr id="29" name="TextBox 28"/>
          <p:cNvSpPr txBox="1"/>
          <p:nvPr/>
        </p:nvSpPr>
        <p:spPr>
          <a:xfrm>
            <a:off x="7301754" y="2485626"/>
            <a:ext cx="384514" cy="353437"/>
          </a:xfrm>
          <a:prstGeom prst="rect">
            <a:avLst/>
          </a:prstGeom>
          <a:noFill/>
          <a:ln>
            <a:noFill/>
          </a:ln>
        </p:spPr>
        <p:txBody>
          <a:bodyPr wrap="none" rtlCol="0">
            <a:noAutofit/>
          </a:bodyPr>
          <a:lstStyle/>
          <a:p>
            <a:pPr algn="ctr"/>
            <a:r>
              <a:rPr lang="en-US" dirty="0">
                <a:solidFill>
                  <a:schemeClr val="bg1"/>
                </a:solidFill>
              </a:rPr>
              <a:t>4</a:t>
            </a:r>
          </a:p>
        </p:txBody>
      </p:sp>
      <p:sp>
        <p:nvSpPr>
          <p:cNvPr id="65" name="TextBox 64"/>
          <p:cNvSpPr txBox="1"/>
          <p:nvPr/>
        </p:nvSpPr>
        <p:spPr>
          <a:xfrm>
            <a:off x="5752164" y="4219837"/>
            <a:ext cx="588791" cy="358597"/>
          </a:xfrm>
          <a:prstGeom prst="rect">
            <a:avLst/>
          </a:prstGeom>
          <a:noFill/>
          <a:ln>
            <a:noFill/>
          </a:ln>
        </p:spPr>
        <p:txBody>
          <a:bodyPr wrap="none" rtlCol="0">
            <a:noAutofit/>
          </a:bodyPr>
          <a:lstStyle/>
          <a:p>
            <a:pPr algn="ctr"/>
            <a:r>
              <a:rPr lang="en-US" dirty="0">
                <a:solidFill>
                  <a:schemeClr val="bg1"/>
                </a:solidFill>
              </a:rPr>
              <a:t>5</a:t>
            </a:r>
          </a:p>
        </p:txBody>
      </p:sp>
      <p:sp>
        <p:nvSpPr>
          <p:cNvPr id="66" name="TextBox 65"/>
          <p:cNvSpPr txBox="1"/>
          <p:nvPr/>
        </p:nvSpPr>
        <p:spPr>
          <a:xfrm>
            <a:off x="7164598" y="4209718"/>
            <a:ext cx="588791" cy="358597"/>
          </a:xfrm>
          <a:prstGeom prst="rect">
            <a:avLst/>
          </a:prstGeom>
          <a:noFill/>
          <a:ln>
            <a:noFill/>
          </a:ln>
        </p:spPr>
        <p:txBody>
          <a:bodyPr wrap="none" rtlCol="0">
            <a:noAutofit/>
          </a:bodyPr>
          <a:lstStyle/>
          <a:p>
            <a:pPr algn="ctr"/>
            <a:r>
              <a:rPr lang="en-US" dirty="0">
                <a:solidFill>
                  <a:schemeClr val="bg1"/>
                </a:solidFill>
              </a:rPr>
              <a:t>6</a:t>
            </a:r>
          </a:p>
        </p:txBody>
      </p:sp>
      <p:sp>
        <p:nvSpPr>
          <p:cNvPr id="69" name="Rounded Rectangle 68"/>
          <p:cNvSpPr/>
          <p:nvPr/>
        </p:nvSpPr>
        <p:spPr>
          <a:xfrm>
            <a:off x="4763258" y="2043117"/>
            <a:ext cx="4114800" cy="3596492"/>
          </a:xfrm>
          <a:prstGeom prst="roundRect">
            <a:avLst/>
          </a:prstGeom>
          <a:noFill/>
          <a:ln w="12700">
            <a:solidFill>
              <a:schemeClr val="tx1">
                <a:alpha val="85000"/>
              </a:scheme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grpSp>
        <p:nvGrpSpPr>
          <p:cNvPr id="86" name="Group 85"/>
          <p:cNvGrpSpPr/>
          <p:nvPr/>
        </p:nvGrpSpPr>
        <p:grpSpPr>
          <a:xfrm>
            <a:off x="4042277" y="2029704"/>
            <a:ext cx="4678427" cy="3025527"/>
            <a:chOff x="4454115" y="2043117"/>
            <a:chExt cx="4678427" cy="3025527"/>
          </a:xfrm>
        </p:grpSpPr>
        <p:sp>
          <p:nvSpPr>
            <p:cNvPr id="70" name="TextBox 69"/>
            <p:cNvSpPr txBox="1"/>
            <p:nvPr/>
          </p:nvSpPr>
          <p:spPr>
            <a:xfrm>
              <a:off x="4454115" y="2852239"/>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1" name="TextBox 70"/>
            <p:cNvSpPr txBox="1"/>
            <p:nvPr/>
          </p:nvSpPr>
          <p:spPr>
            <a:xfrm>
              <a:off x="5724193" y="206400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sp>
          <p:nvSpPr>
            <p:cNvPr id="72" name="TextBox 71"/>
            <p:cNvSpPr txBox="1"/>
            <p:nvPr/>
          </p:nvSpPr>
          <p:spPr>
            <a:xfrm>
              <a:off x="5733662" y="4687732"/>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3" name="TextBox 72"/>
            <p:cNvSpPr txBox="1"/>
            <p:nvPr/>
          </p:nvSpPr>
          <p:spPr>
            <a:xfrm>
              <a:off x="7273064" y="2043117"/>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sp>
          <p:nvSpPr>
            <p:cNvPr id="74" name="TextBox 73"/>
            <p:cNvSpPr txBox="1"/>
            <p:nvPr/>
          </p:nvSpPr>
          <p:spPr>
            <a:xfrm>
              <a:off x="7164598" y="4673789"/>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a:t>
              </a:r>
            </a:p>
          </p:txBody>
        </p:sp>
        <p:sp>
          <p:nvSpPr>
            <p:cNvPr id="75" name="TextBox 74"/>
            <p:cNvSpPr txBox="1"/>
            <p:nvPr/>
          </p:nvSpPr>
          <p:spPr>
            <a:xfrm>
              <a:off x="8506748" y="2918374"/>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a:t>
              </a:r>
              <a:endParaRPr lang="en-US" sz="2000" b="1" dirty="0">
                <a:solidFill>
                  <a:schemeClr val="accent1">
                    <a:lumMod val="75000"/>
                  </a:schemeClr>
                </a:solidFill>
              </a:endParaRPr>
            </a:p>
          </p:txBody>
        </p:sp>
      </p:grpSp>
      <p:grpSp>
        <p:nvGrpSpPr>
          <p:cNvPr id="94" name="Group 93"/>
          <p:cNvGrpSpPr/>
          <p:nvPr/>
        </p:nvGrpSpPr>
        <p:grpSpPr>
          <a:xfrm>
            <a:off x="5055195" y="2864763"/>
            <a:ext cx="3353306" cy="1278411"/>
            <a:chOff x="5055195" y="2864763"/>
            <a:chExt cx="3353306" cy="1278411"/>
          </a:xfrm>
        </p:grpSpPr>
        <p:sp>
          <p:nvSpPr>
            <p:cNvPr id="78" name="Freeform 77"/>
            <p:cNvSpPr/>
            <p:nvPr/>
          </p:nvSpPr>
          <p:spPr>
            <a:xfrm>
              <a:off x="5055195" y="2864763"/>
              <a:ext cx="3340949" cy="637126"/>
            </a:xfrm>
            <a:custGeom>
              <a:avLst/>
              <a:gdLst>
                <a:gd name="connsiteX0" fmla="*/ 0 w 3472249"/>
                <a:gd name="connsiteY0" fmla="*/ 637126 h 637126"/>
                <a:gd name="connsiteX1" fmla="*/ 939114 w 3472249"/>
                <a:gd name="connsiteY1" fmla="*/ 93429 h 637126"/>
                <a:gd name="connsiteX2" fmla="*/ 2471352 w 3472249"/>
                <a:gd name="connsiteY2" fmla="*/ 44002 h 637126"/>
                <a:gd name="connsiteX3" fmla="*/ 3472249 w 3472249"/>
                <a:gd name="connsiteY3" fmla="*/ 550629 h 637126"/>
              </a:gdLst>
              <a:ahLst/>
              <a:cxnLst>
                <a:cxn ang="0">
                  <a:pos x="connsiteX0" y="connsiteY0"/>
                </a:cxn>
                <a:cxn ang="0">
                  <a:pos x="connsiteX1" y="connsiteY1"/>
                </a:cxn>
                <a:cxn ang="0">
                  <a:pos x="connsiteX2" y="connsiteY2"/>
                </a:cxn>
                <a:cxn ang="0">
                  <a:pos x="connsiteX3" y="connsiteY3"/>
                </a:cxn>
              </a:cxnLst>
              <a:rect l="l" t="t" r="r" b="b"/>
              <a:pathLst>
                <a:path w="3472249" h="637126">
                  <a:moveTo>
                    <a:pt x="0" y="637126"/>
                  </a:moveTo>
                  <a:cubicBezTo>
                    <a:pt x="263611" y="414704"/>
                    <a:pt x="527222" y="192283"/>
                    <a:pt x="939114" y="93429"/>
                  </a:cubicBezTo>
                  <a:cubicBezTo>
                    <a:pt x="1351006" y="-5425"/>
                    <a:pt x="2049163" y="-32198"/>
                    <a:pt x="2471352" y="44002"/>
                  </a:cubicBezTo>
                  <a:cubicBezTo>
                    <a:pt x="2893541" y="120202"/>
                    <a:pt x="3182895" y="335415"/>
                    <a:pt x="3472249" y="550629"/>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059820" y="3489533"/>
              <a:ext cx="3348681" cy="653641"/>
            </a:xfrm>
            <a:custGeom>
              <a:avLst/>
              <a:gdLst>
                <a:gd name="connsiteX0" fmla="*/ 0 w 3348681"/>
                <a:gd name="connsiteY0" fmla="*/ 0 h 653641"/>
                <a:gd name="connsiteX1" fmla="*/ 778476 w 3348681"/>
                <a:gd name="connsiteY1" fmla="*/ 556054 h 653641"/>
                <a:gd name="connsiteX2" fmla="*/ 2421925 w 3348681"/>
                <a:gd name="connsiteY2" fmla="*/ 605481 h 653641"/>
                <a:gd name="connsiteX3" fmla="*/ 3348681 w 3348681"/>
                <a:gd name="connsiteY3" fmla="*/ 49427 h 653641"/>
              </a:gdLst>
              <a:ahLst/>
              <a:cxnLst>
                <a:cxn ang="0">
                  <a:pos x="connsiteX0" y="connsiteY0"/>
                </a:cxn>
                <a:cxn ang="0">
                  <a:pos x="connsiteX1" y="connsiteY1"/>
                </a:cxn>
                <a:cxn ang="0">
                  <a:pos x="connsiteX2" y="connsiteY2"/>
                </a:cxn>
                <a:cxn ang="0">
                  <a:pos x="connsiteX3" y="connsiteY3"/>
                </a:cxn>
              </a:cxnLst>
              <a:rect l="l" t="t" r="r" b="b"/>
              <a:pathLst>
                <a:path w="3348681" h="653641">
                  <a:moveTo>
                    <a:pt x="0" y="0"/>
                  </a:moveTo>
                  <a:cubicBezTo>
                    <a:pt x="187411" y="227570"/>
                    <a:pt x="374822" y="455141"/>
                    <a:pt x="778476" y="556054"/>
                  </a:cubicBezTo>
                  <a:cubicBezTo>
                    <a:pt x="1182130" y="656967"/>
                    <a:pt x="1993558" y="689919"/>
                    <a:pt x="2421925" y="605481"/>
                  </a:cubicBezTo>
                  <a:cubicBezTo>
                    <a:pt x="2850293" y="521043"/>
                    <a:pt x="3099487" y="285235"/>
                    <a:pt x="3348681" y="49427"/>
                  </a:cubicBezTo>
                </a:path>
              </a:pathLst>
            </a:custGeom>
            <a:noFill/>
            <a:ln w="6032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194829" y="3274180"/>
              <a:ext cx="902811" cy="523220"/>
            </a:xfrm>
            <a:prstGeom prst="rect">
              <a:avLst/>
            </a:prstGeom>
          </p:spPr>
          <p:txBody>
            <a:bodyPr wrap="none">
              <a:spAutoFit/>
            </a:bodyPr>
            <a:lstStyle/>
            <a:p>
              <a:pPr algn="ctr"/>
              <a:r>
                <a:rPr lang="en-US" sz="2800" b="1" dirty="0">
                  <a:solidFill>
                    <a:srgbClr val="FFC000"/>
                  </a:solidFill>
                </a:rPr>
                <a:t>LDP</a:t>
              </a:r>
            </a:p>
          </p:txBody>
        </p:sp>
      </p:grpSp>
      <p:sp>
        <p:nvSpPr>
          <p:cNvPr id="81" name="TextBox 80"/>
          <p:cNvSpPr txBox="1"/>
          <p:nvPr/>
        </p:nvSpPr>
        <p:spPr>
          <a:xfrm>
            <a:off x="6320232" y="5244924"/>
            <a:ext cx="914400" cy="914400"/>
          </a:xfrm>
          <a:prstGeom prst="rect">
            <a:avLst/>
          </a:prstGeom>
          <a:noFill/>
          <a:ln>
            <a:noFill/>
          </a:ln>
        </p:spPr>
        <p:txBody>
          <a:bodyPr wrap="none" rtlCol="0">
            <a:noAutofit/>
          </a:bodyPr>
          <a:lstStyle/>
          <a:p>
            <a:pPr algn="ctr"/>
            <a:r>
              <a:rPr lang="en-US" sz="1600" b="1" dirty="0">
                <a:solidFill>
                  <a:srgbClr val="000000"/>
                </a:solidFill>
              </a:rPr>
              <a:t>LDP Domain</a:t>
            </a:r>
          </a:p>
        </p:txBody>
      </p:sp>
      <p:sp>
        <p:nvSpPr>
          <p:cNvPr id="83" name="Rectangle 82"/>
          <p:cNvSpPr/>
          <p:nvPr/>
        </p:nvSpPr>
        <p:spPr>
          <a:xfrm>
            <a:off x="19098" y="1018794"/>
            <a:ext cx="4837869" cy="4801314"/>
          </a:xfrm>
          <a:prstGeom prst="rect">
            <a:avLst/>
          </a:prstGeom>
        </p:spPr>
        <p:txBody>
          <a:bodyPr wrap="square">
            <a:spAutoFit/>
          </a:bodyPr>
          <a:lstStyle/>
          <a:p>
            <a:r>
              <a:rPr lang="en-US" b="1" dirty="0">
                <a:solidFill>
                  <a:schemeClr val="tx1">
                    <a:lumMod val="75000"/>
                  </a:schemeClr>
                </a:solidFill>
              </a:rPr>
              <a:t>Initial state: </a:t>
            </a:r>
            <a:r>
              <a:rPr lang="en-US" dirty="0">
                <a:solidFill>
                  <a:srgbClr val="585858"/>
                </a:solidFill>
              </a:rPr>
              <a:t>All nodes run LDP, not SR</a:t>
            </a:r>
          </a:p>
          <a:p>
            <a:endParaRPr lang="en-US" dirty="0">
              <a:solidFill>
                <a:srgbClr val="585858"/>
              </a:solidFill>
            </a:endParaRPr>
          </a:p>
          <a:p>
            <a:r>
              <a:rPr lang="en-US" b="1" dirty="0">
                <a:solidFill>
                  <a:schemeClr val="tx1">
                    <a:lumMod val="75000"/>
                  </a:schemeClr>
                </a:solidFill>
              </a:rPr>
              <a:t>Step1:</a:t>
            </a:r>
            <a:r>
              <a:rPr lang="en-US" dirty="0">
                <a:solidFill>
                  <a:srgbClr val="585858"/>
                </a:solidFill>
              </a:rPr>
              <a:t> All nodes are upgraded to SR</a:t>
            </a:r>
          </a:p>
          <a:p>
            <a:pPr marL="285750" indent="-285750">
              <a:buFont typeface="Arial" panose="020B0604020202020204" pitchFamily="34" charset="0"/>
              <a:buChar char="•"/>
            </a:pPr>
            <a:r>
              <a:rPr lang="en-US" dirty="0">
                <a:solidFill>
                  <a:srgbClr val="585858"/>
                </a:solidFill>
              </a:rPr>
              <a:t>in no particular order</a:t>
            </a:r>
          </a:p>
          <a:p>
            <a:pPr marL="285750" indent="-285750">
              <a:buFont typeface="Arial" panose="020B0604020202020204" pitchFamily="34" charset="0"/>
              <a:buChar char="•"/>
            </a:pPr>
            <a:r>
              <a:rPr lang="en-US" dirty="0">
                <a:solidFill>
                  <a:srgbClr val="585858"/>
                </a:solidFill>
              </a:rPr>
              <a:t>Default label imposition preference = LDP</a:t>
            </a:r>
          </a:p>
          <a:p>
            <a:pPr marL="285750" indent="-285750">
              <a:buFont typeface="Arial" panose="020B0604020202020204" pitchFamily="34" charset="0"/>
              <a:buChar char="•"/>
            </a:pPr>
            <a:r>
              <a:rPr lang="en-US" dirty="0">
                <a:solidFill>
                  <a:srgbClr val="585858"/>
                </a:solidFill>
              </a:rPr>
              <a:t>Leave default LDP label imposition preference</a:t>
            </a:r>
          </a:p>
          <a:p>
            <a:pPr marL="285750" indent="-285750">
              <a:buFont typeface="Arial" panose="020B0604020202020204" pitchFamily="34" charset="0"/>
              <a:buChar char="•"/>
            </a:pPr>
            <a:endParaRPr lang="en-US" dirty="0">
              <a:solidFill>
                <a:srgbClr val="585858"/>
              </a:solidFill>
            </a:endParaRPr>
          </a:p>
          <a:p>
            <a:pPr marL="285750" indent="-285750">
              <a:buFont typeface="Arial" panose="020B0604020202020204" pitchFamily="34" charset="0"/>
              <a:buChar char="•"/>
            </a:pPr>
            <a:endParaRPr lang="en-US" dirty="0">
              <a:solidFill>
                <a:srgbClr val="585858"/>
              </a:solidFill>
            </a:endParaRPr>
          </a:p>
          <a:p>
            <a:pPr marL="285750" indent="-285750">
              <a:buFont typeface="Arial" panose="020B0604020202020204" pitchFamily="34" charset="0"/>
              <a:buChar char="•"/>
            </a:pPr>
            <a:endParaRPr lang="en-US" dirty="0">
              <a:solidFill>
                <a:srgbClr val="585858"/>
              </a:solidFill>
            </a:endParaRPr>
          </a:p>
          <a:p>
            <a:r>
              <a:rPr lang="en-US" b="1" dirty="0">
                <a:solidFill>
                  <a:schemeClr val="tx1">
                    <a:lumMod val="75000"/>
                  </a:schemeClr>
                </a:solidFill>
              </a:rPr>
              <a:t>Step2:</a:t>
            </a:r>
            <a:r>
              <a:rPr lang="en-US" dirty="0">
                <a:solidFill>
                  <a:srgbClr val="585858"/>
                </a:solidFill>
              </a:rPr>
              <a:t> All PEs are configured to prefer SR Label imposition</a:t>
            </a:r>
          </a:p>
          <a:p>
            <a:pPr marL="285750" indent="-285750">
              <a:buFont typeface="Arial" panose="020B0604020202020204" pitchFamily="34" charset="0"/>
              <a:buChar char="•"/>
            </a:pPr>
            <a:r>
              <a:rPr lang="en-US" dirty="0">
                <a:solidFill>
                  <a:srgbClr val="585858"/>
                </a:solidFill>
              </a:rPr>
              <a:t>in no particular order</a:t>
            </a:r>
          </a:p>
          <a:p>
            <a:r>
              <a:rPr lang="en-US" b="1" dirty="0">
                <a:solidFill>
                  <a:schemeClr val="tx1">
                    <a:lumMod val="75000"/>
                  </a:schemeClr>
                </a:solidFill>
              </a:rPr>
              <a:t>Step3:</a:t>
            </a:r>
            <a:r>
              <a:rPr lang="en-US" dirty="0">
                <a:solidFill>
                  <a:srgbClr val="585858"/>
                </a:solidFill>
              </a:rPr>
              <a:t> LDP is removed from the nodes in the network</a:t>
            </a:r>
          </a:p>
          <a:p>
            <a:pPr marL="285750" indent="-285750">
              <a:buFont typeface="Arial" panose="020B0604020202020204" pitchFamily="34" charset="0"/>
              <a:buChar char="•"/>
            </a:pPr>
            <a:r>
              <a:rPr lang="en-US" dirty="0">
                <a:solidFill>
                  <a:srgbClr val="585858"/>
                </a:solidFill>
              </a:rPr>
              <a:t>in no particular order</a:t>
            </a:r>
          </a:p>
          <a:p>
            <a:r>
              <a:rPr lang="en-US" b="1" dirty="0">
                <a:solidFill>
                  <a:schemeClr val="tx1">
                    <a:lumMod val="75000"/>
                  </a:schemeClr>
                </a:solidFill>
              </a:rPr>
              <a:t>Final State: </a:t>
            </a:r>
            <a:r>
              <a:rPr lang="en-US" dirty="0">
                <a:solidFill>
                  <a:srgbClr val="585858"/>
                </a:solidFill>
              </a:rPr>
              <a:t>All nodes run </a:t>
            </a:r>
            <a:r>
              <a:rPr lang="en-US" dirty="0" err="1">
                <a:solidFill>
                  <a:srgbClr val="585858"/>
                </a:solidFill>
              </a:rPr>
              <a:t>SR,Not</a:t>
            </a:r>
            <a:r>
              <a:rPr lang="en-US" dirty="0">
                <a:solidFill>
                  <a:srgbClr val="585858"/>
                </a:solidFill>
              </a:rPr>
              <a:t> LDP</a:t>
            </a:r>
          </a:p>
        </p:txBody>
      </p:sp>
      <p:sp>
        <p:nvSpPr>
          <p:cNvPr id="85"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585858"/>
                </a:solidFill>
              </a:rPr>
              <a:t>Simplest Migration: LDP to SR</a:t>
            </a:r>
          </a:p>
        </p:txBody>
      </p:sp>
      <p:grpSp>
        <p:nvGrpSpPr>
          <p:cNvPr id="87" name="Group 86"/>
          <p:cNvGrpSpPr/>
          <p:nvPr/>
        </p:nvGrpSpPr>
        <p:grpSpPr>
          <a:xfrm>
            <a:off x="4273422" y="2033384"/>
            <a:ext cx="4556619" cy="3032888"/>
            <a:chOff x="4602551" y="2240155"/>
            <a:chExt cx="4556619" cy="3032888"/>
          </a:xfrm>
        </p:grpSpPr>
        <p:sp>
          <p:nvSpPr>
            <p:cNvPr id="88" name="TextBox 87"/>
            <p:cNvSpPr txBox="1"/>
            <p:nvPr/>
          </p:nvSpPr>
          <p:spPr>
            <a:xfrm>
              <a:off x="4602551" y="3058800"/>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89" name="TextBox 88"/>
            <p:cNvSpPr txBox="1"/>
            <p:nvPr/>
          </p:nvSpPr>
          <p:spPr>
            <a:xfrm>
              <a:off x="5921821" y="227501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sp>
          <p:nvSpPr>
            <p:cNvPr id="90" name="TextBox 89"/>
            <p:cNvSpPr txBox="1"/>
            <p:nvPr/>
          </p:nvSpPr>
          <p:spPr>
            <a:xfrm>
              <a:off x="5831369" y="4892131"/>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91" name="TextBox 90"/>
            <p:cNvSpPr txBox="1"/>
            <p:nvPr/>
          </p:nvSpPr>
          <p:spPr>
            <a:xfrm>
              <a:off x="7443023" y="224015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sp>
          <p:nvSpPr>
            <p:cNvPr id="92" name="TextBox 91"/>
            <p:cNvSpPr txBox="1"/>
            <p:nvPr/>
          </p:nvSpPr>
          <p:spPr>
            <a:xfrm>
              <a:off x="7361734" y="4870283"/>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LDP+SR</a:t>
              </a:r>
            </a:p>
          </p:txBody>
        </p:sp>
        <p:sp>
          <p:nvSpPr>
            <p:cNvPr id="93" name="TextBox 92"/>
            <p:cNvSpPr txBox="1"/>
            <p:nvPr/>
          </p:nvSpPr>
          <p:spPr>
            <a:xfrm>
              <a:off x="8533376" y="3102229"/>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LDP+SR</a:t>
              </a:r>
              <a:endParaRPr lang="en-US" sz="2000" b="1" dirty="0">
                <a:solidFill>
                  <a:schemeClr val="accent1">
                    <a:lumMod val="75000"/>
                  </a:schemeClr>
                </a:solidFill>
              </a:endParaRPr>
            </a:p>
          </p:txBody>
        </p:sp>
      </p:grpSp>
      <p:grpSp>
        <p:nvGrpSpPr>
          <p:cNvPr id="95" name="Group 94"/>
          <p:cNvGrpSpPr/>
          <p:nvPr/>
        </p:nvGrpSpPr>
        <p:grpSpPr>
          <a:xfrm>
            <a:off x="5057506" y="2855328"/>
            <a:ext cx="3353306" cy="1278411"/>
            <a:chOff x="5055195" y="2864763"/>
            <a:chExt cx="3353306" cy="1278411"/>
          </a:xfrm>
        </p:grpSpPr>
        <p:sp>
          <p:nvSpPr>
            <p:cNvPr id="96" name="Freeform 95"/>
            <p:cNvSpPr/>
            <p:nvPr/>
          </p:nvSpPr>
          <p:spPr>
            <a:xfrm>
              <a:off x="5055195" y="2864763"/>
              <a:ext cx="3340949" cy="637126"/>
            </a:xfrm>
            <a:custGeom>
              <a:avLst/>
              <a:gdLst>
                <a:gd name="connsiteX0" fmla="*/ 0 w 3472249"/>
                <a:gd name="connsiteY0" fmla="*/ 637126 h 637126"/>
                <a:gd name="connsiteX1" fmla="*/ 939114 w 3472249"/>
                <a:gd name="connsiteY1" fmla="*/ 93429 h 637126"/>
                <a:gd name="connsiteX2" fmla="*/ 2471352 w 3472249"/>
                <a:gd name="connsiteY2" fmla="*/ 44002 h 637126"/>
                <a:gd name="connsiteX3" fmla="*/ 3472249 w 3472249"/>
                <a:gd name="connsiteY3" fmla="*/ 550629 h 637126"/>
              </a:gdLst>
              <a:ahLst/>
              <a:cxnLst>
                <a:cxn ang="0">
                  <a:pos x="connsiteX0" y="connsiteY0"/>
                </a:cxn>
                <a:cxn ang="0">
                  <a:pos x="connsiteX1" y="connsiteY1"/>
                </a:cxn>
                <a:cxn ang="0">
                  <a:pos x="connsiteX2" y="connsiteY2"/>
                </a:cxn>
                <a:cxn ang="0">
                  <a:pos x="connsiteX3" y="connsiteY3"/>
                </a:cxn>
              </a:cxnLst>
              <a:rect l="l" t="t" r="r" b="b"/>
              <a:pathLst>
                <a:path w="3472249" h="637126">
                  <a:moveTo>
                    <a:pt x="0" y="637126"/>
                  </a:moveTo>
                  <a:cubicBezTo>
                    <a:pt x="263611" y="414704"/>
                    <a:pt x="527222" y="192283"/>
                    <a:pt x="939114" y="93429"/>
                  </a:cubicBezTo>
                  <a:cubicBezTo>
                    <a:pt x="1351006" y="-5425"/>
                    <a:pt x="2049163" y="-32198"/>
                    <a:pt x="2471352" y="44002"/>
                  </a:cubicBezTo>
                  <a:cubicBezTo>
                    <a:pt x="2893541" y="120202"/>
                    <a:pt x="3182895" y="335415"/>
                    <a:pt x="3472249" y="550629"/>
                  </a:cubicBezTo>
                </a:path>
              </a:pathLst>
            </a:custGeom>
            <a:noFill/>
            <a:ln w="60325">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5059820" y="3489533"/>
              <a:ext cx="3348681" cy="653641"/>
            </a:xfrm>
            <a:custGeom>
              <a:avLst/>
              <a:gdLst>
                <a:gd name="connsiteX0" fmla="*/ 0 w 3348681"/>
                <a:gd name="connsiteY0" fmla="*/ 0 h 653641"/>
                <a:gd name="connsiteX1" fmla="*/ 778476 w 3348681"/>
                <a:gd name="connsiteY1" fmla="*/ 556054 h 653641"/>
                <a:gd name="connsiteX2" fmla="*/ 2421925 w 3348681"/>
                <a:gd name="connsiteY2" fmla="*/ 605481 h 653641"/>
                <a:gd name="connsiteX3" fmla="*/ 3348681 w 3348681"/>
                <a:gd name="connsiteY3" fmla="*/ 49427 h 653641"/>
              </a:gdLst>
              <a:ahLst/>
              <a:cxnLst>
                <a:cxn ang="0">
                  <a:pos x="connsiteX0" y="connsiteY0"/>
                </a:cxn>
                <a:cxn ang="0">
                  <a:pos x="connsiteX1" y="connsiteY1"/>
                </a:cxn>
                <a:cxn ang="0">
                  <a:pos x="connsiteX2" y="connsiteY2"/>
                </a:cxn>
                <a:cxn ang="0">
                  <a:pos x="connsiteX3" y="connsiteY3"/>
                </a:cxn>
              </a:cxnLst>
              <a:rect l="l" t="t" r="r" b="b"/>
              <a:pathLst>
                <a:path w="3348681" h="653641">
                  <a:moveTo>
                    <a:pt x="0" y="0"/>
                  </a:moveTo>
                  <a:cubicBezTo>
                    <a:pt x="187411" y="227570"/>
                    <a:pt x="374822" y="455141"/>
                    <a:pt x="778476" y="556054"/>
                  </a:cubicBezTo>
                  <a:cubicBezTo>
                    <a:pt x="1182130" y="656967"/>
                    <a:pt x="1993558" y="689919"/>
                    <a:pt x="2421925" y="605481"/>
                  </a:cubicBezTo>
                  <a:cubicBezTo>
                    <a:pt x="2850293" y="521043"/>
                    <a:pt x="3099487" y="285235"/>
                    <a:pt x="3348681" y="49427"/>
                  </a:cubicBezTo>
                </a:path>
              </a:pathLst>
            </a:custGeom>
            <a:noFill/>
            <a:ln w="60325">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304634" y="3274180"/>
              <a:ext cx="683200" cy="523220"/>
            </a:xfrm>
            <a:prstGeom prst="rect">
              <a:avLst/>
            </a:prstGeom>
          </p:spPr>
          <p:txBody>
            <a:bodyPr wrap="none">
              <a:spAutoFit/>
            </a:bodyPr>
            <a:lstStyle/>
            <a:p>
              <a:pPr algn="ctr"/>
              <a:r>
                <a:rPr lang="en-US" sz="2800" b="1" dirty="0">
                  <a:solidFill>
                    <a:srgbClr val="00B050"/>
                  </a:solidFill>
                </a:rPr>
                <a:t>SR</a:t>
              </a:r>
            </a:p>
          </p:txBody>
        </p:sp>
      </p:grpSp>
      <p:sp>
        <p:nvSpPr>
          <p:cNvPr id="99" name="Rectangular Callout 98"/>
          <p:cNvSpPr/>
          <p:nvPr/>
        </p:nvSpPr>
        <p:spPr>
          <a:xfrm>
            <a:off x="1141729" y="2403700"/>
            <a:ext cx="4151870" cy="469906"/>
          </a:xfrm>
          <a:prstGeom prst="wedgeRectCallout">
            <a:avLst>
              <a:gd name="adj1" fmla="val 34258"/>
              <a:gd name="adj2" fmla="val 125531"/>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EF6815"/>
                </a:solidFill>
              </a:rPr>
              <a:t>sr</a:t>
            </a:r>
            <a:r>
              <a:rPr lang="en-US" dirty="0">
                <a:solidFill>
                  <a:srgbClr val="EF6815"/>
                </a:solidFill>
              </a:rPr>
              <a:t>-prefer</a:t>
            </a:r>
          </a:p>
        </p:txBody>
      </p:sp>
      <p:grpSp>
        <p:nvGrpSpPr>
          <p:cNvPr id="101" name="Group 100"/>
          <p:cNvGrpSpPr/>
          <p:nvPr/>
        </p:nvGrpSpPr>
        <p:grpSpPr>
          <a:xfrm>
            <a:off x="4606668" y="2029704"/>
            <a:ext cx="4556619" cy="3032888"/>
            <a:chOff x="4602551" y="2240155"/>
            <a:chExt cx="4556619" cy="3032888"/>
          </a:xfrm>
        </p:grpSpPr>
        <p:sp>
          <p:nvSpPr>
            <p:cNvPr id="102" name="TextBox 101"/>
            <p:cNvSpPr txBox="1"/>
            <p:nvPr/>
          </p:nvSpPr>
          <p:spPr>
            <a:xfrm>
              <a:off x="4602551" y="3058800"/>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3" name="TextBox 102"/>
            <p:cNvSpPr txBox="1"/>
            <p:nvPr/>
          </p:nvSpPr>
          <p:spPr>
            <a:xfrm>
              <a:off x="5921821" y="227501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sp>
          <p:nvSpPr>
            <p:cNvPr id="104" name="TextBox 103"/>
            <p:cNvSpPr txBox="1"/>
            <p:nvPr/>
          </p:nvSpPr>
          <p:spPr>
            <a:xfrm>
              <a:off x="5831369" y="4892131"/>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5" name="TextBox 104"/>
            <p:cNvSpPr txBox="1"/>
            <p:nvPr/>
          </p:nvSpPr>
          <p:spPr>
            <a:xfrm>
              <a:off x="7443023" y="2240155"/>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sp>
          <p:nvSpPr>
            <p:cNvPr id="106" name="TextBox 105"/>
            <p:cNvSpPr txBox="1"/>
            <p:nvPr/>
          </p:nvSpPr>
          <p:spPr>
            <a:xfrm>
              <a:off x="7361734" y="4870283"/>
              <a:ext cx="625794" cy="380912"/>
            </a:xfrm>
            <a:prstGeom prst="rect">
              <a:avLst/>
            </a:prstGeom>
            <a:noFill/>
            <a:ln>
              <a:noFill/>
            </a:ln>
          </p:spPr>
          <p:txBody>
            <a:bodyPr wrap="none" rtlCol="0">
              <a:noAutofit/>
            </a:bodyPr>
            <a:lstStyle/>
            <a:p>
              <a:pPr algn="ctr"/>
              <a:r>
                <a:rPr lang="en-US" sz="2000" b="1" dirty="0">
                  <a:solidFill>
                    <a:schemeClr val="accent1">
                      <a:lumMod val="75000"/>
                    </a:schemeClr>
                  </a:solidFill>
                  <a:latin typeface="+mj-lt"/>
                </a:rPr>
                <a:t>SR</a:t>
              </a:r>
            </a:p>
          </p:txBody>
        </p:sp>
        <p:sp>
          <p:nvSpPr>
            <p:cNvPr id="107" name="TextBox 106"/>
            <p:cNvSpPr txBox="1"/>
            <p:nvPr/>
          </p:nvSpPr>
          <p:spPr>
            <a:xfrm>
              <a:off x="8533376" y="3102229"/>
              <a:ext cx="625794" cy="380912"/>
            </a:xfrm>
            <a:prstGeom prst="rect">
              <a:avLst/>
            </a:prstGeom>
            <a:noFill/>
            <a:ln>
              <a:noFill/>
            </a:ln>
          </p:spPr>
          <p:txBody>
            <a:bodyPr wrap="none" rtlCol="0">
              <a:noAutofit/>
            </a:bodyPr>
            <a:lstStyle/>
            <a:p>
              <a:pPr algn="ctr"/>
              <a:r>
                <a:rPr lang="en-US" sz="2000" b="1" i="0" dirty="0">
                  <a:solidFill>
                    <a:schemeClr val="accent1">
                      <a:lumMod val="75000"/>
                    </a:schemeClr>
                  </a:solidFill>
                  <a:latin typeface="+mj-lt"/>
                </a:rPr>
                <a:t>SR</a:t>
              </a:r>
              <a:endParaRPr lang="en-US" sz="2000" b="1" dirty="0">
                <a:solidFill>
                  <a:schemeClr val="accent1">
                    <a:lumMod val="75000"/>
                  </a:schemeClr>
                </a:solidFill>
              </a:endParaRPr>
            </a:p>
          </p:txBody>
        </p:sp>
      </p:grpSp>
    </p:spTree>
    <p:extLst>
      <p:ext uri="{BB962C8B-B14F-4D97-AF65-F5344CB8AC3E}">
        <p14:creationId xmlns:p14="http://schemas.microsoft.com/office/powerpoint/2010/main" val="1239373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wipe(down)">
                                      <p:cBhvr>
                                        <p:cTn id="7" dur="500"/>
                                        <p:tgtEl>
                                          <p:spTgt spid="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wipe(left)">
                                      <p:cBhvr>
                                        <p:cTn id="17" dur="5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par>
                                <p:cTn id="23" presetID="22" presetClass="entr" presetSubtype="8" fill="hold" nodeType="withEffect">
                                  <p:stCondLst>
                                    <p:cond delay="0"/>
                                  </p:stCondLst>
                                  <p:childTnLst>
                                    <p:set>
                                      <p:cBhvr>
                                        <p:cTn id="24" dur="1" fill="hold">
                                          <p:stCondLst>
                                            <p:cond delay="0"/>
                                          </p:stCondLst>
                                        </p:cTn>
                                        <p:tgtEl>
                                          <p:spTgt spid="83">
                                            <p:txEl>
                                              <p:pRg st="2" end="2"/>
                                            </p:txEl>
                                          </p:spTgt>
                                        </p:tgtEl>
                                        <p:attrNameLst>
                                          <p:attrName>style.visibility</p:attrName>
                                        </p:attrNameLst>
                                      </p:cBhvr>
                                      <p:to>
                                        <p:strVal val="visible"/>
                                      </p:to>
                                    </p:set>
                                    <p:animEffect transition="in" filter="wipe(left)">
                                      <p:cBhvr>
                                        <p:cTn id="25" dur="500"/>
                                        <p:tgtEl>
                                          <p:spTgt spid="83">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83">
                                            <p:txEl>
                                              <p:pRg st="3" end="3"/>
                                            </p:txEl>
                                          </p:spTgt>
                                        </p:tgtEl>
                                        <p:attrNameLst>
                                          <p:attrName>style.visibility</p:attrName>
                                        </p:attrNameLst>
                                      </p:cBhvr>
                                      <p:to>
                                        <p:strVal val="visible"/>
                                      </p:to>
                                    </p:set>
                                    <p:animEffect transition="in" filter="wipe(left)">
                                      <p:cBhvr>
                                        <p:cTn id="28" dur="500"/>
                                        <p:tgtEl>
                                          <p:spTgt spid="83">
                                            <p:txEl>
                                              <p:pRg st="3" end="3"/>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3">
                                            <p:txEl>
                                              <p:pRg st="4" end="4"/>
                                            </p:txEl>
                                          </p:spTgt>
                                        </p:tgtEl>
                                        <p:attrNameLst>
                                          <p:attrName>style.visibility</p:attrName>
                                        </p:attrNameLst>
                                      </p:cBhvr>
                                      <p:to>
                                        <p:strVal val="visible"/>
                                      </p:to>
                                    </p:set>
                                    <p:animEffect transition="in" filter="wipe(left)">
                                      <p:cBhvr>
                                        <p:cTn id="31" dur="500"/>
                                        <p:tgtEl>
                                          <p:spTgt spid="83">
                                            <p:txEl>
                                              <p:pRg st="4" end="4"/>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83">
                                            <p:txEl>
                                              <p:pRg st="5" end="5"/>
                                            </p:txEl>
                                          </p:spTgt>
                                        </p:tgtEl>
                                        <p:attrNameLst>
                                          <p:attrName>style.visibility</p:attrName>
                                        </p:attrNameLst>
                                      </p:cBhvr>
                                      <p:to>
                                        <p:strVal val="visible"/>
                                      </p:to>
                                    </p:set>
                                    <p:animEffect transition="in" filter="wipe(left)">
                                      <p:cBhvr>
                                        <p:cTn id="34" dur="500"/>
                                        <p:tgtEl>
                                          <p:spTgt spid="8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3">
                                            <p:txEl>
                                              <p:pRg st="9" end="9"/>
                                            </p:txEl>
                                          </p:spTgt>
                                        </p:tgtEl>
                                        <p:attrNameLst>
                                          <p:attrName>style.visibility</p:attrName>
                                        </p:attrNameLst>
                                      </p:cBhvr>
                                      <p:to>
                                        <p:strVal val="visible"/>
                                      </p:to>
                                    </p:set>
                                    <p:animEffect transition="in" filter="wipe(left)">
                                      <p:cBhvr>
                                        <p:cTn id="42" dur="500"/>
                                        <p:tgtEl>
                                          <p:spTgt spid="83">
                                            <p:txEl>
                                              <p:pRg st="9" end="9"/>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83">
                                            <p:txEl>
                                              <p:pRg st="10" end="10"/>
                                            </p:txEl>
                                          </p:spTgt>
                                        </p:tgtEl>
                                        <p:attrNameLst>
                                          <p:attrName>style.visibility</p:attrName>
                                        </p:attrNameLst>
                                      </p:cBhvr>
                                      <p:to>
                                        <p:strVal val="visible"/>
                                      </p:to>
                                    </p:set>
                                    <p:animEffect transition="in" filter="wipe(left)">
                                      <p:cBhvr>
                                        <p:cTn id="45" dur="500"/>
                                        <p:tgtEl>
                                          <p:spTgt spid="83">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wipe(left)">
                                      <p:cBhvr>
                                        <p:cTn id="48" dur="500"/>
                                        <p:tgtEl>
                                          <p:spTgt spid="9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94"/>
                                        </p:tgtEl>
                                      </p:cBhvr>
                                    </p:animEffect>
                                    <p:set>
                                      <p:cBhvr>
                                        <p:cTn id="53" dur="1" fill="hold">
                                          <p:stCondLst>
                                            <p:cond delay="499"/>
                                          </p:stCondLst>
                                        </p:cTn>
                                        <p:tgtEl>
                                          <p:spTgt spid="94"/>
                                        </p:tgtEl>
                                        <p:attrNameLst>
                                          <p:attrName>style.visibility</p:attrName>
                                        </p:attrNameLst>
                                      </p:cBhvr>
                                      <p:to>
                                        <p:strVal val="hidden"/>
                                      </p:to>
                                    </p:set>
                                  </p:childTnLst>
                                </p:cTn>
                              </p:par>
                              <p:par>
                                <p:cTn id="54" presetID="22" presetClass="entr" presetSubtype="8" fill="hold" nodeType="with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wipe(left)">
                                      <p:cBhvr>
                                        <p:cTn id="56" dur="500"/>
                                        <p:tgtEl>
                                          <p:spTgt spid="9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87"/>
                                        </p:tgtEl>
                                      </p:cBhvr>
                                    </p:animEffect>
                                    <p:set>
                                      <p:cBhvr>
                                        <p:cTn id="61" dur="1" fill="hold">
                                          <p:stCondLst>
                                            <p:cond delay="499"/>
                                          </p:stCondLst>
                                        </p:cTn>
                                        <p:tgtEl>
                                          <p:spTgt spid="8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par>
                                <p:cTn id="65" presetID="22" presetClass="entr" presetSubtype="8" fill="hold" nodeType="withEffect">
                                  <p:stCondLst>
                                    <p:cond delay="0"/>
                                  </p:stCondLst>
                                  <p:childTnLst>
                                    <p:set>
                                      <p:cBhvr>
                                        <p:cTn id="66" dur="1" fill="hold">
                                          <p:stCondLst>
                                            <p:cond delay="0"/>
                                          </p:stCondLst>
                                        </p:cTn>
                                        <p:tgtEl>
                                          <p:spTgt spid="83">
                                            <p:txEl>
                                              <p:pRg st="11" end="11"/>
                                            </p:txEl>
                                          </p:spTgt>
                                        </p:tgtEl>
                                        <p:attrNameLst>
                                          <p:attrName>style.visibility</p:attrName>
                                        </p:attrNameLst>
                                      </p:cBhvr>
                                      <p:to>
                                        <p:strVal val="visible"/>
                                      </p:to>
                                    </p:set>
                                    <p:animEffect transition="in" filter="wipe(left)">
                                      <p:cBhvr>
                                        <p:cTn id="67" dur="500"/>
                                        <p:tgtEl>
                                          <p:spTgt spid="83">
                                            <p:txEl>
                                              <p:pRg st="11" end="11"/>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83">
                                            <p:txEl>
                                              <p:pRg st="12" end="12"/>
                                            </p:txEl>
                                          </p:spTgt>
                                        </p:tgtEl>
                                        <p:attrNameLst>
                                          <p:attrName>style.visibility</p:attrName>
                                        </p:attrNameLst>
                                      </p:cBhvr>
                                      <p:to>
                                        <p:strVal val="visible"/>
                                      </p:to>
                                    </p:set>
                                    <p:animEffect transition="in" filter="wipe(left)">
                                      <p:cBhvr>
                                        <p:cTn id="70" dur="500"/>
                                        <p:tgtEl>
                                          <p:spTgt spid="83">
                                            <p:txEl>
                                              <p:pRg st="12" end="1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fade">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83">
                                            <p:txEl>
                                              <p:pRg st="13" end="13"/>
                                            </p:txEl>
                                          </p:spTgt>
                                        </p:tgtEl>
                                        <p:attrNameLst>
                                          <p:attrName>style.visibility</p:attrName>
                                        </p:attrNameLst>
                                      </p:cBhvr>
                                      <p:to>
                                        <p:strVal val="visible"/>
                                      </p:to>
                                    </p:set>
                                    <p:animEffect transition="in" filter="wipe(left)">
                                      <p:cBhvr>
                                        <p:cTn id="78" dur="500"/>
                                        <p:tgtEl>
                                          <p:spTgt spid="8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768859889"/>
              </p:ext>
            </p:extLst>
          </p:nvPr>
        </p:nvGraphicFramePr>
        <p:xfrm>
          <a:off x="746874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r>
                        <a:rPr lang="en-US" sz="1000" b="0" dirty="0">
                          <a:ln>
                            <a:solidFill>
                              <a:srgbClr val="000000"/>
                            </a:solidFill>
                          </a:ln>
                          <a:solidFill>
                            <a:srgbClr val="000000"/>
                          </a:solidFill>
                        </a:rPr>
                        <a:t>24003</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7" name="TextBox 6"/>
          <p:cNvSpPr txBox="1"/>
          <p:nvPr/>
        </p:nvSpPr>
        <p:spPr>
          <a:xfrm>
            <a:off x="759231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830486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9" name="TextBox 8"/>
          <p:cNvSpPr txBox="1"/>
          <p:nvPr/>
        </p:nvSpPr>
        <p:spPr>
          <a:xfrm rot="16200000">
            <a:off x="703637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399963067"/>
              </p:ext>
            </p:extLst>
          </p:nvPr>
        </p:nvGraphicFramePr>
        <p:xfrm>
          <a:off x="545048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7"/>
                  </a:ext>
                </a:extLst>
              </a:tr>
              <a:tr h="216000">
                <a:tc>
                  <a:txBody>
                    <a:bodyPr/>
                    <a:lstStyle/>
                    <a:p>
                      <a:pPr algn="ctr"/>
                      <a:r>
                        <a:rPr lang="en-US" sz="1000" b="0" dirty="0">
                          <a:ln>
                            <a:solidFill>
                              <a:srgbClr val="000000"/>
                            </a:solidFill>
                          </a:ln>
                          <a:solidFill>
                            <a:srgbClr val="000000"/>
                          </a:solidFill>
                        </a:rPr>
                        <a:t>24005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8"/>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r>
                        <a:rPr lang="en-US" sz="1000" b="0" dirty="0">
                          <a:ln>
                            <a:solidFill>
                              <a:srgbClr val="000000"/>
                            </a:solidFill>
                          </a:ln>
                          <a:solidFill>
                            <a:srgbClr val="000000"/>
                          </a:solidFill>
                        </a:rPr>
                        <a:t>32011</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24003</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59" name="TextBox 58"/>
          <p:cNvSpPr txBox="1"/>
          <p:nvPr/>
        </p:nvSpPr>
        <p:spPr>
          <a:xfrm>
            <a:off x="557405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628660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501811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016614789"/>
              </p:ext>
            </p:extLst>
          </p:nvPr>
        </p:nvGraphicFramePr>
        <p:xfrm>
          <a:off x="343222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24005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r>
                        <a:rPr lang="en-US" sz="1000" b="0" dirty="0">
                          <a:ln>
                            <a:solidFill>
                              <a:srgbClr val="000000"/>
                            </a:solidFill>
                          </a:ln>
                          <a:solidFill>
                            <a:srgbClr val="000000"/>
                          </a:solidFill>
                        </a:rPr>
                        <a:t>24001</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32011</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67" name="TextBox 66"/>
          <p:cNvSpPr txBox="1"/>
          <p:nvPr/>
        </p:nvSpPr>
        <p:spPr>
          <a:xfrm>
            <a:off x="355579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426834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821914192"/>
              </p:ext>
            </p:extLst>
          </p:nvPr>
        </p:nvGraphicFramePr>
        <p:xfrm>
          <a:off x="1413966" y="3048602"/>
          <a:ext cx="1512000" cy="35356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0">
                <a:tc>
                  <a:txBody>
                    <a:bodyPr/>
                    <a:lstStyle/>
                    <a:p>
                      <a:pPr algn="ctr"/>
                      <a:r>
                        <a:rPr lang="en-US" sz="1000" b="0" dirty="0">
                          <a:ln>
                            <a:solidFill>
                              <a:srgbClr val="000000"/>
                            </a:solidFill>
                          </a:ln>
                          <a:solidFill>
                            <a:srgbClr val="000000"/>
                          </a:solidFill>
                        </a:rPr>
                        <a:t>24002</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24001</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9"/>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2"/>
                  </a:ext>
                </a:extLst>
              </a:tr>
              <a:tr h="216000">
                <a:tc>
                  <a:txBody>
                    <a:bodyPr/>
                    <a:lstStyle/>
                    <a:p>
                      <a:pPr algn="ctr"/>
                      <a:r>
                        <a:rPr lang="en-US" sz="1000" b="0" dirty="0">
                          <a:ln>
                            <a:solidFill>
                              <a:srgbClr val="000000"/>
                            </a:solidFill>
                          </a:ln>
                          <a:solidFill>
                            <a:srgbClr val="000000"/>
                          </a:solidFill>
                        </a:rPr>
                        <a:t>1048575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3"/>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2" name="TextBox 71"/>
          <p:cNvSpPr txBox="1"/>
          <p:nvPr/>
        </p:nvSpPr>
        <p:spPr>
          <a:xfrm>
            <a:off x="225008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3" name="TextBox 72"/>
          <p:cNvSpPr txBox="1"/>
          <p:nvPr/>
        </p:nvSpPr>
        <p:spPr>
          <a:xfrm rot="16200000">
            <a:off x="1006312" y="3922320"/>
            <a:ext cx="264817" cy="263633"/>
          </a:xfrm>
          <a:prstGeom prst="rect">
            <a:avLst/>
          </a:prstGeom>
          <a:noFill/>
          <a:ln>
            <a:noFill/>
          </a:ln>
        </p:spPr>
        <p:txBody>
          <a:bodyPr wrap="none" rtlCol="0">
            <a:noAutofit/>
          </a:bodyPr>
          <a:lstStyle/>
          <a:p>
            <a:pPr algn="ctr"/>
            <a:r>
              <a:rPr lang="en-US" dirty="0">
                <a:solidFill>
                  <a:srgbClr val="585858"/>
                </a:solidFill>
              </a:rPr>
              <a:t>SRGB</a:t>
            </a:r>
          </a:p>
        </p:txBody>
      </p:sp>
      <p:cxnSp>
        <p:nvCxnSpPr>
          <p:cNvPr id="75" name="Straight Arrow Connector 74"/>
          <p:cNvCxnSpPr/>
          <p:nvPr/>
        </p:nvCxnSpPr>
        <p:spPr>
          <a:xfrm>
            <a:off x="3000450" y="4028305"/>
            <a:ext cx="35764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008172" y="4054136"/>
            <a:ext cx="460574" cy="11645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994008" y="4020065"/>
            <a:ext cx="456478" cy="129334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2967495" y="4955059"/>
            <a:ext cx="464731" cy="25126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944226" y="4955059"/>
            <a:ext cx="506260" cy="1019775"/>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7008172" y="5206320"/>
            <a:ext cx="460574" cy="76499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086"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344"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212"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93939"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84528"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73974" y="193176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492664"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5413415"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7359587" y="755204"/>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8362099" y="773121"/>
            <a:ext cx="914400" cy="914400"/>
          </a:xfrm>
          <a:prstGeom prst="rect">
            <a:avLst/>
          </a:prstGeom>
          <a:noFill/>
          <a:ln>
            <a:noFill/>
          </a:ln>
        </p:spPr>
        <p:txBody>
          <a:bodyPr wrap="none" rtlCol="0">
            <a:noAutofit/>
          </a:bodyPr>
          <a:lstStyle/>
          <a:p>
            <a:pPr algn="ctr"/>
            <a:r>
              <a:rPr lang="en-US" sz="2400" b="1" dirty="0">
                <a:solidFill>
                  <a:srgbClr val="000000"/>
                </a:solidFill>
              </a:rPr>
              <a:t>5</a:t>
            </a:r>
          </a:p>
        </p:txBody>
      </p:sp>
      <p:sp>
        <p:nvSpPr>
          <p:cNvPr id="109" name="Rectangle 108"/>
          <p:cNvSpPr/>
          <p:nvPr/>
        </p:nvSpPr>
        <p:spPr>
          <a:xfrm>
            <a:off x="1413966" y="388738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453958" y="388738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458106" y="5094268"/>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475486" y="3878891"/>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3401" y="5094268"/>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439846" y="4865081"/>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85737" y="5838635"/>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497072" y="5087185"/>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ular Callout 117"/>
          <p:cNvSpPr/>
          <p:nvPr/>
        </p:nvSpPr>
        <p:spPr>
          <a:xfrm>
            <a:off x="81731" y="2101671"/>
            <a:ext cx="3382145" cy="469906"/>
          </a:xfrm>
          <a:prstGeom prst="wedgeRectCallout">
            <a:avLst>
              <a:gd name="adj1" fmla="val 5443"/>
              <a:gd name="adj2" fmla="val 320123"/>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EF6815"/>
                </a:solidFill>
              </a:rPr>
              <a:t>sr</a:t>
            </a:r>
            <a:r>
              <a:rPr lang="en-US" dirty="0">
                <a:solidFill>
                  <a:srgbClr val="EF6815"/>
                </a:solidFill>
              </a:rPr>
              <a:t>-prefer</a:t>
            </a:r>
          </a:p>
        </p:txBody>
      </p:sp>
      <p:sp>
        <p:nvSpPr>
          <p:cNvPr id="119" name="Rectangular Callout 118"/>
          <p:cNvSpPr/>
          <p:nvPr/>
        </p:nvSpPr>
        <p:spPr>
          <a:xfrm>
            <a:off x="110519" y="6152630"/>
            <a:ext cx="3382145" cy="469906"/>
          </a:xfrm>
          <a:prstGeom prst="wedgeRectCallout">
            <a:avLst>
              <a:gd name="adj1" fmla="val 18961"/>
              <a:gd name="adj2" fmla="val -212445"/>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segment-routing </a:t>
            </a:r>
            <a:r>
              <a:rPr lang="en-US" dirty="0" err="1">
                <a:solidFill>
                  <a:srgbClr val="585858"/>
                </a:solidFill>
              </a:rPr>
              <a:t>mpls</a:t>
            </a:r>
            <a:r>
              <a:rPr lang="en-US" dirty="0">
                <a:solidFill>
                  <a:srgbClr val="585858"/>
                </a:solidFill>
              </a:rPr>
              <a:t> (</a:t>
            </a:r>
            <a:r>
              <a:rPr lang="en-US" dirty="0" err="1">
                <a:solidFill>
                  <a:srgbClr val="585858"/>
                </a:solidFill>
              </a:rPr>
              <a:t>defualt</a:t>
            </a:r>
            <a:r>
              <a:rPr lang="en-US" dirty="0">
                <a:solidFill>
                  <a:srgbClr val="585858"/>
                </a:solidFill>
              </a:rPr>
              <a:t>)</a:t>
            </a:r>
            <a:endParaRPr lang="en-US" dirty="0">
              <a:solidFill>
                <a:srgbClr val="EF6815"/>
              </a:solidFill>
            </a:endParaRPr>
          </a:p>
        </p:txBody>
      </p:sp>
    </p:spTree>
    <p:extLst>
      <p:ext uri="{BB962C8B-B14F-4D97-AF65-F5344CB8AC3E}">
        <p14:creationId xmlns:p14="http://schemas.microsoft.com/office/powerpoint/2010/main" val="2126643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left)">
                                      <p:cBhvr>
                                        <p:cTn id="27" dur="500"/>
                                        <p:tgtEl>
                                          <p:spTgt spid="75"/>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500"/>
                                        <p:tgtEl>
                                          <p:spTgt spid="1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fade">
                                      <p:cBhvr>
                                        <p:cTn id="45" dur="500"/>
                                        <p:tgtEl>
                                          <p:spTgt spid="1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p:cTn id="50" dur="5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left)">
                                      <p:cBhvr>
                                        <p:cTn id="68" dur="500"/>
                                        <p:tgtEl>
                                          <p:spTgt spid="8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8"/>
                                        </p:tgtEl>
                                        <p:attrNameLst>
                                          <p:attrName>style.visibility</p:attrName>
                                        </p:attrNameLst>
                                      </p:cBhvr>
                                      <p:to>
                                        <p:strVal val="visible"/>
                                      </p:to>
                                    </p:set>
                                    <p:animEffect transition="in" filter="wipe(left)">
                                      <p:cBhvr>
                                        <p:cTn id="71" dur="500"/>
                                        <p:tgtEl>
                                          <p:spTgt spid="1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9"/>
                                        </p:tgtEl>
                                        <p:attrNameLst>
                                          <p:attrName>style.visibility</p:attrName>
                                        </p:attrNameLst>
                                      </p:cBhvr>
                                      <p:to>
                                        <p:strVal val="visible"/>
                                      </p:to>
                                    </p:set>
                                    <p:animEffect transition="in" filter="wipe(left)">
                                      <p:cBhvr>
                                        <p:cTn id="7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20171" y="2974061"/>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297929" y="2974061"/>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184926" y="3729809"/>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440031" y="3729808"/>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879862" y="4314141"/>
            <a:ext cx="722871" cy="676333"/>
            <a:chOff x="2184951" y="2476797"/>
            <a:chExt cx="418120" cy="387843"/>
          </a:xfrm>
        </p:grpSpPr>
        <p:sp>
          <p:nvSpPr>
            <p:cNvPr id="9" name="Oval 8"/>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0" name="TextBox 9"/>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1" name="Group 10"/>
          <p:cNvGrpSpPr/>
          <p:nvPr/>
        </p:nvGrpSpPr>
        <p:grpSpPr>
          <a:xfrm>
            <a:off x="4376455" y="4337724"/>
            <a:ext cx="722871" cy="676333"/>
            <a:chOff x="2184951" y="2476797"/>
            <a:chExt cx="418120" cy="387843"/>
          </a:xfrm>
        </p:grpSpPr>
        <p:sp>
          <p:nvSpPr>
            <p:cNvPr id="12" name="Oval 11"/>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3" name="TextBox 12"/>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4" name="Group 13"/>
          <p:cNvGrpSpPr/>
          <p:nvPr/>
        </p:nvGrpSpPr>
        <p:grpSpPr>
          <a:xfrm>
            <a:off x="7069507" y="4314154"/>
            <a:ext cx="730902" cy="676333"/>
            <a:chOff x="2194600" y="2476797"/>
            <a:chExt cx="422765" cy="387843"/>
          </a:xfrm>
        </p:grpSpPr>
        <p:sp>
          <p:nvSpPr>
            <p:cNvPr id="15" name="Oval 14"/>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6" name="TextBox 15"/>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7" name="Group 16"/>
          <p:cNvGrpSpPr/>
          <p:nvPr/>
        </p:nvGrpSpPr>
        <p:grpSpPr>
          <a:xfrm>
            <a:off x="3274200" y="3838505"/>
            <a:ext cx="722871" cy="676333"/>
            <a:chOff x="2184951" y="2476797"/>
            <a:chExt cx="418120" cy="387843"/>
          </a:xfrm>
        </p:grpSpPr>
        <p:sp>
          <p:nvSpPr>
            <p:cNvPr id="18" name="Oval 17"/>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9" name="TextBox 1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20" name="Group 19"/>
          <p:cNvGrpSpPr/>
          <p:nvPr/>
        </p:nvGrpSpPr>
        <p:grpSpPr>
          <a:xfrm>
            <a:off x="8468698" y="3828446"/>
            <a:ext cx="722871" cy="676333"/>
            <a:chOff x="2184951" y="2476797"/>
            <a:chExt cx="418120" cy="387843"/>
          </a:xfrm>
        </p:grpSpPr>
        <p:sp>
          <p:nvSpPr>
            <p:cNvPr id="21" name="Oval 20"/>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2" name="TextBox 21"/>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sp>
        <p:nvSpPr>
          <p:cNvPr id="23" name="Rectangle 22"/>
          <p:cNvSpPr/>
          <p:nvPr/>
        </p:nvSpPr>
        <p:spPr>
          <a:xfrm>
            <a:off x="4647920" y="3014265"/>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24" name="Rectangle 23"/>
          <p:cNvSpPr/>
          <p:nvPr/>
        </p:nvSpPr>
        <p:spPr>
          <a:xfrm>
            <a:off x="6925307" y="2981671"/>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
        <p:nvSpPr>
          <p:cNvPr id="25" name="TextBox 24"/>
          <p:cNvSpPr txBox="1"/>
          <p:nvPr/>
        </p:nvSpPr>
        <p:spPr>
          <a:xfrm>
            <a:off x="60781" y="868527"/>
            <a:ext cx="5253677" cy="5794754"/>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When a node is LDP capable but its next-hop along the SPT to the destination</a:t>
            </a:r>
          </a:p>
          <a:p>
            <a:r>
              <a:rPr lang="en-US" dirty="0">
                <a:solidFill>
                  <a:srgbClr val="000000"/>
                </a:solidFill>
              </a:rPr>
              <a:t>is not LDP capable</a:t>
            </a:r>
          </a:p>
          <a:p>
            <a:pPr marL="742950" lvl="1" indent="-285750">
              <a:buFont typeface="Arial" panose="020B0604020202020204" pitchFamily="34" charset="0"/>
              <a:buChar char="•"/>
            </a:pPr>
            <a:r>
              <a:rPr lang="en-US" dirty="0">
                <a:solidFill>
                  <a:srgbClr val="000000"/>
                </a:solidFill>
              </a:rPr>
              <a:t>no LDP outgoing label</a:t>
            </a:r>
          </a:p>
          <a:p>
            <a:pPr marL="285750" indent="-285750">
              <a:buFont typeface="Arial" panose="020B0604020202020204" pitchFamily="34" charset="0"/>
              <a:buChar char="•"/>
            </a:pPr>
            <a:r>
              <a:rPr lang="en-US" dirty="0">
                <a:solidFill>
                  <a:srgbClr val="000000"/>
                </a:solidFill>
              </a:rPr>
              <a:t>In this case, the LDP LSP is connected to the prefix segment</a:t>
            </a:r>
          </a:p>
          <a:p>
            <a:pPr marL="285750" indent="-285750">
              <a:buFont typeface="Arial" panose="020B0604020202020204" pitchFamily="34" charset="0"/>
              <a:buChar char="•"/>
            </a:pPr>
            <a:r>
              <a:rPr lang="en-US" dirty="0">
                <a:solidFill>
                  <a:srgbClr val="000000"/>
                </a:solidFill>
              </a:rPr>
              <a:t>C installs the following LDP-to-SR FIB entry:</a:t>
            </a:r>
          </a:p>
          <a:p>
            <a:pPr marL="285750" indent="-285750">
              <a:buFont typeface="Arial" panose="020B0604020202020204" pitchFamily="34" charset="0"/>
              <a:buChar char="•"/>
            </a:pPr>
            <a:r>
              <a:rPr lang="en-US" dirty="0">
                <a:solidFill>
                  <a:srgbClr val="000000"/>
                </a:solidFill>
              </a:rPr>
              <a:t>incoming label: label bound by LDP for FEC Z</a:t>
            </a:r>
          </a:p>
          <a:p>
            <a:pPr marL="285750" indent="-285750">
              <a:buFont typeface="Arial" panose="020B0604020202020204" pitchFamily="34" charset="0"/>
              <a:buChar char="•"/>
            </a:pPr>
            <a:r>
              <a:rPr lang="en-US" dirty="0">
                <a:solidFill>
                  <a:srgbClr val="000000"/>
                </a:solidFill>
              </a:rPr>
              <a:t>outgoing label: prefix segment bound to Z</a:t>
            </a:r>
          </a:p>
          <a:p>
            <a:pPr marL="285750" indent="-285750">
              <a:buFont typeface="Arial" panose="020B0604020202020204" pitchFamily="34" charset="0"/>
              <a:buChar char="•"/>
            </a:pPr>
            <a:r>
              <a:rPr lang="en-US" dirty="0">
                <a:solidFill>
                  <a:srgbClr val="000000"/>
                </a:solidFill>
              </a:rPr>
              <a:t>outgoing interface: D</a:t>
            </a:r>
          </a:p>
          <a:p>
            <a:endParaRPr lang="en-US" dirty="0">
              <a:solidFill>
                <a:srgbClr val="000000"/>
              </a:solidFill>
            </a:endParaRPr>
          </a:p>
          <a:p>
            <a:pPr marL="285750" indent="-285750">
              <a:buFont typeface="Arial" panose="020B0604020202020204" pitchFamily="34" charset="0"/>
              <a:buChar char="•"/>
            </a:pPr>
            <a:r>
              <a:rPr lang="en-US" sz="1600" b="1" dirty="0">
                <a:solidFill>
                  <a:srgbClr val="FF0000"/>
                </a:solidFill>
              </a:rPr>
              <a:t>This entry is derived and installed </a:t>
            </a:r>
          </a:p>
          <a:p>
            <a:r>
              <a:rPr lang="en-US" sz="1600" b="1" dirty="0">
                <a:solidFill>
                  <a:srgbClr val="FF0000"/>
                </a:solidFill>
              </a:rPr>
              <a:t>automatically , no </a:t>
            </a:r>
            <a:r>
              <a:rPr lang="en-US" sz="1600" b="1" dirty="0" err="1">
                <a:solidFill>
                  <a:srgbClr val="FF0000"/>
                </a:solidFill>
              </a:rPr>
              <a:t>config</a:t>
            </a:r>
            <a:r>
              <a:rPr lang="en-US" sz="1600" b="1" dirty="0">
                <a:solidFill>
                  <a:srgbClr val="FF0000"/>
                </a:solidFill>
              </a:rPr>
              <a:t> required</a:t>
            </a:r>
          </a:p>
        </p:txBody>
      </p:sp>
      <p:graphicFrame>
        <p:nvGraphicFramePr>
          <p:cNvPr id="26" name="Table 25"/>
          <p:cNvGraphicFramePr>
            <a:graphicFrameLocks noGrp="1"/>
          </p:cNvGraphicFramePr>
          <p:nvPr>
            <p:extLst>
              <p:ext uri="{D42A27DB-BD31-4B8C-83A1-F6EECF244321}">
                <p14:modId xmlns:p14="http://schemas.microsoft.com/office/powerpoint/2010/main" val="3797370095"/>
              </p:ext>
            </p:extLst>
          </p:nvPr>
        </p:nvGraphicFramePr>
        <p:xfrm>
          <a:off x="3435286" y="590330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600" b="1" kern="1200" dirty="0">
                          <a:solidFill>
                            <a:srgbClr val="000000"/>
                          </a:solidFill>
                          <a:latin typeface="+mn-lt"/>
                          <a:ea typeface="+mn-ea"/>
                          <a:cs typeface="+mn-cs"/>
                        </a:rPr>
                        <a:t>16, 0</a:t>
                      </a:r>
                    </a:p>
                  </a:txBody>
                  <a:tcPr/>
                </a:tc>
                <a:extLst>
                  <a:ext uri="{0D108BD9-81ED-4DB2-BD59-A6C34878D82A}">
                    <a16:rowId xmlns="" xmlns:a16="http://schemas.microsoft.com/office/drawing/2014/main" val="10001"/>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066970665"/>
              </p:ext>
            </p:extLst>
          </p:nvPr>
        </p:nvGraphicFramePr>
        <p:xfrm>
          <a:off x="5978713" y="5906866"/>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label(LDP)</a:t>
                      </a:r>
                      <a:endParaRPr lang="en-US" sz="1200" dirty="0"/>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32</a:t>
                      </a:r>
                    </a:p>
                  </a:txBody>
                  <a:tcPr/>
                </a:tc>
                <a:tc>
                  <a:txBody>
                    <a:bodyPr/>
                    <a:lstStyle/>
                    <a:p>
                      <a:pPr marL="0" algn="ctr" defTabSz="914400" rtl="0" eaLnBrk="1" latinLnBrk="0" hangingPunct="1"/>
                      <a:r>
                        <a:rPr lang="en-US" sz="1600" b="1" kern="1200" dirty="0">
                          <a:solidFill>
                            <a:srgbClr val="000000"/>
                          </a:solidFill>
                          <a:latin typeface="+mn-lt"/>
                          <a:ea typeface="+mn-ea"/>
                          <a:cs typeface="+mn-cs"/>
                        </a:rPr>
                        <a:t>16006, 1</a:t>
                      </a:r>
                    </a:p>
                  </a:txBody>
                  <a:tcPr/>
                </a:tc>
                <a:extLst>
                  <a:ext uri="{0D108BD9-81ED-4DB2-BD59-A6C34878D82A}">
                    <a16:rowId xmlns="" xmlns:a16="http://schemas.microsoft.com/office/drawing/2014/main" val="10001"/>
                  </a:ext>
                </a:extLst>
              </a:tr>
            </a:tbl>
          </a:graphicData>
        </a:graphic>
      </p:graphicFrame>
      <p:cxnSp>
        <p:nvCxnSpPr>
          <p:cNvPr id="29" name="Straight Arrow Connector 28"/>
          <p:cNvCxnSpPr/>
          <p:nvPr/>
        </p:nvCxnSpPr>
        <p:spPr>
          <a:xfrm>
            <a:off x="3734491" y="4681475"/>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66011" y="5087067"/>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LDP to SR</a:t>
            </a:r>
          </a:p>
        </p:txBody>
      </p:sp>
    </p:spTree>
    <p:extLst>
      <p:ext uri="{BB962C8B-B14F-4D97-AF65-F5344CB8AC3E}">
        <p14:creationId xmlns:p14="http://schemas.microsoft.com/office/powerpoint/2010/main" val="2069895208"/>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6253306" y="1034674"/>
            <a:ext cx="2890693" cy="1042892"/>
          </a:xfrm>
          <a:prstGeom prst="roundRect">
            <a:avLst/>
          </a:prstGeom>
          <a:solidFill>
            <a:srgbClr val="B8E08C"/>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10519" y="1058779"/>
            <a:ext cx="5402825" cy="1042892"/>
          </a:xfrm>
          <a:prstGeom prst="roundRect">
            <a:avLst/>
          </a:prstGeom>
          <a:solidFill>
            <a:schemeClr val="tx1">
              <a:lumMod val="40000"/>
              <a:lumOff val="6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96" idx="1"/>
          </p:cNvCxnSpPr>
          <p:nvPr/>
        </p:nvCxnSpPr>
        <p:spPr>
          <a:xfrm>
            <a:off x="0" y="158238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910262249"/>
              </p:ext>
            </p:extLst>
          </p:nvPr>
        </p:nvGraphicFramePr>
        <p:xfrm>
          <a:off x="7468746" y="3048602"/>
          <a:ext cx="1512000" cy="231648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7" name="TextBox 6"/>
          <p:cNvSpPr txBox="1"/>
          <p:nvPr/>
        </p:nvSpPr>
        <p:spPr>
          <a:xfrm>
            <a:off x="759231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830486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9" name="TextBox 8"/>
          <p:cNvSpPr txBox="1"/>
          <p:nvPr/>
        </p:nvSpPr>
        <p:spPr>
          <a:xfrm rot="16200000">
            <a:off x="703637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4287072745"/>
              </p:ext>
            </p:extLst>
          </p:nvPr>
        </p:nvGraphicFramePr>
        <p:xfrm>
          <a:off x="5450486" y="3048602"/>
          <a:ext cx="1512000" cy="23241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r>
                        <a:rPr lang="en-US" sz="1000" b="0" dirty="0">
                          <a:ln>
                            <a:solidFill>
                              <a:srgbClr val="000000"/>
                            </a:solidFill>
                          </a:ln>
                          <a:solidFill>
                            <a:srgbClr val="000000"/>
                          </a:solidFill>
                        </a:rPr>
                        <a:t>31999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r>
                        <a:rPr lang="en-US" sz="1000" b="0" dirty="0">
                          <a:ln>
                            <a:solidFill>
                              <a:srgbClr val="000000"/>
                            </a:solidFill>
                          </a:ln>
                          <a:solidFill>
                            <a:srgbClr val="000000"/>
                          </a:solidFill>
                        </a:rPr>
                        <a:t>90007</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endParaRPr lang="en-US" sz="1050" b="0" dirty="0">
                        <a:ln>
                          <a:solidFill>
                            <a:srgbClr val="000000"/>
                          </a:solidFill>
                        </a:ln>
                        <a:solidFill>
                          <a:srgbClr val="DA2804"/>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59" name="TextBox 58"/>
          <p:cNvSpPr txBox="1"/>
          <p:nvPr/>
        </p:nvSpPr>
        <p:spPr>
          <a:xfrm>
            <a:off x="557405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628660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501811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3427624986"/>
              </p:ext>
            </p:extLst>
          </p:nvPr>
        </p:nvGraphicFramePr>
        <p:xfrm>
          <a:off x="3432226" y="304860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24000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16000">
                <a:tc>
                  <a:txBody>
                    <a:bodyPr/>
                    <a:lstStyle/>
                    <a:p>
                      <a:pPr algn="ctr"/>
                      <a:r>
                        <a:rPr lang="en-US" sz="1000" b="0" dirty="0">
                          <a:ln>
                            <a:solidFill>
                              <a:srgbClr val="000000"/>
                            </a:solidFill>
                          </a:ln>
                          <a:solidFill>
                            <a:srgbClr val="000000"/>
                          </a:solidFill>
                        </a:rPr>
                        <a:t>90100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90007</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67" name="TextBox 66"/>
          <p:cNvSpPr txBox="1"/>
          <p:nvPr/>
        </p:nvSpPr>
        <p:spPr>
          <a:xfrm>
            <a:off x="355579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426834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2999858" y="392232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70" name="Table 69"/>
          <p:cNvGraphicFramePr>
            <a:graphicFrameLocks noGrp="1"/>
          </p:cNvGraphicFramePr>
          <p:nvPr>
            <p:extLst>
              <p:ext uri="{D42A27DB-BD31-4B8C-83A1-F6EECF244321}">
                <p14:modId xmlns:p14="http://schemas.microsoft.com/office/powerpoint/2010/main" val="4154765930"/>
              </p:ext>
            </p:extLst>
          </p:nvPr>
        </p:nvGraphicFramePr>
        <p:xfrm>
          <a:off x="1413966" y="304860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algn="ctr"/>
                      <a:r>
                        <a:rPr lang="en-US" sz="1000" b="0" dirty="0">
                          <a:ln>
                            <a:solidFill>
                              <a:srgbClr val="000000"/>
                            </a:solidFill>
                          </a:ln>
                          <a:solidFill>
                            <a:srgbClr val="000000"/>
                          </a:solidFill>
                        </a:rPr>
                        <a:t>90008</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90100</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71" name="TextBox 70"/>
          <p:cNvSpPr txBox="1"/>
          <p:nvPr/>
        </p:nvSpPr>
        <p:spPr>
          <a:xfrm>
            <a:off x="1537536" y="309734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2" name="TextBox 71"/>
          <p:cNvSpPr txBox="1"/>
          <p:nvPr/>
        </p:nvSpPr>
        <p:spPr>
          <a:xfrm>
            <a:off x="2250088" y="309734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3" name="TextBox 72"/>
          <p:cNvSpPr txBox="1"/>
          <p:nvPr/>
        </p:nvSpPr>
        <p:spPr>
          <a:xfrm rot="16200000">
            <a:off x="1006312" y="3922320"/>
            <a:ext cx="264817" cy="263633"/>
          </a:xfrm>
          <a:prstGeom prst="rect">
            <a:avLst/>
          </a:prstGeom>
          <a:noFill/>
          <a:ln>
            <a:noFill/>
          </a:ln>
        </p:spPr>
        <p:txBody>
          <a:bodyPr wrap="none" rtlCol="0">
            <a:noAutofit/>
          </a:bodyPr>
          <a:lstStyle/>
          <a:p>
            <a:pPr algn="ctr"/>
            <a:r>
              <a:rPr lang="en-US" dirty="0">
                <a:solidFill>
                  <a:srgbClr val="585858"/>
                </a:solidFill>
              </a:rPr>
              <a:t>SGB</a:t>
            </a:r>
          </a:p>
        </p:txBody>
      </p: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673"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086"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344"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212" y="121240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038" y="121240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21654" y="195236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93939" y="194412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84528" y="191941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73974" y="193176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865169" y="755204"/>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3492664" y="769345"/>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5413415" y="773121"/>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7359587" y="755204"/>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8362099" y="773121"/>
            <a:ext cx="914400" cy="914400"/>
          </a:xfrm>
          <a:prstGeom prst="rect">
            <a:avLst/>
          </a:prstGeom>
          <a:noFill/>
          <a:ln>
            <a:noFill/>
          </a:ln>
        </p:spPr>
        <p:txBody>
          <a:bodyPr wrap="none" rtlCol="0">
            <a:noAutofit/>
          </a:bodyPr>
          <a:lstStyle/>
          <a:p>
            <a:pPr algn="ctr"/>
            <a:r>
              <a:rPr lang="en-US" sz="2400" b="1" dirty="0">
                <a:solidFill>
                  <a:srgbClr val="000000"/>
                </a:solidFill>
              </a:rPr>
              <a:t>5</a:t>
            </a:r>
          </a:p>
        </p:txBody>
      </p:sp>
      <p:grpSp>
        <p:nvGrpSpPr>
          <p:cNvPr id="20" name="Group 19"/>
          <p:cNvGrpSpPr/>
          <p:nvPr/>
        </p:nvGrpSpPr>
        <p:grpSpPr>
          <a:xfrm>
            <a:off x="5468679" y="3871770"/>
            <a:ext cx="3501611" cy="272475"/>
            <a:chOff x="5468679" y="3871770"/>
            <a:chExt cx="3501611" cy="272475"/>
          </a:xfrm>
        </p:grpSpPr>
        <p:cxnSp>
          <p:nvCxnSpPr>
            <p:cNvPr id="76" name="Straight Arrow Connector 75"/>
            <p:cNvCxnSpPr/>
            <p:nvPr/>
          </p:nvCxnSpPr>
          <p:spPr>
            <a:xfrm>
              <a:off x="7024938" y="4018040"/>
              <a:ext cx="431776" cy="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5468679" y="3871770"/>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475486" y="3878891"/>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423401" y="3625336"/>
            <a:ext cx="5533921" cy="1260487"/>
            <a:chOff x="1423401" y="3625336"/>
            <a:chExt cx="5533921" cy="1260487"/>
          </a:xfrm>
        </p:grpSpPr>
        <p:cxnSp>
          <p:nvCxnSpPr>
            <p:cNvPr id="81" name="Straight Arrow Connector 80"/>
            <p:cNvCxnSpPr/>
            <p:nvPr/>
          </p:nvCxnSpPr>
          <p:spPr>
            <a:xfrm flipV="1">
              <a:off x="2952823" y="3820862"/>
              <a:ext cx="463939" cy="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994008" y="3811424"/>
              <a:ext cx="401184" cy="941722"/>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1423401" y="3640130"/>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452173" y="3625336"/>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62518" y="4620469"/>
              <a:ext cx="1494804" cy="265354"/>
            </a:xfrm>
            <a:prstGeom prst="rect">
              <a:avLst/>
            </a:prstGeom>
            <a:noFill/>
            <a:ln w="34925">
              <a:solidFill>
                <a:schemeClr val="accent3">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177511" y="1629131"/>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52" name="Rectangle 51"/>
          <p:cNvSpPr/>
          <p:nvPr/>
        </p:nvSpPr>
        <p:spPr>
          <a:xfrm>
            <a:off x="6509690" y="1638725"/>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grpSp>
        <p:nvGrpSpPr>
          <p:cNvPr id="13" name="Group 12"/>
          <p:cNvGrpSpPr/>
          <p:nvPr/>
        </p:nvGrpSpPr>
        <p:grpSpPr>
          <a:xfrm>
            <a:off x="6375943" y="4076964"/>
            <a:ext cx="553044" cy="616022"/>
            <a:chOff x="4268348" y="5372702"/>
            <a:chExt cx="675878" cy="811530"/>
          </a:xfrm>
        </p:grpSpPr>
        <p:sp>
          <p:nvSpPr>
            <p:cNvPr id="11" name="Down Arrow 10"/>
            <p:cNvSpPr/>
            <p:nvPr/>
          </p:nvSpPr>
          <p:spPr>
            <a:xfrm>
              <a:off x="4268348" y="5372702"/>
              <a:ext cx="675878" cy="811530"/>
            </a:xfrm>
            <a:prstGeom prst="downArrow">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p:cNvSpPr txBox="1"/>
            <p:nvPr/>
          </p:nvSpPr>
          <p:spPr>
            <a:xfrm rot="16200000">
              <a:off x="4227291" y="5613407"/>
              <a:ext cx="661737" cy="263632"/>
            </a:xfrm>
            <a:prstGeom prst="rect">
              <a:avLst/>
            </a:prstGeom>
            <a:noFill/>
            <a:ln>
              <a:noFill/>
            </a:ln>
          </p:spPr>
          <p:txBody>
            <a:bodyPr wrap="none" rtlCol="0">
              <a:noAutofit/>
            </a:bodyPr>
            <a:lstStyle/>
            <a:p>
              <a:pPr algn="ctr"/>
              <a:r>
                <a:rPr lang="en-US" sz="1400" b="1" dirty="0">
                  <a:solidFill>
                    <a:schemeClr val="bg1"/>
                  </a:solidFill>
                </a:rPr>
                <a:t>Copy</a:t>
              </a:r>
              <a:endParaRPr lang="en-US" sz="1200" b="1" dirty="0">
                <a:solidFill>
                  <a:schemeClr val="bg1"/>
                </a:solidFill>
              </a:endParaRPr>
            </a:p>
          </p:txBody>
        </p:sp>
      </p:grpSp>
      <p:sp>
        <p:nvSpPr>
          <p:cNvPr id="62" name="Rectangular Callout 61"/>
          <p:cNvSpPr/>
          <p:nvPr/>
        </p:nvSpPr>
        <p:spPr>
          <a:xfrm>
            <a:off x="408934" y="4527976"/>
            <a:ext cx="1841154" cy="330020"/>
          </a:xfrm>
          <a:prstGeom prst="wedgeRectCallout">
            <a:avLst>
              <a:gd name="adj1" fmla="val 37258"/>
              <a:gd name="adj2" fmla="val -227028"/>
            </a:avLst>
          </a:prstGeom>
          <a:solidFill>
            <a:schemeClr val="tx1">
              <a:lumMod val="40000"/>
              <a:lumOff val="60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LDP LSP</a:t>
            </a:r>
            <a:endParaRPr lang="en-US" dirty="0">
              <a:solidFill>
                <a:srgbClr val="EF6815"/>
              </a:solidFill>
            </a:endParaRPr>
          </a:p>
        </p:txBody>
      </p:sp>
      <p:sp>
        <p:nvSpPr>
          <p:cNvPr id="14" name="TextBox 13"/>
          <p:cNvSpPr txBox="1"/>
          <p:nvPr/>
        </p:nvSpPr>
        <p:spPr>
          <a:xfrm>
            <a:off x="6375943" y="4600676"/>
            <a:ext cx="591582" cy="276726"/>
          </a:xfrm>
          <a:prstGeom prst="rect">
            <a:avLst/>
          </a:prstGeom>
          <a:noFill/>
          <a:ln>
            <a:noFill/>
          </a:ln>
        </p:spPr>
        <p:txBody>
          <a:bodyPr wrap="none" rtlCol="0">
            <a:noAutofit/>
          </a:bodyPr>
          <a:lstStyle/>
          <a:p>
            <a:pPr algn="ctr"/>
            <a:r>
              <a:rPr lang="en-US" sz="1400" b="1" dirty="0">
                <a:solidFill>
                  <a:srgbClr val="FF0000"/>
                </a:solidFill>
              </a:rPr>
              <a:t>????</a:t>
            </a:r>
          </a:p>
        </p:txBody>
      </p:sp>
      <p:sp>
        <p:nvSpPr>
          <p:cNvPr id="63" name="TextBox 62"/>
          <p:cNvSpPr txBox="1"/>
          <p:nvPr/>
        </p:nvSpPr>
        <p:spPr>
          <a:xfrm>
            <a:off x="6342507" y="4596783"/>
            <a:ext cx="591582" cy="276726"/>
          </a:xfrm>
          <a:prstGeom prst="rect">
            <a:avLst/>
          </a:prstGeom>
          <a:noFill/>
          <a:ln>
            <a:noFill/>
          </a:ln>
        </p:spPr>
        <p:txBody>
          <a:bodyPr wrap="none" rtlCol="0">
            <a:noAutofit/>
          </a:bodyPr>
          <a:lstStyle/>
          <a:p>
            <a:pPr algn="ctr"/>
            <a:r>
              <a:rPr lang="en-US" sz="1400" b="1" dirty="0">
                <a:solidFill>
                  <a:srgbClr val="FF0000"/>
                </a:solidFill>
              </a:rPr>
              <a:t>16005</a:t>
            </a:r>
          </a:p>
        </p:txBody>
      </p:sp>
      <p:cxnSp>
        <p:nvCxnSpPr>
          <p:cNvPr id="64" name="Straight Arrow Connector 63"/>
          <p:cNvCxnSpPr>
            <a:stCxn id="14" idx="3"/>
            <a:endCxn id="5" idx="1"/>
          </p:cNvCxnSpPr>
          <p:nvPr/>
        </p:nvCxnSpPr>
        <p:spPr>
          <a:xfrm flipV="1">
            <a:off x="6967525" y="4206842"/>
            <a:ext cx="501221" cy="532197"/>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502581" y="63109"/>
            <a:ext cx="3283472" cy="889326"/>
            <a:chOff x="6021659" y="270401"/>
            <a:chExt cx="3283472" cy="889326"/>
          </a:xfrm>
        </p:grpSpPr>
        <p:sp>
          <p:nvSpPr>
            <p:cNvPr id="77" name="Freeform 76"/>
            <p:cNvSpPr/>
            <p:nvPr/>
          </p:nvSpPr>
          <p:spPr>
            <a:xfrm>
              <a:off x="7930402" y="758230"/>
              <a:ext cx="1374729" cy="401497"/>
            </a:xfrm>
            <a:custGeom>
              <a:avLst/>
              <a:gdLst>
                <a:gd name="connsiteX0" fmla="*/ 992459 w 992459"/>
                <a:gd name="connsiteY0" fmla="*/ 401497 h 401497"/>
                <a:gd name="connsiteX1" fmla="*/ 557561 w 992459"/>
                <a:gd name="connsiteY1" fmla="*/ 53 h 401497"/>
                <a:gd name="connsiteX2" fmla="*/ 0 w 992459"/>
                <a:gd name="connsiteY2" fmla="*/ 379194 h 401497"/>
              </a:gdLst>
              <a:ahLst/>
              <a:cxnLst>
                <a:cxn ang="0">
                  <a:pos x="connsiteX0" y="connsiteY0"/>
                </a:cxn>
                <a:cxn ang="0">
                  <a:pos x="connsiteX1" y="connsiteY1"/>
                </a:cxn>
                <a:cxn ang="0">
                  <a:pos x="connsiteX2" y="connsiteY2"/>
                </a:cxn>
              </a:cxnLst>
              <a:rect l="l" t="t" r="r" b="b"/>
              <a:pathLst>
                <a:path w="992459" h="401497">
                  <a:moveTo>
                    <a:pt x="992459" y="401497"/>
                  </a:moveTo>
                  <a:cubicBezTo>
                    <a:pt x="857715" y="202633"/>
                    <a:pt x="722971" y="3770"/>
                    <a:pt x="557561" y="53"/>
                  </a:cubicBezTo>
                  <a:cubicBezTo>
                    <a:pt x="392151" y="-3664"/>
                    <a:pt x="196075" y="187765"/>
                    <a:pt x="0" y="379194"/>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021659" y="724627"/>
              <a:ext cx="1806497" cy="435100"/>
            </a:xfrm>
            <a:custGeom>
              <a:avLst/>
              <a:gdLst>
                <a:gd name="connsiteX0" fmla="*/ 1806497 w 1806497"/>
                <a:gd name="connsiteY0" fmla="*/ 390495 h 435100"/>
                <a:gd name="connsiteX1" fmla="*/ 903248 w 1806497"/>
                <a:gd name="connsiteY1" fmla="*/ 202 h 435100"/>
                <a:gd name="connsiteX2" fmla="*/ 0 w 1806497"/>
                <a:gd name="connsiteY2" fmla="*/ 435100 h 435100"/>
              </a:gdLst>
              <a:ahLst/>
              <a:cxnLst>
                <a:cxn ang="0">
                  <a:pos x="connsiteX0" y="connsiteY0"/>
                </a:cxn>
                <a:cxn ang="0">
                  <a:pos x="connsiteX1" y="connsiteY1"/>
                </a:cxn>
                <a:cxn ang="0">
                  <a:pos x="connsiteX2" y="connsiteY2"/>
                </a:cxn>
              </a:cxnLst>
              <a:rect l="l" t="t" r="r" b="b"/>
              <a:pathLst>
                <a:path w="1806497" h="435100">
                  <a:moveTo>
                    <a:pt x="1806497" y="390495"/>
                  </a:moveTo>
                  <a:cubicBezTo>
                    <a:pt x="1505414" y="191631"/>
                    <a:pt x="1204331" y="-7232"/>
                    <a:pt x="903248" y="202"/>
                  </a:cubicBezTo>
                  <a:cubicBezTo>
                    <a:pt x="602165" y="7636"/>
                    <a:pt x="301082" y="221368"/>
                    <a:pt x="0" y="435100"/>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140830" y="274320"/>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a:solidFill>
                    <a:srgbClr val="000000"/>
                  </a:solidFill>
                </a:rPr>
                <a:t>90007</a:t>
              </a:r>
            </a:p>
          </p:txBody>
        </p:sp>
        <p:sp>
          <p:nvSpPr>
            <p:cNvPr id="82" name="TextBox 81"/>
            <p:cNvSpPr txBox="1"/>
            <p:nvPr/>
          </p:nvSpPr>
          <p:spPr>
            <a:xfrm>
              <a:off x="6476889" y="270401"/>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err="1">
                  <a:solidFill>
                    <a:srgbClr val="000000"/>
                  </a:solidFill>
                </a:rPr>
                <a:t>lbl</a:t>
              </a:r>
              <a:r>
                <a:rPr lang="en-US" sz="1400" b="1" dirty="0">
                  <a:solidFill>
                    <a:srgbClr val="000000"/>
                  </a:solidFill>
                </a:rPr>
                <a:t> 90100</a:t>
              </a:r>
            </a:p>
          </p:txBody>
        </p:sp>
      </p:grpSp>
      <p:sp>
        <p:nvSpPr>
          <p:cNvPr id="17" name="TextBox 16"/>
          <p:cNvSpPr txBox="1"/>
          <p:nvPr/>
        </p:nvSpPr>
        <p:spPr>
          <a:xfrm>
            <a:off x="8252828" y="2166032"/>
            <a:ext cx="914400" cy="914400"/>
          </a:xfrm>
          <a:prstGeom prst="rect">
            <a:avLst/>
          </a:prstGeom>
          <a:noFill/>
          <a:ln>
            <a:noFill/>
          </a:ln>
        </p:spPr>
        <p:txBody>
          <a:bodyPr wrap="none" rtlCol="0">
            <a:noAutofit/>
          </a:bodyPr>
          <a:lstStyle/>
          <a:p>
            <a:pPr algn="ctr"/>
            <a:r>
              <a:rPr lang="en-US" sz="1400" b="1" dirty="0">
                <a:solidFill>
                  <a:srgbClr val="000000"/>
                </a:solidFill>
              </a:rPr>
              <a:t>SID 16005</a:t>
            </a:r>
          </a:p>
        </p:txBody>
      </p:sp>
      <p:sp>
        <p:nvSpPr>
          <p:cNvPr id="18" name="TextBox 17"/>
          <p:cNvSpPr txBox="1"/>
          <p:nvPr/>
        </p:nvSpPr>
        <p:spPr>
          <a:xfrm>
            <a:off x="8210856" y="607208"/>
            <a:ext cx="914400" cy="914400"/>
          </a:xfrm>
          <a:prstGeom prst="rect">
            <a:avLst/>
          </a:prstGeom>
          <a:noFill/>
          <a:ln>
            <a:noFill/>
          </a:ln>
        </p:spPr>
        <p:txBody>
          <a:bodyPr wrap="none" rtlCol="0">
            <a:noAutofit/>
          </a:bodyPr>
          <a:lstStyle/>
          <a:p>
            <a:pPr algn="ctr"/>
            <a:r>
              <a:rPr lang="en-US" sz="1400" b="1" dirty="0" smtClean="0">
                <a:solidFill>
                  <a:srgbClr val="000000"/>
                </a:solidFill>
              </a:rPr>
              <a:t>1.1.1.5/32</a:t>
            </a:r>
            <a:endParaRPr lang="en-US" sz="1400" b="1" dirty="0">
              <a:solidFill>
                <a:srgbClr val="000000"/>
              </a:solidFill>
            </a:endParaRPr>
          </a:p>
        </p:txBody>
      </p:sp>
    </p:spTree>
    <p:extLst>
      <p:ext uri="{BB962C8B-B14F-4D97-AF65-F5344CB8AC3E}">
        <p14:creationId xmlns:p14="http://schemas.microsoft.com/office/powerpoint/2010/main" val="2449300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righ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xit" presetSubtype="4" fill="hold" grpId="1" nodeType="withEffect">
                                  <p:stCondLst>
                                    <p:cond delay="0"/>
                                  </p:stCondLst>
                                  <p:childTnLst>
                                    <p:animEffect transition="out" filter="wipe(down)">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down)">
                                      <p:cBhvr>
                                        <p:cTn id="31" dur="500"/>
                                        <p:tgtEl>
                                          <p:spTgt spid="6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4" grpId="1"/>
      <p:bldP spid="6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4124" y="2821112"/>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78917" y="2821112"/>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090090" y="3573093"/>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345195" y="3573092"/>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760312" y="4157425"/>
            <a:ext cx="722871" cy="676333"/>
            <a:chOff x="2184951" y="2476797"/>
            <a:chExt cx="418120" cy="387843"/>
          </a:xfrm>
        </p:grpSpPr>
        <p:sp>
          <p:nvSpPr>
            <p:cNvPr id="8" name="Oval 7"/>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9" name="TextBox 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0" name="Group 9"/>
          <p:cNvGrpSpPr/>
          <p:nvPr/>
        </p:nvGrpSpPr>
        <p:grpSpPr>
          <a:xfrm>
            <a:off x="4281619" y="4181008"/>
            <a:ext cx="722871" cy="676333"/>
            <a:chOff x="2184951" y="2476797"/>
            <a:chExt cx="418120" cy="387843"/>
          </a:xfrm>
        </p:grpSpPr>
        <p:sp>
          <p:nvSpPr>
            <p:cNvPr id="11" name="Oval 10"/>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2" name="TextBox 11"/>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3" name="Group 12"/>
          <p:cNvGrpSpPr/>
          <p:nvPr/>
        </p:nvGrpSpPr>
        <p:grpSpPr>
          <a:xfrm>
            <a:off x="6974671" y="4157438"/>
            <a:ext cx="730902" cy="676333"/>
            <a:chOff x="2194600" y="2476797"/>
            <a:chExt cx="422765" cy="387843"/>
          </a:xfrm>
        </p:grpSpPr>
        <p:sp>
          <p:nvSpPr>
            <p:cNvPr id="14" name="Oval 13"/>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5" name="TextBox 14"/>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6" name="Group 15"/>
          <p:cNvGrpSpPr/>
          <p:nvPr/>
        </p:nvGrpSpPr>
        <p:grpSpPr>
          <a:xfrm>
            <a:off x="3216435" y="3681789"/>
            <a:ext cx="722871" cy="676333"/>
            <a:chOff x="2184951" y="2476797"/>
            <a:chExt cx="418120" cy="387843"/>
          </a:xfrm>
        </p:grpSpPr>
        <p:sp>
          <p:nvSpPr>
            <p:cNvPr id="17" name="Oval 16"/>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8" name="TextBox 17"/>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19" name="Group 18"/>
          <p:cNvGrpSpPr/>
          <p:nvPr/>
        </p:nvGrpSpPr>
        <p:grpSpPr>
          <a:xfrm>
            <a:off x="8398576" y="3671730"/>
            <a:ext cx="722871" cy="676333"/>
            <a:chOff x="2184951" y="2476797"/>
            <a:chExt cx="418120" cy="387843"/>
          </a:xfrm>
        </p:grpSpPr>
        <p:sp>
          <p:nvSpPr>
            <p:cNvPr id="20" name="Oval 19"/>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1" name="TextBox 20"/>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graphicFrame>
        <p:nvGraphicFramePr>
          <p:cNvPr id="22" name="Table 21"/>
          <p:cNvGraphicFramePr>
            <a:graphicFrameLocks noGrp="1"/>
          </p:cNvGraphicFramePr>
          <p:nvPr>
            <p:extLst>
              <p:ext uri="{D42A27DB-BD31-4B8C-83A1-F6EECF244321}">
                <p14:modId xmlns:p14="http://schemas.microsoft.com/office/powerpoint/2010/main" val="1883445089"/>
              </p:ext>
            </p:extLst>
          </p:nvPr>
        </p:nvGraphicFramePr>
        <p:xfrm>
          <a:off x="3179809" y="5746584"/>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800" b="1" kern="1200" dirty="0">
                          <a:solidFill>
                            <a:srgbClr val="FF0000"/>
                          </a:solidFill>
                          <a:latin typeface="+mn-lt"/>
                          <a:ea typeface="+mn-ea"/>
                          <a:cs typeface="+mn-cs"/>
                        </a:rPr>
                        <a:t>?, 0</a:t>
                      </a:r>
                    </a:p>
                  </a:txBody>
                  <a:tcPr/>
                </a:tc>
                <a:extLst>
                  <a:ext uri="{0D108BD9-81ED-4DB2-BD59-A6C34878D82A}">
                    <a16:rowId xmlns=""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49072371"/>
              </p:ext>
            </p:extLst>
          </p:nvPr>
        </p:nvGraphicFramePr>
        <p:xfrm>
          <a:off x="5896234" y="575015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Label(SID)</a:t>
                      </a:r>
                      <a:endParaRPr lang="en-US" sz="1200" dirty="0"/>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800" b="1" dirty="0">
                          <a:solidFill>
                            <a:srgbClr val="FF0000"/>
                          </a:solidFill>
                        </a:rPr>
                        <a:t>?</a:t>
                      </a:r>
                      <a:endParaRPr lang="en-US" sz="1600" b="1" dirty="0">
                        <a:solidFill>
                          <a:srgbClr val="FF0000"/>
                        </a:solidFill>
                      </a:endParaRPr>
                    </a:p>
                  </a:txBody>
                  <a:tcPr/>
                </a:tc>
                <a:tc>
                  <a:txBody>
                    <a:bodyPr/>
                    <a:lstStyle/>
                    <a:p>
                      <a:pPr marL="0" algn="ctr" defTabSz="914400" rtl="0" eaLnBrk="1" latinLnBrk="0" hangingPunct="1"/>
                      <a:r>
                        <a:rPr lang="en-US" sz="1600" b="1" kern="1200" dirty="0">
                          <a:solidFill>
                            <a:srgbClr val="000000"/>
                          </a:solidFill>
                          <a:latin typeface="+mn-lt"/>
                          <a:ea typeface="+mn-ea"/>
                          <a:cs typeface="+mn-cs"/>
                        </a:rPr>
                        <a:t>16, 1</a:t>
                      </a:r>
                    </a:p>
                  </a:txBody>
                  <a:tcPr/>
                </a:tc>
                <a:extLst>
                  <a:ext uri="{0D108BD9-81ED-4DB2-BD59-A6C34878D82A}">
                    <a16:rowId xmlns="" xmlns:a16="http://schemas.microsoft.com/office/drawing/2014/main" val="10001"/>
                  </a:ext>
                </a:extLst>
              </a:tr>
            </a:tbl>
          </a:graphicData>
        </a:graphic>
      </p:graphicFrame>
      <p:cxnSp>
        <p:nvCxnSpPr>
          <p:cNvPr id="24" name="Straight Arrow Connector 23"/>
          <p:cNvCxnSpPr/>
          <p:nvPr/>
        </p:nvCxnSpPr>
        <p:spPr>
          <a:xfrm>
            <a:off x="3639655" y="4524759"/>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83532" y="4930351"/>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95982" y="4519174"/>
            <a:ext cx="914400" cy="914400"/>
          </a:xfrm>
          <a:prstGeom prst="rect">
            <a:avLst/>
          </a:prstGeom>
          <a:noFill/>
          <a:ln>
            <a:noFill/>
          </a:ln>
        </p:spPr>
        <p:txBody>
          <a:bodyPr wrap="none" rtlCol="0">
            <a:noAutofit/>
          </a:bodyPr>
          <a:lstStyle/>
          <a:p>
            <a:pPr algn="ctr"/>
            <a:r>
              <a:rPr lang="en-US" b="1" dirty="0">
                <a:solidFill>
                  <a:srgbClr val="000000"/>
                </a:solidFill>
              </a:rPr>
              <a:t>16006</a:t>
            </a:r>
          </a:p>
        </p:txBody>
      </p:sp>
      <p:sp>
        <p:nvSpPr>
          <p:cNvPr id="2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SR to LDP</a:t>
            </a:r>
          </a:p>
        </p:txBody>
      </p:sp>
      <p:sp>
        <p:nvSpPr>
          <p:cNvPr id="28" name="Rectangle 27"/>
          <p:cNvSpPr/>
          <p:nvPr/>
        </p:nvSpPr>
        <p:spPr>
          <a:xfrm>
            <a:off x="296995" y="858080"/>
            <a:ext cx="4572000" cy="2308324"/>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 When a node is SR capable but its next-hop along the SPT to the destination </a:t>
            </a:r>
          </a:p>
          <a:p>
            <a:r>
              <a:rPr lang="en-US" dirty="0">
                <a:solidFill>
                  <a:srgbClr val="000000"/>
                </a:solidFill>
              </a:rPr>
              <a:t>is not SR capable</a:t>
            </a:r>
          </a:p>
          <a:p>
            <a:pPr marL="285750" indent="-285750">
              <a:buFont typeface="Arial" panose="020B0604020202020204" pitchFamily="34" charset="0"/>
              <a:buChar char="•"/>
            </a:pPr>
            <a:r>
              <a:rPr lang="en-US" dirty="0">
                <a:solidFill>
                  <a:srgbClr val="000000"/>
                </a:solidFill>
              </a:rPr>
              <a:t> no SR outgoing label available</a:t>
            </a:r>
          </a:p>
          <a:p>
            <a:pPr marL="285750" indent="-285750">
              <a:buFont typeface="Arial" panose="020B0604020202020204" pitchFamily="34" charset="0"/>
              <a:buChar char="•"/>
            </a:pPr>
            <a:r>
              <a:rPr lang="en-US" dirty="0">
                <a:solidFill>
                  <a:srgbClr val="000000"/>
                </a:solidFill>
              </a:rPr>
              <a:t> In this case, the prefix segment is connected to the LDP LSP</a:t>
            </a:r>
          </a:p>
          <a:p>
            <a:pPr marL="285750" indent="-285750">
              <a:buFont typeface="Arial" panose="020B0604020202020204" pitchFamily="34" charset="0"/>
              <a:buChar char="•"/>
            </a:pPr>
            <a:r>
              <a:rPr lang="en-US" dirty="0">
                <a:solidFill>
                  <a:srgbClr val="000000"/>
                </a:solidFill>
              </a:rPr>
              <a:t> Any node on the SR/LDP border installs SR-to-LDP FIB entry(</a:t>
            </a:r>
            <a:r>
              <a:rPr lang="en-US" dirty="0" err="1">
                <a:solidFill>
                  <a:srgbClr val="000000"/>
                </a:solidFill>
              </a:rPr>
              <a:t>ies</a:t>
            </a:r>
            <a:r>
              <a:rPr lang="en-US" dirty="0">
                <a:solidFill>
                  <a:srgbClr val="000000"/>
                </a:solidFill>
              </a:rPr>
              <a:t>) </a:t>
            </a:r>
          </a:p>
        </p:txBody>
      </p:sp>
      <p:sp>
        <p:nvSpPr>
          <p:cNvPr id="29" name="Rectangle 28"/>
          <p:cNvSpPr/>
          <p:nvPr/>
        </p:nvSpPr>
        <p:spPr>
          <a:xfrm>
            <a:off x="6861189" y="2857547"/>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30" name="Rectangle 29"/>
          <p:cNvSpPr/>
          <p:nvPr/>
        </p:nvSpPr>
        <p:spPr>
          <a:xfrm>
            <a:off x="4665494" y="2846087"/>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Tree>
    <p:extLst>
      <p:ext uri="{BB962C8B-B14F-4D97-AF65-F5344CB8AC3E}">
        <p14:creationId xmlns:p14="http://schemas.microsoft.com/office/powerpoint/2010/main" val="422368410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324" y="567982"/>
            <a:ext cx="9048750" cy="400110"/>
          </a:xfrm>
          <a:prstGeom prst="rect">
            <a:avLst/>
          </a:prstGeom>
        </p:spPr>
        <p:txBody>
          <a:bodyPr wrap="square">
            <a:spAutoFit/>
          </a:bodyPr>
          <a:lstStyle/>
          <a:p>
            <a:r>
              <a:rPr lang="en-US" sz="2000" b="1" dirty="0">
                <a:solidFill>
                  <a:schemeClr val="tx1">
                    <a:lumMod val="75000"/>
                  </a:schemeClr>
                </a:solidFill>
                <a:latin typeface="Georgia" panose="02040502050405020303" pitchFamily="18" charset="0"/>
              </a:rPr>
              <a:t>1.network has enough capacity to accommodate without congestion</a:t>
            </a:r>
            <a:endParaRPr lang="en-US" dirty="0"/>
          </a:p>
        </p:txBody>
      </p:sp>
      <p:grpSp>
        <p:nvGrpSpPr>
          <p:cNvPr id="5" name="Group 4"/>
          <p:cNvGrpSpPr/>
          <p:nvPr/>
        </p:nvGrpSpPr>
        <p:grpSpPr>
          <a:xfrm>
            <a:off x="-17462" y="1024431"/>
            <a:ext cx="8915400" cy="2991474"/>
            <a:chOff x="163513" y="-507507"/>
            <a:chExt cx="8915400" cy="2991474"/>
          </a:xfrm>
        </p:grpSpPr>
        <p:sp>
          <p:nvSpPr>
            <p:cNvPr id="4" name="Rectangle 3"/>
            <p:cNvSpPr/>
            <p:nvPr/>
          </p:nvSpPr>
          <p:spPr>
            <a:xfrm>
              <a:off x="163513" y="486138"/>
              <a:ext cx="8915400" cy="1997829"/>
            </a:xfrm>
            <a:prstGeom prst="rect">
              <a:avLst/>
            </a:prstGeom>
            <a:solidFill>
              <a:schemeClr val="bg1">
                <a:alpha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2425" y="-507507"/>
              <a:ext cx="7258050" cy="923330"/>
            </a:xfrm>
            <a:prstGeom prst="rect">
              <a:avLst/>
            </a:prstGeom>
          </p:spPr>
          <p:txBody>
            <a:bodyPr wrap="square">
              <a:spAutoFit/>
            </a:bodyPr>
            <a:lstStyle/>
            <a:p>
              <a:r>
                <a:rPr lang="en-US" b="1" dirty="0">
                  <a:solidFill>
                    <a:srgbClr val="040404"/>
                  </a:solidFill>
                </a:rPr>
                <a:t>traffic engineering to avoid congestion is not needed. It seems obvious to write it but as we will see further, this is not the case for an RSVP-TE network.</a:t>
              </a:r>
            </a:p>
          </p:txBody>
        </p:sp>
      </p:grpSp>
      <p:sp>
        <p:nvSpPr>
          <p:cNvPr id="6" name="Rectangle 5"/>
          <p:cNvSpPr/>
          <p:nvPr/>
        </p:nvSpPr>
        <p:spPr>
          <a:xfrm>
            <a:off x="104775" y="2054535"/>
            <a:ext cx="8696325" cy="1323439"/>
          </a:xfrm>
          <a:prstGeom prst="rect">
            <a:avLst/>
          </a:prstGeom>
        </p:spPr>
        <p:txBody>
          <a:bodyPr wrap="square">
            <a:spAutoFit/>
          </a:bodyPr>
          <a:lstStyle/>
          <a:p>
            <a:r>
              <a:rPr lang="en-US" sz="2000" b="1" dirty="0">
                <a:solidFill>
                  <a:schemeClr val="tx1">
                    <a:lumMod val="75000"/>
                  </a:schemeClr>
                </a:solidFill>
                <a:latin typeface="Georgia" panose="02040502050405020303" pitchFamily="18" charset="0"/>
              </a:rPr>
              <a:t>2.In the rare cases where the traffic is larger than expected or a non-expected failure occurs</a:t>
            </a:r>
            <a:r>
              <a:rPr lang="en-US" sz="2000" b="1" dirty="0">
                <a:solidFill>
                  <a:srgbClr val="040404"/>
                </a:solidFill>
                <a:latin typeface="Georgia" panose="02040502050405020303" pitchFamily="18" charset="0"/>
              </a:rPr>
              <a:t>, congestion occurs and a traffic engineering solution may be needed. We write </a:t>
            </a:r>
            <a:r>
              <a:rPr lang="en-US" sz="2000" b="1" dirty="0">
                <a:solidFill>
                  <a:schemeClr val="tx1">
                    <a:lumMod val="75000"/>
                  </a:schemeClr>
                </a:solidFill>
                <a:latin typeface="Georgia" panose="02040502050405020303" pitchFamily="18" charset="0"/>
              </a:rPr>
              <a:t>“may” </a:t>
            </a:r>
            <a:r>
              <a:rPr lang="en-US" sz="2000" b="1" dirty="0">
                <a:solidFill>
                  <a:srgbClr val="040404"/>
                </a:solidFill>
                <a:latin typeface="Georgia" panose="02040502050405020303" pitchFamily="18" charset="0"/>
              </a:rPr>
              <a:t>because it depends on the capacity planning process.</a:t>
            </a:r>
          </a:p>
        </p:txBody>
      </p:sp>
      <p:sp>
        <p:nvSpPr>
          <p:cNvPr id="12" name="Rectangle 11"/>
          <p:cNvSpPr/>
          <p:nvPr/>
        </p:nvSpPr>
        <p:spPr>
          <a:xfrm>
            <a:off x="171450" y="3617304"/>
            <a:ext cx="8436797" cy="1200329"/>
          </a:xfrm>
          <a:prstGeom prst="rect">
            <a:avLst/>
          </a:prstGeom>
        </p:spPr>
        <p:txBody>
          <a:bodyPr wrap="square">
            <a:spAutoFit/>
          </a:bodyPr>
          <a:lstStyle/>
          <a:p>
            <a:r>
              <a:rPr lang="en-US" sz="2400" dirty="0">
                <a:solidFill>
                  <a:srgbClr val="000000"/>
                </a:solidFill>
                <a:latin typeface="Georgia" panose="02040502050405020303" pitchFamily="18" charset="0"/>
              </a:rPr>
              <a:t>3.Some other operators </a:t>
            </a:r>
            <a:r>
              <a:rPr lang="en-US" sz="2400" dirty="0">
                <a:solidFill>
                  <a:schemeClr val="tx1">
                    <a:lumMod val="75000"/>
                  </a:schemeClr>
                </a:solidFill>
                <a:latin typeface="Georgia" panose="02040502050405020303" pitchFamily="18" charset="0"/>
              </a:rPr>
              <a:t>may not tolerate even these rare congestions </a:t>
            </a:r>
            <a:r>
              <a:rPr lang="en-US" sz="2400" dirty="0">
                <a:solidFill>
                  <a:srgbClr val="000000"/>
                </a:solidFill>
                <a:latin typeface="Georgia" panose="02040502050405020303" pitchFamily="18" charset="0"/>
              </a:rPr>
              <a:t>and then require a tactical traffic-engineering process.</a:t>
            </a:r>
            <a:endParaRPr lang="en-US" sz="2400" dirty="0"/>
          </a:p>
        </p:txBody>
      </p:sp>
      <p:sp>
        <p:nvSpPr>
          <p:cNvPr id="13" name="Rectangle 12"/>
          <p:cNvSpPr/>
          <p:nvPr/>
        </p:nvSpPr>
        <p:spPr>
          <a:xfrm>
            <a:off x="171450" y="4931798"/>
            <a:ext cx="8864301" cy="830997"/>
          </a:xfrm>
          <a:prstGeom prst="rect">
            <a:avLst/>
          </a:prstGeom>
        </p:spPr>
        <p:txBody>
          <a:bodyPr wrap="square">
            <a:spAutoFit/>
          </a:bodyPr>
          <a:lstStyle/>
          <a:p>
            <a:r>
              <a:rPr lang="en-US" sz="2400" dirty="0">
                <a:solidFill>
                  <a:srgbClr val="000000"/>
                </a:solidFill>
                <a:latin typeface="Georgia" panose="02040502050405020303" pitchFamily="18" charset="0"/>
              </a:rPr>
              <a:t>A tactical traffic-engineering solution is a solution that is used only when needed.</a:t>
            </a:r>
            <a:endParaRPr lang="en-US" sz="2400" dirty="0"/>
          </a:p>
        </p:txBody>
      </p:sp>
    </p:spTree>
    <p:extLst>
      <p:ext uri="{BB962C8B-B14F-4D97-AF65-F5344CB8AC3E}">
        <p14:creationId xmlns:p14="http://schemas.microsoft.com/office/powerpoint/2010/main" val="3497793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04124" y="2882892"/>
            <a:ext cx="2113004" cy="2113006"/>
          </a:xfrm>
          <a:prstGeom prst="roundRect">
            <a:avLst/>
          </a:prstGeom>
          <a:solidFill>
            <a:schemeClr val="tx1">
              <a:lumMod val="75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003631" y="2882892"/>
            <a:ext cx="2113004" cy="2113006"/>
          </a:xfrm>
          <a:prstGeom prst="roundRect">
            <a:avLst/>
          </a:prstGeom>
          <a:solidFill>
            <a:srgbClr val="92D05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114804" y="3634873"/>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345195" y="3634872"/>
            <a:ext cx="1828800" cy="584333"/>
          </a:xfrm>
          <a:custGeom>
            <a:avLst/>
            <a:gdLst>
              <a:gd name="connsiteX0" fmla="*/ 0 w 1655806"/>
              <a:gd name="connsiteY0" fmla="*/ 257506 h 584333"/>
              <a:gd name="connsiteX1" fmla="*/ 654908 w 1655806"/>
              <a:gd name="connsiteY1" fmla="*/ 10371 h 584333"/>
              <a:gd name="connsiteX2" fmla="*/ 1099751 w 1655806"/>
              <a:gd name="connsiteY2" fmla="*/ 566425 h 584333"/>
              <a:gd name="connsiteX3" fmla="*/ 1655806 w 1655806"/>
              <a:gd name="connsiteY3" fmla="*/ 393431 h 584333"/>
            </a:gdLst>
            <a:ahLst/>
            <a:cxnLst>
              <a:cxn ang="0">
                <a:pos x="connsiteX0" y="connsiteY0"/>
              </a:cxn>
              <a:cxn ang="0">
                <a:pos x="connsiteX1" y="connsiteY1"/>
              </a:cxn>
              <a:cxn ang="0">
                <a:pos x="connsiteX2" y="connsiteY2"/>
              </a:cxn>
              <a:cxn ang="0">
                <a:pos x="connsiteX3" y="connsiteY3"/>
              </a:cxn>
            </a:cxnLst>
            <a:rect l="l" t="t" r="r" b="b"/>
            <a:pathLst>
              <a:path w="1655806" h="584333">
                <a:moveTo>
                  <a:pt x="0" y="257506"/>
                </a:moveTo>
                <a:cubicBezTo>
                  <a:pt x="235808" y="108195"/>
                  <a:pt x="471616" y="-41116"/>
                  <a:pt x="654908" y="10371"/>
                </a:cubicBezTo>
                <a:cubicBezTo>
                  <a:pt x="838200" y="61858"/>
                  <a:pt x="932935" y="502582"/>
                  <a:pt x="1099751" y="566425"/>
                </a:cubicBezTo>
                <a:cubicBezTo>
                  <a:pt x="1266567" y="630268"/>
                  <a:pt x="1461186" y="511849"/>
                  <a:pt x="1655806" y="393431"/>
                </a:cubicBezTo>
              </a:path>
            </a:pathLst>
          </a:custGeom>
          <a:noFill/>
          <a:ln w="95250">
            <a:solidFill>
              <a:schemeClr val="bg1"/>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785026" y="4219205"/>
            <a:ext cx="722871" cy="676333"/>
            <a:chOff x="2184951" y="2476797"/>
            <a:chExt cx="418120" cy="387843"/>
          </a:xfrm>
        </p:grpSpPr>
        <p:sp>
          <p:nvSpPr>
            <p:cNvPr id="8" name="Oval 7"/>
            <p:cNvSpPr/>
            <p:nvPr/>
          </p:nvSpPr>
          <p:spPr>
            <a:xfrm>
              <a:off x="2194600" y="2476797"/>
              <a:ext cx="390921" cy="387843"/>
            </a:xfrm>
            <a:prstGeom prst="ellipse">
              <a:avLst/>
            </a:prstGeom>
            <a:solidFill>
              <a:srgbClr val="FFC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9" name="TextBox 8"/>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bg1"/>
                  </a:solidFill>
                </a:rPr>
                <a:t>C</a:t>
              </a:r>
            </a:p>
          </p:txBody>
        </p:sp>
      </p:grpSp>
      <p:grpSp>
        <p:nvGrpSpPr>
          <p:cNvPr id="10" name="Group 9"/>
          <p:cNvGrpSpPr/>
          <p:nvPr/>
        </p:nvGrpSpPr>
        <p:grpSpPr>
          <a:xfrm>
            <a:off x="4306333" y="4242788"/>
            <a:ext cx="722871" cy="676333"/>
            <a:chOff x="2184951" y="2476797"/>
            <a:chExt cx="418120" cy="387843"/>
          </a:xfrm>
        </p:grpSpPr>
        <p:sp>
          <p:nvSpPr>
            <p:cNvPr id="11" name="Oval 10"/>
            <p:cNvSpPr/>
            <p:nvPr/>
          </p:nvSpPr>
          <p:spPr>
            <a:xfrm>
              <a:off x="2194600" y="2476797"/>
              <a:ext cx="390921" cy="387843"/>
            </a:xfrm>
            <a:prstGeom prst="ellipse">
              <a:avLst/>
            </a:prstGeom>
            <a:solidFill>
              <a:schemeClr val="bg2"/>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solidFill>
                  <a:schemeClr val="tx1">
                    <a:lumMod val="60000"/>
                    <a:lumOff val="40000"/>
                  </a:schemeClr>
                </a:solidFill>
              </a:endParaRPr>
            </a:p>
          </p:txBody>
        </p:sp>
        <p:sp>
          <p:nvSpPr>
            <p:cNvPr id="12" name="TextBox 11"/>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B</a:t>
              </a:r>
            </a:p>
          </p:txBody>
        </p:sp>
      </p:grpSp>
      <p:grpSp>
        <p:nvGrpSpPr>
          <p:cNvPr id="13" name="Group 12"/>
          <p:cNvGrpSpPr/>
          <p:nvPr/>
        </p:nvGrpSpPr>
        <p:grpSpPr>
          <a:xfrm>
            <a:off x="6974671" y="4219218"/>
            <a:ext cx="730902" cy="676333"/>
            <a:chOff x="2194600" y="2476797"/>
            <a:chExt cx="422765" cy="387843"/>
          </a:xfrm>
        </p:grpSpPr>
        <p:sp>
          <p:nvSpPr>
            <p:cNvPr id="14" name="Oval 13"/>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5" name="TextBox 14"/>
            <p:cNvSpPr txBox="1"/>
            <p:nvPr/>
          </p:nvSpPr>
          <p:spPr>
            <a:xfrm>
              <a:off x="2199245" y="2483883"/>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D</a:t>
              </a:r>
            </a:p>
          </p:txBody>
        </p:sp>
      </p:grpSp>
      <p:grpSp>
        <p:nvGrpSpPr>
          <p:cNvPr id="16" name="Group 15"/>
          <p:cNvGrpSpPr/>
          <p:nvPr/>
        </p:nvGrpSpPr>
        <p:grpSpPr>
          <a:xfrm>
            <a:off x="3241149" y="3743569"/>
            <a:ext cx="722871" cy="676333"/>
            <a:chOff x="2184951" y="2476797"/>
            <a:chExt cx="418120" cy="387843"/>
          </a:xfrm>
        </p:grpSpPr>
        <p:sp>
          <p:nvSpPr>
            <p:cNvPr id="17" name="Oval 16"/>
            <p:cNvSpPr/>
            <p:nvPr/>
          </p:nvSpPr>
          <p:spPr>
            <a:xfrm>
              <a:off x="2194600" y="2476797"/>
              <a:ext cx="390921" cy="387843"/>
            </a:xfrm>
            <a:prstGeom prst="ellipse">
              <a:avLst/>
            </a:prstGeom>
            <a:solidFill>
              <a:schemeClr val="bg1"/>
            </a:solidFill>
            <a:ln w="317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18" name="TextBox 17"/>
            <p:cNvSpPr txBox="1"/>
            <p:nvPr/>
          </p:nvSpPr>
          <p:spPr>
            <a:xfrm>
              <a:off x="2184951" y="2476797"/>
              <a:ext cx="418120" cy="260309"/>
            </a:xfrm>
            <a:prstGeom prst="rect">
              <a:avLst/>
            </a:prstGeom>
            <a:noFill/>
            <a:ln>
              <a:noFill/>
            </a:ln>
          </p:spPr>
          <p:txBody>
            <a:bodyPr wrap="none" rtlCol="0">
              <a:noAutofit/>
            </a:bodyPr>
            <a:lstStyle/>
            <a:p>
              <a:pPr algn="ctr"/>
              <a:r>
                <a:rPr lang="en-US" sz="3600" dirty="0">
                  <a:solidFill>
                    <a:schemeClr val="tx1">
                      <a:lumMod val="60000"/>
                      <a:lumOff val="40000"/>
                    </a:schemeClr>
                  </a:solidFill>
                </a:rPr>
                <a:t>A</a:t>
              </a:r>
            </a:p>
          </p:txBody>
        </p:sp>
      </p:grpSp>
      <p:grpSp>
        <p:nvGrpSpPr>
          <p:cNvPr id="19" name="Group 18"/>
          <p:cNvGrpSpPr/>
          <p:nvPr/>
        </p:nvGrpSpPr>
        <p:grpSpPr>
          <a:xfrm>
            <a:off x="8398576" y="3733510"/>
            <a:ext cx="722871" cy="676333"/>
            <a:chOff x="2184951" y="2476797"/>
            <a:chExt cx="418120" cy="387843"/>
          </a:xfrm>
        </p:grpSpPr>
        <p:sp>
          <p:nvSpPr>
            <p:cNvPr id="20" name="Oval 19"/>
            <p:cNvSpPr/>
            <p:nvPr/>
          </p:nvSpPr>
          <p:spPr>
            <a:xfrm>
              <a:off x="2194600" y="2476797"/>
              <a:ext cx="390921" cy="387843"/>
            </a:xfrm>
            <a:prstGeom prst="ellipse">
              <a:avLst/>
            </a:prstGeom>
            <a:solidFill>
              <a:schemeClr val="bg1"/>
            </a:solidFill>
            <a:ln w="4445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dirty="0"/>
            </a:p>
          </p:txBody>
        </p:sp>
        <p:sp>
          <p:nvSpPr>
            <p:cNvPr id="21" name="TextBox 20"/>
            <p:cNvSpPr txBox="1"/>
            <p:nvPr/>
          </p:nvSpPr>
          <p:spPr>
            <a:xfrm>
              <a:off x="2184951" y="2476797"/>
              <a:ext cx="418120" cy="260309"/>
            </a:xfrm>
            <a:prstGeom prst="rect">
              <a:avLst/>
            </a:prstGeom>
            <a:noFill/>
            <a:ln w="44450">
              <a:noFill/>
            </a:ln>
          </p:spPr>
          <p:txBody>
            <a:bodyPr wrap="none" rtlCol="0">
              <a:noAutofit/>
            </a:bodyPr>
            <a:lstStyle/>
            <a:p>
              <a:pPr algn="ctr"/>
              <a:r>
                <a:rPr lang="en-US" sz="3600" dirty="0">
                  <a:solidFill>
                    <a:schemeClr val="tx1">
                      <a:lumMod val="60000"/>
                      <a:lumOff val="40000"/>
                    </a:schemeClr>
                  </a:solidFill>
                </a:rPr>
                <a:t>Z</a:t>
              </a:r>
            </a:p>
          </p:txBody>
        </p:sp>
      </p:grpSp>
      <p:graphicFrame>
        <p:nvGraphicFramePr>
          <p:cNvPr id="22" name="Table 21"/>
          <p:cNvGraphicFramePr>
            <a:graphicFrameLocks noGrp="1"/>
          </p:cNvGraphicFramePr>
          <p:nvPr>
            <p:extLst>
              <p:ext uri="{D42A27DB-BD31-4B8C-83A1-F6EECF244321}">
                <p14:modId xmlns:p14="http://schemas.microsoft.com/office/powerpoint/2010/main" val="2364855897"/>
              </p:ext>
            </p:extLst>
          </p:nvPr>
        </p:nvGraphicFramePr>
        <p:xfrm>
          <a:off x="3167452" y="5808364"/>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Prefix</a:t>
                      </a:r>
                    </a:p>
                  </a:txBody>
                  <a:tcPr/>
                </a:tc>
                <a:tc>
                  <a:txBody>
                    <a:bodyPr/>
                    <a:lstStyle/>
                    <a:p>
                      <a:r>
                        <a:rPr lang="en-US" sz="1200" dirty="0"/>
                        <a:t>Out Label (SID), Interface</a:t>
                      </a:r>
                    </a:p>
                  </a:txBody>
                  <a:tcPr/>
                </a:tc>
                <a:extLst>
                  <a:ext uri="{0D108BD9-81ED-4DB2-BD59-A6C34878D82A}">
                    <a16:rowId xmlns="" xmlns:a16="http://schemas.microsoft.com/office/drawing/2014/main" val="10000"/>
                  </a:ext>
                </a:extLst>
              </a:tr>
              <a:tr h="370840">
                <a:tc>
                  <a:txBody>
                    <a:bodyPr/>
                    <a:lstStyle/>
                    <a:p>
                      <a:pPr algn="ctr"/>
                      <a:r>
                        <a:rPr lang="en-US" sz="1600" b="1" dirty="0">
                          <a:solidFill>
                            <a:srgbClr val="000000"/>
                          </a:solidFill>
                        </a:rPr>
                        <a:t>Z</a:t>
                      </a:r>
                    </a:p>
                  </a:txBody>
                  <a:tcPr/>
                </a:tc>
                <a:tc>
                  <a:txBody>
                    <a:bodyPr/>
                    <a:lstStyle/>
                    <a:p>
                      <a:pPr marL="0" algn="ctr" defTabSz="914400" rtl="0" eaLnBrk="1" latinLnBrk="0" hangingPunct="1"/>
                      <a:r>
                        <a:rPr lang="en-US" sz="1800" b="1" kern="1200" dirty="0">
                          <a:solidFill>
                            <a:srgbClr val="FF0000"/>
                          </a:solidFill>
                          <a:latin typeface="+mn-lt"/>
                          <a:ea typeface="+mn-ea"/>
                          <a:cs typeface="+mn-cs"/>
                        </a:rPr>
                        <a:t>16006, 0</a:t>
                      </a:r>
                    </a:p>
                  </a:txBody>
                  <a:tcPr/>
                </a:tc>
                <a:extLst>
                  <a:ext uri="{0D108BD9-81ED-4DB2-BD59-A6C34878D82A}">
                    <a16:rowId xmlns=""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2236071"/>
              </p:ext>
            </p:extLst>
          </p:nvPr>
        </p:nvGraphicFramePr>
        <p:xfrm>
          <a:off x="5883877" y="5811930"/>
          <a:ext cx="2380735" cy="828040"/>
        </p:xfrm>
        <a:graphic>
          <a:graphicData uri="http://schemas.openxmlformats.org/drawingml/2006/table">
            <a:tbl>
              <a:tblPr firstRow="1" bandRow="1">
                <a:tableStyleId>{5C22544A-7EE6-4342-B048-85BDC9FD1C3A}</a:tableStyleId>
              </a:tblPr>
              <a:tblGrid>
                <a:gridCol w="947349">
                  <a:extLst>
                    <a:ext uri="{9D8B030D-6E8A-4147-A177-3AD203B41FA5}">
                      <a16:colId xmlns="" xmlns:a16="http://schemas.microsoft.com/office/drawing/2014/main" val="20000"/>
                    </a:ext>
                  </a:extLst>
                </a:gridCol>
                <a:gridCol w="1433386">
                  <a:extLst>
                    <a:ext uri="{9D8B030D-6E8A-4147-A177-3AD203B41FA5}">
                      <a16:colId xmlns="" xmlns:a16="http://schemas.microsoft.com/office/drawing/2014/main" val="20001"/>
                    </a:ext>
                  </a:extLst>
                </a:gridCol>
              </a:tblGrid>
              <a:tr h="370840">
                <a:tc>
                  <a:txBody>
                    <a:bodyPr/>
                    <a:lstStyle/>
                    <a:p>
                      <a:r>
                        <a:rPr lang="en-US" sz="1200" dirty="0"/>
                        <a:t>Input</a:t>
                      </a:r>
                      <a:r>
                        <a:rPr lang="en-US" sz="1200" baseline="0" dirty="0"/>
                        <a:t> Label(SID)</a:t>
                      </a:r>
                      <a:endParaRPr lang="en-US" sz="1200" dirty="0"/>
                    </a:p>
                  </a:txBody>
                  <a:tcPr/>
                </a:tc>
                <a:tc>
                  <a:txBody>
                    <a:bodyPr/>
                    <a:lstStyle/>
                    <a:p>
                      <a:r>
                        <a:rPr lang="en-US" sz="1200" dirty="0"/>
                        <a:t>Out Label (LDP), Interface</a:t>
                      </a:r>
                    </a:p>
                  </a:txBody>
                  <a:tcPr/>
                </a:tc>
                <a:extLst>
                  <a:ext uri="{0D108BD9-81ED-4DB2-BD59-A6C34878D82A}">
                    <a16:rowId xmlns="" xmlns:a16="http://schemas.microsoft.com/office/drawing/2014/main" val="10000"/>
                  </a:ext>
                </a:extLst>
              </a:tr>
              <a:tr h="370840">
                <a:tc>
                  <a:txBody>
                    <a:bodyPr/>
                    <a:lstStyle/>
                    <a:p>
                      <a:pPr algn="ctr"/>
                      <a:r>
                        <a:rPr lang="en-US" sz="1800" b="1" dirty="0">
                          <a:solidFill>
                            <a:srgbClr val="FF0000"/>
                          </a:solidFill>
                        </a:rPr>
                        <a:t>16006</a:t>
                      </a:r>
                      <a:endParaRPr lang="en-US" sz="1600" b="1" dirty="0">
                        <a:solidFill>
                          <a:srgbClr val="FF0000"/>
                        </a:solidFill>
                      </a:endParaRPr>
                    </a:p>
                  </a:txBody>
                  <a:tcPr/>
                </a:tc>
                <a:tc>
                  <a:txBody>
                    <a:bodyPr/>
                    <a:lstStyle/>
                    <a:p>
                      <a:pPr marL="0" algn="ctr" defTabSz="914400" rtl="0" eaLnBrk="1" latinLnBrk="0" hangingPunct="1"/>
                      <a:r>
                        <a:rPr lang="en-US" sz="1600" b="1" kern="1200" dirty="0">
                          <a:solidFill>
                            <a:srgbClr val="000000"/>
                          </a:solidFill>
                          <a:latin typeface="+mn-lt"/>
                          <a:ea typeface="+mn-ea"/>
                          <a:cs typeface="+mn-cs"/>
                        </a:rPr>
                        <a:t>16, 1</a:t>
                      </a:r>
                    </a:p>
                  </a:txBody>
                  <a:tcPr/>
                </a:tc>
                <a:extLst>
                  <a:ext uri="{0D108BD9-81ED-4DB2-BD59-A6C34878D82A}">
                    <a16:rowId xmlns="" xmlns:a16="http://schemas.microsoft.com/office/drawing/2014/main" val="10001"/>
                  </a:ext>
                </a:extLst>
              </a:tr>
            </a:tbl>
          </a:graphicData>
        </a:graphic>
      </p:graphicFrame>
      <p:cxnSp>
        <p:nvCxnSpPr>
          <p:cNvPr id="24" name="Straight Arrow Connector 23"/>
          <p:cNvCxnSpPr/>
          <p:nvPr/>
        </p:nvCxnSpPr>
        <p:spPr>
          <a:xfrm>
            <a:off x="3627298" y="4586539"/>
            <a:ext cx="0" cy="109757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71175" y="4992131"/>
            <a:ext cx="0" cy="69197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70275" y="3555355"/>
            <a:ext cx="914400" cy="914400"/>
          </a:xfrm>
          <a:prstGeom prst="rect">
            <a:avLst/>
          </a:prstGeom>
          <a:noFill/>
          <a:ln>
            <a:noFill/>
          </a:ln>
        </p:spPr>
        <p:txBody>
          <a:bodyPr wrap="none" rtlCol="0">
            <a:noAutofit/>
          </a:bodyPr>
          <a:lstStyle/>
          <a:p>
            <a:pPr algn="ctr"/>
            <a:r>
              <a:rPr lang="en-US" b="1" dirty="0">
                <a:solidFill>
                  <a:schemeClr val="bg1"/>
                </a:solidFill>
              </a:rPr>
              <a:t>Z(16006)</a:t>
            </a:r>
          </a:p>
        </p:txBody>
      </p:sp>
      <p:sp>
        <p:nvSpPr>
          <p:cNvPr id="2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LDP/SR Interworking - Mapping Server</a:t>
            </a:r>
          </a:p>
        </p:txBody>
      </p:sp>
      <p:sp>
        <p:nvSpPr>
          <p:cNvPr id="2" name="Rectangle 1"/>
          <p:cNvSpPr/>
          <p:nvPr/>
        </p:nvSpPr>
        <p:spPr>
          <a:xfrm>
            <a:off x="56620" y="734945"/>
            <a:ext cx="8703391" cy="3139321"/>
          </a:xfrm>
          <a:prstGeom prst="rect">
            <a:avLst/>
          </a:prstGeom>
          <a:noFill/>
          <a:ln>
            <a:noFill/>
          </a:ln>
        </p:spPr>
        <p:txBody>
          <a:bodyPr wrap="none" rtlCol="0">
            <a:noAutofit/>
          </a:bodyPr>
          <a:lstStyle/>
          <a:p>
            <a:pPr marL="285750" indent="-285750">
              <a:buFont typeface="Arial" panose="020B0604020202020204" pitchFamily="34" charset="0"/>
              <a:buChar char="•"/>
            </a:pPr>
            <a:r>
              <a:rPr lang="en-US" dirty="0">
                <a:solidFill>
                  <a:srgbClr val="000000"/>
                </a:solidFill>
              </a:rPr>
              <a:t>A wants to send traffic to Z, but</a:t>
            </a:r>
          </a:p>
          <a:p>
            <a:pPr marL="742950" lvl="1" indent="-285750">
              <a:buFont typeface="Arial" panose="020B0604020202020204" pitchFamily="34" charset="0"/>
              <a:buChar char="•"/>
            </a:pPr>
            <a:r>
              <a:rPr lang="en-US" dirty="0">
                <a:solidFill>
                  <a:srgbClr val="000000"/>
                </a:solidFill>
              </a:rPr>
              <a:t>Z is not SR-capable, Z does not advertise any </a:t>
            </a:r>
            <a:r>
              <a:rPr lang="en-US" dirty="0" err="1">
                <a:solidFill>
                  <a:srgbClr val="000000"/>
                </a:solidFill>
              </a:rPr>
              <a:t>prefixSID</a:t>
            </a:r>
            <a:endParaRPr lang="en-US" dirty="0">
              <a:solidFill>
                <a:srgbClr val="000000"/>
              </a:solidFill>
            </a:endParaRPr>
          </a:p>
          <a:p>
            <a:pPr lvl="1"/>
            <a:r>
              <a:rPr lang="en-US" dirty="0">
                <a:solidFill>
                  <a:srgbClr val="000000"/>
                </a:solidFill>
                <a:sym typeface="Wingdings" panose="05000000000000000000" pitchFamily="2" charset="2"/>
              </a:rPr>
              <a:t> </a:t>
            </a:r>
            <a:r>
              <a:rPr lang="en-US" dirty="0">
                <a:solidFill>
                  <a:srgbClr val="000000"/>
                </a:solidFill>
              </a:rPr>
              <a:t>which label does A have to use?</a:t>
            </a:r>
          </a:p>
          <a:p>
            <a:pPr marL="285750" indent="-285750">
              <a:buFont typeface="Arial" panose="020B0604020202020204" pitchFamily="34" charset="0"/>
              <a:buChar char="•"/>
            </a:pPr>
            <a:r>
              <a:rPr lang="en-US" dirty="0">
                <a:solidFill>
                  <a:srgbClr val="000000"/>
                </a:solidFill>
              </a:rPr>
              <a:t>The </a:t>
            </a:r>
            <a:r>
              <a:rPr lang="en-US" b="1" dirty="0">
                <a:solidFill>
                  <a:schemeClr val="tx1">
                    <a:lumMod val="75000"/>
                  </a:schemeClr>
                </a:solidFill>
              </a:rPr>
              <a:t>Mapping Server </a:t>
            </a:r>
            <a:r>
              <a:rPr lang="en-US" dirty="0">
                <a:solidFill>
                  <a:srgbClr val="000000"/>
                </a:solidFill>
              </a:rPr>
              <a:t>advertises the SID mappings for the non-SR routers</a:t>
            </a:r>
          </a:p>
          <a:p>
            <a:pPr marL="742950" lvl="1" indent="-285750">
              <a:buFont typeface="Arial" panose="020B0604020202020204" pitchFamily="34" charset="0"/>
              <a:buChar char="•"/>
            </a:pPr>
            <a:r>
              <a:rPr lang="en-US" dirty="0">
                <a:solidFill>
                  <a:srgbClr val="000000"/>
                </a:solidFill>
              </a:rPr>
              <a:t>for example, it advertises that Z is 16066</a:t>
            </a:r>
          </a:p>
          <a:p>
            <a:pPr marL="285750" indent="-285750">
              <a:buFont typeface="Arial" panose="020B0604020202020204" pitchFamily="34" charset="0"/>
              <a:buChar char="•"/>
            </a:pPr>
            <a:r>
              <a:rPr lang="en-US" dirty="0">
                <a:solidFill>
                  <a:srgbClr val="000000"/>
                </a:solidFill>
              </a:rPr>
              <a:t>A and B install a normal SR prefix segment for 16066</a:t>
            </a:r>
          </a:p>
          <a:p>
            <a:pPr marL="285750" indent="-285750">
              <a:buFont typeface="Arial" panose="020B0604020202020204" pitchFamily="34" charset="0"/>
              <a:buChar char="•"/>
            </a:pPr>
            <a:r>
              <a:rPr lang="en-US" dirty="0">
                <a:solidFill>
                  <a:srgbClr val="000000"/>
                </a:solidFill>
              </a:rPr>
              <a:t>C realizes that its next hop along the SPT to Z is not SR capable hence C installs</a:t>
            </a:r>
          </a:p>
          <a:p>
            <a:r>
              <a:rPr lang="en-US" dirty="0">
                <a:solidFill>
                  <a:srgbClr val="000000"/>
                </a:solidFill>
              </a:rPr>
              <a:t> an SR-to-LDP FIB entry</a:t>
            </a:r>
          </a:p>
          <a:p>
            <a:pPr marL="742950" lvl="1" indent="-285750">
              <a:buFont typeface="Arial" panose="020B0604020202020204" pitchFamily="34" charset="0"/>
              <a:buChar char="•"/>
            </a:pPr>
            <a:r>
              <a:rPr lang="en-US" sz="1600" dirty="0">
                <a:solidFill>
                  <a:srgbClr val="000000"/>
                </a:solidFill>
              </a:rPr>
              <a:t>incoming label: prefix-SID bound </a:t>
            </a:r>
          </a:p>
          <a:p>
            <a:pPr lvl="1"/>
            <a:r>
              <a:rPr lang="en-US" sz="1600" dirty="0">
                <a:solidFill>
                  <a:srgbClr val="000000"/>
                </a:solidFill>
              </a:rPr>
              <a:t>to Z (16066)</a:t>
            </a:r>
          </a:p>
          <a:p>
            <a:pPr marL="742950" lvl="1" indent="-285750">
              <a:buFont typeface="Arial" panose="020B0604020202020204" pitchFamily="34" charset="0"/>
              <a:buChar char="•"/>
            </a:pPr>
            <a:r>
              <a:rPr lang="en-US" sz="1600" dirty="0">
                <a:solidFill>
                  <a:srgbClr val="000000"/>
                </a:solidFill>
              </a:rPr>
              <a:t>outgoing label: LDP binding </a:t>
            </a:r>
          </a:p>
          <a:p>
            <a:pPr lvl="1"/>
            <a:r>
              <a:rPr lang="en-US" sz="1600" dirty="0">
                <a:solidFill>
                  <a:srgbClr val="000000"/>
                </a:solidFill>
              </a:rPr>
              <a:t>from D for FEC Z</a:t>
            </a:r>
          </a:p>
          <a:p>
            <a:pPr lvl="1"/>
            <a:endParaRPr lang="en-US" sz="1600" dirty="0">
              <a:solidFill>
                <a:srgbClr val="000000"/>
              </a:solidFill>
            </a:endParaRPr>
          </a:p>
          <a:p>
            <a:pPr marL="285750" indent="-285750">
              <a:buFont typeface="Arial" panose="020B0604020202020204" pitchFamily="34" charset="0"/>
              <a:buChar char="•"/>
            </a:pPr>
            <a:r>
              <a:rPr lang="en-US" dirty="0">
                <a:solidFill>
                  <a:srgbClr val="000000"/>
                </a:solidFill>
              </a:rPr>
              <a:t>A sends a frame to Z with a </a:t>
            </a:r>
          </a:p>
          <a:p>
            <a:r>
              <a:rPr lang="en-US" dirty="0">
                <a:solidFill>
                  <a:srgbClr val="000000"/>
                </a:solidFill>
              </a:rPr>
              <a:t>   single label: </a:t>
            </a:r>
            <a:r>
              <a:rPr lang="en-US" dirty="0" smtClean="0">
                <a:solidFill>
                  <a:srgbClr val="000000"/>
                </a:solidFill>
              </a:rPr>
              <a:t>16006 </a:t>
            </a:r>
            <a:endParaRPr lang="en-US" dirty="0">
              <a:solidFill>
                <a:srgbClr val="000000"/>
              </a:solidFill>
            </a:endParaRPr>
          </a:p>
        </p:txBody>
      </p:sp>
      <p:sp>
        <p:nvSpPr>
          <p:cNvPr id="28" name="Rectangle 27"/>
          <p:cNvSpPr/>
          <p:nvPr/>
        </p:nvSpPr>
        <p:spPr>
          <a:xfrm>
            <a:off x="6861189" y="2861103"/>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29" name="Rectangle 28"/>
          <p:cNvSpPr/>
          <p:nvPr/>
        </p:nvSpPr>
        <p:spPr>
          <a:xfrm>
            <a:off x="4665494" y="2860963"/>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spTree>
    <p:extLst>
      <p:ext uri="{BB962C8B-B14F-4D97-AF65-F5344CB8AC3E}">
        <p14:creationId xmlns:p14="http://schemas.microsoft.com/office/powerpoint/2010/main" val="623880644"/>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6239238" y="2163844"/>
            <a:ext cx="2890693" cy="1042892"/>
          </a:xfrm>
          <a:prstGeom prst="roundRect">
            <a:avLst/>
          </a:prstGeom>
          <a:solidFill>
            <a:schemeClr val="accent1">
              <a:lumMod val="40000"/>
              <a:lumOff val="60000"/>
            </a:scheme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6451" y="2187949"/>
            <a:ext cx="5402825" cy="1042892"/>
          </a:xfrm>
          <a:prstGeom prst="roundRect">
            <a:avLst/>
          </a:prstGeom>
          <a:solidFill>
            <a:srgbClr val="B8E08C"/>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96" idx="1"/>
          </p:cNvCxnSpPr>
          <p:nvPr/>
        </p:nvCxnSpPr>
        <p:spPr>
          <a:xfrm>
            <a:off x="-14068" y="2711555"/>
            <a:ext cx="8404038" cy="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2758656977"/>
              </p:ext>
            </p:extLst>
          </p:nvPr>
        </p:nvGraphicFramePr>
        <p:xfrm>
          <a:off x="3434464" y="4144818"/>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marL="0" algn="ctr" defTabSz="914400" rtl="0" eaLnBrk="1" latinLnBrk="0" hangingPunct="1"/>
                      <a:endParaRPr lang="en-US" sz="1000" b="0" kern="1200" dirty="0">
                        <a:ln>
                          <a:solidFill>
                            <a:srgbClr val="000000"/>
                          </a:solidFill>
                        </a:ln>
                        <a:solidFill>
                          <a:srgbClr val="000000"/>
                        </a:solidFill>
                        <a:latin typeface="+mn-lt"/>
                        <a:ea typeface="+mn-ea"/>
                        <a:cs typeface="+mn-cs"/>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endParaRPr lang="en-US" sz="1000" b="0" kern="1200" dirty="0">
                        <a:ln>
                          <a:solidFill>
                            <a:srgbClr val="000000"/>
                          </a:solidFill>
                        </a:ln>
                        <a:solidFill>
                          <a:srgbClr val="000000"/>
                        </a:solidFill>
                        <a:latin typeface="+mn-lt"/>
                        <a:ea typeface="+mn-ea"/>
                        <a:cs typeface="+mn-cs"/>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7" name="TextBox 6"/>
          <p:cNvSpPr txBox="1"/>
          <p:nvPr/>
        </p:nvSpPr>
        <p:spPr>
          <a:xfrm>
            <a:off x="3558034" y="4193557"/>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8" name="TextBox 7"/>
          <p:cNvSpPr txBox="1"/>
          <p:nvPr/>
        </p:nvSpPr>
        <p:spPr>
          <a:xfrm>
            <a:off x="4270586" y="4193557"/>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graphicFrame>
        <p:nvGraphicFramePr>
          <p:cNvPr id="58" name="Table 57"/>
          <p:cNvGraphicFramePr>
            <a:graphicFrameLocks noGrp="1"/>
          </p:cNvGraphicFramePr>
          <p:nvPr>
            <p:extLst>
              <p:ext uri="{D42A27DB-BD31-4B8C-83A1-F6EECF244321}">
                <p14:modId xmlns:p14="http://schemas.microsoft.com/office/powerpoint/2010/main" val="961936287"/>
              </p:ext>
            </p:extLst>
          </p:nvPr>
        </p:nvGraphicFramePr>
        <p:xfrm>
          <a:off x="1416204" y="4144818"/>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16005</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59" name="TextBox 58"/>
          <p:cNvSpPr txBox="1"/>
          <p:nvPr/>
        </p:nvSpPr>
        <p:spPr>
          <a:xfrm>
            <a:off x="1539774" y="4193557"/>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0" name="TextBox 59"/>
          <p:cNvSpPr txBox="1"/>
          <p:nvPr/>
        </p:nvSpPr>
        <p:spPr>
          <a:xfrm>
            <a:off x="2252326" y="4193557"/>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1" name="TextBox 60"/>
          <p:cNvSpPr txBox="1"/>
          <p:nvPr/>
        </p:nvSpPr>
        <p:spPr>
          <a:xfrm rot="16200000">
            <a:off x="9032001" y="5061060"/>
            <a:ext cx="264817" cy="263633"/>
          </a:xfrm>
          <a:prstGeom prst="rect">
            <a:avLst/>
          </a:prstGeom>
          <a:noFill/>
          <a:ln>
            <a:noFill/>
          </a:ln>
        </p:spPr>
        <p:txBody>
          <a:bodyPr wrap="none" rtlCol="0">
            <a:noAutofit/>
          </a:bodyPr>
          <a:lstStyle/>
          <a:p>
            <a:pPr algn="ctr"/>
            <a:endParaRPr lang="en-US" dirty="0">
              <a:solidFill>
                <a:srgbClr val="585858"/>
              </a:solidFill>
            </a:endParaRPr>
          </a:p>
        </p:txBody>
      </p:sp>
      <p:graphicFrame>
        <p:nvGraphicFramePr>
          <p:cNvPr id="66" name="Table 65"/>
          <p:cNvGraphicFramePr>
            <a:graphicFrameLocks noGrp="1"/>
          </p:cNvGraphicFramePr>
          <p:nvPr>
            <p:extLst>
              <p:ext uri="{D42A27DB-BD31-4B8C-83A1-F6EECF244321}">
                <p14:modId xmlns:p14="http://schemas.microsoft.com/office/powerpoint/2010/main" val="2072809700"/>
              </p:ext>
            </p:extLst>
          </p:nvPr>
        </p:nvGraphicFramePr>
        <p:xfrm>
          <a:off x="7446109" y="4187342"/>
          <a:ext cx="1512000" cy="1828800"/>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216000">
                <a:tc>
                  <a:txBody>
                    <a:bodyPr/>
                    <a:lstStyle/>
                    <a:p>
                      <a:pPr algn="ctr"/>
                      <a:r>
                        <a:rPr lang="en-US" sz="1000" b="0" dirty="0">
                          <a:ln>
                            <a:solidFill>
                              <a:srgbClr val="000000"/>
                            </a:solidFill>
                          </a:ln>
                          <a:solidFill>
                            <a:srgbClr val="000000"/>
                          </a:solidFill>
                        </a:rPr>
                        <a:t>90090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90090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pop</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67" name="TextBox 66"/>
          <p:cNvSpPr txBox="1"/>
          <p:nvPr/>
        </p:nvSpPr>
        <p:spPr>
          <a:xfrm>
            <a:off x="7569679" y="4236081"/>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68" name="TextBox 67"/>
          <p:cNvSpPr txBox="1"/>
          <p:nvPr/>
        </p:nvSpPr>
        <p:spPr>
          <a:xfrm>
            <a:off x="8282231" y="4236081"/>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69" name="TextBox 68"/>
          <p:cNvSpPr txBox="1"/>
          <p:nvPr/>
        </p:nvSpPr>
        <p:spPr>
          <a:xfrm rot="16200000">
            <a:off x="7013741" y="5061060"/>
            <a:ext cx="264817" cy="263633"/>
          </a:xfrm>
          <a:prstGeom prst="rect">
            <a:avLst/>
          </a:prstGeom>
          <a:noFill/>
          <a:ln>
            <a:noFill/>
          </a:ln>
        </p:spPr>
        <p:txBody>
          <a:bodyPr wrap="none" rtlCol="0">
            <a:noAutofit/>
          </a:bodyPr>
          <a:lstStyle/>
          <a:p>
            <a:pPr algn="ctr"/>
            <a:endParaRPr lang="en-US" dirty="0">
              <a:solidFill>
                <a:srgbClr val="585858"/>
              </a:solidFill>
            </a:endParaRPr>
          </a:p>
        </p:txBody>
      </p:sp>
      <p:cxnSp>
        <p:nvCxnSpPr>
          <p:cNvPr id="81" name="Straight Arrow Connector 80"/>
          <p:cNvCxnSpPr/>
          <p:nvPr/>
        </p:nvCxnSpPr>
        <p:spPr>
          <a:xfrm flipV="1">
            <a:off x="6879352" y="5625879"/>
            <a:ext cx="551293" cy="474781"/>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92"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7605"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9018"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276"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44" y="2341574"/>
            <a:ext cx="739963" cy="7399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9970" y="2341574"/>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p:cNvCxnSpPr>
            <a:stCxn id="92" idx="2"/>
          </p:cNvCxnSpPr>
          <p:nvPr/>
        </p:nvCxnSpPr>
        <p:spPr>
          <a:xfrm flipH="1">
            <a:off x="2307586" y="3081537"/>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979871" y="3073296"/>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870460" y="3048583"/>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859906" y="3060939"/>
            <a:ext cx="1" cy="10962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347631" y="2254356"/>
            <a:ext cx="914400" cy="914400"/>
          </a:xfrm>
          <a:prstGeom prst="rect">
            <a:avLst/>
          </a:prstGeom>
          <a:noFill/>
          <a:ln>
            <a:noFill/>
          </a:ln>
        </p:spPr>
        <p:txBody>
          <a:bodyPr wrap="none" rtlCol="0">
            <a:noAutofit/>
          </a:bodyPr>
          <a:lstStyle/>
          <a:p>
            <a:pPr algn="ctr"/>
            <a:r>
              <a:rPr lang="en-US" sz="2400" b="1" dirty="0">
                <a:solidFill>
                  <a:srgbClr val="000000"/>
                </a:solidFill>
              </a:rPr>
              <a:t>1</a:t>
            </a:r>
          </a:p>
        </p:txBody>
      </p:sp>
      <p:sp>
        <p:nvSpPr>
          <p:cNvPr id="105" name="TextBox 104"/>
          <p:cNvSpPr txBox="1"/>
          <p:nvPr/>
        </p:nvSpPr>
        <p:spPr>
          <a:xfrm>
            <a:off x="2999318" y="2234447"/>
            <a:ext cx="914400" cy="914400"/>
          </a:xfrm>
          <a:prstGeom prst="rect">
            <a:avLst/>
          </a:prstGeom>
          <a:noFill/>
          <a:ln>
            <a:noFill/>
          </a:ln>
        </p:spPr>
        <p:txBody>
          <a:bodyPr wrap="none" rtlCol="0">
            <a:noAutofit/>
          </a:bodyPr>
          <a:lstStyle/>
          <a:p>
            <a:pPr algn="ctr"/>
            <a:r>
              <a:rPr lang="en-US" sz="2400" b="1" dirty="0">
                <a:solidFill>
                  <a:srgbClr val="000000"/>
                </a:solidFill>
              </a:rPr>
              <a:t>2</a:t>
            </a:r>
          </a:p>
        </p:txBody>
      </p:sp>
      <p:sp>
        <p:nvSpPr>
          <p:cNvPr id="106" name="TextBox 105"/>
          <p:cNvSpPr txBox="1"/>
          <p:nvPr/>
        </p:nvSpPr>
        <p:spPr>
          <a:xfrm>
            <a:off x="4852003" y="2257643"/>
            <a:ext cx="914400" cy="914400"/>
          </a:xfrm>
          <a:prstGeom prst="rect">
            <a:avLst/>
          </a:prstGeom>
          <a:noFill/>
          <a:ln>
            <a:noFill/>
          </a:ln>
        </p:spPr>
        <p:txBody>
          <a:bodyPr wrap="none" rtlCol="0">
            <a:noAutofit/>
          </a:bodyPr>
          <a:lstStyle/>
          <a:p>
            <a:pPr algn="ctr"/>
            <a:r>
              <a:rPr lang="en-US" sz="2400" b="1" dirty="0">
                <a:solidFill>
                  <a:srgbClr val="000000"/>
                </a:solidFill>
              </a:rPr>
              <a:t>3</a:t>
            </a:r>
          </a:p>
        </p:txBody>
      </p:sp>
      <p:sp>
        <p:nvSpPr>
          <p:cNvPr id="107" name="TextBox 106"/>
          <p:cNvSpPr txBox="1"/>
          <p:nvPr/>
        </p:nvSpPr>
        <p:spPr>
          <a:xfrm>
            <a:off x="6879352" y="2243163"/>
            <a:ext cx="914400" cy="914400"/>
          </a:xfrm>
          <a:prstGeom prst="rect">
            <a:avLst/>
          </a:prstGeom>
          <a:noFill/>
          <a:ln>
            <a:noFill/>
          </a:ln>
        </p:spPr>
        <p:txBody>
          <a:bodyPr wrap="none" rtlCol="0">
            <a:noAutofit/>
          </a:bodyPr>
          <a:lstStyle/>
          <a:p>
            <a:pPr algn="ctr"/>
            <a:r>
              <a:rPr lang="en-US" sz="2400" b="1" dirty="0">
                <a:solidFill>
                  <a:srgbClr val="000000"/>
                </a:solidFill>
              </a:rPr>
              <a:t>4</a:t>
            </a:r>
          </a:p>
        </p:txBody>
      </p:sp>
      <p:sp>
        <p:nvSpPr>
          <p:cNvPr id="108" name="TextBox 107"/>
          <p:cNvSpPr txBox="1"/>
          <p:nvPr/>
        </p:nvSpPr>
        <p:spPr>
          <a:xfrm>
            <a:off x="7875542" y="2234447"/>
            <a:ext cx="914400" cy="914400"/>
          </a:xfrm>
          <a:prstGeom prst="rect">
            <a:avLst/>
          </a:prstGeom>
          <a:noFill/>
          <a:ln>
            <a:noFill/>
          </a:ln>
        </p:spPr>
        <p:txBody>
          <a:bodyPr wrap="none" rtlCol="0">
            <a:noAutofit/>
          </a:bodyPr>
          <a:lstStyle/>
          <a:p>
            <a:pPr algn="ctr"/>
            <a:r>
              <a:rPr lang="en-US" sz="2400" b="1" dirty="0">
                <a:solidFill>
                  <a:srgbClr val="000000"/>
                </a:solidFill>
              </a:rPr>
              <a:t>5</a:t>
            </a:r>
          </a:p>
        </p:txBody>
      </p:sp>
      <p:sp>
        <p:nvSpPr>
          <p:cNvPr id="115" name="Rectangle 114"/>
          <p:cNvSpPr/>
          <p:nvPr/>
        </p:nvSpPr>
        <p:spPr>
          <a:xfrm>
            <a:off x="7420628" y="5503287"/>
            <a:ext cx="1494804" cy="265354"/>
          </a:xfrm>
          <a:prstGeom prst="rect">
            <a:avLst/>
          </a:prstGeom>
          <a:noFill/>
          <a:ln w="47625">
            <a:solidFill>
              <a:schemeClr val="accent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272540" y="2737052"/>
            <a:ext cx="902811" cy="523220"/>
          </a:xfrm>
          <a:prstGeom prst="rect">
            <a:avLst/>
          </a:prstGeom>
        </p:spPr>
        <p:txBody>
          <a:bodyPr wrap="none">
            <a:spAutoFit/>
          </a:bodyPr>
          <a:lstStyle/>
          <a:p>
            <a:r>
              <a:rPr lang="en-US" sz="2800" b="1" dirty="0">
                <a:solidFill>
                  <a:schemeClr val="bg1"/>
                </a:solidFill>
              </a:rPr>
              <a:t>LDP</a:t>
            </a:r>
            <a:endParaRPr lang="en-US" sz="2800" dirty="0">
              <a:solidFill>
                <a:schemeClr val="bg1"/>
              </a:solidFill>
            </a:endParaRPr>
          </a:p>
        </p:txBody>
      </p:sp>
      <p:sp>
        <p:nvSpPr>
          <p:cNvPr id="52" name="Rectangle 51"/>
          <p:cNvSpPr/>
          <p:nvPr/>
        </p:nvSpPr>
        <p:spPr>
          <a:xfrm>
            <a:off x="318141" y="2737052"/>
            <a:ext cx="683200" cy="523220"/>
          </a:xfrm>
          <a:prstGeom prst="rect">
            <a:avLst/>
          </a:prstGeom>
        </p:spPr>
        <p:txBody>
          <a:bodyPr wrap="none">
            <a:spAutoFit/>
          </a:bodyPr>
          <a:lstStyle/>
          <a:p>
            <a:r>
              <a:rPr lang="en-US" sz="2800" b="1" dirty="0">
                <a:solidFill>
                  <a:schemeClr val="bg1"/>
                </a:solidFill>
              </a:rPr>
              <a:t>SR</a:t>
            </a:r>
            <a:endParaRPr lang="en-US" sz="2800" dirty="0">
              <a:solidFill>
                <a:schemeClr val="bg1"/>
              </a:solidFill>
            </a:endParaRPr>
          </a:p>
        </p:txBody>
      </p:sp>
      <p:pic>
        <p:nvPicPr>
          <p:cNvPr id="53" name="Picture 2" descr="C:\Users\akerr\Desktop\PNG\Rou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727" y="1179268"/>
            <a:ext cx="739963" cy="7399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53" idx="2"/>
          </p:cNvCxnSpPr>
          <p:nvPr/>
        </p:nvCxnSpPr>
        <p:spPr>
          <a:xfrm flipH="1">
            <a:off x="2435779" y="1919231"/>
            <a:ext cx="2524930" cy="468841"/>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3" idx="2"/>
          </p:cNvCxnSpPr>
          <p:nvPr/>
        </p:nvCxnSpPr>
        <p:spPr>
          <a:xfrm flipH="1">
            <a:off x="4050451" y="1919231"/>
            <a:ext cx="910258" cy="422343"/>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3" idx="2"/>
          </p:cNvCxnSpPr>
          <p:nvPr/>
        </p:nvCxnSpPr>
        <p:spPr>
          <a:xfrm>
            <a:off x="4960709" y="1919231"/>
            <a:ext cx="648989" cy="531943"/>
          </a:xfrm>
          <a:prstGeom prst="straightConnector1">
            <a:avLst/>
          </a:prstGeom>
          <a:ln w="31750">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6518" y="1102183"/>
            <a:ext cx="914400" cy="914400"/>
          </a:xfrm>
          <a:prstGeom prst="rect">
            <a:avLst/>
          </a:prstGeom>
          <a:noFill/>
          <a:ln>
            <a:noFill/>
          </a:ln>
        </p:spPr>
        <p:txBody>
          <a:bodyPr wrap="none" rtlCol="0">
            <a:noAutofit/>
          </a:bodyPr>
          <a:lstStyle/>
          <a:p>
            <a:pPr algn="ctr"/>
            <a:r>
              <a:rPr lang="en-US" sz="1400" b="1" dirty="0">
                <a:solidFill>
                  <a:srgbClr val="000000"/>
                </a:solidFill>
              </a:rPr>
              <a:t>Mapping-Server</a:t>
            </a:r>
          </a:p>
        </p:txBody>
      </p:sp>
      <p:sp>
        <p:nvSpPr>
          <p:cNvPr id="21" name="TextBox 20"/>
          <p:cNvSpPr txBox="1"/>
          <p:nvPr/>
        </p:nvSpPr>
        <p:spPr>
          <a:xfrm>
            <a:off x="8341751" y="3178957"/>
            <a:ext cx="914400" cy="345688"/>
          </a:xfrm>
          <a:prstGeom prst="rect">
            <a:avLst/>
          </a:prstGeom>
          <a:noFill/>
          <a:ln>
            <a:noFill/>
          </a:ln>
        </p:spPr>
        <p:txBody>
          <a:bodyPr wrap="none" rtlCol="0">
            <a:noAutofit/>
          </a:bodyPr>
          <a:lstStyle/>
          <a:p>
            <a:pPr algn="ctr"/>
            <a:r>
              <a:rPr lang="en-US" sz="1400" b="1" dirty="0">
                <a:solidFill>
                  <a:srgbClr val="000000"/>
                </a:solidFill>
              </a:rPr>
              <a:t>1.1.1.5</a:t>
            </a:r>
          </a:p>
        </p:txBody>
      </p:sp>
      <p:grpSp>
        <p:nvGrpSpPr>
          <p:cNvPr id="25" name="Group 24"/>
          <p:cNvGrpSpPr/>
          <p:nvPr/>
        </p:nvGrpSpPr>
        <p:grpSpPr>
          <a:xfrm>
            <a:off x="6007591" y="1399571"/>
            <a:ext cx="3033571" cy="889326"/>
            <a:chOff x="6021659" y="270401"/>
            <a:chExt cx="3033571" cy="889326"/>
          </a:xfrm>
        </p:grpSpPr>
        <p:sp>
          <p:nvSpPr>
            <p:cNvPr id="19" name="Freeform 18"/>
            <p:cNvSpPr/>
            <p:nvPr/>
          </p:nvSpPr>
          <p:spPr>
            <a:xfrm>
              <a:off x="8028878" y="758230"/>
              <a:ext cx="992459" cy="401497"/>
            </a:xfrm>
            <a:custGeom>
              <a:avLst/>
              <a:gdLst>
                <a:gd name="connsiteX0" fmla="*/ 992459 w 992459"/>
                <a:gd name="connsiteY0" fmla="*/ 401497 h 401497"/>
                <a:gd name="connsiteX1" fmla="*/ 557561 w 992459"/>
                <a:gd name="connsiteY1" fmla="*/ 53 h 401497"/>
                <a:gd name="connsiteX2" fmla="*/ 0 w 992459"/>
                <a:gd name="connsiteY2" fmla="*/ 379194 h 401497"/>
              </a:gdLst>
              <a:ahLst/>
              <a:cxnLst>
                <a:cxn ang="0">
                  <a:pos x="connsiteX0" y="connsiteY0"/>
                </a:cxn>
                <a:cxn ang="0">
                  <a:pos x="connsiteX1" y="connsiteY1"/>
                </a:cxn>
                <a:cxn ang="0">
                  <a:pos x="connsiteX2" y="connsiteY2"/>
                </a:cxn>
              </a:cxnLst>
              <a:rect l="l" t="t" r="r" b="b"/>
              <a:pathLst>
                <a:path w="992459" h="401497">
                  <a:moveTo>
                    <a:pt x="992459" y="401497"/>
                  </a:moveTo>
                  <a:cubicBezTo>
                    <a:pt x="857715" y="202633"/>
                    <a:pt x="722971" y="3770"/>
                    <a:pt x="557561" y="53"/>
                  </a:cubicBezTo>
                  <a:cubicBezTo>
                    <a:pt x="392151" y="-3664"/>
                    <a:pt x="196075" y="187765"/>
                    <a:pt x="0" y="379194"/>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021659" y="724627"/>
              <a:ext cx="1806497" cy="435100"/>
            </a:xfrm>
            <a:custGeom>
              <a:avLst/>
              <a:gdLst>
                <a:gd name="connsiteX0" fmla="*/ 1806497 w 1806497"/>
                <a:gd name="connsiteY0" fmla="*/ 390495 h 435100"/>
                <a:gd name="connsiteX1" fmla="*/ 903248 w 1806497"/>
                <a:gd name="connsiteY1" fmla="*/ 202 h 435100"/>
                <a:gd name="connsiteX2" fmla="*/ 0 w 1806497"/>
                <a:gd name="connsiteY2" fmla="*/ 435100 h 435100"/>
              </a:gdLst>
              <a:ahLst/>
              <a:cxnLst>
                <a:cxn ang="0">
                  <a:pos x="connsiteX0" y="connsiteY0"/>
                </a:cxn>
                <a:cxn ang="0">
                  <a:pos x="connsiteX1" y="connsiteY1"/>
                </a:cxn>
                <a:cxn ang="0">
                  <a:pos x="connsiteX2" y="connsiteY2"/>
                </a:cxn>
              </a:cxnLst>
              <a:rect l="l" t="t" r="r" b="b"/>
              <a:pathLst>
                <a:path w="1806497" h="435100">
                  <a:moveTo>
                    <a:pt x="1806497" y="390495"/>
                  </a:moveTo>
                  <a:cubicBezTo>
                    <a:pt x="1505414" y="191631"/>
                    <a:pt x="1204331" y="-7232"/>
                    <a:pt x="903248" y="202"/>
                  </a:cubicBezTo>
                  <a:cubicBezTo>
                    <a:pt x="602165" y="7636"/>
                    <a:pt x="301082" y="221368"/>
                    <a:pt x="0" y="435100"/>
                  </a:cubicBezTo>
                </a:path>
              </a:pathLst>
            </a:custGeom>
            <a:noFill/>
            <a:ln w="44450">
              <a:solidFill>
                <a:srgbClr val="FFC000"/>
              </a:solidFill>
              <a:headEnd type="none"/>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140830" y="274320"/>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a:solidFill>
                    <a:srgbClr val="000000"/>
                  </a:solidFill>
                </a:rPr>
                <a:t>Imp-null</a:t>
              </a:r>
            </a:p>
          </p:txBody>
        </p:sp>
        <p:sp>
          <p:nvSpPr>
            <p:cNvPr id="65" name="TextBox 64"/>
            <p:cNvSpPr txBox="1"/>
            <p:nvPr/>
          </p:nvSpPr>
          <p:spPr>
            <a:xfrm>
              <a:off x="6476889" y="270401"/>
              <a:ext cx="914400" cy="345688"/>
            </a:xfrm>
            <a:prstGeom prst="rect">
              <a:avLst/>
            </a:prstGeom>
            <a:noFill/>
            <a:ln>
              <a:noFill/>
            </a:ln>
          </p:spPr>
          <p:txBody>
            <a:bodyPr wrap="none" rtlCol="0">
              <a:noAutofit/>
            </a:bodyPr>
            <a:lstStyle/>
            <a:p>
              <a:pPr algn="ctr"/>
              <a:r>
                <a:rPr lang="en-US" sz="1400" b="1" dirty="0">
                  <a:solidFill>
                    <a:srgbClr val="000000"/>
                  </a:solidFill>
                </a:rPr>
                <a:t>1.1.1.5/32</a:t>
              </a:r>
            </a:p>
            <a:p>
              <a:pPr algn="ctr"/>
              <a:r>
                <a:rPr lang="en-US" sz="1400" b="1" dirty="0" err="1">
                  <a:solidFill>
                    <a:srgbClr val="000000"/>
                  </a:solidFill>
                </a:rPr>
                <a:t>lbl</a:t>
              </a:r>
              <a:r>
                <a:rPr lang="en-US" sz="1400" b="1" dirty="0">
                  <a:solidFill>
                    <a:srgbClr val="000000"/>
                  </a:solidFill>
                </a:rPr>
                <a:t> 90090</a:t>
              </a:r>
            </a:p>
          </p:txBody>
        </p:sp>
      </p:grpSp>
      <p:graphicFrame>
        <p:nvGraphicFramePr>
          <p:cNvPr id="74" name="Table 73"/>
          <p:cNvGraphicFramePr>
            <a:graphicFrameLocks noGrp="1"/>
          </p:cNvGraphicFramePr>
          <p:nvPr>
            <p:extLst>
              <p:ext uri="{D42A27DB-BD31-4B8C-83A1-F6EECF244321}">
                <p14:modId xmlns:p14="http://schemas.microsoft.com/office/powerpoint/2010/main" val="3374712652"/>
              </p:ext>
            </p:extLst>
          </p:nvPr>
        </p:nvGraphicFramePr>
        <p:xfrm>
          <a:off x="5347631" y="4120711"/>
          <a:ext cx="1512000" cy="2370709"/>
        </p:xfrm>
        <a:graphic>
          <a:graphicData uri="http://schemas.openxmlformats.org/drawingml/2006/table">
            <a:tbl>
              <a:tblPr firstRow="1" bandRow="1">
                <a:tableStyleId>{5C22544A-7EE6-4342-B048-85BDC9FD1C3A}</a:tableStyleId>
              </a:tblPr>
              <a:tblGrid>
                <a:gridCol w="898292">
                  <a:extLst>
                    <a:ext uri="{9D8B030D-6E8A-4147-A177-3AD203B41FA5}">
                      <a16:colId xmlns="" xmlns:a16="http://schemas.microsoft.com/office/drawing/2014/main" val="20000"/>
                    </a:ext>
                  </a:extLst>
                </a:gridCol>
                <a:gridCol w="613708">
                  <a:extLst>
                    <a:ext uri="{9D8B030D-6E8A-4147-A177-3AD203B41FA5}">
                      <a16:colId xmlns="" xmlns:a16="http://schemas.microsoft.com/office/drawing/2014/main" val="20001"/>
                    </a:ext>
                  </a:extLst>
                </a:gridCol>
              </a:tblGrid>
              <a:tr h="0">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tc>
                  <a:txBody>
                    <a:bodyPr/>
                    <a:lstStyle/>
                    <a:p>
                      <a:endParaRPr lang="en-US" dirty="0">
                        <a:ln>
                          <a:solidFill>
                            <a:srgbClr val="000000"/>
                          </a:solidFill>
                        </a:ln>
                        <a:solidFill>
                          <a:schemeClr val="bg1"/>
                        </a:solidFill>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85858">
                        <a:alpha val="66000"/>
                      </a:srgbClr>
                    </a:solidFill>
                  </a:tcPr>
                </a:tc>
                <a:extLst>
                  <a:ext uri="{0D108BD9-81ED-4DB2-BD59-A6C34878D82A}">
                    <a16:rowId xmlns="" xmlns:a16="http://schemas.microsoft.com/office/drawing/2014/main" val="10000"/>
                  </a:ext>
                </a:extLst>
              </a:tr>
              <a:tr h="216000">
                <a:tc>
                  <a:txBody>
                    <a:bodyPr/>
                    <a:lstStyle/>
                    <a:p>
                      <a:pPr algn="ctr"/>
                      <a:r>
                        <a:rPr lang="en-US" sz="1000" b="0" dirty="0">
                          <a:ln>
                            <a:solidFill>
                              <a:srgbClr val="000000"/>
                            </a:solidFill>
                          </a:ln>
                          <a:solidFill>
                            <a:srgbClr val="000000"/>
                          </a:solidFill>
                        </a:rPr>
                        <a:t>16000</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1"/>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2"/>
                  </a:ext>
                </a:extLst>
              </a:tr>
              <a:tr h="216000">
                <a:tc>
                  <a:txBody>
                    <a:bodyPr/>
                    <a:lstStyle/>
                    <a:p>
                      <a:pPr algn="ctr"/>
                      <a:r>
                        <a:rPr lang="en-US" sz="1000" b="0" dirty="0">
                          <a:ln>
                            <a:solidFill>
                              <a:srgbClr val="000000"/>
                            </a:solidFill>
                          </a:ln>
                          <a:solidFill>
                            <a:srgbClr val="000000"/>
                          </a:solidFill>
                        </a:rPr>
                        <a:t>16005</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3"/>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4"/>
                  </a:ext>
                </a:extLst>
              </a:tr>
              <a:tr h="216000">
                <a:tc>
                  <a:txBody>
                    <a:bodyPr/>
                    <a:lstStyle/>
                    <a:p>
                      <a:pPr algn="ctr"/>
                      <a:r>
                        <a:rPr lang="en-US" sz="1000" b="0" dirty="0">
                          <a:ln>
                            <a:solidFill>
                              <a:srgbClr val="000000"/>
                            </a:solidFill>
                          </a:ln>
                          <a:solidFill>
                            <a:srgbClr val="000000"/>
                          </a:solidFill>
                        </a:rPr>
                        <a:t>23999</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E08C"/>
                    </a:solidFill>
                  </a:tcPr>
                </a:tc>
                <a:extLst>
                  <a:ext uri="{0D108BD9-81ED-4DB2-BD59-A6C34878D82A}">
                    <a16:rowId xmlns="" xmlns:a16="http://schemas.microsoft.com/office/drawing/2014/main" val="10005"/>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050" b="0" dirty="0">
                        <a:ln>
                          <a:solidFill>
                            <a:srgbClr val="000000"/>
                          </a:solidFill>
                        </a:ln>
                        <a:solidFill>
                          <a:srgbClr val="DA2804"/>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904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a:ln>
                            <a:solidFill>
                              <a:srgbClr val="000000"/>
                            </a:solidFill>
                          </a:ln>
                          <a:solidFill>
                            <a:srgbClr val="000000"/>
                          </a:solidFill>
                        </a:rPr>
                        <a:t>90002</a:t>
                      </a: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1000" b="0" dirty="0">
                          <a:ln>
                            <a:solidFill>
                              <a:srgbClr val="000000"/>
                            </a:solidFill>
                          </a:ln>
                          <a:solidFill>
                            <a:srgbClr val="000000"/>
                          </a:solidFill>
                        </a:rPr>
                        <a:t>90090</a:t>
                      </a: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216000">
                <a:tc>
                  <a:txBody>
                    <a:bodyPr/>
                    <a:lstStyle/>
                    <a:p>
                      <a:pPr algn="ctr"/>
                      <a:endParaRPr lang="en-US" sz="1000" b="0" dirty="0">
                        <a:ln>
                          <a:solidFill>
                            <a:srgbClr val="000000"/>
                          </a:solidFill>
                        </a:ln>
                        <a:solidFill>
                          <a:srgbClr val="000000"/>
                        </a:solidFil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endParaRPr lang="en-US" sz="1000" b="0" dirty="0">
                        <a:ln>
                          <a:solidFill>
                            <a:srgbClr val="000000"/>
                          </a:solidFill>
                        </a:ln>
                        <a:solidFill>
                          <a:srgbClr val="000000"/>
                        </a:solidFil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75" name="TextBox 74"/>
          <p:cNvSpPr txBox="1"/>
          <p:nvPr/>
        </p:nvSpPr>
        <p:spPr>
          <a:xfrm>
            <a:off x="5471201" y="4169450"/>
            <a:ext cx="618540" cy="78729"/>
          </a:xfrm>
          <a:prstGeom prst="rect">
            <a:avLst/>
          </a:prstGeom>
          <a:noFill/>
          <a:ln>
            <a:noFill/>
          </a:ln>
        </p:spPr>
        <p:txBody>
          <a:bodyPr wrap="none" rtlCol="0">
            <a:noAutofit/>
          </a:bodyPr>
          <a:lstStyle/>
          <a:p>
            <a:pPr algn="ctr"/>
            <a:r>
              <a:rPr lang="en-US" sz="1200" b="1" dirty="0">
                <a:solidFill>
                  <a:schemeClr val="bg1"/>
                </a:solidFill>
              </a:rPr>
              <a:t>Local/in </a:t>
            </a:r>
            <a:r>
              <a:rPr lang="en-US" sz="1200" b="1" dirty="0" err="1">
                <a:solidFill>
                  <a:schemeClr val="bg1"/>
                </a:solidFill>
              </a:rPr>
              <a:t>lbl</a:t>
            </a:r>
            <a:endParaRPr lang="en-US" sz="1200" b="1" dirty="0">
              <a:solidFill>
                <a:schemeClr val="bg1"/>
              </a:solidFill>
            </a:endParaRPr>
          </a:p>
        </p:txBody>
      </p:sp>
      <p:sp>
        <p:nvSpPr>
          <p:cNvPr id="77" name="TextBox 76"/>
          <p:cNvSpPr txBox="1"/>
          <p:nvPr/>
        </p:nvSpPr>
        <p:spPr>
          <a:xfrm>
            <a:off x="6183753" y="4169450"/>
            <a:ext cx="750362" cy="264817"/>
          </a:xfrm>
          <a:prstGeom prst="rect">
            <a:avLst/>
          </a:prstGeom>
          <a:noFill/>
          <a:ln>
            <a:noFill/>
          </a:ln>
        </p:spPr>
        <p:txBody>
          <a:bodyPr wrap="none" rtlCol="0">
            <a:noAutofit/>
          </a:bodyPr>
          <a:lstStyle>
            <a:defPPr>
              <a:defRPr lang="en-US"/>
            </a:defPPr>
            <a:lvl1pPr algn="ctr">
              <a:defRPr sz="1200" b="1">
                <a:solidFill>
                  <a:schemeClr val="bg1"/>
                </a:solidFill>
              </a:defRPr>
            </a:lvl1pPr>
          </a:lstStyle>
          <a:p>
            <a:r>
              <a:rPr lang="en-US" dirty="0"/>
              <a:t>Out </a:t>
            </a:r>
            <a:r>
              <a:rPr lang="en-US" dirty="0" err="1"/>
              <a:t>lbl</a:t>
            </a:r>
            <a:endParaRPr lang="en-US" dirty="0"/>
          </a:p>
        </p:txBody>
      </p:sp>
      <p:sp>
        <p:nvSpPr>
          <p:cNvPr id="79" name="Rectangle 78"/>
          <p:cNvSpPr/>
          <p:nvPr/>
        </p:nvSpPr>
        <p:spPr>
          <a:xfrm>
            <a:off x="5355807" y="5967983"/>
            <a:ext cx="1494804" cy="265354"/>
          </a:xfrm>
          <a:prstGeom prst="rect">
            <a:avLst/>
          </a:prstGeom>
          <a:noFill/>
          <a:ln w="47625">
            <a:solidFill>
              <a:schemeClr val="accent1">
                <a:lumMod val="75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442604" y="4941703"/>
            <a:ext cx="5426231" cy="338882"/>
            <a:chOff x="1442604" y="4589194"/>
            <a:chExt cx="5426231" cy="338882"/>
          </a:xfrm>
        </p:grpSpPr>
        <p:cxnSp>
          <p:nvCxnSpPr>
            <p:cNvPr id="76" name="Straight Arrow Connector 75"/>
            <p:cNvCxnSpPr/>
            <p:nvPr/>
          </p:nvCxnSpPr>
          <p:spPr>
            <a:xfrm>
              <a:off x="2970645" y="4753099"/>
              <a:ext cx="43177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42604" y="4589194"/>
              <a:ext cx="5426231" cy="338882"/>
              <a:chOff x="1434397" y="4943879"/>
              <a:chExt cx="5426231" cy="338882"/>
            </a:xfrm>
          </p:grpSpPr>
          <p:sp>
            <p:nvSpPr>
              <p:cNvPr id="9" name="TextBox 8"/>
              <p:cNvSpPr txBox="1"/>
              <p:nvPr/>
            </p:nvSpPr>
            <p:spPr>
              <a:xfrm rot="16200000">
                <a:off x="3002096" y="5018536"/>
                <a:ext cx="264817" cy="263633"/>
              </a:xfrm>
              <a:prstGeom prst="rect">
                <a:avLst/>
              </a:prstGeom>
              <a:noFill/>
              <a:ln>
                <a:noFill/>
              </a:ln>
            </p:spPr>
            <p:txBody>
              <a:bodyPr wrap="none" rtlCol="0">
                <a:noAutofit/>
              </a:bodyPr>
              <a:lstStyle/>
              <a:p>
                <a:pPr algn="ctr"/>
                <a:endParaRPr lang="en-US" dirty="0">
                  <a:solidFill>
                    <a:srgbClr val="585858"/>
                  </a:solidFill>
                </a:endParaRPr>
              </a:p>
            </p:txBody>
          </p:sp>
          <p:sp>
            <p:nvSpPr>
              <p:cNvPr id="112" name="Rectangle 111"/>
              <p:cNvSpPr/>
              <p:nvPr/>
            </p:nvSpPr>
            <p:spPr>
              <a:xfrm>
                <a:off x="1434397" y="4967986"/>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441204" y="4975107"/>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365824" y="4943879"/>
                <a:ext cx="1494804" cy="265354"/>
              </a:xfrm>
              <a:prstGeom prst="rect">
                <a:avLst/>
              </a:prstGeom>
              <a:noFill/>
              <a:ln w="34925">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4961791" y="5085993"/>
                <a:ext cx="431776"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056358" y="4928076"/>
            <a:ext cx="1494151" cy="914400"/>
          </a:xfrm>
          <a:prstGeom prst="rect">
            <a:avLst/>
          </a:prstGeom>
          <a:noFill/>
          <a:ln>
            <a:noFill/>
          </a:ln>
        </p:spPr>
        <p:txBody>
          <a:bodyPr wrap="none" rtlCol="0">
            <a:noAutofit/>
          </a:bodyPr>
          <a:lstStyle/>
          <a:p>
            <a:pPr algn="ctr"/>
            <a:r>
              <a:rPr lang="en-US" sz="1400" b="1" dirty="0">
                <a:solidFill>
                  <a:srgbClr val="FF0000"/>
                </a:solidFill>
              </a:rPr>
              <a:t>NA       ?</a:t>
            </a:r>
          </a:p>
        </p:txBody>
      </p:sp>
      <p:sp>
        <p:nvSpPr>
          <p:cNvPr id="26" name="Up Arrow 25"/>
          <p:cNvSpPr/>
          <p:nvPr/>
        </p:nvSpPr>
        <p:spPr>
          <a:xfrm>
            <a:off x="6231310" y="5158983"/>
            <a:ext cx="630452" cy="820151"/>
          </a:xfrm>
          <a:prstGeom prst="upArrow">
            <a:avLst/>
          </a:prstGeom>
          <a:solidFill>
            <a:srgbClr val="FF000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a:t>Copy</a:t>
            </a:r>
          </a:p>
        </p:txBody>
      </p:sp>
      <p:sp>
        <p:nvSpPr>
          <p:cNvPr id="27" name="TextBox 26"/>
          <p:cNvSpPr txBox="1"/>
          <p:nvPr/>
        </p:nvSpPr>
        <p:spPr>
          <a:xfrm>
            <a:off x="6113226" y="4932650"/>
            <a:ext cx="914400" cy="914400"/>
          </a:xfrm>
          <a:prstGeom prst="rect">
            <a:avLst/>
          </a:prstGeom>
          <a:noFill/>
          <a:ln>
            <a:noFill/>
          </a:ln>
        </p:spPr>
        <p:txBody>
          <a:bodyPr wrap="none" rtlCol="0">
            <a:noAutofit/>
          </a:bodyPr>
          <a:lstStyle/>
          <a:p>
            <a:pPr algn="ctr"/>
            <a:r>
              <a:rPr lang="en-US" sz="1400" b="1" dirty="0">
                <a:solidFill>
                  <a:srgbClr val="FF0000"/>
                </a:solidFill>
              </a:rPr>
              <a:t>90090</a:t>
            </a:r>
          </a:p>
        </p:txBody>
      </p:sp>
      <p:cxnSp>
        <p:nvCxnSpPr>
          <p:cNvPr id="82" name="Straight Arrow Connector 81"/>
          <p:cNvCxnSpPr/>
          <p:nvPr/>
        </p:nvCxnSpPr>
        <p:spPr>
          <a:xfrm>
            <a:off x="6894414" y="5076941"/>
            <a:ext cx="491368" cy="5590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474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wipe(left)">
                                      <p:cBhvr>
                                        <p:cTn id="12" dur="500"/>
                                        <p:tgtEl>
                                          <p:spTgt spid="115"/>
                                        </p:tgtEl>
                                      </p:cBhvr>
                                    </p:animEffect>
                                  </p:childTnLst>
                                </p:cTn>
                              </p:par>
                              <p:par>
                                <p:cTn id="13" presetID="10"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79" grpId="0" animBg="1"/>
      <p:bldP spid="24" grpId="0"/>
      <p:bldP spid="24" grpId="1"/>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Traffic Protection</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21230409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760" y="1981761"/>
            <a:ext cx="9144000" cy="2677656"/>
          </a:xfrm>
          <a:prstGeom prst="rect">
            <a:avLst/>
          </a:prstGeom>
        </p:spPr>
        <p:txBody>
          <a:bodyPr wrap="square">
            <a:spAutoFit/>
          </a:bodyPr>
          <a:lstStyle/>
          <a:p>
            <a:r>
              <a:rPr lang="en-US" sz="2800" dirty="0">
                <a:solidFill>
                  <a:srgbClr val="585858"/>
                </a:solidFill>
              </a:rPr>
              <a:t>• Classic LFA has disadvantages:</a:t>
            </a:r>
          </a:p>
          <a:p>
            <a:r>
              <a:rPr lang="en-US" sz="2800" dirty="0">
                <a:solidFill>
                  <a:srgbClr val="585858"/>
                </a:solidFill>
              </a:rPr>
              <a:t>– Incomplete coverage, topology dependent</a:t>
            </a:r>
          </a:p>
          <a:p>
            <a:r>
              <a:rPr lang="en-US" sz="2800" dirty="0">
                <a:solidFill>
                  <a:srgbClr val="585858"/>
                </a:solidFill>
              </a:rPr>
              <a:t>– Not always providing most optimal backup path</a:t>
            </a:r>
          </a:p>
          <a:p>
            <a:endParaRPr lang="en-US" sz="2800" dirty="0">
              <a:solidFill>
                <a:srgbClr val="585858"/>
              </a:solidFill>
            </a:endParaRPr>
          </a:p>
          <a:p>
            <a:r>
              <a:rPr lang="en-US" sz="2800" dirty="0">
                <a:solidFill>
                  <a:srgbClr val="FF0000"/>
                </a:solidFill>
                <a:sym typeface="Wingdings" panose="05000000000000000000" pitchFamily="2" charset="2"/>
              </a:rPr>
              <a:t></a:t>
            </a:r>
            <a:r>
              <a:rPr lang="en-US" sz="2800" dirty="0">
                <a:solidFill>
                  <a:srgbClr val="FF0000"/>
                </a:solidFill>
              </a:rPr>
              <a:t>Topology Independent LFA (TI-LFA) solves these issues</a:t>
            </a:r>
          </a:p>
        </p:txBody>
      </p:sp>
      <p:sp>
        <p:nvSpPr>
          <p:cNvPr id="4" name="Rectangle 3"/>
          <p:cNvSpPr/>
          <p:nvPr/>
        </p:nvSpPr>
        <p:spPr>
          <a:xfrm>
            <a:off x="335329" y="571470"/>
            <a:ext cx="8264185" cy="646331"/>
          </a:xfrm>
          <a:prstGeom prst="rect">
            <a:avLst/>
          </a:prstGeom>
        </p:spPr>
        <p:txBody>
          <a:bodyPr wrap="none">
            <a:spAutoFit/>
          </a:bodyPr>
          <a:lstStyle/>
          <a:p>
            <a:r>
              <a:rPr lang="en-US" sz="3600" dirty="0">
                <a:solidFill>
                  <a:srgbClr val="040404"/>
                </a:solidFill>
              </a:rPr>
              <a:t>Classic Per-Prefix LFA – disadvantages</a:t>
            </a:r>
          </a:p>
        </p:txBody>
      </p:sp>
    </p:spTree>
    <p:extLst>
      <p:ext uri="{BB962C8B-B14F-4D97-AF65-F5344CB8AC3E}">
        <p14:creationId xmlns:p14="http://schemas.microsoft.com/office/powerpoint/2010/main" val="3873758127"/>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6600" y="1401364"/>
            <a:ext cx="7638464" cy="3845135"/>
          </a:xfrm>
          <a:prstGeom prst="rect">
            <a:avLst/>
          </a:prstGeom>
        </p:spPr>
      </p:pic>
      <p:sp>
        <p:nvSpPr>
          <p:cNvPr id="4" name="Title 1"/>
          <p:cNvSpPr txBox="1">
            <a:spLocks/>
          </p:cNvSpPr>
          <p:nvPr/>
        </p:nvSpPr>
        <p:spPr>
          <a:xfrm>
            <a:off x="358775" y="56316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Rules</a:t>
            </a:r>
          </a:p>
        </p:txBody>
      </p:sp>
    </p:spTree>
    <p:extLst>
      <p:ext uri="{BB962C8B-B14F-4D97-AF65-F5344CB8AC3E}">
        <p14:creationId xmlns:p14="http://schemas.microsoft.com/office/powerpoint/2010/main" val="1096471965"/>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44307" y="2564868"/>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6" name="Group 5"/>
          <p:cNvGrpSpPr/>
          <p:nvPr/>
        </p:nvGrpSpPr>
        <p:grpSpPr>
          <a:xfrm>
            <a:off x="5521074" y="2564868"/>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9" name="Group 8"/>
          <p:cNvGrpSpPr/>
          <p:nvPr/>
        </p:nvGrpSpPr>
        <p:grpSpPr>
          <a:xfrm>
            <a:off x="6908573" y="2564868"/>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2" name="Group 11"/>
          <p:cNvGrpSpPr/>
          <p:nvPr/>
        </p:nvGrpSpPr>
        <p:grpSpPr>
          <a:xfrm>
            <a:off x="8184199" y="1818367"/>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5521074" y="3848645"/>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6</a:t>
              </a:r>
            </a:p>
          </p:txBody>
        </p:sp>
      </p:grpSp>
      <p:grpSp>
        <p:nvGrpSpPr>
          <p:cNvPr id="18" name="Group 17"/>
          <p:cNvGrpSpPr/>
          <p:nvPr/>
        </p:nvGrpSpPr>
        <p:grpSpPr>
          <a:xfrm>
            <a:off x="6908573" y="3848645"/>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7</a:t>
              </a:r>
            </a:p>
          </p:txBody>
        </p:sp>
      </p:grpSp>
      <p:grpSp>
        <p:nvGrpSpPr>
          <p:cNvPr id="27" name="Group 26"/>
          <p:cNvGrpSpPr/>
          <p:nvPr/>
        </p:nvGrpSpPr>
        <p:grpSpPr>
          <a:xfrm>
            <a:off x="8181824" y="3852147"/>
            <a:ext cx="515058" cy="503865"/>
            <a:chOff x="4245424" y="3169506"/>
            <a:chExt cx="365760" cy="365760"/>
          </a:xfrm>
        </p:grpSpPr>
        <p:sp>
          <p:nvSpPr>
            <p:cNvPr id="28" name="Oval 2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TextBox 2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cxnSp>
        <p:nvCxnSpPr>
          <p:cNvPr id="31" name="Straight Connector 30"/>
          <p:cNvCxnSpPr>
            <a:stCxn id="4" idx="6"/>
            <a:endCxn id="7" idx="2"/>
          </p:cNvCxnSpPr>
          <p:nvPr/>
        </p:nvCxnSpPr>
        <p:spPr>
          <a:xfrm>
            <a:off x="4659365" y="2816801"/>
            <a:ext cx="86170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6"/>
            <a:endCxn id="10" idx="2"/>
          </p:cNvCxnSpPr>
          <p:nvPr/>
        </p:nvCxnSpPr>
        <p:spPr>
          <a:xfrm>
            <a:off x="6036132" y="2816801"/>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0"/>
            <a:endCxn id="7" idx="4"/>
          </p:cNvCxnSpPr>
          <p:nvPr/>
        </p:nvCxnSpPr>
        <p:spPr>
          <a:xfrm flipV="1">
            <a:off x="5778603" y="3068733"/>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7"/>
            <a:endCxn id="13" idx="2"/>
          </p:cNvCxnSpPr>
          <p:nvPr/>
        </p:nvCxnSpPr>
        <p:spPr>
          <a:xfrm flipV="1">
            <a:off x="7348203" y="2070300"/>
            <a:ext cx="835996" cy="5683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9" idx="6"/>
            <a:endCxn id="28" idx="2"/>
          </p:cNvCxnSpPr>
          <p:nvPr/>
        </p:nvCxnSpPr>
        <p:spPr>
          <a:xfrm>
            <a:off x="7423631" y="4100578"/>
            <a:ext cx="758193" cy="350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6" idx="6"/>
            <a:endCxn id="19" idx="2"/>
          </p:cNvCxnSpPr>
          <p:nvPr/>
        </p:nvCxnSpPr>
        <p:spPr>
          <a:xfrm>
            <a:off x="6036132" y="4100578"/>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 idx="4"/>
            <a:endCxn id="19" idx="0"/>
          </p:cNvCxnSpPr>
          <p:nvPr/>
        </p:nvCxnSpPr>
        <p:spPr>
          <a:xfrm>
            <a:off x="7166102" y="3068733"/>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41327" y="4743467"/>
            <a:ext cx="1782305" cy="279254"/>
          </a:xfrm>
          <a:prstGeom prst="rect">
            <a:avLst/>
          </a:prstGeom>
          <a:noFill/>
          <a:ln>
            <a:noFill/>
          </a:ln>
        </p:spPr>
        <p:txBody>
          <a:bodyPr wrap="none" rtlCol="0">
            <a:noAutofit/>
          </a:bodyPr>
          <a:lstStyle/>
          <a:p>
            <a:pPr algn="ctr"/>
            <a:r>
              <a:rPr lang="en-US" sz="1600" b="1" dirty="0">
                <a:solidFill>
                  <a:srgbClr val="000000"/>
                </a:solidFill>
              </a:rPr>
              <a:t>Default Metric : 10</a:t>
            </a:r>
          </a:p>
        </p:txBody>
      </p:sp>
      <p:grpSp>
        <p:nvGrpSpPr>
          <p:cNvPr id="56" name="Group 55"/>
          <p:cNvGrpSpPr/>
          <p:nvPr/>
        </p:nvGrpSpPr>
        <p:grpSpPr>
          <a:xfrm>
            <a:off x="5419558" y="5298827"/>
            <a:ext cx="1647612" cy="1188202"/>
            <a:chOff x="5776020" y="5298827"/>
            <a:chExt cx="1390082" cy="1188202"/>
          </a:xfrm>
        </p:grpSpPr>
        <p:cxnSp>
          <p:nvCxnSpPr>
            <p:cNvPr id="48" name="Straight Arrow Connector 47"/>
            <p:cNvCxnSpPr/>
            <p:nvPr/>
          </p:nvCxnSpPr>
          <p:spPr>
            <a:xfrm>
              <a:off x="5778603" y="5298827"/>
              <a:ext cx="1387499" cy="0"/>
            </a:xfrm>
            <a:prstGeom prst="straightConnector1">
              <a:avLst/>
            </a:prstGeom>
            <a:ln w="63500">
              <a:solidFill>
                <a:srgbClr val="585858"/>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778603" y="5699199"/>
              <a:ext cx="1387499" cy="0"/>
            </a:xfrm>
            <a:prstGeom prst="straightConnector1">
              <a:avLst/>
            </a:pr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76020" y="6086656"/>
              <a:ext cx="1387499" cy="0"/>
            </a:xfrm>
            <a:prstGeom prst="straightConnector1">
              <a:avLst/>
            </a:pr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76020" y="6487029"/>
              <a:ext cx="1387499" cy="0"/>
            </a:xfrm>
            <a:prstGeom prst="straightConnector1">
              <a:avLst/>
            </a:pr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189364" y="5093247"/>
            <a:ext cx="892372" cy="304971"/>
          </a:xfrm>
          <a:prstGeom prst="rect">
            <a:avLst/>
          </a:prstGeom>
          <a:noFill/>
          <a:ln>
            <a:noFill/>
          </a:ln>
        </p:spPr>
        <p:txBody>
          <a:bodyPr wrap="none" rtlCol="0">
            <a:noAutofit/>
          </a:bodyPr>
          <a:lstStyle/>
          <a:p>
            <a:r>
              <a:rPr lang="en-US" sz="1600" b="1" dirty="0">
                <a:solidFill>
                  <a:srgbClr val="000000"/>
                </a:solidFill>
              </a:rPr>
              <a:t>Initial</a:t>
            </a:r>
          </a:p>
        </p:txBody>
      </p:sp>
      <p:sp>
        <p:nvSpPr>
          <p:cNvPr id="58" name="TextBox 57"/>
          <p:cNvSpPr txBox="1"/>
          <p:nvPr/>
        </p:nvSpPr>
        <p:spPr>
          <a:xfrm>
            <a:off x="7189362" y="5524902"/>
            <a:ext cx="1782305" cy="279254"/>
          </a:xfrm>
          <a:prstGeom prst="rect">
            <a:avLst/>
          </a:prstGeom>
          <a:noFill/>
          <a:ln>
            <a:noFill/>
          </a:ln>
        </p:spPr>
        <p:txBody>
          <a:bodyPr wrap="none" rtlCol="0">
            <a:noAutofit/>
          </a:bodyPr>
          <a:lstStyle/>
          <a:p>
            <a:r>
              <a:rPr lang="en-US" sz="1600" b="1" dirty="0">
                <a:solidFill>
                  <a:srgbClr val="000000"/>
                </a:solidFill>
              </a:rPr>
              <a:t>Classic LFA FRR</a:t>
            </a:r>
          </a:p>
        </p:txBody>
      </p:sp>
      <p:sp>
        <p:nvSpPr>
          <p:cNvPr id="59" name="TextBox 58"/>
          <p:cNvSpPr txBox="1"/>
          <p:nvPr/>
        </p:nvSpPr>
        <p:spPr>
          <a:xfrm>
            <a:off x="7189362" y="5915748"/>
            <a:ext cx="1782305" cy="279254"/>
          </a:xfrm>
          <a:prstGeom prst="rect">
            <a:avLst/>
          </a:prstGeom>
          <a:noFill/>
          <a:ln>
            <a:noFill/>
          </a:ln>
        </p:spPr>
        <p:txBody>
          <a:bodyPr wrap="none" rtlCol="0">
            <a:noAutofit/>
          </a:bodyPr>
          <a:lstStyle/>
          <a:p>
            <a:r>
              <a:rPr lang="en-US" sz="1600" b="1" dirty="0">
                <a:solidFill>
                  <a:srgbClr val="000000"/>
                </a:solidFill>
              </a:rPr>
              <a:t>TI-LFA FRR</a:t>
            </a:r>
          </a:p>
        </p:txBody>
      </p:sp>
      <p:sp>
        <p:nvSpPr>
          <p:cNvPr id="60" name="TextBox 59"/>
          <p:cNvSpPr txBox="1"/>
          <p:nvPr/>
        </p:nvSpPr>
        <p:spPr>
          <a:xfrm>
            <a:off x="7189361" y="6347402"/>
            <a:ext cx="1782305" cy="279254"/>
          </a:xfrm>
          <a:prstGeom prst="rect">
            <a:avLst/>
          </a:prstGeom>
          <a:noFill/>
          <a:ln>
            <a:noFill/>
          </a:ln>
        </p:spPr>
        <p:txBody>
          <a:bodyPr wrap="none" rtlCol="0">
            <a:noAutofit/>
          </a:bodyPr>
          <a:lstStyle/>
          <a:p>
            <a:pPr algn="ctr"/>
            <a:r>
              <a:rPr lang="en-US" sz="1600" b="1" dirty="0">
                <a:solidFill>
                  <a:srgbClr val="000000"/>
                </a:solidFill>
              </a:rPr>
              <a:t>Post-Convergence</a:t>
            </a:r>
          </a:p>
        </p:txBody>
      </p:sp>
      <p:sp>
        <p:nvSpPr>
          <p:cNvPr id="63" name="Freeform 62"/>
          <p:cNvSpPr/>
          <p:nvPr/>
        </p:nvSpPr>
        <p:spPr>
          <a:xfrm>
            <a:off x="4231037" y="1596325"/>
            <a:ext cx="3850698" cy="776651"/>
          </a:xfrm>
          <a:custGeom>
            <a:avLst/>
            <a:gdLst>
              <a:gd name="connsiteX0" fmla="*/ 0 w 4045058"/>
              <a:gd name="connsiteY0" fmla="*/ 697423 h 776651"/>
              <a:gd name="connsiteX1" fmla="*/ 2510726 w 4045058"/>
              <a:gd name="connsiteY1" fmla="*/ 712922 h 776651"/>
              <a:gd name="connsiteX2" fmla="*/ 4045058 w 4045058"/>
              <a:gd name="connsiteY2" fmla="*/ 0 h 776651"/>
            </a:gdLst>
            <a:ahLst/>
            <a:cxnLst>
              <a:cxn ang="0">
                <a:pos x="connsiteX0" y="connsiteY0"/>
              </a:cxn>
              <a:cxn ang="0">
                <a:pos x="connsiteX1" y="connsiteY1"/>
              </a:cxn>
              <a:cxn ang="0">
                <a:pos x="connsiteX2" y="connsiteY2"/>
              </a:cxn>
            </a:cxnLst>
            <a:rect l="l" t="t" r="r" b="b"/>
            <a:pathLst>
              <a:path w="4045058" h="776651">
                <a:moveTo>
                  <a:pt x="0" y="697423"/>
                </a:moveTo>
                <a:cubicBezTo>
                  <a:pt x="918275" y="763291"/>
                  <a:pt x="1836550" y="829159"/>
                  <a:pt x="2510726" y="712922"/>
                </a:cubicBezTo>
                <a:cubicBezTo>
                  <a:pt x="3184902" y="596685"/>
                  <a:pt x="3614980" y="298342"/>
                  <a:pt x="4045058"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5956934" y="1813303"/>
            <a:ext cx="2288162" cy="2138766"/>
          </a:xfrm>
          <a:custGeom>
            <a:avLst/>
            <a:gdLst>
              <a:gd name="connsiteX0" fmla="*/ 102901 w 2288162"/>
              <a:gd name="connsiteY0" fmla="*/ 2138766 h 2138766"/>
              <a:gd name="connsiteX1" fmla="*/ 102901 w 2288162"/>
              <a:gd name="connsiteY1" fmla="*/ 883403 h 2138766"/>
              <a:gd name="connsiteX2" fmla="*/ 1172284 w 2288162"/>
              <a:gd name="connsiteY2" fmla="*/ 666427 h 2138766"/>
              <a:gd name="connsiteX3" fmla="*/ 2288162 w 2288162"/>
              <a:gd name="connsiteY3" fmla="*/ 0 h 2138766"/>
            </a:gdLst>
            <a:ahLst/>
            <a:cxnLst>
              <a:cxn ang="0">
                <a:pos x="connsiteX0" y="connsiteY0"/>
              </a:cxn>
              <a:cxn ang="0">
                <a:pos x="connsiteX1" y="connsiteY1"/>
              </a:cxn>
              <a:cxn ang="0">
                <a:pos x="connsiteX2" y="connsiteY2"/>
              </a:cxn>
              <a:cxn ang="0">
                <a:pos x="connsiteX3" y="connsiteY3"/>
              </a:cxn>
            </a:cxnLst>
            <a:rect l="l" t="t" r="r" b="b"/>
            <a:pathLst>
              <a:path w="2288162" h="2138766">
                <a:moveTo>
                  <a:pt x="102901" y="2138766"/>
                </a:moveTo>
                <a:cubicBezTo>
                  <a:pt x="13786" y="1633779"/>
                  <a:pt x="-75329" y="1128793"/>
                  <a:pt x="102901" y="883403"/>
                </a:cubicBezTo>
                <a:cubicBezTo>
                  <a:pt x="281131" y="638013"/>
                  <a:pt x="808074" y="813661"/>
                  <a:pt x="1172284" y="666427"/>
                </a:cubicBezTo>
                <a:cubicBezTo>
                  <a:pt x="1536494" y="519193"/>
                  <a:pt x="1912328" y="259596"/>
                  <a:pt x="2288162"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66" name="Freeform 65"/>
          <p:cNvSpPr/>
          <p:nvPr/>
        </p:nvSpPr>
        <p:spPr>
          <a:xfrm>
            <a:off x="4122549" y="2417736"/>
            <a:ext cx="4107051" cy="1953776"/>
          </a:xfrm>
          <a:custGeom>
            <a:avLst/>
            <a:gdLst>
              <a:gd name="connsiteX0" fmla="*/ 0 w 4107051"/>
              <a:gd name="connsiteY0" fmla="*/ 712922 h 2379395"/>
              <a:gd name="connsiteX1" fmla="*/ 1425844 w 4107051"/>
              <a:gd name="connsiteY1" fmla="*/ 712922 h 2379395"/>
              <a:gd name="connsiteX2" fmla="*/ 1487837 w 4107051"/>
              <a:gd name="connsiteY2" fmla="*/ 2169762 h 2379395"/>
              <a:gd name="connsiteX3" fmla="*/ 3285641 w 4107051"/>
              <a:gd name="connsiteY3" fmla="*/ 2216257 h 2379395"/>
              <a:gd name="connsiteX4" fmla="*/ 3409627 w 4107051"/>
              <a:gd name="connsiteY4" fmla="*/ 712922 h 2379395"/>
              <a:gd name="connsiteX5" fmla="*/ 4107051 w 4107051"/>
              <a:gd name="connsiteY5" fmla="*/ 0 h 237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051" h="2379395">
                <a:moveTo>
                  <a:pt x="0" y="712922"/>
                </a:moveTo>
                <a:cubicBezTo>
                  <a:pt x="588935" y="591518"/>
                  <a:pt x="1177871" y="470115"/>
                  <a:pt x="1425844" y="712922"/>
                </a:cubicBezTo>
                <a:cubicBezTo>
                  <a:pt x="1673817" y="955729"/>
                  <a:pt x="1177871" y="1919206"/>
                  <a:pt x="1487837" y="2169762"/>
                </a:cubicBezTo>
                <a:cubicBezTo>
                  <a:pt x="1797803" y="2420318"/>
                  <a:pt x="2965343" y="2459064"/>
                  <a:pt x="3285641" y="2216257"/>
                </a:cubicBezTo>
                <a:cubicBezTo>
                  <a:pt x="3605939" y="1973450"/>
                  <a:pt x="3272725" y="1082298"/>
                  <a:pt x="3409627" y="712922"/>
                </a:cubicBezTo>
                <a:cubicBezTo>
                  <a:pt x="3546529" y="343546"/>
                  <a:pt x="3826790" y="171773"/>
                  <a:pt x="4107051" y="0"/>
                </a:cubicBezTo>
              </a:path>
            </a:pathLst>
          </a:cu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68"/>
          <p:cNvSpPr/>
          <p:nvPr/>
        </p:nvSpPr>
        <p:spPr>
          <a:xfrm>
            <a:off x="4153546" y="2557220"/>
            <a:ext cx="4246535" cy="2131717"/>
          </a:xfrm>
          <a:custGeom>
            <a:avLst/>
            <a:gdLst>
              <a:gd name="connsiteX0" fmla="*/ 0 w 4246535"/>
              <a:gd name="connsiteY0" fmla="*/ 635431 h 2131717"/>
              <a:gd name="connsiteX1" fmla="*/ 1069383 w 4246535"/>
              <a:gd name="connsiteY1" fmla="*/ 526943 h 2131717"/>
              <a:gd name="connsiteX2" fmla="*/ 1146874 w 4246535"/>
              <a:gd name="connsiteY2" fmla="*/ 1658319 h 2131717"/>
              <a:gd name="connsiteX3" fmla="*/ 1456840 w 4246535"/>
              <a:gd name="connsiteY3" fmla="*/ 2014780 h 2131717"/>
              <a:gd name="connsiteX4" fmla="*/ 1844298 w 4246535"/>
              <a:gd name="connsiteY4" fmla="*/ 2107770 h 2131717"/>
              <a:gd name="connsiteX5" fmla="*/ 2944678 w 4246535"/>
              <a:gd name="connsiteY5" fmla="*/ 2092271 h 2131717"/>
              <a:gd name="connsiteX6" fmla="*/ 3626603 w 4246535"/>
              <a:gd name="connsiteY6" fmla="*/ 1689315 h 2131717"/>
              <a:gd name="connsiteX7" fmla="*/ 3657600 w 4246535"/>
              <a:gd name="connsiteY7" fmla="*/ 712922 h 2131717"/>
              <a:gd name="connsiteX8" fmla="*/ 3735091 w 4246535"/>
              <a:gd name="connsiteY8" fmla="*/ 356461 h 2131717"/>
              <a:gd name="connsiteX9" fmla="*/ 4246535 w 4246535"/>
              <a:gd name="connsiteY9" fmla="*/ 0 h 21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6535" h="2131717">
                <a:moveTo>
                  <a:pt x="0" y="635431"/>
                </a:moveTo>
                <a:cubicBezTo>
                  <a:pt x="439118" y="495946"/>
                  <a:pt x="878237" y="356462"/>
                  <a:pt x="1069383" y="526943"/>
                </a:cubicBezTo>
                <a:cubicBezTo>
                  <a:pt x="1260529" y="697424"/>
                  <a:pt x="1082298" y="1410346"/>
                  <a:pt x="1146874" y="1658319"/>
                </a:cubicBezTo>
                <a:cubicBezTo>
                  <a:pt x="1211450" y="1906292"/>
                  <a:pt x="1340603" y="1939872"/>
                  <a:pt x="1456840" y="2014780"/>
                </a:cubicBezTo>
                <a:cubicBezTo>
                  <a:pt x="1573077" y="2089688"/>
                  <a:pt x="1596325" y="2094855"/>
                  <a:pt x="1844298" y="2107770"/>
                </a:cubicBezTo>
                <a:cubicBezTo>
                  <a:pt x="2092271" y="2120685"/>
                  <a:pt x="2647627" y="2162013"/>
                  <a:pt x="2944678" y="2092271"/>
                </a:cubicBezTo>
                <a:cubicBezTo>
                  <a:pt x="3241729" y="2022529"/>
                  <a:pt x="3507783" y="1919206"/>
                  <a:pt x="3626603" y="1689315"/>
                </a:cubicBezTo>
                <a:cubicBezTo>
                  <a:pt x="3745423" y="1459424"/>
                  <a:pt x="3639519" y="935064"/>
                  <a:pt x="3657600" y="712922"/>
                </a:cubicBezTo>
                <a:cubicBezTo>
                  <a:pt x="3675681" y="490780"/>
                  <a:pt x="3636935" y="475281"/>
                  <a:pt x="3735091" y="356461"/>
                </a:cubicBezTo>
                <a:cubicBezTo>
                  <a:pt x="3833247" y="237641"/>
                  <a:pt x="4039891" y="118820"/>
                  <a:pt x="4246535" y="0"/>
                </a:cubicBezTo>
              </a:path>
            </a:pathLst>
          </a:cu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8184199" y="1371556"/>
            <a:ext cx="892372" cy="304971"/>
          </a:xfrm>
          <a:prstGeom prst="rect">
            <a:avLst/>
          </a:prstGeom>
          <a:noFill/>
          <a:ln>
            <a:noFill/>
          </a:ln>
        </p:spPr>
        <p:txBody>
          <a:bodyPr wrap="none" rtlCol="0">
            <a:noAutofit/>
          </a:bodyPr>
          <a:lstStyle/>
          <a:p>
            <a:r>
              <a:rPr lang="en-US" sz="1600" b="1" dirty="0">
                <a:solidFill>
                  <a:srgbClr val="000000"/>
                </a:solidFill>
              </a:rPr>
              <a:t>Dest-1</a:t>
            </a:r>
          </a:p>
        </p:txBody>
      </p:sp>
      <p:sp>
        <p:nvSpPr>
          <p:cNvPr id="71" name="TextBox 70"/>
          <p:cNvSpPr txBox="1"/>
          <p:nvPr/>
        </p:nvSpPr>
        <p:spPr>
          <a:xfrm>
            <a:off x="8045628" y="4391716"/>
            <a:ext cx="892372" cy="304971"/>
          </a:xfrm>
          <a:prstGeom prst="rect">
            <a:avLst/>
          </a:prstGeom>
          <a:noFill/>
          <a:ln>
            <a:noFill/>
          </a:ln>
        </p:spPr>
        <p:txBody>
          <a:bodyPr wrap="none" rtlCol="0">
            <a:noAutofit/>
          </a:bodyPr>
          <a:lstStyle/>
          <a:p>
            <a:r>
              <a:rPr lang="en-US" sz="1600" b="1" dirty="0">
                <a:solidFill>
                  <a:srgbClr val="000000"/>
                </a:solidFill>
              </a:rPr>
              <a:t>Dest-2</a:t>
            </a:r>
          </a:p>
        </p:txBody>
      </p:sp>
      <p:sp>
        <p:nvSpPr>
          <p:cNvPr id="73" name="Title 1"/>
          <p:cNvSpPr txBox="1">
            <a:spLocks/>
          </p:cNvSpPr>
          <p:nvPr/>
        </p:nvSpPr>
        <p:spPr>
          <a:xfrm>
            <a:off x="262470" y="473545"/>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has partial coverage </a:t>
            </a:r>
          </a:p>
        </p:txBody>
      </p:sp>
      <p:grpSp>
        <p:nvGrpSpPr>
          <p:cNvPr id="76" name="Group 75"/>
          <p:cNvGrpSpPr/>
          <p:nvPr/>
        </p:nvGrpSpPr>
        <p:grpSpPr>
          <a:xfrm>
            <a:off x="6036132" y="2478426"/>
            <a:ext cx="872441" cy="646331"/>
            <a:chOff x="6036132" y="2478426"/>
            <a:chExt cx="872441" cy="646331"/>
          </a:xfrm>
        </p:grpSpPr>
        <p:cxnSp>
          <p:nvCxnSpPr>
            <p:cNvPr id="72" name="Straight Connector 71"/>
            <p:cNvCxnSpPr/>
            <p:nvPr/>
          </p:nvCxnSpPr>
          <p:spPr>
            <a:xfrm>
              <a:off x="6036132" y="2816801"/>
              <a:ext cx="872441"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223535" y="2478426"/>
              <a:ext cx="492443" cy="646331"/>
            </a:xfrm>
            <a:prstGeom prst="rect">
              <a:avLst/>
            </a:prstGeom>
          </p:spPr>
          <p:txBody>
            <a:bodyPr wrap="none">
              <a:spAutoFit/>
            </a:bodyPr>
            <a:lstStyle/>
            <a:p>
              <a:r>
                <a:rPr lang="en-US" sz="3600" b="1" dirty="0">
                  <a:solidFill>
                    <a:srgbClr val="FF0000"/>
                  </a:solidFill>
                </a:rPr>
                <a:t>X</a:t>
              </a:r>
            </a:p>
          </p:txBody>
        </p:sp>
      </p:grpSp>
      <p:sp>
        <p:nvSpPr>
          <p:cNvPr id="2" name="Rectangle 1"/>
          <p:cNvSpPr/>
          <p:nvPr/>
        </p:nvSpPr>
        <p:spPr>
          <a:xfrm>
            <a:off x="226391" y="1502497"/>
            <a:ext cx="4572000" cy="4247317"/>
          </a:xfrm>
          <a:prstGeom prst="rect">
            <a:avLst/>
          </a:prstGeom>
        </p:spPr>
        <p:txBody>
          <a:bodyPr>
            <a:spAutoFit/>
          </a:bodyPr>
          <a:lstStyle/>
          <a:p>
            <a:r>
              <a:rPr lang="en-US" dirty="0">
                <a:solidFill>
                  <a:srgbClr val="040404"/>
                </a:solidFill>
              </a:rPr>
              <a:t>Classic LFA is topology dependent: not all</a:t>
            </a:r>
          </a:p>
          <a:p>
            <a:r>
              <a:rPr lang="en-US" dirty="0">
                <a:solidFill>
                  <a:srgbClr val="040404"/>
                </a:solidFill>
              </a:rPr>
              <a:t>topologies provide LFA for all destinations</a:t>
            </a:r>
          </a:p>
          <a:p>
            <a:r>
              <a:rPr lang="en-US" dirty="0">
                <a:solidFill>
                  <a:srgbClr val="040404"/>
                </a:solidFill>
              </a:rPr>
              <a:t>– Depends on network topology and metrics</a:t>
            </a:r>
          </a:p>
          <a:p>
            <a:r>
              <a:rPr lang="en-US" dirty="0">
                <a:solidFill>
                  <a:srgbClr val="040404"/>
                </a:solidFill>
              </a:rPr>
              <a:t>– E.g. Node6 is not an LFA for Dest1 (Node5) on</a:t>
            </a:r>
          </a:p>
          <a:p>
            <a:r>
              <a:rPr lang="en-US" dirty="0">
                <a:solidFill>
                  <a:srgbClr val="040404"/>
                </a:solidFill>
              </a:rPr>
              <a:t>Node2, packets would loop since Node6 uses Node2</a:t>
            </a:r>
          </a:p>
          <a:p>
            <a:r>
              <a:rPr lang="en-US" dirty="0">
                <a:solidFill>
                  <a:srgbClr val="040404"/>
                </a:solidFill>
              </a:rPr>
              <a:t>to reach Dest1 (Node5)</a:t>
            </a:r>
          </a:p>
          <a:p>
            <a:r>
              <a:rPr lang="en-US" dirty="0">
                <a:solidFill>
                  <a:srgbClr val="040404"/>
                </a:solidFill>
                <a:sym typeface="Wingdings" panose="05000000000000000000" pitchFamily="2" charset="2"/>
              </a:rPr>
              <a:t></a:t>
            </a:r>
            <a:r>
              <a:rPr lang="en-US" dirty="0">
                <a:solidFill>
                  <a:srgbClr val="040404"/>
                </a:solidFill>
              </a:rPr>
              <a:t>Node2 does not have an LFA for this destination</a:t>
            </a:r>
          </a:p>
          <a:p>
            <a:r>
              <a:rPr lang="en-US" dirty="0">
                <a:solidFill>
                  <a:srgbClr val="040404"/>
                </a:solidFill>
              </a:rPr>
              <a:t>(no </a:t>
            </a:r>
            <a:r>
              <a:rPr lang="en-US" dirty="0">
                <a:solidFill>
                  <a:srgbClr val="040404"/>
                </a:solidFill>
                <a:sym typeface="Wingdings" panose="05000000000000000000" pitchFamily="2" charset="2"/>
              </a:rPr>
              <a:t></a:t>
            </a:r>
            <a:r>
              <a:rPr lang="en-US" dirty="0">
                <a:solidFill>
                  <a:srgbClr val="040404"/>
                </a:solidFill>
              </a:rPr>
              <a:t> backup path in topology)</a:t>
            </a:r>
          </a:p>
          <a:p>
            <a:endParaRPr lang="en-US" dirty="0">
              <a:solidFill>
                <a:srgbClr val="040404"/>
              </a:solidFill>
            </a:endParaRPr>
          </a:p>
          <a:p>
            <a:r>
              <a:rPr lang="en-US" dirty="0">
                <a:solidFill>
                  <a:srgbClr val="040404"/>
                </a:solidFill>
              </a:rPr>
              <a:t>Topology Independent LFA (TI-LFA)</a:t>
            </a:r>
          </a:p>
          <a:p>
            <a:r>
              <a:rPr lang="en-US" dirty="0">
                <a:solidFill>
                  <a:srgbClr val="040404"/>
                </a:solidFill>
              </a:rPr>
              <a:t>provides 100% coverage</a:t>
            </a:r>
          </a:p>
        </p:txBody>
      </p:sp>
      <p:sp>
        <p:nvSpPr>
          <p:cNvPr id="52" name="Rectangle 51"/>
          <p:cNvSpPr/>
          <p:nvPr/>
        </p:nvSpPr>
        <p:spPr>
          <a:xfrm>
            <a:off x="6223535" y="3733118"/>
            <a:ext cx="441147" cy="369332"/>
          </a:xfrm>
          <a:prstGeom prst="rect">
            <a:avLst/>
          </a:prstGeom>
        </p:spPr>
        <p:txBody>
          <a:bodyPr wrap="none">
            <a:spAutoFit/>
          </a:bodyPr>
          <a:lstStyle/>
          <a:p>
            <a:pPr algn="ctr"/>
            <a:r>
              <a:rPr lang="en-US" b="1" dirty="0" smtClean="0">
                <a:solidFill>
                  <a:srgbClr val="000000"/>
                </a:solidFill>
              </a:rPr>
              <a:t>20</a:t>
            </a:r>
            <a:endParaRPr lang="en-US" b="1" dirty="0">
              <a:solidFill>
                <a:srgbClr val="000000"/>
              </a:solidFill>
            </a:endParaRPr>
          </a:p>
        </p:txBody>
      </p:sp>
    </p:spTree>
    <p:extLst>
      <p:ext uri="{BB962C8B-B14F-4D97-AF65-F5344CB8AC3E}">
        <p14:creationId xmlns:p14="http://schemas.microsoft.com/office/powerpoint/2010/main" val="1248328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animBg="1"/>
      <p:bldP spid="66" grpId="0" animBg="1"/>
      <p:bldP spid="6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44307" y="2766343"/>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6" name="Group 5"/>
          <p:cNvGrpSpPr/>
          <p:nvPr/>
        </p:nvGrpSpPr>
        <p:grpSpPr>
          <a:xfrm>
            <a:off x="5521074" y="2766343"/>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9" name="Group 8"/>
          <p:cNvGrpSpPr/>
          <p:nvPr/>
        </p:nvGrpSpPr>
        <p:grpSpPr>
          <a:xfrm>
            <a:off x="6908573" y="2766343"/>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2" name="Group 11"/>
          <p:cNvGrpSpPr/>
          <p:nvPr/>
        </p:nvGrpSpPr>
        <p:grpSpPr>
          <a:xfrm>
            <a:off x="8184199" y="2019842"/>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5521074" y="4050120"/>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6</a:t>
              </a:r>
            </a:p>
          </p:txBody>
        </p:sp>
      </p:grpSp>
      <p:grpSp>
        <p:nvGrpSpPr>
          <p:cNvPr id="18" name="Group 17"/>
          <p:cNvGrpSpPr/>
          <p:nvPr/>
        </p:nvGrpSpPr>
        <p:grpSpPr>
          <a:xfrm>
            <a:off x="6908573" y="4050120"/>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7</a:t>
              </a:r>
            </a:p>
          </p:txBody>
        </p:sp>
      </p:grpSp>
      <p:grpSp>
        <p:nvGrpSpPr>
          <p:cNvPr id="21" name="Group 20"/>
          <p:cNvGrpSpPr/>
          <p:nvPr/>
        </p:nvGrpSpPr>
        <p:grpSpPr>
          <a:xfrm>
            <a:off x="8181824" y="4053622"/>
            <a:ext cx="515058" cy="503865"/>
            <a:chOff x="4245424" y="3169506"/>
            <a:chExt cx="365760" cy="365760"/>
          </a:xfrm>
        </p:grpSpPr>
        <p:sp>
          <p:nvSpPr>
            <p:cNvPr id="22" name="Oval 21"/>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3" name="TextBox 22"/>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cxnSp>
        <p:nvCxnSpPr>
          <p:cNvPr id="24" name="Straight Connector 23"/>
          <p:cNvCxnSpPr>
            <a:stCxn id="4" idx="6"/>
            <a:endCxn id="7" idx="2"/>
          </p:cNvCxnSpPr>
          <p:nvPr/>
        </p:nvCxnSpPr>
        <p:spPr>
          <a:xfrm>
            <a:off x="4659365" y="3018276"/>
            <a:ext cx="86170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6"/>
            <a:endCxn id="10" idx="2"/>
          </p:cNvCxnSpPr>
          <p:nvPr/>
        </p:nvCxnSpPr>
        <p:spPr>
          <a:xfrm>
            <a:off x="6036132" y="3018276"/>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0"/>
            <a:endCxn id="7" idx="4"/>
          </p:cNvCxnSpPr>
          <p:nvPr/>
        </p:nvCxnSpPr>
        <p:spPr>
          <a:xfrm flipV="1">
            <a:off x="5778603" y="3270208"/>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7"/>
            <a:endCxn id="13" idx="2"/>
          </p:cNvCxnSpPr>
          <p:nvPr/>
        </p:nvCxnSpPr>
        <p:spPr>
          <a:xfrm flipV="1">
            <a:off x="7348203" y="2271775"/>
            <a:ext cx="835996" cy="5683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6"/>
            <a:endCxn id="22" idx="2"/>
          </p:cNvCxnSpPr>
          <p:nvPr/>
        </p:nvCxnSpPr>
        <p:spPr>
          <a:xfrm>
            <a:off x="7423631" y="4302053"/>
            <a:ext cx="758193" cy="350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6" idx="6"/>
            <a:endCxn id="19" idx="2"/>
          </p:cNvCxnSpPr>
          <p:nvPr/>
        </p:nvCxnSpPr>
        <p:spPr>
          <a:xfrm>
            <a:off x="6036132" y="4302053"/>
            <a:ext cx="872441"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19" idx="0"/>
          </p:cNvCxnSpPr>
          <p:nvPr/>
        </p:nvCxnSpPr>
        <p:spPr>
          <a:xfrm>
            <a:off x="7166102" y="3270208"/>
            <a:ext cx="0" cy="77991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41327" y="4898162"/>
            <a:ext cx="1782305" cy="279254"/>
          </a:xfrm>
          <a:prstGeom prst="rect">
            <a:avLst/>
          </a:prstGeom>
          <a:noFill/>
          <a:ln>
            <a:noFill/>
          </a:ln>
        </p:spPr>
        <p:txBody>
          <a:bodyPr wrap="none" rtlCol="0">
            <a:noAutofit/>
          </a:bodyPr>
          <a:lstStyle/>
          <a:p>
            <a:pPr algn="ctr"/>
            <a:r>
              <a:rPr lang="en-US" sz="1600" b="1" dirty="0">
                <a:solidFill>
                  <a:srgbClr val="000000"/>
                </a:solidFill>
              </a:rPr>
              <a:t>Default Metric : 10</a:t>
            </a:r>
          </a:p>
        </p:txBody>
      </p:sp>
      <p:grpSp>
        <p:nvGrpSpPr>
          <p:cNvPr id="32" name="Group 31"/>
          <p:cNvGrpSpPr/>
          <p:nvPr/>
        </p:nvGrpSpPr>
        <p:grpSpPr>
          <a:xfrm>
            <a:off x="5419558" y="5469309"/>
            <a:ext cx="1647612" cy="1188202"/>
            <a:chOff x="5776020" y="5298827"/>
            <a:chExt cx="1390082" cy="1188202"/>
          </a:xfrm>
        </p:grpSpPr>
        <p:cxnSp>
          <p:nvCxnSpPr>
            <p:cNvPr id="33" name="Straight Arrow Connector 32"/>
            <p:cNvCxnSpPr/>
            <p:nvPr/>
          </p:nvCxnSpPr>
          <p:spPr>
            <a:xfrm>
              <a:off x="5778603" y="5298827"/>
              <a:ext cx="1387499" cy="0"/>
            </a:xfrm>
            <a:prstGeom prst="straightConnector1">
              <a:avLst/>
            </a:prstGeom>
            <a:ln w="63500">
              <a:solidFill>
                <a:srgbClr val="585858"/>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78603" y="5699199"/>
              <a:ext cx="1387499" cy="0"/>
            </a:xfrm>
            <a:prstGeom prst="straightConnector1">
              <a:avLst/>
            </a:pr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776020" y="6086656"/>
              <a:ext cx="1387499" cy="0"/>
            </a:xfrm>
            <a:prstGeom prst="straightConnector1">
              <a:avLst/>
            </a:pr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76020" y="6487029"/>
              <a:ext cx="1387499" cy="0"/>
            </a:xfrm>
            <a:prstGeom prst="straightConnector1">
              <a:avLst/>
            </a:pr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7189364" y="5263729"/>
            <a:ext cx="892372" cy="304971"/>
          </a:xfrm>
          <a:prstGeom prst="rect">
            <a:avLst/>
          </a:prstGeom>
          <a:noFill/>
          <a:ln>
            <a:noFill/>
          </a:ln>
        </p:spPr>
        <p:txBody>
          <a:bodyPr wrap="none" rtlCol="0">
            <a:noAutofit/>
          </a:bodyPr>
          <a:lstStyle/>
          <a:p>
            <a:r>
              <a:rPr lang="en-US" sz="1600" b="1" dirty="0">
                <a:solidFill>
                  <a:srgbClr val="000000"/>
                </a:solidFill>
              </a:rPr>
              <a:t>Initial</a:t>
            </a:r>
          </a:p>
        </p:txBody>
      </p:sp>
      <p:sp>
        <p:nvSpPr>
          <p:cNvPr id="38" name="TextBox 37"/>
          <p:cNvSpPr txBox="1"/>
          <p:nvPr/>
        </p:nvSpPr>
        <p:spPr>
          <a:xfrm>
            <a:off x="7189362" y="5695384"/>
            <a:ext cx="1782305" cy="279254"/>
          </a:xfrm>
          <a:prstGeom prst="rect">
            <a:avLst/>
          </a:prstGeom>
          <a:noFill/>
          <a:ln>
            <a:noFill/>
          </a:ln>
        </p:spPr>
        <p:txBody>
          <a:bodyPr wrap="none" rtlCol="0">
            <a:noAutofit/>
          </a:bodyPr>
          <a:lstStyle/>
          <a:p>
            <a:r>
              <a:rPr lang="en-US" sz="1600" b="1" dirty="0">
                <a:solidFill>
                  <a:srgbClr val="000000"/>
                </a:solidFill>
              </a:rPr>
              <a:t>Classic LFA FRR</a:t>
            </a:r>
          </a:p>
        </p:txBody>
      </p:sp>
      <p:sp>
        <p:nvSpPr>
          <p:cNvPr id="39" name="TextBox 38"/>
          <p:cNvSpPr txBox="1"/>
          <p:nvPr/>
        </p:nvSpPr>
        <p:spPr>
          <a:xfrm>
            <a:off x="7189362" y="6086230"/>
            <a:ext cx="1782305" cy="279254"/>
          </a:xfrm>
          <a:prstGeom prst="rect">
            <a:avLst/>
          </a:prstGeom>
          <a:noFill/>
          <a:ln>
            <a:noFill/>
          </a:ln>
        </p:spPr>
        <p:txBody>
          <a:bodyPr wrap="none" rtlCol="0">
            <a:noAutofit/>
          </a:bodyPr>
          <a:lstStyle/>
          <a:p>
            <a:r>
              <a:rPr lang="en-US" sz="1600" b="1" dirty="0">
                <a:solidFill>
                  <a:srgbClr val="000000"/>
                </a:solidFill>
              </a:rPr>
              <a:t>TI-LFA FRR</a:t>
            </a:r>
          </a:p>
        </p:txBody>
      </p:sp>
      <p:sp>
        <p:nvSpPr>
          <p:cNvPr id="40" name="TextBox 39"/>
          <p:cNvSpPr txBox="1"/>
          <p:nvPr/>
        </p:nvSpPr>
        <p:spPr>
          <a:xfrm>
            <a:off x="7189361" y="6517884"/>
            <a:ext cx="1782305" cy="279254"/>
          </a:xfrm>
          <a:prstGeom prst="rect">
            <a:avLst/>
          </a:prstGeom>
          <a:noFill/>
          <a:ln>
            <a:noFill/>
          </a:ln>
        </p:spPr>
        <p:txBody>
          <a:bodyPr wrap="none" rtlCol="0">
            <a:noAutofit/>
          </a:bodyPr>
          <a:lstStyle/>
          <a:p>
            <a:pPr algn="ctr"/>
            <a:r>
              <a:rPr lang="en-US" sz="1600" b="1" dirty="0">
                <a:solidFill>
                  <a:srgbClr val="000000"/>
                </a:solidFill>
              </a:rPr>
              <a:t>Post-Convergence</a:t>
            </a:r>
          </a:p>
        </p:txBody>
      </p:sp>
      <p:sp>
        <p:nvSpPr>
          <p:cNvPr id="42" name="Freeform 41"/>
          <p:cNvSpPr/>
          <p:nvPr/>
        </p:nvSpPr>
        <p:spPr>
          <a:xfrm>
            <a:off x="5956934" y="2014778"/>
            <a:ext cx="2288162" cy="2138766"/>
          </a:xfrm>
          <a:custGeom>
            <a:avLst/>
            <a:gdLst>
              <a:gd name="connsiteX0" fmla="*/ 102901 w 2288162"/>
              <a:gd name="connsiteY0" fmla="*/ 2138766 h 2138766"/>
              <a:gd name="connsiteX1" fmla="*/ 102901 w 2288162"/>
              <a:gd name="connsiteY1" fmla="*/ 883403 h 2138766"/>
              <a:gd name="connsiteX2" fmla="*/ 1172284 w 2288162"/>
              <a:gd name="connsiteY2" fmla="*/ 666427 h 2138766"/>
              <a:gd name="connsiteX3" fmla="*/ 2288162 w 2288162"/>
              <a:gd name="connsiteY3" fmla="*/ 0 h 2138766"/>
            </a:gdLst>
            <a:ahLst/>
            <a:cxnLst>
              <a:cxn ang="0">
                <a:pos x="connsiteX0" y="connsiteY0"/>
              </a:cxn>
              <a:cxn ang="0">
                <a:pos x="connsiteX1" y="connsiteY1"/>
              </a:cxn>
              <a:cxn ang="0">
                <a:pos x="connsiteX2" y="connsiteY2"/>
              </a:cxn>
              <a:cxn ang="0">
                <a:pos x="connsiteX3" y="connsiteY3"/>
              </a:cxn>
            </a:cxnLst>
            <a:rect l="l" t="t" r="r" b="b"/>
            <a:pathLst>
              <a:path w="2288162" h="2138766">
                <a:moveTo>
                  <a:pt x="102901" y="2138766"/>
                </a:moveTo>
                <a:cubicBezTo>
                  <a:pt x="13786" y="1633779"/>
                  <a:pt x="-75329" y="1128793"/>
                  <a:pt x="102901" y="883403"/>
                </a:cubicBezTo>
                <a:cubicBezTo>
                  <a:pt x="281131" y="638013"/>
                  <a:pt x="808074" y="813661"/>
                  <a:pt x="1172284" y="666427"/>
                </a:cubicBezTo>
                <a:cubicBezTo>
                  <a:pt x="1536494" y="519193"/>
                  <a:pt x="1912328" y="259596"/>
                  <a:pt x="2288162" y="0"/>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43" name="Freeform 42"/>
          <p:cNvSpPr/>
          <p:nvPr/>
        </p:nvSpPr>
        <p:spPr>
          <a:xfrm>
            <a:off x="4122549" y="2619211"/>
            <a:ext cx="4107051" cy="1953776"/>
          </a:xfrm>
          <a:custGeom>
            <a:avLst/>
            <a:gdLst>
              <a:gd name="connsiteX0" fmla="*/ 0 w 4107051"/>
              <a:gd name="connsiteY0" fmla="*/ 712922 h 2379395"/>
              <a:gd name="connsiteX1" fmla="*/ 1425844 w 4107051"/>
              <a:gd name="connsiteY1" fmla="*/ 712922 h 2379395"/>
              <a:gd name="connsiteX2" fmla="*/ 1487837 w 4107051"/>
              <a:gd name="connsiteY2" fmla="*/ 2169762 h 2379395"/>
              <a:gd name="connsiteX3" fmla="*/ 3285641 w 4107051"/>
              <a:gd name="connsiteY3" fmla="*/ 2216257 h 2379395"/>
              <a:gd name="connsiteX4" fmla="*/ 3409627 w 4107051"/>
              <a:gd name="connsiteY4" fmla="*/ 712922 h 2379395"/>
              <a:gd name="connsiteX5" fmla="*/ 4107051 w 4107051"/>
              <a:gd name="connsiteY5" fmla="*/ 0 h 237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051" h="2379395">
                <a:moveTo>
                  <a:pt x="0" y="712922"/>
                </a:moveTo>
                <a:cubicBezTo>
                  <a:pt x="588935" y="591518"/>
                  <a:pt x="1177871" y="470115"/>
                  <a:pt x="1425844" y="712922"/>
                </a:cubicBezTo>
                <a:cubicBezTo>
                  <a:pt x="1673817" y="955729"/>
                  <a:pt x="1177871" y="1919206"/>
                  <a:pt x="1487837" y="2169762"/>
                </a:cubicBezTo>
                <a:cubicBezTo>
                  <a:pt x="1797803" y="2420318"/>
                  <a:pt x="2965343" y="2459064"/>
                  <a:pt x="3285641" y="2216257"/>
                </a:cubicBezTo>
                <a:cubicBezTo>
                  <a:pt x="3605939" y="1973450"/>
                  <a:pt x="3272725" y="1082298"/>
                  <a:pt x="3409627" y="712922"/>
                </a:cubicBezTo>
                <a:cubicBezTo>
                  <a:pt x="3546529" y="343546"/>
                  <a:pt x="3826790" y="171773"/>
                  <a:pt x="4107051" y="0"/>
                </a:cubicBezTo>
              </a:path>
            </a:pathLst>
          </a:custGeom>
          <a:ln w="635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153546" y="2758695"/>
            <a:ext cx="4246535" cy="2131717"/>
          </a:xfrm>
          <a:custGeom>
            <a:avLst/>
            <a:gdLst>
              <a:gd name="connsiteX0" fmla="*/ 0 w 4246535"/>
              <a:gd name="connsiteY0" fmla="*/ 635431 h 2131717"/>
              <a:gd name="connsiteX1" fmla="*/ 1069383 w 4246535"/>
              <a:gd name="connsiteY1" fmla="*/ 526943 h 2131717"/>
              <a:gd name="connsiteX2" fmla="*/ 1146874 w 4246535"/>
              <a:gd name="connsiteY2" fmla="*/ 1658319 h 2131717"/>
              <a:gd name="connsiteX3" fmla="*/ 1456840 w 4246535"/>
              <a:gd name="connsiteY3" fmla="*/ 2014780 h 2131717"/>
              <a:gd name="connsiteX4" fmla="*/ 1844298 w 4246535"/>
              <a:gd name="connsiteY4" fmla="*/ 2107770 h 2131717"/>
              <a:gd name="connsiteX5" fmla="*/ 2944678 w 4246535"/>
              <a:gd name="connsiteY5" fmla="*/ 2092271 h 2131717"/>
              <a:gd name="connsiteX6" fmla="*/ 3626603 w 4246535"/>
              <a:gd name="connsiteY6" fmla="*/ 1689315 h 2131717"/>
              <a:gd name="connsiteX7" fmla="*/ 3657600 w 4246535"/>
              <a:gd name="connsiteY7" fmla="*/ 712922 h 2131717"/>
              <a:gd name="connsiteX8" fmla="*/ 3735091 w 4246535"/>
              <a:gd name="connsiteY8" fmla="*/ 356461 h 2131717"/>
              <a:gd name="connsiteX9" fmla="*/ 4246535 w 4246535"/>
              <a:gd name="connsiteY9" fmla="*/ 0 h 21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6535" h="2131717">
                <a:moveTo>
                  <a:pt x="0" y="635431"/>
                </a:moveTo>
                <a:cubicBezTo>
                  <a:pt x="439118" y="495946"/>
                  <a:pt x="878237" y="356462"/>
                  <a:pt x="1069383" y="526943"/>
                </a:cubicBezTo>
                <a:cubicBezTo>
                  <a:pt x="1260529" y="697424"/>
                  <a:pt x="1082298" y="1410346"/>
                  <a:pt x="1146874" y="1658319"/>
                </a:cubicBezTo>
                <a:cubicBezTo>
                  <a:pt x="1211450" y="1906292"/>
                  <a:pt x="1340603" y="1939872"/>
                  <a:pt x="1456840" y="2014780"/>
                </a:cubicBezTo>
                <a:cubicBezTo>
                  <a:pt x="1573077" y="2089688"/>
                  <a:pt x="1596325" y="2094855"/>
                  <a:pt x="1844298" y="2107770"/>
                </a:cubicBezTo>
                <a:cubicBezTo>
                  <a:pt x="2092271" y="2120685"/>
                  <a:pt x="2647627" y="2162013"/>
                  <a:pt x="2944678" y="2092271"/>
                </a:cubicBezTo>
                <a:cubicBezTo>
                  <a:pt x="3241729" y="2022529"/>
                  <a:pt x="3507783" y="1919206"/>
                  <a:pt x="3626603" y="1689315"/>
                </a:cubicBezTo>
                <a:cubicBezTo>
                  <a:pt x="3745423" y="1459424"/>
                  <a:pt x="3639519" y="935064"/>
                  <a:pt x="3657600" y="712922"/>
                </a:cubicBezTo>
                <a:cubicBezTo>
                  <a:pt x="3675681" y="490780"/>
                  <a:pt x="3636935" y="475281"/>
                  <a:pt x="3735091" y="356461"/>
                </a:cubicBezTo>
                <a:cubicBezTo>
                  <a:pt x="3833247" y="237641"/>
                  <a:pt x="4039891" y="118820"/>
                  <a:pt x="4246535" y="0"/>
                </a:cubicBezTo>
              </a:path>
            </a:pathLst>
          </a:custGeom>
          <a:ln w="63500">
            <a:solidFill>
              <a:srgbClr val="E2713E"/>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8184199" y="1573031"/>
            <a:ext cx="892372" cy="304971"/>
          </a:xfrm>
          <a:prstGeom prst="rect">
            <a:avLst/>
          </a:prstGeom>
          <a:noFill/>
          <a:ln>
            <a:noFill/>
          </a:ln>
        </p:spPr>
        <p:txBody>
          <a:bodyPr wrap="none" rtlCol="0">
            <a:noAutofit/>
          </a:bodyPr>
          <a:lstStyle/>
          <a:p>
            <a:r>
              <a:rPr lang="en-US" sz="1600" b="1" dirty="0">
                <a:solidFill>
                  <a:srgbClr val="000000"/>
                </a:solidFill>
              </a:rPr>
              <a:t>Dest-1</a:t>
            </a:r>
          </a:p>
        </p:txBody>
      </p:sp>
      <p:sp>
        <p:nvSpPr>
          <p:cNvPr id="46" name="TextBox 45"/>
          <p:cNvSpPr txBox="1"/>
          <p:nvPr/>
        </p:nvSpPr>
        <p:spPr>
          <a:xfrm>
            <a:off x="8045628" y="4593191"/>
            <a:ext cx="892372" cy="304971"/>
          </a:xfrm>
          <a:prstGeom prst="rect">
            <a:avLst/>
          </a:prstGeom>
          <a:noFill/>
          <a:ln>
            <a:noFill/>
          </a:ln>
        </p:spPr>
        <p:txBody>
          <a:bodyPr wrap="none" rtlCol="0">
            <a:noAutofit/>
          </a:bodyPr>
          <a:lstStyle/>
          <a:p>
            <a:r>
              <a:rPr lang="en-US" sz="1600" b="1" dirty="0">
                <a:solidFill>
                  <a:srgbClr val="000000"/>
                </a:solidFill>
              </a:rPr>
              <a:t>Dest-2</a:t>
            </a:r>
          </a:p>
        </p:txBody>
      </p:sp>
      <p:grpSp>
        <p:nvGrpSpPr>
          <p:cNvPr id="48" name="Group 47"/>
          <p:cNvGrpSpPr/>
          <p:nvPr/>
        </p:nvGrpSpPr>
        <p:grpSpPr>
          <a:xfrm>
            <a:off x="6174099" y="935775"/>
            <a:ext cx="672481" cy="687654"/>
            <a:chOff x="4245424" y="3169506"/>
            <a:chExt cx="365760" cy="365760"/>
          </a:xfrm>
        </p:grpSpPr>
        <p:sp>
          <p:nvSpPr>
            <p:cNvPr id="49" name="Oval 4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0" name="TextBox 49"/>
            <p:cNvSpPr txBox="1"/>
            <p:nvPr/>
          </p:nvSpPr>
          <p:spPr>
            <a:xfrm>
              <a:off x="4314814" y="3223214"/>
              <a:ext cx="223607" cy="258344"/>
            </a:xfrm>
            <a:prstGeom prst="rect">
              <a:avLst/>
            </a:prstGeom>
            <a:noFill/>
            <a:ln>
              <a:noFill/>
            </a:ln>
          </p:spPr>
          <p:txBody>
            <a:bodyPr wrap="none" rtlCol="0">
              <a:noAutofit/>
            </a:bodyPr>
            <a:lstStyle/>
            <a:p>
              <a:pPr algn="ctr"/>
              <a:r>
                <a:rPr lang="en-US" sz="2000" b="1" dirty="0">
                  <a:solidFill>
                    <a:schemeClr val="bg1"/>
                  </a:solidFill>
                </a:rPr>
                <a:t>PE-4</a:t>
              </a:r>
            </a:p>
          </p:txBody>
        </p:sp>
      </p:grpSp>
      <p:cxnSp>
        <p:nvCxnSpPr>
          <p:cNvPr id="51" name="Straight Connector 50"/>
          <p:cNvCxnSpPr>
            <a:stCxn id="7" idx="0"/>
            <a:endCxn id="49" idx="4"/>
          </p:cNvCxnSpPr>
          <p:nvPr/>
        </p:nvCxnSpPr>
        <p:spPr>
          <a:xfrm flipV="1">
            <a:off x="5778603" y="1623429"/>
            <a:ext cx="731737" cy="114291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49" idx="4"/>
          </p:cNvCxnSpPr>
          <p:nvPr/>
        </p:nvCxnSpPr>
        <p:spPr>
          <a:xfrm flipH="1" flipV="1">
            <a:off x="6510340" y="1623429"/>
            <a:ext cx="655762" cy="114291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04776" y="1941442"/>
            <a:ext cx="499387" cy="234486"/>
          </a:xfrm>
          <a:prstGeom prst="rect">
            <a:avLst/>
          </a:prstGeom>
          <a:noFill/>
          <a:ln>
            <a:noFill/>
          </a:ln>
        </p:spPr>
        <p:txBody>
          <a:bodyPr wrap="none" rtlCol="0">
            <a:noAutofit/>
          </a:bodyPr>
          <a:lstStyle/>
          <a:p>
            <a:r>
              <a:rPr lang="en-US" sz="1600" b="1" u="sng" dirty="0">
                <a:solidFill>
                  <a:srgbClr val="000000"/>
                </a:solidFill>
              </a:rPr>
              <a:t>100</a:t>
            </a:r>
          </a:p>
        </p:txBody>
      </p:sp>
      <p:sp>
        <p:nvSpPr>
          <p:cNvPr id="60" name="TextBox 59"/>
          <p:cNvSpPr txBox="1"/>
          <p:nvPr/>
        </p:nvSpPr>
        <p:spPr>
          <a:xfrm>
            <a:off x="6814414" y="1939272"/>
            <a:ext cx="499387" cy="234486"/>
          </a:xfrm>
          <a:prstGeom prst="rect">
            <a:avLst/>
          </a:prstGeom>
          <a:noFill/>
          <a:ln>
            <a:noFill/>
          </a:ln>
        </p:spPr>
        <p:txBody>
          <a:bodyPr wrap="none" rtlCol="0">
            <a:noAutofit/>
          </a:bodyPr>
          <a:lstStyle/>
          <a:p>
            <a:r>
              <a:rPr lang="en-US" sz="1600" b="1" u="sng" dirty="0">
                <a:solidFill>
                  <a:srgbClr val="000000"/>
                </a:solidFill>
              </a:rPr>
              <a:t>100</a:t>
            </a:r>
          </a:p>
        </p:txBody>
      </p:sp>
      <p:sp>
        <p:nvSpPr>
          <p:cNvPr id="61" name="Freeform 60"/>
          <p:cNvSpPr/>
          <p:nvPr/>
        </p:nvSpPr>
        <p:spPr>
          <a:xfrm>
            <a:off x="4138047" y="1841200"/>
            <a:ext cx="4000837" cy="855503"/>
          </a:xfrm>
          <a:custGeom>
            <a:avLst/>
            <a:gdLst>
              <a:gd name="connsiteX0" fmla="*/ 0 w 4000837"/>
              <a:gd name="connsiteY0" fmla="*/ 855503 h 855503"/>
              <a:gd name="connsiteX1" fmla="*/ 340963 w 4000837"/>
              <a:gd name="connsiteY1" fmla="*/ 731516 h 855503"/>
              <a:gd name="connsiteX2" fmla="*/ 1394847 w 4000837"/>
              <a:gd name="connsiteY2" fmla="*/ 840005 h 855503"/>
              <a:gd name="connsiteX3" fmla="*/ 2278251 w 4000837"/>
              <a:gd name="connsiteY3" fmla="*/ 638527 h 855503"/>
              <a:gd name="connsiteX4" fmla="*/ 2758698 w 4000837"/>
              <a:gd name="connsiteY4" fmla="*/ 638527 h 855503"/>
              <a:gd name="connsiteX5" fmla="*/ 3053166 w 4000837"/>
              <a:gd name="connsiteY5" fmla="*/ 638527 h 855503"/>
              <a:gd name="connsiteX6" fmla="*/ 3890074 w 4000837"/>
              <a:gd name="connsiteY6" fmla="*/ 96086 h 855503"/>
              <a:gd name="connsiteX7" fmla="*/ 3967566 w 4000837"/>
              <a:gd name="connsiteY7" fmla="*/ 3096 h 85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837" h="855503">
                <a:moveTo>
                  <a:pt x="0" y="855503"/>
                </a:moveTo>
                <a:cubicBezTo>
                  <a:pt x="54244" y="794801"/>
                  <a:pt x="108489" y="734099"/>
                  <a:pt x="340963" y="731516"/>
                </a:cubicBezTo>
                <a:cubicBezTo>
                  <a:pt x="573437" y="728933"/>
                  <a:pt x="1071966" y="855503"/>
                  <a:pt x="1394847" y="840005"/>
                </a:cubicBezTo>
                <a:cubicBezTo>
                  <a:pt x="1717728" y="824507"/>
                  <a:pt x="2050943" y="672107"/>
                  <a:pt x="2278251" y="638527"/>
                </a:cubicBezTo>
                <a:cubicBezTo>
                  <a:pt x="2505560" y="604947"/>
                  <a:pt x="2758698" y="638527"/>
                  <a:pt x="2758698" y="638527"/>
                </a:cubicBezTo>
                <a:cubicBezTo>
                  <a:pt x="2887850" y="638527"/>
                  <a:pt x="2864603" y="728934"/>
                  <a:pt x="3053166" y="638527"/>
                </a:cubicBezTo>
                <a:cubicBezTo>
                  <a:pt x="3241729" y="548120"/>
                  <a:pt x="3737674" y="201991"/>
                  <a:pt x="3890074" y="96086"/>
                </a:cubicBezTo>
                <a:cubicBezTo>
                  <a:pt x="4042474" y="-9819"/>
                  <a:pt x="4005020" y="-3362"/>
                  <a:pt x="3967566" y="3096"/>
                </a:cubicBezTo>
              </a:path>
            </a:pathLst>
          </a:custGeom>
          <a:ln w="63500">
            <a:solidFill>
              <a:srgbClr val="585858"/>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grpSp>
        <p:nvGrpSpPr>
          <p:cNvPr id="63" name="Group 62"/>
          <p:cNvGrpSpPr/>
          <p:nvPr/>
        </p:nvGrpSpPr>
        <p:grpSpPr>
          <a:xfrm>
            <a:off x="6036132" y="2686192"/>
            <a:ext cx="872441" cy="646331"/>
            <a:chOff x="6036132" y="2019768"/>
            <a:chExt cx="872441" cy="646331"/>
          </a:xfrm>
        </p:grpSpPr>
        <p:cxnSp>
          <p:nvCxnSpPr>
            <p:cNvPr id="47" name="Straight Connector 46"/>
            <p:cNvCxnSpPr/>
            <p:nvPr/>
          </p:nvCxnSpPr>
          <p:spPr>
            <a:xfrm>
              <a:off x="6036132" y="2351852"/>
              <a:ext cx="872441"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239768" y="2019768"/>
              <a:ext cx="492443" cy="646331"/>
            </a:xfrm>
            <a:prstGeom prst="rect">
              <a:avLst/>
            </a:prstGeom>
          </p:spPr>
          <p:txBody>
            <a:bodyPr wrap="none">
              <a:spAutoFit/>
            </a:bodyPr>
            <a:lstStyle/>
            <a:p>
              <a:r>
                <a:rPr lang="en-US" sz="3600" b="1" dirty="0">
                  <a:solidFill>
                    <a:srgbClr val="FF0000"/>
                  </a:solidFill>
                </a:rPr>
                <a:t>X</a:t>
              </a:r>
            </a:p>
          </p:txBody>
        </p:sp>
      </p:grpSp>
      <p:sp>
        <p:nvSpPr>
          <p:cNvPr id="65" name="Freeform 64"/>
          <p:cNvSpPr/>
          <p:nvPr/>
        </p:nvSpPr>
        <p:spPr>
          <a:xfrm>
            <a:off x="4107051" y="737285"/>
            <a:ext cx="3890074" cy="1625537"/>
          </a:xfrm>
          <a:custGeom>
            <a:avLst/>
            <a:gdLst>
              <a:gd name="connsiteX0" fmla="*/ 0 w 3890074"/>
              <a:gd name="connsiteY0" fmla="*/ 1463471 h 1625537"/>
              <a:gd name="connsiteX1" fmla="*/ 1115878 w 3890074"/>
              <a:gd name="connsiteY1" fmla="*/ 1602956 h 1625537"/>
              <a:gd name="connsiteX2" fmla="*/ 1859796 w 3890074"/>
              <a:gd name="connsiteY2" fmla="*/ 1045017 h 1625537"/>
              <a:gd name="connsiteX3" fmla="*/ 1937288 w 3890074"/>
              <a:gd name="connsiteY3" fmla="*/ 130617 h 1625537"/>
              <a:gd name="connsiteX4" fmla="*/ 2882685 w 3890074"/>
              <a:gd name="connsiteY4" fmla="*/ 99620 h 1625537"/>
              <a:gd name="connsiteX5" fmla="*/ 2944678 w 3890074"/>
              <a:gd name="connsiteY5" fmla="*/ 1014020 h 1625537"/>
              <a:gd name="connsiteX6" fmla="*/ 3161654 w 3890074"/>
              <a:gd name="connsiteY6" fmla="*/ 1339485 h 1625537"/>
              <a:gd name="connsiteX7" fmla="*/ 3890074 w 3890074"/>
              <a:gd name="connsiteY7" fmla="*/ 921031 h 162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074" h="1625537">
                <a:moveTo>
                  <a:pt x="0" y="1463471"/>
                </a:moveTo>
                <a:cubicBezTo>
                  <a:pt x="402956" y="1568084"/>
                  <a:pt x="805912" y="1672698"/>
                  <a:pt x="1115878" y="1602956"/>
                </a:cubicBezTo>
                <a:cubicBezTo>
                  <a:pt x="1425844" y="1533214"/>
                  <a:pt x="1722894" y="1290407"/>
                  <a:pt x="1859796" y="1045017"/>
                </a:cubicBezTo>
                <a:cubicBezTo>
                  <a:pt x="1996698" y="799627"/>
                  <a:pt x="1766807" y="288183"/>
                  <a:pt x="1937288" y="130617"/>
                </a:cubicBezTo>
                <a:cubicBezTo>
                  <a:pt x="2107769" y="-26949"/>
                  <a:pt x="2714787" y="-47614"/>
                  <a:pt x="2882685" y="99620"/>
                </a:cubicBezTo>
                <a:cubicBezTo>
                  <a:pt x="3050583" y="246854"/>
                  <a:pt x="2898183" y="807376"/>
                  <a:pt x="2944678" y="1014020"/>
                </a:cubicBezTo>
                <a:cubicBezTo>
                  <a:pt x="2991173" y="1220664"/>
                  <a:pt x="3004088" y="1354983"/>
                  <a:pt x="3161654" y="1339485"/>
                </a:cubicBezTo>
                <a:cubicBezTo>
                  <a:pt x="3319220" y="1323987"/>
                  <a:pt x="3604647" y="1122509"/>
                  <a:pt x="3890074" y="921031"/>
                </a:cubicBezTo>
              </a:path>
            </a:pathLst>
          </a:custGeom>
          <a:ln w="63500">
            <a:solidFill>
              <a:schemeClr val="accent3">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itle 1"/>
          <p:cNvSpPr txBox="1">
            <a:spLocks/>
          </p:cNvSpPr>
          <p:nvPr/>
        </p:nvSpPr>
        <p:spPr>
          <a:xfrm>
            <a:off x="312238" y="195094"/>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00000"/>
                </a:solidFill>
              </a:rPr>
              <a:t>Classic LFA and suboptimal path</a:t>
            </a:r>
          </a:p>
        </p:txBody>
      </p:sp>
      <p:sp>
        <p:nvSpPr>
          <p:cNvPr id="2" name="Rectangle 1"/>
          <p:cNvSpPr/>
          <p:nvPr/>
        </p:nvSpPr>
        <p:spPr>
          <a:xfrm>
            <a:off x="58995" y="737285"/>
            <a:ext cx="4572000" cy="5632311"/>
          </a:xfrm>
          <a:prstGeom prst="rect">
            <a:avLst/>
          </a:prstGeom>
        </p:spPr>
        <p:txBody>
          <a:bodyPr>
            <a:spAutoFit/>
          </a:bodyPr>
          <a:lstStyle/>
          <a:p>
            <a:r>
              <a:rPr lang="en-US" dirty="0">
                <a:solidFill>
                  <a:srgbClr val="585858"/>
                </a:solidFill>
              </a:rPr>
              <a:t>Classic LFA may provide a suboptimal FRR backup</a:t>
            </a:r>
          </a:p>
          <a:p>
            <a:r>
              <a:rPr lang="en-US" dirty="0">
                <a:solidFill>
                  <a:srgbClr val="585858"/>
                </a:solidFill>
              </a:rPr>
              <a:t>path:</a:t>
            </a:r>
          </a:p>
          <a:p>
            <a:r>
              <a:rPr lang="en-US" dirty="0">
                <a:solidFill>
                  <a:srgbClr val="585858"/>
                </a:solidFill>
              </a:rPr>
              <a:t>– This backup path may not be planned for capacity, e.g. P</a:t>
            </a:r>
          </a:p>
          <a:p>
            <a:r>
              <a:rPr lang="en-US" dirty="0">
                <a:solidFill>
                  <a:srgbClr val="585858"/>
                </a:solidFill>
              </a:rPr>
              <a:t>node 2 would use PE4 to protect a core link, while a</a:t>
            </a:r>
          </a:p>
          <a:p>
            <a:r>
              <a:rPr lang="en-US" dirty="0">
                <a:solidFill>
                  <a:srgbClr val="585858"/>
                </a:solidFill>
              </a:rPr>
              <a:t>common planning rule is to avoid using Edge nodes for</a:t>
            </a:r>
          </a:p>
          <a:p>
            <a:r>
              <a:rPr lang="en-US" dirty="0">
                <a:solidFill>
                  <a:srgbClr val="585858"/>
                </a:solidFill>
              </a:rPr>
              <a:t>transit traffic</a:t>
            </a:r>
          </a:p>
          <a:p>
            <a:r>
              <a:rPr lang="en-US" dirty="0">
                <a:solidFill>
                  <a:srgbClr val="585858"/>
                </a:solidFill>
              </a:rPr>
              <a:t>– Additional case specific LFA configuration would be needed</a:t>
            </a:r>
          </a:p>
          <a:p>
            <a:r>
              <a:rPr lang="en-US" dirty="0">
                <a:solidFill>
                  <a:srgbClr val="585858"/>
                </a:solidFill>
              </a:rPr>
              <a:t>to avoid selecting undesired backup paths</a:t>
            </a:r>
          </a:p>
          <a:p>
            <a:r>
              <a:rPr lang="en-US" dirty="0">
                <a:solidFill>
                  <a:srgbClr val="585858"/>
                </a:solidFill>
              </a:rPr>
              <a:t>– Operator would prefer to use the post-convergence path as</a:t>
            </a:r>
          </a:p>
          <a:p>
            <a:r>
              <a:rPr lang="en-US" dirty="0">
                <a:solidFill>
                  <a:srgbClr val="585858"/>
                </a:solidFill>
              </a:rPr>
              <a:t>FRR backup path, aligned with the regular IGP</a:t>
            </a:r>
          </a:p>
          <a:p>
            <a:r>
              <a:rPr lang="en-US" dirty="0">
                <a:solidFill>
                  <a:srgbClr val="585858"/>
                </a:solidFill>
              </a:rPr>
              <a:t>convergence</a:t>
            </a:r>
          </a:p>
          <a:p>
            <a:r>
              <a:rPr lang="en-US" dirty="0">
                <a:solidFill>
                  <a:srgbClr val="DA0000"/>
                </a:solidFill>
                <a:sym typeface="Wingdings" panose="05000000000000000000" pitchFamily="2" charset="2"/>
              </a:rPr>
              <a:t></a:t>
            </a:r>
            <a:r>
              <a:rPr lang="en-US" dirty="0">
                <a:solidFill>
                  <a:srgbClr val="DA0000"/>
                </a:solidFill>
              </a:rPr>
              <a:t> TI-LFA uses the post-convergence</a:t>
            </a:r>
          </a:p>
          <a:p>
            <a:r>
              <a:rPr lang="en-US" dirty="0">
                <a:solidFill>
                  <a:srgbClr val="DA0000"/>
                </a:solidFill>
              </a:rPr>
              <a:t>path as FRR backup path</a:t>
            </a:r>
          </a:p>
        </p:txBody>
      </p:sp>
    </p:spTree>
    <p:extLst>
      <p:ext uri="{BB962C8B-B14F-4D97-AF65-F5344CB8AC3E}">
        <p14:creationId xmlns:p14="http://schemas.microsoft.com/office/powerpoint/2010/main" val="16090002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61" grpId="0" animBg="1"/>
      <p:bldP spid="6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a:off x="5229201" y="2709786"/>
            <a:ext cx="2950534" cy="3214282"/>
          </a:xfrm>
          <a:custGeom>
            <a:avLst/>
            <a:gdLst>
              <a:gd name="connsiteX0" fmla="*/ 1618408 w 2950534"/>
              <a:gd name="connsiteY0" fmla="*/ 241231 h 3273544"/>
              <a:gd name="connsiteX1" fmla="*/ 2709454 w 2950534"/>
              <a:gd name="connsiteY1" fmla="*/ 230840 h 3273544"/>
              <a:gd name="connsiteX2" fmla="*/ 2771799 w 2950534"/>
              <a:gd name="connsiteY2" fmla="*/ 2859740 h 3273544"/>
              <a:gd name="connsiteX3" fmla="*/ 693617 w 2950534"/>
              <a:gd name="connsiteY3" fmla="*/ 3192249 h 3273544"/>
              <a:gd name="connsiteX4" fmla="*/ 59772 w 2950534"/>
              <a:gd name="connsiteY4" fmla="*/ 2090812 h 3273544"/>
              <a:gd name="connsiteX5" fmla="*/ 132508 w 2950534"/>
              <a:gd name="connsiteY5" fmla="*/ 1145240 h 3273544"/>
              <a:gd name="connsiteX6" fmla="*/ 994954 w 2950534"/>
              <a:gd name="connsiteY6" fmla="*/ 1103676 h 3273544"/>
              <a:gd name="connsiteX7" fmla="*/ 1691144 w 2950534"/>
              <a:gd name="connsiteY7" fmla="*/ 1186803 h 3273544"/>
              <a:gd name="connsiteX8" fmla="*/ 1618408 w 2950534"/>
              <a:gd name="connsiteY8" fmla="*/ 241231 h 327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0534" h="3273544">
                <a:moveTo>
                  <a:pt x="1618408" y="241231"/>
                </a:moveTo>
                <a:cubicBezTo>
                  <a:pt x="1788126" y="81904"/>
                  <a:pt x="2517222" y="-205578"/>
                  <a:pt x="2709454" y="230840"/>
                </a:cubicBezTo>
                <a:cubicBezTo>
                  <a:pt x="2901686" y="667258"/>
                  <a:pt x="3107772" y="2366172"/>
                  <a:pt x="2771799" y="2859740"/>
                </a:cubicBezTo>
                <a:cubicBezTo>
                  <a:pt x="2435826" y="3353308"/>
                  <a:pt x="1145621" y="3320404"/>
                  <a:pt x="693617" y="3192249"/>
                </a:cubicBezTo>
                <a:cubicBezTo>
                  <a:pt x="241613" y="3064094"/>
                  <a:pt x="153290" y="2431980"/>
                  <a:pt x="59772" y="2090812"/>
                </a:cubicBezTo>
                <a:cubicBezTo>
                  <a:pt x="-33746" y="1749644"/>
                  <a:pt x="-23356" y="1309763"/>
                  <a:pt x="132508" y="1145240"/>
                </a:cubicBezTo>
                <a:cubicBezTo>
                  <a:pt x="288372" y="980717"/>
                  <a:pt x="735181" y="1096749"/>
                  <a:pt x="994954" y="1103676"/>
                </a:cubicBezTo>
                <a:cubicBezTo>
                  <a:pt x="1254727" y="1110603"/>
                  <a:pt x="1588967" y="1325349"/>
                  <a:pt x="1691144" y="1186803"/>
                </a:cubicBezTo>
                <a:cubicBezTo>
                  <a:pt x="1793321" y="1048258"/>
                  <a:pt x="1448690" y="400558"/>
                  <a:pt x="1618408" y="241231"/>
                </a:cubicBezTo>
                <a:close/>
              </a:path>
            </a:pathLst>
          </a:custGeom>
          <a:solidFill>
            <a:srgbClr val="F3A06D">
              <a:alpha val="67843"/>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p:nvPr/>
        </p:nvSpPr>
        <p:spPr>
          <a:xfrm>
            <a:off x="5268139" y="2597727"/>
            <a:ext cx="2768423" cy="3066569"/>
          </a:xfrm>
          <a:custGeom>
            <a:avLst/>
            <a:gdLst>
              <a:gd name="connsiteX0" fmla="*/ 332561 w 2768423"/>
              <a:gd name="connsiteY0" fmla="*/ 768928 h 3066569"/>
              <a:gd name="connsiteX1" fmla="*/ 52 w 2768423"/>
              <a:gd name="connsiteY1" fmla="*/ 1756064 h 3066569"/>
              <a:gd name="connsiteX2" fmla="*/ 353343 w 2768423"/>
              <a:gd name="connsiteY2" fmla="*/ 2888673 h 3066569"/>
              <a:gd name="connsiteX3" fmla="*/ 2327616 w 2768423"/>
              <a:gd name="connsiteY3" fmla="*/ 2961409 h 3066569"/>
              <a:gd name="connsiteX4" fmla="*/ 2764034 w 2768423"/>
              <a:gd name="connsiteY4" fmla="*/ 1880755 h 3066569"/>
              <a:gd name="connsiteX5" fmla="*/ 2514652 w 2768423"/>
              <a:gd name="connsiteY5" fmla="*/ 0 h 306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8423" h="3066569">
                <a:moveTo>
                  <a:pt x="332561" y="768928"/>
                </a:moveTo>
                <a:cubicBezTo>
                  <a:pt x="164574" y="1085850"/>
                  <a:pt x="-3412" y="1402773"/>
                  <a:pt x="52" y="1756064"/>
                </a:cubicBezTo>
                <a:cubicBezTo>
                  <a:pt x="3516" y="2109355"/>
                  <a:pt x="-34584" y="2687782"/>
                  <a:pt x="353343" y="2888673"/>
                </a:cubicBezTo>
                <a:cubicBezTo>
                  <a:pt x="741270" y="3089564"/>
                  <a:pt x="1925834" y="3129395"/>
                  <a:pt x="2327616" y="2961409"/>
                </a:cubicBezTo>
                <a:cubicBezTo>
                  <a:pt x="2729398" y="2793423"/>
                  <a:pt x="2732861" y="2374323"/>
                  <a:pt x="2764034" y="1880755"/>
                </a:cubicBezTo>
                <a:cubicBezTo>
                  <a:pt x="2795207" y="1387187"/>
                  <a:pt x="2654929" y="693593"/>
                  <a:pt x="2514652"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350711" y="2337955"/>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294607" y="3869953"/>
            <a:ext cx="1352221" cy="751254"/>
          </a:xfrm>
          <a:custGeom>
            <a:avLst/>
            <a:gdLst>
              <a:gd name="connsiteX0" fmla="*/ 139838 w 1352221"/>
              <a:gd name="connsiteY0" fmla="*/ 712436 h 751254"/>
              <a:gd name="connsiteX1" fmla="*/ 25538 w 1352221"/>
              <a:gd name="connsiteY1" fmla="*/ 307191 h 751254"/>
              <a:gd name="connsiteX2" fmla="*/ 274920 w 1352221"/>
              <a:gd name="connsiteY2" fmla="*/ 47418 h 751254"/>
              <a:gd name="connsiteX3" fmla="*/ 1147757 w 1352221"/>
              <a:gd name="connsiteY3" fmla="*/ 37027 h 751254"/>
              <a:gd name="connsiteX4" fmla="*/ 1345184 w 1352221"/>
              <a:gd name="connsiteY4" fmla="*/ 431882 h 751254"/>
              <a:gd name="connsiteX5" fmla="*/ 1189320 w 1352221"/>
              <a:gd name="connsiteY5" fmla="*/ 702045 h 751254"/>
              <a:gd name="connsiteX6" fmla="*/ 139838 w 1352221"/>
              <a:gd name="connsiteY6" fmla="*/ 712436 h 75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221" h="751254">
                <a:moveTo>
                  <a:pt x="139838" y="712436"/>
                </a:moveTo>
                <a:cubicBezTo>
                  <a:pt x="-54126" y="646627"/>
                  <a:pt x="3024" y="418027"/>
                  <a:pt x="25538" y="307191"/>
                </a:cubicBezTo>
                <a:cubicBezTo>
                  <a:pt x="48052" y="196355"/>
                  <a:pt x="87883" y="92445"/>
                  <a:pt x="274920" y="47418"/>
                </a:cubicBezTo>
                <a:cubicBezTo>
                  <a:pt x="461957" y="2391"/>
                  <a:pt x="969380" y="-27050"/>
                  <a:pt x="1147757" y="37027"/>
                </a:cubicBezTo>
                <a:cubicBezTo>
                  <a:pt x="1326134" y="101104"/>
                  <a:pt x="1338257" y="321046"/>
                  <a:pt x="1345184" y="431882"/>
                </a:cubicBezTo>
                <a:cubicBezTo>
                  <a:pt x="1352111" y="542718"/>
                  <a:pt x="1388479" y="653554"/>
                  <a:pt x="1189320" y="702045"/>
                </a:cubicBezTo>
                <a:cubicBezTo>
                  <a:pt x="990161" y="750536"/>
                  <a:pt x="333802" y="778245"/>
                  <a:pt x="139838" y="712436"/>
                </a:cubicBezTo>
                <a:close/>
              </a:path>
            </a:pathLst>
          </a:custGeom>
          <a:solidFill>
            <a:srgbClr val="00B050">
              <a:alpha val="43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676139" y="2162414"/>
            <a:ext cx="515058" cy="503865"/>
            <a:chOff x="4245424" y="3169506"/>
            <a:chExt cx="365760" cy="365760"/>
          </a:xfrm>
        </p:grpSpPr>
        <p:sp>
          <p:nvSpPr>
            <p:cNvPr id="4" name="Oval 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 name="TextBox 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6" name="Group 5"/>
          <p:cNvGrpSpPr/>
          <p:nvPr/>
        </p:nvGrpSpPr>
        <p:grpSpPr>
          <a:xfrm>
            <a:off x="5680847" y="3086686"/>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9" name="Group 8"/>
          <p:cNvGrpSpPr/>
          <p:nvPr/>
        </p:nvGrpSpPr>
        <p:grpSpPr>
          <a:xfrm>
            <a:off x="7203429" y="3086686"/>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2" name="Group 11"/>
          <p:cNvGrpSpPr/>
          <p:nvPr/>
        </p:nvGrpSpPr>
        <p:grpSpPr>
          <a:xfrm>
            <a:off x="5680847" y="4017169"/>
            <a:ext cx="515058" cy="503865"/>
            <a:chOff x="4245424" y="3169506"/>
            <a:chExt cx="365760" cy="365760"/>
          </a:xfrm>
          <a:solidFill>
            <a:srgbClr val="FFC000"/>
          </a:solidFill>
        </p:grpSpPr>
        <p:sp>
          <p:nvSpPr>
            <p:cNvPr id="13" name="Oval 12"/>
            <p:cNvSpPr/>
            <p:nvPr/>
          </p:nvSpPr>
          <p:spPr>
            <a:xfrm>
              <a:off x="4245424" y="3169506"/>
              <a:ext cx="365760" cy="365760"/>
            </a:xfrm>
            <a:prstGeom prst="ellipse">
              <a:avLst/>
            </a:prstGeom>
            <a:grpFill/>
            <a:ln w="44450">
              <a:solidFill>
                <a:srgbClr val="585858"/>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grpFill/>
            <a:ln w="44450">
              <a:noFill/>
            </a:ln>
          </p:spPr>
          <p:txBody>
            <a:bodyPr wrap="none" rtlCol="0">
              <a:noAutofit/>
            </a:bodyPr>
            <a:lstStyle/>
            <a:p>
              <a:pPr algn="ctr"/>
              <a:r>
                <a:rPr lang="en-US" dirty="0">
                  <a:solidFill>
                    <a:schemeClr val="bg1"/>
                  </a:solidFill>
                </a:rPr>
                <a:t>5</a:t>
              </a:r>
            </a:p>
          </p:txBody>
        </p:sp>
      </p:grpSp>
      <p:grpSp>
        <p:nvGrpSpPr>
          <p:cNvPr id="15" name="Group 14"/>
          <p:cNvGrpSpPr/>
          <p:nvPr/>
        </p:nvGrpSpPr>
        <p:grpSpPr>
          <a:xfrm>
            <a:off x="7203429" y="4890008"/>
            <a:ext cx="515058" cy="503865"/>
            <a:chOff x="4245424" y="3169506"/>
            <a:chExt cx="365760" cy="365760"/>
          </a:xfrm>
        </p:grpSpPr>
        <p:sp>
          <p:nvSpPr>
            <p:cNvPr id="16" name="Oval 1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18" name="Group 17"/>
          <p:cNvGrpSpPr/>
          <p:nvPr/>
        </p:nvGrpSpPr>
        <p:grpSpPr>
          <a:xfrm>
            <a:off x="5668551" y="4890008"/>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1" name="Straight Connector 20"/>
          <p:cNvCxnSpPr>
            <a:stCxn id="4" idx="4"/>
            <a:endCxn id="7" idx="0"/>
          </p:cNvCxnSpPr>
          <p:nvPr/>
        </p:nvCxnSpPr>
        <p:spPr>
          <a:xfrm>
            <a:off x="5933668" y="2666279"/>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0"/>
            <a:endCxn id="7" idx="4"/>
          </p:cNvCxnSpPr>
          <p:nvPr/>
        </p:nvCxnSpPr>
        <p:spPr>
          <a:xfrm flipV="1">
            <a:off x="5938376" y="3590551"/>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2"/>
            <a:endCxn id="19" idx="6"/>
          </p:cNvCxnSpPr>
          <p:nvPr/>
        </p:nvCxnSpPr>
        <p:spPr>
          <a:xfrm flipH="1">
            <a:off x="6183609" y="5141941"/>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4"/>
            <a:endCxn id="16" idx="0"/>
          </p:cNvCxnSpPr>
          <p:nvPr/>
        </p:nvCxnSpPr>
        <p:spPr>
          <a:xfrm>
            <a:off x="7460958" y="3590551"/>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203429" y="2147259"/>
            <a:ext cx="515058" cy="503865"/>
            <a:chOff x="4245424" y="3169506"/>
            <a:chExt cx="365760" cy="365760"/>
          </a:xfrm>
        </p:grpSpPr>
        <p:sp>
          <p:nvSpPr>
            <p:cNvPr id="28" name="Oval 2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TextBox 2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0" name="Straight Connector 29"/>
          <p:cNvCxnSpPr>
            <a:stCxn id="28" idx="4"/>
            <a:endCxn id="10" idx="0"/>
          </p:cNvCxnSpPr>
          <p:nvPr/>
        </p:nvCxnSpPr>
        <p:spPr>
          <a:xfrm>
            <a:off x="7460958" y="2651124"/>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0"/>
            <a:endCxn id="13" idx="4"/>
          </p:cNvCxnSpPr>
          <p:nvPr/>
        </p:nvCxnSpPr>
        <p:spPr>
          <a:xfrm flipV="1">
            <a:off x="5926080" y="4521034"/>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 idx="2"/>
            <a:endCxn id="7" idx="6"/>
          </p:cNvCxnSpPr>
          <p:nvPr/>
        </p:nvCxnSpPr>
        <p:spPr>
          <a:xfrm flipH="1">
            <a:off x="6195905" y="3338619"/>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3315" y="6190631"/>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43" name="Group 42"/>
          <p:cNvGrpSpPr/>
          <p:nvPr/>
        </p:nvGrpSpPr>
        <p:grpSpPr>
          <a:xfrm>
            <a:off x="4300276" y="1927583"/>
            <a:ext cx="1327006" cy="642502"/>
            <a:chOff x="6985910" y="4573044"/>
            <a:chExt cx="1168447" cy="642502"/>
          </a:xfrm>
        </p:grpSpPr>
        <p:sp>
          <p:nvSpPr>
            <p:cNvPr id="44" name="TextBox 43"/>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5" name="TextBox 44"/>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grpSp>
        <p:nvGrpSpPr>
          <p:cNvPr id="46" name="Group 45"/>
          <p:cNvGrpSpPr/>
          <p:nvPr/>
        </p:nvGrpSpPr>
        <p:grpSpPr>
          <a:xfrm>
            <a:off x="4373576" y="4327598"/>
            <a:ext cx="1327006" cy="642502"/>
            <a:chOff x="6985910" y="4573044"/>
            <a:chExt cx="1168447" cy="642502"/>
          </a:xfrm>
        </p:grpSpPr>
        <p:sp>
          <p:nvSpPr>
            <p:cNvPr id="47" name="TextBox 46"/>
            <p:cNvSpPr txBox="1"/>
            <p:nvPr/>
          </p:nvSpPr>
          <p:spPr>
            <a:xfrm>
              <a:off x="6985910"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8" name="TextBox 4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51" name="Freeform 50"/>
          <p:cNvSpPr/>
          <p:nvPr/>
        </p:nvSpPr>
        <p:spPr>
          <a:xfrm rot="21088959">
            <a:off x="5621692" y="3521766"/>
            <a:ext cx="178265" cy="623454"/>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529449" y="3679644"/>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3" name="TextBox 52"/>
          <p:cNvSpPr txBox="1"/>
          <p:nvPr/>
        </p:nvSpPr>
        <p:spPr>
          <a:xfrm>
            <a:off x="5955682" y="3575225"/>
            <a:ext cx="632463" cy="304971"/>
          </a:xfrm>
          <a:prstGeom prst="rect">
            <a:avLst/>
          </a:prstGeom>
          <a:noFill/>
          <a:ln>
            <a:noFill/>
          </a:ln>
        </p:spPr>
        <p:txBody>
          <a:bodyPr wrap="none" rtlCol="0">
            <a:noAutofit/>
          </a:bodyPr>
          <a:lstStyle/>
          <a:p>
            <a:r>
              <a:rPr lang="en-US" sz="1600" b="1" u="sng" dirty="0">
                <a:solidFill>
                  <a:srgbClr val="000000"/>
                </a:solidFill>
              </a:rPr>
              <a:t>1000</a:t>
            </a:r>
          </a:p>
        </p:txBody>
      </p:sp>
      <p:sp>
        <p:nvSpPr>
          <p:cNvPr id="54" name="TextBox 53"/>
          <p:cNvSpPr txBox="1"/>
          <p:nvPr/>
        </p:nvSpPr>
        <p:spPr>
          <a:xfrm>
            <a:off x="4869506" y="3795574"/>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6" name="TextBox 55"/>
          <p:cNvSpPr txBox="1"/>
          <p:nvPr/>
        </p:nvSpPr>
        <p:spPr>
          <a:xfrm>
            <a:off x="6379025" y="5281643"/>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57" name="Rectangle 56"/>
          <p:cNvSpPr/>
          <p:nvPr/>
        </p:nvSpPr>
        <p:spPr>
          <a:xfrm>
            <a:off x="327788" y="1709583"/>
            <a:ext cx="4572000" cy="3046988"/>
          </a:xfrm>
          <a:prstGeom prst="rect">
            <a:avLst/>
          </a:prstGeom>
        </p:spPr>
        <p:txBody>
          <a:bodyPr>
            <a:spAutoFit/>
          </a:bodyPr>
          <a:lstStyle/>
          <a:p>
            <a:r>
              <a:rPr lang="en-US" sz="2400" dirty="0">
                <a:solidFill>
                  <a:srgbClr val="585858"/>
                </a:solidFill>
              </a:rPr>
              <a:t>• </a:t>
            </a:r>
            <a:r>
              <a:rPr lang="en-US" sz="2400" dirty="0">
                <a:solidFill>
                  <a:srgbClr val="000000"/>
                </a:solidFill>
              </a:rPr>
              <a:t>TI-LFA for link R1R2 on R1</a:t>
            </a:r>
          </a:p>
          <a:p>
            <a:r>
              <a:rPr lang="en-US" sz="2400" dirty="0">
                <a:solidFill>
                  <a:srgbClr val="000000"/>
                </a:solidFill>
              </a:rPr>
              <a:t>• Calculate LFA(s)</a:t>
            </a:r>
          </a:p>
          <a:p>
            <a:r>
              <a:rPr lang="en-US" sz="2400" dirty="0">
                <a:solidFill>
                  <a:srgbClr val="000000"/>
                </a:solidFill>
              </a:rPr>
              <a:t>- Compute post-convergence SPT</a:t>
            </a:r>
          </a:p>
          <a:p>
            <a:r>
              <a:rPr lang="en-US" sz="2400" dirty="0">
                <a:solidFill>
                  <a:srgbClr val="000000"/>
                </a:solidFill>
              </a:rPr>
              <a:t>- Encode post-convergence path in a SID-list</a:t>
            </a:r>
          </a:p>
          <a:p>
            <a:r>
              <a:rPr lang="en-US" sz="2400" dirty="0">
                <a:solidFill>
                  <a:srgbClr val="000000"/>
                </a:solidFill>
              </a:rPr>
              <a:t>- In this example R1 forwards the packets towards R5</a:t>
            </a:r>
          </a:p>
        </p:txBody>
      </p:sp>
      <p:sp>
        <p:nvSpPr>
          <p:cNvPr id="59" name="Title 1"/>
          <p:cNvSpPr txBox="1">
            <a:spLocks/>
          </p:cNvSpPr>
          <p:nvPr/>
        </p:nvSpPr>
        <p:spPr>
          <a:xfrm>
            <a:off x="327788" y="674486"/>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Zero-Segment Example</a:t>
            </a:r>
          </a:p>
        </p:txBody>
      </p:sp>
    </p:spTree>
    <p:extLst>
      <p:ext uri="{BB962C8B-B14F-4D97-AF65-F5344CB8AC3E}">
        <p14:creationId xmlns:p14="http://schemas.microsoft.com/office/powerpoint/2010/main" val="1653808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3"/>
                                        </p:tgtEl>
                                      </p:cBhvr>
                                    </p:animEffect>
                                    <p:set>
                                      <p:cBhvr>
                                        <p:cTn id="12" dur="1" fill="hold">
                                          <p:stCondLst>
                                            <p:cond delay="499"/>
                                          </p:stCondLst>
                                        </p:cTn>
                                        <p:tgtEl>
                                          <p:spTgt spid="4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a:xfrm>
            <a:off x="5251412" y="2829857"/>
            <a:ext cx="2785149" cy="2930140"/>
          </a:xfrm>
          <a:custGeom>
            <a:avLst/>
            <a:gdLst>
              <a:gd name="connsiteX0" fmla="*/ 1773855 w 2710266"/>
              <a:gd name="connsiteY0" fmla="*/ 184522 h 3134412"/>
              <a:gd name="connsiteX1" fmla="*/ 2565592 w 2710266"/>
              <a:gd name="connsiteY1" fmla="*/ 351791 h 3134412"/>
              <a:gd name="connsiteX2" fmla="*/ 2688255 w 2710266"/>
              <a:gd name="connsiteY2" fmla="*/ 2604337 h 3134412"/>
              <a:gd name="connsiteX3" fmla="*/ 2297963 w 2710266"/>
              <a:gd name="connsiteY3" fmla="*/ 3083839 h 3134412"/>
              <a:gd name="connsiteX4" fmla="*/ 268441 w 2710266"/>
              <a:gd name="connsiteY4" fmla="*/ 3016932 h 3134412"/>
              <a:gd name="connsiteX5" fmla="*/ 168080 w 2710266"/>
              <a:gd name="connsiteY5" fmla="*/ 2169439 h 3134412"/>
              <a:gd name="connsiteX6" fmla="*/ 1617738 w 2710266"/>
              <a:gd name="connsiteY6" fmla="*/ 2113683 h 3134412"/>
              <a:gd name="connsiteX7" fmla="*/ 1773855 w 2710266"/>
              <a:gd name="connsiteY7" fmla="*/ 184522 h 313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0266" h="3134412">
                <a:moveTo>
                  <a:pt x="1773855" y="184522"/>
                </a:moveTo>
                <a:cubicBezTo>
                  <a:pt x="1931831" y="-109127"/>
                  <a:pt x="2413192" y="-51512"/>
                  <a:pt x="2565592" y="351791"/>
                </a:cubicBezTo>
                <a:cubicBezTo>
                  <a:pt x="2717992" y="755094"/>
                  <a:pt x="2732860" y="2148996"/>
                  <a:pt x="2688255" y="2604337"/>
                </a:cubicBezTo>
                <a:cubicBezTo>
                  <a:pt x="2643650" y="3059678"/>
                  <a:pt x="2701265" y="3015073"/>
                  <a:pt x="2297963" y="3083839"/>
                </a:cubicBezTo>
                <a:cubicBezTo>
                  <a:pt x="1894661" y="3152605"/>
                  <a:pt x="623421" y="3169332"/>
                  <a:pt x="268441" y="3016932"/>
                </a:cubicBezTo>
                <a:cubicBezTo>
                  <a:pt x="-86540" y="2864532"/>
                  <a:pt x="-56803" y="2319980"/>
                  <a:pt x="168080" y="2169439"/>
                </a:cubicBezTo>
                <a:cubicBezTo>
                  <a:pt x="392963" y="2018898"/>
                  <a:pt x="1353826" y="2442644"/>
                  <a:pt x="1617738" y="2113683"/>
                </a:cubicBezTo>
                <a:cubicBezTo>
                  <a:pt x="1881650" y="1784722"/>
                  <a:pt x="1615879" y="478171"/>
                  <a:pt x="1773855" y="184522"/>
                </a:cubicBezTo>
                <a:close/>
              </a:path>
            </a:pathLst>
          </a:cu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476972" y="3816216"/>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50711" y="2337955"/>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676139" y="2162414"/>
            <a:ext cx="515058" cy="503865"/>
            <a:chOff x="4245424" y="3169506"/>
            <a:chExt cx="365760" cy="365760"/>
          </a:xfrm>
        </p:grpSpPr>
        <p:sp>
          <p:nvSpPr>
            <p:cNvPr id="8" name="Oval 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extBox 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10" name="Group 9"/>
          <p:cNvGrpSpPr/>
          <p:nvPr/>
        </p:nvGrpSpPr>
        <p:grpSpPr>
          <a:xfrm>
            <a:off x="5680847" y="3086686"/>
            <a:ext cx="515058" cy="503865"/>
            <a:chOff x="4245424" y="3169506"/>
            <a:chExt cx="365760" cy="365760"/>
          </a:xfrm>
        </p:grpSpPr>
        <p:sp>
          <p:nvSpPr>
            <p:cNvPr id="11" name="Oval 10"/>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TextBox 11"/>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3" name="Group 12"/>
          <p:cNvGrpSpPr/>
          <p:nvPr/>
        </p:nvGrpSpPr>
        <p:grpSpPr>
          <a:xfrm>
            <a:off x="7203429" y="3086686"/>
            <a:ext cx="515058" cy="503865"/>
            <a:chOff x="4245424" y="3169506"/>
            <a:chExt cx="365760" cy="365760"/>
          </a:xfrm>
        </p:grpSpPr>
        <p:sp>
          <p:nvSpPr>
            <p:cNvPr id="14" name="Oval 1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TextBox 1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9" name="Group 18"/>
          <p:cNvGrpSpPr/>
          <p:nvPr/>
        </p:nvGrpSpPr>
        <p:grpSpPr>
          <a:xfrm>
            <a:off x="7203429" y="4890008"/>
            <a:ext cx="515058" cy="503865"/>
            <a:chOff x="4245424" y="3169506"/>
            <a:chExt cx="365760" cy="365760"/>
          </a:xfrm>
        </p:grpSpPr>
        <p:sp>
          <p:nvSpPr>
            <p:cNvPr id="20" name="Oval 1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TextBox 2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2" name="Group 21"/>
          <p:cNvGrpSpPr/>
          <p:nvPr/>
        </p:nvGrpSpPr>
        <p:grpSpPr>
          <a:xfrm>
            <a:off x="5668551" y="4890008"/>
            <a:ext cx="515058" cy="503865"/>
            <a:chOff x="4245424" y="3169506"/>
            <a:chExt cx="365760" cy="365760"/>
          </a:xfrm>
        </p:grpSpPr>
        <p:sp>
          <p:nvSpPr>
            <p:cNvPr id="23" name="Oval 2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TextBox 2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5" name="Straight Connector 24"/>
          <p:cNvCxnSpPr>
            <a:stCxn id="8" idx="4"/>
            <a:endCxn id="11" idx="0"/>
          </p:cNvCxnSpPr>
          <p:nvPr/>
        </p:nvCxnSpPr>
        <p:spPr>
          <a:xfrm>
            <a:off x="5933668" y="2666279"/>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11" idx="4"/>
          </p:cNvCxnSpPr>
          <p:nvPr/>
        </p:nvCxnSpPr>
        <p:spPr>
          <a:xfrm flipV="1">
            <a:off x="5938376" y="3590551"/>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2"/>
            <a:endCxn id="23" idx="6"/>
          </p:cNvCxnSpPr>
          <p:nvPr/>
        </p:nvCxnSpPr>
        <p:spPr>
          <a:xfrm flipH="1">
            <a:off x="6183609" y="5141941"/>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4"/>
            <a:endCxn id="20" idx="0"/>
          </p:cNvCxnSpPr>
          <p:nvPr/>
        </p:nvCxnSpPr>
        <p:spPr>
          <a:xfrm>
            <a:off x="7460958" y="3590551"/>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203429" y="2147259"/>
            <a:ext cx="515058" cy="503865"/>
            <a:chOff x="4245424" y="3169506"/>
            <a:chExt cx="365760" cy="365760"/>
          </a:xfrm>
        </p:grpSpPr>
        <p:sp>
          <p:nvSpPr>
            <p:cNvPr id="30" name="Oval 2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TextBox 3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2" name="Straight Connector 31"/>
          <p:cNvCxnSpPr>
            <a:stCxn id="30" idx="4"/>
            <a:endCxn id="14" idx="0"/>
          </p:cNvCxnSpPr>
          <p:nvPr/>
        </p:nvCxnSpPr>
        <p:spPr>
          <a:xfrm>
            <a:off x="7460958" y="2651124"/>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17" idx="4"/>
          </p:cNvCxnSpPr>
          <p:nvPr/>
        </p:nvCxnSpPr>
        <p:spPr>
          <a:xfrm flipV="1">
            <a:off x="5926080" y="4521034"/>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2"/>
            <a:endCxn id="11" idx="6"/>
          </p:cNvCxnSpPr>
          <p:nvPr/>
        </p:nvCxnSpPr>
        <p:spPr>
          <a:xfrm flipH="1">
            <a:off x="6195905" y="3338619"/>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13315" y="5980146"/>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6" name="Group 35"/>
          <p:cNvGrpSpPr/>
          <p:nvPr/>
        </p:nvGrpSpPr>
        <p:grpSpPr>
          <a:xfrm>
            <a:off x="4302851" y="1927583"/>
            <a:ext cx="1326447" cy="642502"/>
            <a:chOff x="6988179" y="4573044"/>
            <a:chExt cx="1167955" cy="642502"/>
          </a:xfrm>
        </p:grpSpPr>
        <p:sp>
          <p:nvSpPr>
            <p:cNvPr id="37" name="TextBox 36"/>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8" name="TextBox 3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2" name="Freeform 41"/>
          <p:cNvSpPr/>
          <p:nvPr/>
        </p:nvSpPr>
        <p:spPr>
          <a:xfrm rot="21088959">
            <a:off x="5454796" y="3534194"/>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776351" y="2168945"/>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grpSp>
        <p:nvGrpSpPr>
          <p:cNvPr id="50" name="Group 49"/>
          <p:cNvGrpSpPr/>
          <p:nvPr/>
        </p:nvGrpSpPr>
        <p:grpSpPr>
          <a:xfrm>
            <a:off x="4148393" y="3751713"/>
            <a:ext cx="1465118" cy="957634"/>
            <a:chOff x="4161337" y="3751713"/>
            <a:chExt cx="1465118" cy="957634"/>
          </a:xfrm>
        </p:grpSpPr>
        <p:grpSp>
          <p:nvGrpSpPr>
            <p:cNvPr id="39" name="Group 38"/>
            <p:cNvGrpSpPr/>
            <p:nvPr/>
          </p:nvGrpSpPr>
          <p:grpSpPr>
            <a:xfrm>
              <a:off x="4163102" y="4066845"/>
              <a:ext cx="1463353" cy="642502"/>
              <a:chOff x="6988179" y="4573044"/>
              <a:chExt cx="1167575" cy="642502"/>
            </a:xfrm>
          </p:grpSpPr>
          <p:sp>
            <p:nvSpPr>
              <p:cNvPr id="40" name="TextBox 39"/>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1" name="TextBox 40"/>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9" name="TextBox 48"/>
            <p:cNvSpPr txBox="1"/>
            <p:nvPr/>
          </p:nvSpPr>
          <p:spPr>
            <a:xfrm>
              <a:off x="4161337" y="3751713"/>
              <a:ext cx="1461602"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(R4)</a:t>
              </a:r>
            </a:p>
          </p:txBody>
        </p:sp>
      </p:grpSp>
      <p:sp>
        <p:nvSpPr>
          <p:cNvPr id="58" name="TextBox 57"/>
          <p:cNvSpPr txBox="1"/>
          <p:nvPr/>
        </p:nvSpPr>
        <p:spPr>
          <a:xfrm>
            <a:off x="5926080" y="3707458"/>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9" name="TextBox 58"/>
          <p:cNvSpPr txBox="1"/>
          <p:nvPr/>
        </p:nvSpPr>
        <p:spPr>
          <a:xfrm>
            <a:off x="6406326" y="5299179"/>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60" name="Freeform 59"/>
          <p:cNvSpPr/>
          <p:nvPr/>
        </p:nvSpPr>
        <p:spPr>
          <a:xfrm>
            <a:off x="5873262" y="2579077"/>
            <a:ext cx="2098177" cy="3122619"/>
          </a:xfrm>
          <a:custGeom>
            <a:avLst/>
            <a:gdLst>
              <a:gd name="connsiteX0" fmla="*/ 0 w 2098177"/>
              <a:gd name="connsiteY0" fmla="*/ 2813538 h 3122619"/>
              <a:gd name="connsiteX1" fmla="*/ 281354 w 2098177"/>
              <a:gd name="connsiteY1" fmla="*/ 3012831 h 3122619"/>
              <a:gd name="connsiteX2" fmla="*/ 1230923 w 2098177"/>
              <a:gd name="connsiteY2" fmla="*/ 3118338 h 3122619"/>
              <a:gd name="connsiteX3" fmla="*/ 1957754 w 2098177"/>
              <a:gd name="connsiteY3" fmla="*/ 2872154 h 3122619"/>
              <a:gd name="connsiteX4" fmla="*/ 2086708 w 2098177"/>
              <a:gd name="connsiteY4" fmla="*/ 1125415 h 3122619"/>
              <a:gd name="connsiteX5" fmla="*/ 1793631 w 2098177"/>
              <a:gd name="connsiteY5" fmla="*/ 0 h 312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8177" h="3122619">
                <a:moveTo>
                  <a:pt x="0" y="2813538"/>
                </a:moveTo>
                <a:cubicBezTo>
                  <a:pt x="38100" y="2887784"/>
                  <a:pt x="76200" y="2962031"/>
                  <a:pt x="281354" y="3012831"/>
                </a:cubicBezTo>
                <a:cubicBezTo>
                  <a:pt x="486508" y="3063631"/>
                  <a:pt x="951523" y="3141784"/>
                  <a:pt x="1230923" y="3118338"/>
                </a:cubicBezTo>
                <a:cubicBezTo>
                  <a:pt x="1510323" y="3094892"/>
                  <a:pt x="1815123" y="3204308"/>
                  <a:pt x="1957754" y="2872154"/>
                </a:cubicBezTo>
                <a:cubicBezTo>
                  <a:pt x="2100385" y="2540000"/>
                  <a:pt x="2114062" y="1604107"/>
                  <a:pt x="2086708" y="1125415"/>
                </a:cubicBezTo>
                <a:cubicBezTo>
                  <a:pt x="2059354" y="646723"/>
                  <a:pt x="1926492" y="323361"/>
                  <a:pt x="1793631"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8350" y="1808403"/>
            <a:ext cx="4957397"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40404"/>
                </a:solidFill>
              </a:rPr>
              <a:t>TI-LFA for link R1R2 on R1</a:t>
            </a:r>
          </a:p>
          <a:p>
            <a:r>
              <a:rPr lang="en-US" sz="2400" dirty="0">
                <a:solidFill>
                  <a:srgbClr val="000000"/>
                </a:solidFill>
              </a:rPr>
              <a:t>- Compute post-convergence SPT</a:t>
            </a:r>
          </a:p>
          <a:p>
            <a:r>
              <a:rPr lang="en-US" sz="2400" dirty="0">
                <a:solidFill>
                  <a:srgbClr val="000000"/>
                </a:solidFill>
              </a:rPr>
              <a:t>- Encode post-convergence path in a SID-list</a:t>
            </a:r>
          </a:p>
          <a:p>
            <a:r>
              <a:rPr lang="en-US" sz="2400" dirty="0">
                <a:solidFill>
                  <a:srgbClr val="000000"/>
                </a:solidFill>
              </a:rPr>
              <a:t>- In this example R1 imposes the SID-list &lt;Prefix-SID(R4)&gt; and sends packets towards R5 </a:t>
            </a:r>
          </a:p>
          <a:p>
            <a:endParaRPr lang="en-US" sz="2400" dirty="0">
              <a:solidFill>
                <a:srgbClr val="040404"/>
              </a:solidFill>
            </a:endParaRPr>
          </a:p>
          <a:p>
            <a:endParaRPr lang="en-US" sz="2400" dirty="0">
              <a:solidFill>
                <a:srgbClr val="040404"/>
              </a:solidFill>
            </a:endParaRPr>
          </a:p>
        </p:txBody>
      </p:sp>
      <p:sp>
        <p:nvSpPr>
          <p:cNvPr id="62" name="Title 1"/>
          <p:cNvSpPr txBox="1">
            <a:spLocks/>
          </p:cNvSpPr>
          <p:nvPr/>
        </p:nvSpPr>
        <p:spPr>
          <a:xfrm>
            <a:off x="327788" y="674486"/>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Single-Segment Example</a:t>
            </a:r>
          </a:p>
        </p:txBody>
      </p:sp>
      <p:grpSp>
        <p:nvGrpSpPr>
          <p:cNvPr id="63" name="Group 62"/>
          <p:cNvGrpSpPr/>
          <p:nvPr/>
        </p:nvGrpSpPr>
        <p:grpSpPr>
          <a:xfrm>
            <a:off x="5668551" y="3988348"/>
            <a:ext cx="515058" cy="503865"/>
            <a:chOff x="4245424" y="3169506"/>
            <a:chExt cx="365760" cy="365760"/>
          </a:xfrm>
        </p:grpSpPr>
        <p:sp>
          <p:nvSpPr>
            <p:cNvPr id="64" name="Oval 6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5" name="TextBox 6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grpSp>
        <p:nvGrpSpPr>
          <p:cNvPr id="53" name="Group 52"/>
          <p:cNvGrpSpPr/>
          <p:nvPr/>
        </p:nvGrpSpPr>
        <p:grpSpPr>
          <a:xfrm>
            <a:off x="7620321" y="4017169"/>
            <a:ext cx="1463353" cy="642502"/>
            <a:chOff x="6988179" y="4573044"/>
            <a:chExt cx="1167575" cy="642502"/>
          </a:xfrm>
        </p:grpSpPr>
        <p:sp>
          <p:nvSpPr>
            <p:cNvPr id="55" name="TextBox 54"/>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6" name="TextBox 55"/>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Tree>
    <p:extLst>
      <p:ext uri="{BB962C8B-B14F-4D97-AF65-F5344CB8AC3E}">
        <p14:creationId xmlns:p14="http://schemas.microsoft.com/office/powerpoint/2010/main" val="15164628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
                                        </p:tgtEl>
                                      </p:cBhvr>
                                    </p:animEffect>
                                    <p:set>
                                      <p:cBhvr>
                                        <p:cTn id="20" dur="1" fill="hold">
                                          <p:stCondLst>
                                            <p:cond delay="499"/>
                                          </p:stCondLst>
                                        </p:cTn>
                                        <p:tgtEl>
                                          <p:spTgt spid="5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73547" y="3000291"/>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6955491" y="1994816"/>
            <a:ext cx="1015864" cy="3166856"/>
          </a:xfrm>
          <a:prstGeom prst="roundRect">
            <a:avLst/>
          </a:pr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22575" y="1522030"/>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648003" y="1346489"/>
            <a:ext cx="515058" cy="503865"/>
            <a:chOff x="4245424" y="3169506"/>
            <a:chExt cx="365760" cy="365760"/>
          </a:xfrm>
        </p:grpSpPr>
        <p:sp>
          <p:nvSpPr>
            <p:cNvPr id="8" name="Oval 7"/>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extBox 8"/>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10" name="Group 9"/>
          <p:cNvGrpSpPr/>
          <p:nvPr/>
        </p:nvGrpSpPr>
        <p:grpSpPr>
          <a:xfrm>
            <a:off x="5652711" y="2270761"/>
            <a:ext cx="515058" cy="503865"/>
            <a:chOff x="4245424" y="3169506"/>
            <a:chExt cx="365760" cy="365760"/>
          </a:xfrm>
        </p:grpSpPr>
        <p:sp>
          <p:nvSpPr>
            <p:cNvPr id="11" name="Oval 10"/>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TextBox 11"/>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3" name="Group 12"/>
          <p:cNvGrpSpPr/>
          <p:nvPr/>
        </p:nvGrpSpPr>
        <p:grpSpPr>
          <a:xfrm>
            <a:off x="7175293" y="2270761"/>
            <a:ext cx="515058" cy="503865"/>
            <a:chOff x="4245424" y="3169506"/>
            <a:chExt cx="365760" cy="365760"/>
          </a:xfrm>
        </p:grpSpPr>
        <p:sp>
          <p:nvSpPr>
            <p:cNvPr id="14" name="Oval 13"/>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TextBox 14"/>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9" name="Group 18"/>
          <p:cNvGrpSpPr/>
          <p:nvPr/>
        </p:nvGrpSpPr>
        <p:grpSpPr>
          <a:xfrm>
            <a:off x="7175293" y="4074083"/>
            <a:ext cx="515058" cy="503865"/>
            <a:chOff x="4245424" y="3169506"/>
            <a:chExt cx="365760" cy="365760"/>
          </a:xfrm>
        </p:grpSpPr>
        <p:sp>
          <p:nvSpPr>
            <p:cNvPr id="20" name="Oval 1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 name="TextBox 2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2" name="Group 21"/>
          <p:cNvGrpSpPr/>
          <p:nvPr/>
        </p:nvGrpSpPr>
        <p:grpSpPr>
          <a:xfrm>
            <a:off x="5640415" y="4074083"/>
            <a:ext cx="515058" cy="503865"/>
            <a:chOff x="4245424" y="3169506"/>
            <a:chExt cx="365760" cy="365760"/>
          </a:xfrm>
        </p:grpSpPr>
        <p:sp>
          <p:nvSpPr>
            <p:cNvPr id="23" name="Oval 2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4" name="TextBox 2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5" name="Straight Connector 24"/>
          <p:cNvCxnSpPr>
            <a:stCxn id="8" idx="4"/>
            <a:endCxn id="11" idx="0"/>
          </p:cNvCxnSpPr>
          <p:nvPr/>
        </p:nvCxnSpPr>
        <p:spPr>
          <a:xfrm>
            <a:off x="5905532" y="1850354"/>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0"/>
            <a:endCxn id="11" idx="4"/>
          </p:cNvCxnSpPr>
          <p:nvPr/>
        </p:nvCxnSpPr>
        <p:spPr>
          <a:xfrm flipV="1">
            <a:off x="5910240" y="2774626"/>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2"/>
            <a:endCxn id="23" idx="6"/>
          </p:cNvCxnSpPr>
          <p:nvPr/>
        </p:nvCxnSpPr>
        <p:spPr>
          <a:xfrm flipH="1">
            <a:off x="6155473" y="4326016"/>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4"/>
            <a:endCxn id="20" idx="0"/>
          </p:cNvCxnSpPr>
          <p:nvPr/>
        </p:nvCxnSpPr>
        <p:spPr>
          <a:xfrm>
            <a:off x="7432822" y="2774626"/>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7175293" y="1331334"/>
            <a:ext cx="515058" cy="503865"/>
            <a:chOff x="4245424" y="3169506"/>
            <a:chExt cx="365760" cy="365760"/>
          </a:xfrm>
        </p:grpSpPr>
        <p:sp>
          <p:nvSpPr>
            <p:cNvPr id="30" name="Oval 2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TextBox 3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2" name="Straight Connector 31"/>
          <p:cNvCxnSpPr>
            <a:stCxn id="30" idx="4"/>
            <a:endCxn id="14" idx="0"/>
          </p:cNvCxnSpPr>
          <p:nvPr/>
        </p:nvCxnSpPr>
        <p:spPr>
          <a:xfrm>
            <a:off x="7432822" y="1835199"/>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17" idx="4"/>
          </p:cNvCxnSpPr>
          <p:nvPr/>
        </p:nvCxnSpPr>
        <p:spPr>
          <a:xfrm flipV="1">
            <a:off x="5897944" y="3705109"/>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2"/>
            <a:endCxn id="11" idx="6"/>
          </p:cNvCxnSpPr>
          <p:nvPr/>
        </p:nvCxnSpPr>
        <p:spPr>
          <a:xfrm flipH="1">
            <a:off x="6167769" y="2522694"/>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04518" y="5376823"/>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6" name="Group 35"/>
          <p:cNvGrpSpPr/>
          <p:nvPr/>
        </p:nvGrpSpPr>
        <p:grpSpPr>
          <a:xfrm>
            <a:off x="4274715" y="1111658"/>
            <a:ext cx="1326447" cy="642502"/>
            <a:chOff x="6988179" y="4573044"/>
            <a:chExt cx="1167955" cy="642502"/>
          </a:xfrm>
        </p:grpSpPr>
        <p:sp>
          <p:nvSpPr>
            <p:cNvPr id="37" name="TextBox 36"/>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8" name="TextBox 37"/>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2" name="Freeform 41"/>
          <p:cNvSpPr/>
          <p:nvPr/>
        </p:nvSpPr>
        <p:spPr>
          <a:xfrm rot="21088959">
            <a:off x="5426660" y="2718269"/>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748215" y="1353020"/>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1" name="TextBox 50"/>
          <p:cNvSpPr txBox="1"/>
          <p:nvPr/>
        </p:nvSpPr>
        <p:spPr>
          <a:xfrm>
            <a:off x="6360099" y="4921045"/>
            <a:ext cx="632463" cy="304971"/>
          </a:xfrm>
          <a:prstGeom prst="rect">
            <a:avLst/>
          </a:prstGeom>
          <a:noFill/>
          <a:ln>
            <a:noFill/>
          </a:ln>
        </p:spPr>
        <p:txBody>
          <a:bodyPr wrap="none" rtlCol="0">
            <a:noAutofit/>
          </a:bodyPr>
          <a:lstStyle/>
          <a:p>
            <a:r>
              <a:rPr lang="en-US" sz="1600" b="1" u="sng" dirty="0">
                <a:solidFill>
                  <a:srgbClr val="000000"/>
                </a:solidFill>
              </a:rPr>
              <a:t>1000</a:t>
            </a:r>
          </a:p>
        </p:txBody>
      </p:sp>
      <p:grpSp>
        <p:nvGrpSpPr>
          <p:cNvPr id="6" name="Group 5"/>
          <p:cNvGrpSpPr/>
          <p:nvPr/>
        </p:nvGrpSpPr>
        <p:grpSpPr>
          <a:xfrm>
            <a:off x="3834372" y="2629597"/>
            <a:ext cx="1718920" cy="1291268"/>
            <a:chOff x="3858385" y="3418079"/>
            <a:chExt cx="1771813" cy="1291268"/>
          </a:xfrm>
        </p:grpSpPr>
        <p:grpSp>
          <p:nvGrpSpPr>
            <p:cNvPr id="50" name="Group 49"/>
            <p:cNvGrpSpPr/>
            <p:nvPr/>
          </p:nvGrpSpPr>
          <p:grpSpPr>
            <a:xfrm>
              <a:off x="3858385" y="3418079"/>
              <a:ext cx="1771813" cy="1291268"/>
              <a:chOff x="4164855" y="3418079"/>
              <a:chExt cx="1464697" cy="1291268"/>
            </a:xfrm>
          </p:grpSpPr>
          <p:grpSp>
            <p:nvGrpSpPr>
              <p:cNvPr id="39" name="Group 38"/>
              <p:cNvGrpSpPr/>
              <p:nvPr/>
            </p:nvGrpSpPr>
            <p:grpSpPr>
              <a:xfrm>
                <a:off x="4164855" y="4066845"/>
                <a:ext cx="1463767" cy="642502"/>
                <a:chOff x="6989576" y="4573044"/>
                <a:chExt cx="1167905" cy="642502"/>
              </a:xfrm>
            </p:grpSpPr>
            <p:sp>
              <p:nvSpPr>
                <p:cNvPr id="40" name="TextBox 39"/>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1" name="TextBox 40"/>
                <p:cNvSpPr txBox="1"/>
                <p:nvPr/>
              </p:nvSpPr>
              <p:spPr>
                <a:xfrm>
                  <a:off x="6991303"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9" name="TextBox 48"/>
              <p:cNvSpPr txBox="1"/>
              <p:nvPr/>
            </p:nvSpPr>
            <p:spPr>
              <a:xfrm>
                <a:off x="4167950" y="3418079"/>
                <a:ext cx="1461602"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(R4)</a:t>
                </a:r>
              </a:p>
            </p:txBody>
          </p:sp>
        </p:grpSp>
        <p:sp>
          <p:nvSpPr>
            <p:cNvPr id="52" name="TextBox 51"/>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grpSp>
        <p:nvGrpSpPr>
          <p:cNvPr id="66" name="Group 65"/>
          <p:cNvGrpSpPr/>
          <p:nvPr/>
        </p:nvGrpSpPr>
        <p:grpSpPr>
          <a:xfrm>
            <a:off x="4063757" y="5010366"/>
            <a:ext cx="1721420" cy="965870"/>
            <a:chOff x="3852665" y="3743477"/>
            <a:chExt cx="1774390" cy="965870"/>
          </a:xfrm>
        </p:grpSpPr>
        <p:grpSp>
          <p:nvGrpSpPr>
            <p:cNvPr id="69" name="Group 68"/>
            <p:cNvGrpSpPr/>
            <p:nvPr/>
          </p:nvGrpSpPr>
          <p:grpSpPr>
            <a:xfrm>
              <a:off x="3852665" y="4066845"/>
              <a:ext cx="1768070" cy="642502"/>
              <a:chOff x="6985801" y="4573044"/>
              <a:chExt cx="1166178" cy="642502"/>
            </a:xfrm>
          </p:grpSpPr>
          <p:sp>
            <p:nvSpPr>
              <p:cNvPr id="71" name="TextBox 70"/>
              <p:cNvSpPr txBox="1"/>
              <p:nvPr/>
            </p:nvSpPr>
            <p:spPr>
              <a:xfrm>
                <a:off x="6989576" y="4891981"/>
                <a:ext cx="116240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72" name="TextBox 71"/>
              <p:cNvSpPr txBox="1"/>
              <p:nvPr/>
            </p:nvSpPr>
            <p:spPr>
              <a:xfrm>
                <a:off x="6985801"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68" name="TextBox 67"/>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sp>
        <p:nvSpPr>
          <p:cNvPr id="73" name="TextBox 72"/>
          <p:cNvSpPr txBox="1"/>
          <p:nvPr/>
        </p:nvSpPr>
        <p:spPr>
          <a:xfrm>
            <a:off x="5539098" y="2945716"/>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74" name="TextBox 73"/>
          <p:cNvSpPr txBox="1"/>
          <p:nvPr/>
        </p:nvSpPr>
        <p:spPr>
          <a:xfrm>
            <a:off x="7071333" y="4863684"/>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45" name="Freeform 44"/>
          <p:cNvSpPr/>
          <p:nvPr/>
        </p:nvSpPr>
        <p:spPr>
          <a:xfrm>
            <a:off x="5990492" y="4607169"/>
            <a:ext cx="1242646" cy="187600"/>
          </a:xfrm>
          <a:custGeom>
            <a:avLst/>
            <a:gdLst>
              <a:gd name="connsiteX0" fmla="*/ 0 w 1242646"/>
              <a:gd name="connsiteY0" fmla="*/ 11723 h 187600"/>
              <a:gd name="connsiteX1" fmla="*/ 609600 w 1242646"/>
              <a:gd name="connsiteY1" fmla="*/ 187569 h 187600"/>
              <a:gd name="connsiteX2" fmla="*/ 1242646 w 1242646"/>
              <a:gd name="connsiteY2" fmla="*/ 0 h 187600"/>
            </a:gdLst>
            <a:ahLst/>
            <a:cxnLst>
              <a:cxn ang="0">
                <a:pos x="connsiteX0" y="connsiteY0"/>
              </a:cxn>
              <a:cxn ang="0">
                <a:pos x="connsiteX1" y="connsiteY1"/>
              </a:cxn>
              <a:cxn ang="0">
                <a:pos x="connsiteX2" y="connsiteY2"/>
              </a:cxn>
            </a:cxnLst>
            <a:rect l="l" t="t" r="r" b="b"/>
            <a:pathLst>
              <a:path w="1242646" h="187600">
                <a:moveTo>
                  <a:pt x="0" y="11723"/>
                </a:moveTo>
                <a:cubicBezTo>
                  <a:pt x="201246" y="100623"/>
                  <a:pt x="402492" y="189523"/>
                  <a:pt x="609600" y="187569"/>
                </a:cubicBezTo>
                <a:cubicBezTo>
                  <a:pt x="816708" y="185615"/>
                  <a:pt x="1029677" y="92807"/>
                  <a:pt x="12426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7713785" y="1793631"/>
            <a:ext cx="293158" cy="2438400"/>
          </a:xfrm>
          <a:custGeom>
            <a:avLst/>
            <a:gdLst>
              <a:gd name="connsiteX0" fmla="*/ 0 w 293158"/>
              <a:gd name="connsiteY0" fmla="*/ 2438400 h 2438400"/>
              <a:gd name="connsiteX1" fmla="*/ 293077 w 293158"/>
              <a:gd name="connsiteY1" fmla="*/ 1289538 h 2438400"/>
              <a:gd name="connsiteX2" fmla="*/ 23446 w 293158"/>
              <a:gd name="connsiteY2" fmla="*/ 0 h 2438400"/>
            </a:gdLst>
            <a:ahLst/>
            <a:cxnLst>
              <a:cxn ang="0">
                <a:pos x="connsiteX0" y="connsiteY0"/>
              </a:cxn>
              <a:cxn ang="0">
                <a:pos x="connsiteX1" y="connsiteY1"/>
              </a:cxn>
              <a:cxn ang="0">
                <a:pos x="connsiteX2" y="connsiteY2"/>
              </a:cxn>
            </a:cxnLst>
            <a:rect l="l" t="t" r="r" b="b"/>
            <a:pathLst>
              <a:path w="293158" h="2438400">
                <a:moveTo>
                  <a:pt x="0" y="2438400"/>
                </a:moveTo>
                <a:cubicBezTo>
                  <a:pt x="144584" y="2067169"/>
                  <a:pt x="289169" y="1695938"/>
                  <a:pt x="293077" y="1289538"/>
                </a:cubicBezTo>
                <a:cubicBezTo>
                  <a:pt x="296985" y="883138"/>
                  <a:pt x="160215" y="441569"/>
                  <a:pt x="234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592185" y="3201244"/>
            <a:ext cx="1463353" cy="642502"/>
            <a:chOff x="6988179" y="4573044"/>
            <a:chExt cx="1167575" cy="642502"/>
          </a:xfrm>
        </p:grpSpPr>
        <p:sp>
          <p:nvSpPr>
            <p:cNvPr id="55" name="TextBox 54"/>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6" name="TextBox 55"/>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grpSp>
        <p:nvGrpSpPr>
          <p:cNvPr id="75" name="Group 74"/>
          <p:cNvGrpSpPr/>
          <p:nvPr/>
        </p:nvGrpSpPr>
        <p:grpSpPr>
          <a:xfrm>
            <a:off x="5640754" y="3174054"/>
            <a:ext cx="515058" cy="503865"/>
            <a:chOff x="4245424" y="3169506"/>
            <a:chExt cx="365760" cy="365760"/>
          </a:xfrm>
        </p:grpSpPr>
        <p:sp>
          <p:nvSpPr>
            <p:cNvPr id="76" name="Oval 7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7" name="TextBox 7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5</a:t>
              </a:r>
            </a:p>
          </p:txBody>
        </p:sp>
      </p:grpSp>
      <p:sp>
        <p:nvSpPr>
          <p:cNvPr id="78" name="Title 1"/>
          <p:cNvSpPr txBox="1">
            <a:spLocks/>
          </p:cNvSpPr>
          <p:nvPr/>
        </p:nvSpPr>
        <p:spPr>
          <a:xfrm>
            <a:off x="210557" y="3484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 Double-Segment Example</a:t>
            </a:r>
          </a:p>
        </p:txBody>
      </p:sp>
      <p:sp>
        <p:nvSpPr>
          <p:cNvPr id="79" name="Rectangle 78"/>
          <p:cNvSpPr/>
          <p:nvPr/>
        </p:nvSpPr>
        <p:spPr>
          <a:xfrm>
            <a:off x="78628" y="1592377"/>
            <a:ext cx="4572000" cy="3477875"/>
          </a:xfrm>
          <a:prstGeom prst="rect">
            <a:avLst/>
          </a:prstGeom>
        </p:spPr>
        <p:txBody>
          <a:bodyPr>
            <a:spAutoFit/>
          </a:bodyPr>
          <a:lstStyle/>
          <a:p>
            <a:r>
              <a:rPr lang="en-US" sz="2000" dirty="0">
                <a:solidFill>
                  <a:srgbClr val="040404"/>
                </a:solidFill>
              </a:rPr>
              <a:t>TI-LFA for link R1R2 on R1</a:t>
            </a:r>
          </a:p>
          <a:p>
            <a:r>
              <a:rPr lang="en-US" sz="2000" dirty="0">
                <a:solidFill>
                  <a:srgbClr val="000000"/>
                </a:solidFill>
              </a:rPr>
              <a:t>- Compute post-convergence SPT</a:t>
            </a:r>
          </a:p>
          <a:p>
            <a:pPr marL="342900" indent="-342900">
              <a:buFontTx/>
              <a:buChar char="-"/>
            </a:pPr>
            <a:r>
              <a:rPr lang="en-US" sz="2000" dirty="0" smtClean="0">
                <a:solidFill>
                  <a:srgbClr val="000000"/>
                </a:solidFill>
              </a:rPr>
              <a:t>Encode </a:t>
            </a:r>
            <a:r>
              <a:rPr lang="en-US" sz="2000" dirty="0">
                <a:solidFill>
                  <a:srgbClr val="000000"/>
                </a:solidFill>
              </a:rPr>
              <a:t>post-convergence path in a </a:t>
            </a:r>
            <a:r>
              <a:rPr lang="en-US" sz="2000" dirty="0" smtClean="0">
                <a:solidFill>
                  <a:srgbClr val="000000"/>
                </a:solidFill>
              </a:rPr>
              <a:t>SID-list</a:t>
            </a:r>
          </a:p>
          <a:p>
            <a:pPr marL="342900" indent="-342900">
              <a:buFontTx/>
              <a:buChar char="-"/>
            </a:pPr>
            <a:endParaRPr lang="en-US" sz="2000" dirty="0">
              <a:solidFill>
                <a:srgbClr val="000000"/>
              </a:solidFill>
            </a:endParaRPr>
          </a:p>
          <a:p>
            <a:pPr marL="342900" indent="-342900">
              <a:buFontTx/>
              <a:buChar char="-"/>
            </a:pPr>
            <a:endParaRPr lang="en-US" sz="2000" dirty="0" smtClean="0">
              <a:solidFill>
                <a:srgbClr val="000000"/>
              </a:solidFill>
            </a:endParaRPr>
          </a:p>
          <a:p>
            <a:pPr marL="342900" indent="-342900">
              <a:buFontTx/>
              <a:buChar char="-"/>
            </a:pPr>
            <a:endParaRPr lang="en-US" sz="2000" dirty="0">
              <a:solidFill>
                <a:srgbClr val="000000"/>
              </a:solidFill>
            </a:endParaRPr>
          </a:p>
          <a:p>
            <a:pPr marL="342900" indent="-342900">
              <a:buFontTx/>
              <a:buChar char="-"/>
            </a:pPr>
            <a:endParaRPr lang="en-US" sz="2000" dirty="0">
              <a:solidFill>
                <a:srgbClr val="000000"/>
              </a:solidFill>
            </a:endParaRPr>
          </a:p>
          <a:p>
            <a:r>
              <a:rPr lang="en-US" sz="2000" dirty="0">
                <a:solidFill>
                  <a:srgbClr val="000000"/>
                </a:solidFill>
              </a:rPr>
              <a:t>- In this example R1 imposes the SID-list &lt;Prefix-SID(R4), </a:t>
            </a:r>
            <a:r>
              <a:rPr lang="en-US" sz="2000" dirty="0" err="1">
                <a:solidFill>
                  <a:srgbClr val="000000"/>
                </a:solidFill>
              </a:rPr>
              <a:t>Adj</a:t>
            </a:r>
            <a:r>
              <a:rPr lang="en-US" sz="2000" dirty="0">
                <a:solidFill>
                  <a:srgbClr val="000000"/>
                </a:solidFill>
              </a:rPr>
              <a:t>-SID(R4-R3)&gt; and sends packets towards R5 </a:t>
            </a:r>
          </a:p>
        </p:txBody>
      </p:sp>
    </p:spTree>
    <p:extLst>
      <p:ext uri="{BB962C8B-B14F-4D97-AF65-F5344CB8AC3E}">
        <p14:creationId xmlns:p14="http://schemas.microsoft.com/office/powerpoint/2010/main" val="92496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6"/>
                                        </p:tgtEl>
                                      </p:cBhvr>
                                    </p:animEffect>
                                    <p:set>
                                      <p:cBhvr>
                                        <p:cTn id="28" dur="1" fill="hold">
                                          <p:stCondLst>
                                            <p:cond delay="499"/>
                                          </p:stCondLst>
                                        </p:cTn>
                                        <p:tgtEl>
                                          <p:spTgt spid="6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365" y="2675122"/>
            <a:ext cx="8601149" cy="1015663"/>
          </a:xfrm>
          <a:prstGeom prst="rect">
            <a:avLst/>
          </a:prstGeom>
        </p:spPr>
        <p:txBody>
          <a:bodyPr wrap="square">
            <a:spAutoFit/>
          </a:bodyPr>
          <a:lstStyle/>
          <a:p>
            <a:r>
              <a:rPr lang="en-US" sz="2000" b="1" dirty="0">
                <a:solidFill>
                  <a:srgbClr val="000000"/>
                </a:solidFill>
                <a:latin typeface="Georgia" panose="02040502050405020303" pitchFamily="18" charset="0"/>
              </a:rPr>
              <a:t>the classic RSVP TE solution is an “always-on” solution</a:t>
            </a:r>
          </a:p>
          <a:p>
            <a:r>
              <a:rPr lang="en-US" sz="2000" b="1" dirty="0">
                <a:solidFill>
                  <a:srgbClr val="000000"/>
                </a:solidFill>
                <a:latin typeface="Georgia" panose="02040502050405020303" pitchFamily="18" charset="0"/>
              </a:rPr>
              <a:t>This is the reason for the infamous full-mesh of RSVP-TE tunnels. </a:t>
            </a:r>
            <a:endParaRPr lang="en-US" sz="2000" b="1" i="0" dirty="0">
              <a:solidFill>
                <a:srgbClr val="000000"/>
              </a:solidFill>
              <a:effectLst/>
              <a:latin typeface="Georgia" panose="02040502050405020303" pitchFamily="18" charset="0"/>
            </a:endParaRPr>
          </a:p>
        </p:txBody>
      </p:sp>
      <p:sp>
        <p:nvSpPr>
          <p:cNvPr id="5" name="Rectangle 4"/>
          <p:cNvSpPr/>
          <p:nvPr/>
        </p:nvSpPr>
        <p:spPr>
          <a:xfrm>
            <a:off x="572866" y="2661762"/>
            <a:ext cx="8188145" cy="1323439"/>
          </a:xfrm>
          <a:prstGeom prst="rect">
            <a:avLst/>
          </a:prstGeom>
        </p:spPr>
        <p:txBody>
          <a:bodyPr wrap="square">
            <a:spAutoFit/>
          </a:bodyPr>
          <a:lstStyle/>
          <a:p>
            <a:r>
              <a:rPr lang="en-US" sz="2000" b="1" dirty="0">
                <a:solidFill>
                  <a:srgbClr val="000000"/>
                </a:solidFill>
                <a:latin typeface="Georgia" panose="02040502050405020303" pitchFamily="18" charset="0"/>
              </a:rPr>
              <a:t>N2*K tunnels While no traffic engineering is required in the most likely situation of an IP network, the classical MPLS TE solution always requires all the IP traffic to not be switched as IP, but as MPLS TE circuits.</a:t>
            </a:r>
          </a:p>
        </p:txBody>
      </p:sp>
      <p:sp>
        <p:nvSpPr>
          <p:cNvPr id="6" name="Rectangle 5"/>
          <p:cNvSpPr/>
          <p:nvPr/>
        </p:nvSpPr>
        <p:spPr>
          <a:xfrm>
            <a:off x="1792336" y="2911226"/>
            <a:ext cx="6525939" cy="830997"/>
          </a:xfrm>
          <a:prstGeom prst="rect">
            <a:avLst/>
          </a:prstGeom>
        </p:spPr>
        <p:txBody>
          <a:bodyPr wrap="square">
            <a:spAutoFit/>
          </a:bodyPr>
          <a:lstStyle/>
          <a:p>
            <a:r>
              <a:rPr lang="en-US" sz="2400" b="1" dirty="0">
                <a:solidFill>
                  <a:srgbClr val="000000"/>
                </a:solidFill>
                <a:latin typeface="Georgia" panose="02040502050405020303" pitchFamily="18" charset="0"/>
              </a:rPr>
              <a:t>complexity and limited scale,</a:t>
            </a:r>
          </a:p>
          <a:p>
            <a:r>
              <a:rPr lang="en-US" sz="2400" b="1" dirty="0">
                <a:solidFill>
                  <a:srgbClr val="000000"/>
                </a:solidFill>
                <a:latin typeface="Georgia" panose="02040502050405020303" pitchFamily="18" charset="0"/>
              </a:rPr>
              <a:t>most of the time, without any gain</a:t>
            </a:r>
            <a:endParaRPr lang="en-US" sz="2400" b="1" dirty="0"/>
          </a:p>
        </p:txBody>
      </p:sp>
      <p:grpSp>
        <p:nvGrpSpPr>
          <p:cNvPr id="8" name="Group 7"/>
          <p:cNvGrpSpPr/>
          <p:nvPr/>
        </p:nvGrpSpPr>
        <p:grpSpPr>
          <a:xfrm>
            <a:off x="305415" y="759736"/>
            <a:ext cx="8662099" cy="5684542"/>
            <a:chOff x="305415" y="759736"/>
            <a:chExt cx="8662099" cy="5684542"/>
          </a:xfrm>
        </p:grpSpPr>
        <p:grpSp>
          <p:nvGrpSpPr>
            <p:cNvPr id="3" name="Group 2"/>
            <p:cNvGrpSpPr/>
            <p:nvPr/>
          </p:nvGrpSpPr>
          <p:grpSpPr>
            <a:xfrm>
              <a:off x="4053554" y="763607"/>
              <a:ext cx="4913960" cy="5680671"/>
              <a:chOff x="4053554" y="763607"/>
              <a:chExt cx="4913960" cy="5680671"/>
            </a:xfrm>
          </p:grpSpPr>
          <p:pic>
            <p:nvPicPr>
              <p:cNvPr id="2050" name="Picture 2" descr="Image result for raincoat 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554" y="2572821"/>
                <a:ext cx="2627960" cy="2627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mbrella 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090" y="3544371"/>
                <a:ext cx="2389667" cy="2389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oot 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5081545"/>
                <a:ext cx="1932602" cy="1362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95514" y="763607"/>
                <a:ext cx="4572000" cy="1323439"/>
              </a:xfrm>
              <a:prstGeom prst="rect">
                <a:avLst/>
              </a:prstGeom>
            </p:spPr>
            <p:txBody>
              <a:bodyPr>
                <a:spAutoFit/>
              </a:bodyPr>
              <a:lstStyle/>
              <a:p>
                <a:r>
                  <a:rPr lang="en-US" sz="2000" b="1" dirty="0">
                    <a:solidFill>
                      <a:srgbClr val="000000"/>
                    </a:solidFill>
                    <a:latin typeface="Georgia" panose="02040502050405020303" pitchFamily="18" charset="0"/>
                  </a:rPr>
                  <a:t>An analogy would be that one needs to wear his raincoat and boots every day while it rains only a few days a year.</a:t>
                </a:r>
                <a:endParaRPr lang="en-US" sz="2000" b="1" dirty="0"/>
              </a:p>
            </p:txBody>
          </p:sp>
        </p:grpSp>
        <p:pic>
          <p:nvPicPr>
            <p:cNvPr id="7" name="Picture 6"/>
            <p:cNvPicPr>
              <a:picLocks noChangeAspect="1"/>
            </p:cNvPicPr>
            <p:nvPr/>
          </p:nvPicPr>
          <p:blipFill>
            <a:blip r:embed="rId5"/>
            <a:stretch>
              <a:fillRect/>
            </a:stretch>
          </p:blipFill>
          <p:spPr>
            <a:xfrm>
              <a:off x="305415" y="759736"/>
              <a:ext cx="3876675" cy="5133975"/>
            </a:xfrm>
            <a:prstGeom prst="rect">
              <a:avLst/>
            </a:prstGeom>
          </p:spPr>
        </p:pic>
      </p:grpSp>
    </p:spTree>
    <p:extLst>
      <p:ext uri="{BB962C8B-B14F-4D97-AF65-F5344CB8AC3E}">
        <p14:creationId xmlns:p14="http://schemas.microsoft.com/office/powerpoint/2010/main" val="2141550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73547" y="3000291"/>
            <a:ext cx="886552" cy="1920753"/>
          </a:xfrm>
          <a:prstGeom prst="roundRect">
            <a:avLst/>
          </a:prstGeom>
          <a:solidFill>
            <a:srgbClr val="00B050">
              <a:alpha val="52000"/>
            </a:srgbClr>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955491" y="1994816"/>
            <a:ext cx="1015864" cy="3166856"/>
          </a:xfrm>
          <a:prstGeom prst="roundRect">
            <a:avLst/>
          </a:prstGeom>
          <a:solidFill>
            <a:srgbClr val="F3A06D"/>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322575" y="1522030"/>
            <a:ext cx="301944" cy="945572"/>
          </a:xfrm>
          <a:custGeom>
            <a:avLst/>
            <a:gdLst>
              <a:gd name="connsiteX0" fmla="*/ 301944 w 301944"/>
              <a:gd name="connsiteY0" fmla="*/ 0 h 945572"/>
              <a:gd name="connsiteX1" fmla="*/ 607 w 301944"/>
              <a:gd name="connsiteY1" fmla="*/ 446809 h 945572"/>
              <a:gd name="connsiteX2" fmla="*/ 239598 w 301944"/>
              <a:gd name="connsiteY2" fmla="*/ 945572 h 945572"/>
            </a:gdLst>
            <a:ahLst/>
            <a:cxnLst>
              <a:cxn ang="0">
                <a:pos x="connsiteX0" y="connsiteY0"/>
              </a:cxn>
              <a:cxn ang="0">
                <a:pos x="connsiteX1" y="connsiteY1"/>
              </a:cxn>
              <a:cxn ang="0">
                <a:pos x="connsiteX2" y="connsiteY2"/>
              </a:cxn>
            </a:cxnLst>
            <a:rect l="l" t="t" r="r" b="b"/>
            <a:pathLst>
              <a:path w="301944" h="945572">
                <a:moveTo>
                  <a:pt x="301944" y="0"/>
                </a:moveTo>
                <a:cubicBezTo>
                  <a:pt x="156471" y="144607"/>
                  <a:pt x="10998" y="289214"/>
                  <a:pt x="607" y="446809"/>
                </a:cubicBezTo>
                <a:cubicBezTo>
                  <a:pt x="-9784" y="604404"/>
                  <a:pt x="114907" y="774988"/>
                  <a:pt x="239598" y="945572"/>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48003" y="1346489"/>
            <a:ext cx="515058" cy="503865"/>
            <a:chOff x="4245424" y="3169506"/>
            <a:chExt cx="365760" cy="365760"/>
          </a:xfrm>
        </p:grpSpPr>
        <p:sp>
          <p:nvSpPr>
            <p:cNvPr id="7" name="Oval 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TextBox 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A</a:t>
              </a:r>
            </a:p>
          </p:txBody>
        </p:sp>
      </p:grpSp>
      <p:grpSp>
        <p:nvGrpSpPr>
          <p:cNvPr id="9" name="Group 8"/>
          <p:cNvGrpSpPr/>
          <p:nvPr/>
        </p:nvGrpSpPr>
        <p:grpSpPr>
          <a:xfrm>
            <a:off x="5652711" y="2270761"/>
            <a:ext cx="515058" cy="503865"/>
            <a:chOff x="4245424" y="3169506"/>
            <a:chExt cx="365760" cy="365760"/>
          </a:xfrm>
        </p:grpSpPr>
        <p:sp>
          <p:nvSpPr>
            <p:cNvPr id="10" name="Oval 9"/>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TextBox 10"/>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a:t>
              </a:r>
            </a:p>
          </p:txBody>
        </p:sp>
      </p:grpSp>
      <p:grpSp>
        <p:nvGrpSpPr>
          <p:cNvPr id="12" name="Group 11"/>
          <p:cNvGrpSpPr/>
          <p:nvPr/>
        </p:nvGrpSpPr>
        <p:grpSpPr>
          <a:xfrm>
            <a:off x="7175293" y="2270761"/>
            <a:ext cx="515058" cy="503865"/>
            <a:chOff x="4245424" y="3169506"/>
            <a:chExt cx="365760" cy="365760"/>
          </a:xfrm>
        </p:grpSpPr>
        <p:sp>
          <p:nvSpPr>
            <p:cNvPr id="13" name="Oval 12"/>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TextBox 13"/>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2</a:t>
              </a:r>
            </a:p>
          </p:txBody>
        </p:sp>
      </p:grpSp>
      <p:grpSp>
        <p:nvGrpSpPr>
          <p:cNvPr id="15" name="Group 14"/>
          <p:cNvGrpSpPr/>
          <p:nvPr/>
        </p:nvGrpSpPr>
        <p:grpSpPr>
          <a:xfrm>
            <a:off x="5652711" y="3201244"/>
            <a:ext cx="515058" cy="503865"/>
            <a:chOff x="4245424" y="3169506"/>
            <a:chExt cx="365760" cy="365760"/>
          </a:xfrm>
          <a:solidFill>
            <a:srgbClr val="FFC000"/>
          </a:solidFill>
        </p:grpSpPr>
        <p:sp>
          <p:nvSpPr>
            <p:cNvPr id="16" name="Oval 15"/>
            <p:cNvSpPr/>
            <p:nvPr/>
          </p:nvSpPr>
          <p:spPr>
            <a:xfrm>
              <a:off x="4245424" y="3169506"/>
              <a:ext cx="365760" cy="365760"/>
            </a:xfrm>
            <a:prstGeom prst="ellipse">
              <a:avLst/>
            </a:prstGeom>
            <a:grpFill/>
            <a:ln w="44450">
              <a:solidFill>
                <a:srgbClr val="585858"/>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TextBox 16"/>
            <p:cNvSpPr txBox="1"/>
            <p:nvPr/>
          </p:nvSpPr>
          <p:spPr>
            <a:xfrm>
              <a:off x="4314814" y="3223214"/>
              <a:ext cx="223607" cy="258344"/>
            </a:xfrm>
            <a:prstGeom prst="rect">
              <a:avLst/>
            </a:prstGeom>
            <a:grpFill/>
            <a:ln w="44450">
              <a:noFill/>
            </a:ln>
          </p:spPr>
          <p:txBody>
            <a:bodyPr wrap="none" rtlCol="0">
              <a:noAutofit/>
            </a:bodyPr>
            <a:lstStyle/>
            <a:p>
              <a:pPr algn="ctr"/>
              <a:r>
                <a:rPr lang="en-US" dirty="0">
                  <a:solidFill>
                    <a:schemeClr val="bg1"/>
                  </a:solidFill>
                </a:rPr>
                <a:t>5</a:t>
              </a:r>
            </a:p>
          </p:txBody>
        </p:sp>
      </p:grpSp>
      <p:grpSp>
        <p:nvGrpSpPr>
          <p:cNvPr id="18" name="Group 17"/>
          <p:cNvGrpSpPr/>
          <p:nvPr/>
        </p:nvGrpSpPr>
        <p:grpSpPr>
          <a:xfrm>
            <a:off x="7175293" y="4074083"/>
            <a:ext cx="515058" cy="503865"/>
            <a:chOff x="4245424" y="3169506"/>
            <a:chExt cx="365760" cy="365760"/>
          </a:xfrm>
        </p:grpSpPr>
        <p:sp>
          <p:nvSpPr>
            <p:cNvPr id="19" name="Oval 1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0" name="TextBox 1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3</a:t>
              </a:r>
            </a:p>
          </p:txBody>
        </p:sp>
      </p:grpSp>
      <p:grpSp>
        <p:nvGrpSpPr>
          <p:cNvPr id="21" name="Group 20"/>
          <p:cNvGrpSpPr/>
          <p:nvPr/>
        </p:nvGrpSpPr>
        <p:grpSpPr>
          <a:xfrm>
            <a:off x="5640415" y="4074083"/>
            <a:ext cx="515058" cy="503865"/>
            <a:chOff x="4245424" y="3169506"/>
            <a:chExt cx="365760" cy="365760"/>
          </a:xfrm>
        </p:grpSpPr>
        <p:sp>
          <p:nvSpPr>
            <p:cNvPr id="22" name="Oval 21"/>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3" name="TextBox 22"/>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4</a:t>
              </a:r>
            </a:p>
          </p:txBody>
        </p:sp>
      </p:grpSp>
      <p:cxnSp>
        <p:nvCxnSpPr>
          <p:cNvPr id="24" name="Straight Connector 23"/>
          <p:cNvCxnSpPr>
            <a:stCxn id="7" idx="4"/>
            <a:endCxn id="10" idx="0"/>
          </p:cNvCxnSpPr>
          <p:nvPr/>
        </p:nvCxnSpPr>
        <p:spPr>
          <a:xfrm>
            <a:off x="5905532" y="1850354"/>
            <a:ext cx="4708" cy="42040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0"/>
            <a:endCxn id="10" idx="4"/>
          </p:cNvCxnSpPr>
          <p:nvPr/>
        </p:nvCxnSpPr>
        <p:spPr>
          <a:xfrm flipV="1">
            <a:off x="5910240" y="2774626"/>
            <a:ext cx="0" cy="426618"/>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2"/>
            <a:endCxn id="22" idx="6"/>
          </p:cNvCxnSpPr>
          <p:nvPr/>
        </p:nvCxnSpPr>
        <p:spPr>
          <a:xfrm flipH="1">
            <a:off x="6155473" y="4326016"/>
            <a:ext cx="101982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4"/>
            <a:endCxn id="19" idx="0"/>
          </p:cNvCxnSpPr>
          <p:nvPr/>
        </p:nvCxnSpPr>
        <p:spPr>
          <a:xfrm>
            <a:off x="7432822" y="2774626"/>
            <a:ext cx="0" cy="129945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175293" y="1331334"/>
            <a:ext cx="515058" cy="503865"/>
            <a:chOff x="4245424" y="3169506"/>
            <a:chExt cx="365760" cy="365760"/>
          </a:xfrm>
        </p:grpSpPr>
        <p:sp>
          <p:nvSpPr>
            <p:cNvPr id="29" name="Oval 28"/>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TextBox 29"/>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Z</a:t>
              </a:r>
            </a:p>
          </p:txBody>
        </p:sp>
      </p:grpSp>
      <p:cxnSp>
        <p:nvCxnSpPr>
          <p:cNvPr id="31" name="Straight Connector 30"/>
          <p:cNvCxnSpPr>
            <a:stCxn id="29" idx="4"/>
            <a:endCxn id="13" idx="0"/>
          </p:cNvCxnSpPr>
          <p:nvPr/>
        </p:nvCxnSpPr>
        <p:spPr>
          <a:xfrm>
            <a:off x="7432822" y="1835199"/>
            <a:ext cx="0" cy="43556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0"/>
            <a:endCxn id="16" idx="4"/>
          </p:cNvCxnSpPr>
          <p:nvPr/>
        </p:nvCxnSpPr>
        <p:spPr>
          <a:xfrm flipV="1">
            <a:off x="5897944" y="3705109"/>
            <a:ext cx="12296" cy="36897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2"/>
            <a:endCxn id="10" idx="6"/>
          </p:cNvCxnSpPr>
          <p:nvPr/>
        </p:nvCxnSpPr>
        <p:spPr>
          <a:xfrm flipH="1">
            <a:off x="6167769" y="2522694"/>
            <a:ext cx="10075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85179" y="5164221"/>
            <a:ext cx="1782305" cy="279254"/>
          </a:xfrm>
          <a:prstGeom prst="rect">
            <a:avLst/>
          </a:prstGeom>
          <a:noFill/>
          <a:ln>
            <a:noFill/>
          </a:ln>
        </p:spPr>
        <p:txBody>
          <a:bodyPr wrap="none" rtlCol="0">
            <a:noAutofit/>
          </a:bodyPr>
          <a:lstStyle/>
          <a:p>
            <a:r>
              <a:rPr lang="en-US" sz="1600" b="1" dirty="0">
                <a:solidFill>
                  <a:srgbClr val="585858"/>
                </a:solidFill>
              </a:rPr>
              <a:t>Default metric: </a:t>
            </a:r>
            <a:r>
              <a:rPr lang="en-US" sz="1600" b="1" u="sng" dirty="0">
                <a:solidFill>
                  <a:srgbClr val="585858"/>
                </a:solidFill>
              </a:rPr>
              <a:t>10</a:t>
            </a:r>
          </a:p>
        </p:txBody>
      </p:sp>
      <p:grpSp>
        <p:nvGrpSpPr>
          <p:cNvPr id="35" name="Group 34"/>
          <p:cNvGrpSpPr/>
          <p:nvPr/>
        </p:nvGrpSpPr>
        <p:grpSpPr>
          <a:xfrm>
            <a:off x="4274715" y="1111658"/>
            <a:ext cx="1326447" cy="642502"/>
            <a:chOff x="6988179" y="4573044"/>
            <a:chExt cx="1167955" cy="642502"/>
          </a:xfrm>
        </p:grpSpPr>
        <p:sp>
          <p:nvSpPr>
            <p:cNvPr id="36" name="TextBox 35"/>
            <p:cNvSpPr txBox="1"/>
            <p:nvPr/>
          </p:nvSpPr>
          <p:spPr>
            <a:xfrm>
              <a:off x="698995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37" name="TextBox 36"/>
            <p:cNvSpPr txBox="1"/>
            <p:nvPr/>
          </p:nvSpPr>
          <p:spPr>
            <a:xfrm>
              <a:off x="6988179" y="4573044"/>
              <a:ext cx="1166178" cy="323565"/>
            </a:xfrm>
            <a:prstGeom prst="rect">
              <a:avLst/>
            </a:prstGeom>
            <a:solidFill>
              <a:schemeClr val="tx1">
                <a:lumMod val="75000"/>
              </a:schemeClr>
            </a:solidFill>
            <a:ln w="22225">
              <a:solidFill>
                <a:srgbClr val="000000"/>
              </a:solidFill>
            </a:ln>
          </p:spPr>
          <p:txBody>
            <a:bodyPr wrap="square" rtlCol="0">
              <a:noAutofit/>
            </a:bodyPr>
            <a:lstStyle/>
            <a:p>
              <a:pPr algn="ctr"/>
              <a:r>
                <a:rPr lang="en-US" sz="1400" b="1" dirty="0">
                  <a:solidFill>
                    <a:schemeClr val="bg1"/>
                  </a:solidFill>
                </a:rPr>
                <a:t>LDP (1,Z)</a:t>
              </a:r>
            </a:p>
          </p:txBody>
        </p:sp>
      </p:grpSp>
      <p:sp>
        <p:nvSpPr>
          <p:cNvPr id="38" name="Freeform 37"/>
          <p:cNvSpPr/>
          <p:nvPr/>
        </p:nvSpPr>
        <p:spPr>
          <a:xfrm rot="21088959">
            <a:off x="5426660" y="2718269"/>
            <a:ext cx="429554" cy="1744353"/>
          </a:xfrm>
          <a:custGeom>
            <a:avLst/>
            <a:gdLst>
              <a:gd name="connsiteX0" fmla="*/ 178265 w 178265"/>
              <a:gd name="connsiteY0" fmla="*/ 0 h 623454"/>
              <a:gd name="connsiteX1" fmla="*/ 1620 w 178265"/>
              <a:gd name="connsiteY1" fmla="*/ 228600 h 623454"/>
              <a:gd name="connsiteX2" fmla="*/ 105529 w 178265"/>
              <a:gd name="connsiteY2" fmla="*/ 623454 h 623454"/>
            </a:gdLst>
            <a:ahLst/>
            <a:cxnLst>
              <a:cxn ang="0">
                <a:pos x="connsiteX0" y="connsiteY0"/>
              </a:cxn>
              <a:cxn ang="0">
                <a:pos x="connsiteX1" y="connsiteY1"/>
              </a:cxn>
              <a:cxn ang="0">
                <a:pos x="connsiteX2" y="connsiteY2"/>
              </a:cxn>
            </a:cxnLst>
            <a:rect l="l" t="t" r="r" b="b"/>
            <a:pathLst>
              <a:path w="178265" h="623454">
                <a:moveTo>
                  <a:pt x="178265" y="0"/>
                </a:moveTo>
                <a:cubicBezTo>
                  <a:pt x="96004" y="62345"/>
                  <a:pt x="13743" y="124691"/>
                  <a:pt x="1620" y="228600"/>
                </a:cubicBezTo>
                <a:cubicBezTo>
                  <a:pt x="-10503" y="332509"/>
                  <a:pt x="47513" y="477981"/>
                  <a:pt x="105529" y="623454"/>
                </a:cubicBezTo>
              </a:path>
            </a:pathLst>
          </a:custGeom>
          <a:noFill/>
          <a:ln w="69850">
            <a:solidFill>
              <a:srgbClr val="00B05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748215" y="1353020"/>
            <a:ext cx="1324429"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0" name="TextBox 39"/>
          <p:cNvSpPr txBox="1"/>
          <p:nvPr/>
        </p:nvSpPr>
        <p:spPr>
          <a:xfrm>
            <a:off x="6360099" y="4921045"/>
            <a:ext cx="632463" cy="304971"/>
          </a:xfrm>
          <a:prstGeom prst="rect">
            <a:avLst/>
          </a:prstGeom>
          <a:noFill/>
          <a:ln>
            <a:noFill/>
          </a:ln>
        </p:spPr>
        <p:txBody>
          <a:bodyPr wrap="none" rtlCol="0">
            <a:noAutofit/>
          </a:bodyPr>
          <a:lstStyle/>
          <a:p>
            <a:r>
              <a:rPr lang="en-US" sz="1600" b="1" u="sng" dirty="0">
                <a:solidFill>
                  <a:srgbClr val="000000"/>
                </a:solidFill>
              </a:rPr>
              <a:t>1000</a:t>
            </a:r>
          </a:p>
        </p:txBody>
      </p:sp>
      <p:grpSp>
        <p:nvGrpSpPr>
          <p:cNvPr id="41" name="Group 40"/>
          <p:cNvGrpSpPr/>
          <p:nvPr/>
        </p:nvGrpSpPr>
        <p:grpSpPr>
          <a:xfrm>
            <a:off x="3834372" y="2629597"/>
            <a:ext cx="1718920" cy="1291268"/>
            <a:chOff x="3858385" y="3418079"/>
            <a:chExt cx="1771813" cy="1291268"/>
          </a:xfrm>
        </p:grpSpPr>
        <p:grpSp>
          <p:nvGrpSpPr>
            <p:cNvPr id="42" name="Group 41"/>
            <p:cNvGrpSpPr/>
            <p:nvPr/>
          </p:nvGrpSpPr>
          <p:grpSpPr>
            <a:xfrm>
              <a:off x="3858385" y="3418079"/>
              <a:ext cx="1771813" cy="1291268"/>
              <a:chOff x="4164855" y="3418079"/>
              <a:chExt cx="1464697" cy="1291268"/>
            </a:xfrm>
          </p:grpSpPr>
          <p:grpSp>
            <p:nvGrpSpPr>
              <p:cNvPr id="44" name="Group 43"/>
              <p:cNvGrpSpPr/>
              <p:nvPr/>
            </p:nvGrpSpPr>
            <p:grpSpPr>
              <a:xfrm>
                <a:off x="4164855" y="4066845"/>
                <a:ext cx="1463767" cy="642502"/>
                <a:chOff x="6989576" y="4573044"/>
                <a:chExt cx="1167905" cy="642502"/>
              </a:xfrm>
            </p:grpSpPr>
            <p:sp>
              <p:nvSpPr>
                <p:cNvPr id="46" name="TextBox 45"/>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47" name="TextBox 46"/>
                <p:cNvSpPr txBox="1"/>
                <p:nvPr/>
              </p:nvSpPr>
              <p:spPr>
                <a:xfrm>
                  <a:off x="6991303"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45" name="TextBox 44"/>
              <p:cNvSpPr txBox="1"/>
              <p:nvPr/>
            </p:nvSpPr>
            <p:spPr>
              <a:xfrm>
                <a:off x="4167950" y="3418079"/>
                <a:ext cx="1461602" cy="323565"/>
              </a:xfrm>
              <a:prstGeom prst="rect">
                <a:avLst/>
              </a:prstGeom>
              <a:solidFill>
                <a:schemeClr val="tx1">
                  <a:lumMod val="75000"/>
                </a:schemeClr>
              </a:solidFill>
              <a:ln w="22225">
                <a:solidFill>
                  <a:srgbClr val="000000"/>
                </a:solidFill>
              </a:ln>
            </p:spPr>
            <p:txBody>
              <a:bodyPr wrap="square" rtlCol="0">
                <a:noAutofit/>
              </a:bodyPr>
              <a:lstStyle/>
              <a:p>
                <a:pPr algn="ctr"/>
                <a:r>
                  <a:rPr lang="en-US" sz="1400" b="1" dirty="0">
                    <a:solidFill>
                      <a:schemeClr val="bg1"/>
                    </a:solidFill>
                  </a:rPr>
                  <a:t>LDP (5,4)</a:t>
                </a:r>
              </a:p>
            </p:txBody>
          </p:sp>
        </p:grpSp>
        <p:sp>
          <p:nvSpPr>
            <p:cNvPr id="43" name="TextBox 42"/>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grpSp>
        <p:nvGrpSpPr>
          <p:cNvPr id="48" name="Group 47"/>
          <p:cNvGrpSpPr/>
          <p:nvPr/>
        </p:nvGrpSpPr>
        <p:grpSpPr>
          <a:xfrm>
            <a:off x="4063757" y="5010366"/>
            <a:ext cx="1721420" cy="965870"/>
            <a:chOff x="3852665" y="3743477"/>
            <a:chExt cx="1774390" cy="965870"/>
          </a:xfrm>
        </p:grpSpPr>
        <p:grpSp>
          <p:nvGrpSpPr>
            <p:cNvPr id="49" name="Group 48"/>
            <p:cNvGrpSpPr/>
            <p:nvPr/>
          </p:nvGrpSpPr>
          <p:grpSpPr>
            <a:xfrm>
              <a:off x="3852665" y="4066845"/>
              <a:ext cx="1768070" cy="642502"/>
              <a:chOff x="6985801" y="4573044"/>
              <a:chExt cx="1166178" cy="642502"/>
            </a:xfrm>
          </p:grpSpPr>
          <p:sp>
            <p:nvSpPr>
              <p:cNvPr id="51" name="TextBox 50"/>
              <p:cNvSpPr txBox="1"/>
              <p:nvPr/>
            </p:nvSpPr>
            <p:spPr>
              <a:xfrm>
                <a:off x="6989576" y="4891981"/>
                <a:ext cx="1162403"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2" name="TextBox 51"/>
              <p:cNvSpPr txBox="1"/>
              <p:nvPr/>
            </p:nvSpPr>
            <p:spPr>
              <a:xfrm>
                <a:off x="6985801"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50" name="TextBox 49"/>
            <p:cNvSpPr txBox="1"/>
            <p:nvPr/>
          </p:nvSpPr>
          <p:spPr>
            <a:xfrm>
              <a:off x="3858385" y="3743477"/>
              <a:ext cx="1768670" cy="323565"/>
            </a:xfrm>
            <a:prstGeom prst="rect">
              <a:avLst/>
            </a:prstGeom>
            <a:solidFill>
              <a:schemeClr val="accent3">
                <a:lumMod val="75000"/>
              </a:schemeClr>
            </a:solidFill>
            <a:ln w="22225">
              <a:solidFill>
                <a:srgbClr val="000000"/>
              </a:solidFill>
            </a:ln>
          </p:spPr>
          <p:txBody>
            <a:bodyPr wrap="square" rtlCol="0">
              <a:noAutofit/>
            </a:bodyPr>
            <a:lstStyle/>
            <a:p>
              <a:pPr algn="ctr"/>
              <a:r>
                <a:rPr lang="en-US" sz="1400" b="1" dirty="0" err="1" smtClean="0">
                  <a:solidFill>
                    <a:srgbClr val="000000"/>
                  </a:solidFill>
                </a:rPr>
                <a:t>Adj</a:t>
              </a:r>
              <a:r>
                <a:rPr lang="en-US" sz="1400" b="1" dirty="0" smtClean="0">
                  <a:solidFill>
                    <a:srgbClr val="000000"/>
                  </a:solidFill>
                </a:rPr>
                <a:t>-SID </a:t>
              </a:r>
              <a:r>
                <a:rPr lang="en-US" sz="1400" b="1" dirty="0">
                  <a:solidFill>
                    <a:srgbClr val="000000"/>
                  </a:solidFill>
                </a:rPr>
                <a:t>(R4-R3)</a:t>
              </a:r>
            </a:p>
          </p:txBody>
        </p:sp>
      </p:grpSp>
      <p:sp>
        <p:nvSpPr>
          <p:cNvPr id="53" name="TextBox 52"/>
          <p:cNvSpPr txBox="1"/>
          <p:nvPr/>
        </p:nvSpPr>
        <p:spPr>
          <a:xfrm>
            <a:off x="5539098" y="2945716"/>
            <a:ext cx="632463" cy="304971"/>
          </a:xfrm>
          <a:prstGeom prst="rect">
            <a:avLst/>
          </a:prstGeom>
          <a:noFill/>
          <a:ln>
            <a:noFill/>
          </a:ln>
        </p:spPr>
        <p:txBody>
          <a:bodyPr wrap="none" rtlCol="0">
            <a:noAutofit/>
          </a:bodyPr>
          <a:lstStyle/>
          <a:p>
            <a:r>
              <a:rPr lang="en-US" sz="1400" b="1" dirty="0">
                <a:solidFill>
                  <a:srgbClr val="000000"/>
                </a:solidFill>
              </a:rPr>
              <a:t>P-Space</a:t>
            </a:r>
          </a:p>
        </p:txBody>
      </p:sp>
      <p:sp>
        <p:nvSpPr>
          <p:cNvPr id="54" name="TextBox 53"/>
          <p:cNvSpPr txBox="1"/>
          <p:nvPr/>
        </p:nvSpPr>
        <p:spPr>
          <a:xfrm>
            <a:off x="7071333" y="4863684"/>
            <a:ext cx="632463" cy="304971"/>
          </a:xfrm>
          <a:prstGeom prst="rect">
            <a:avLst/>
          </a:prstGeom>
          <a:noFill/>
          <a:ln>
            <a:noFill/>
          </a:ln>
        </p:spPr>
        <p:txBody>
          <a:bodyPr wrap="none" rtlCol="0">
            <a:noAutofit/>
          </a:bodyPr>
          <a:lstStyle/>
          <a:p>
            <a:r>
              <a:rPr lang="en-US" sz="1400" b="1" dirty="0">
                <a:solidFill>
                  <a:srgbClr val="000000"/>
                </a:solidFill>
              </a:rPr>
              <a:t>Q-Space</a:t>
            </a:r>
          </a:p>
        </p:txBody>
      </p:sp>
      <p:sp>
        <p:nvSpPr>
          <p:cNvPr id="55" name="Freeform 54"/>
          <p:cNvSpPr/>
          <p:nvPr/>
        </p:nvSpPr>
        <p:spPr>
          <a:xfrm>
            <a:off x="5990492" y="4607169"/>
            <a:ext cx="1242646" cy="187600"/>
          </a:xfrm>
          <a:custGeom>
            <a:avLst/>
            <a:gdLst>
              <a:gd name="connsiteX0" fmla="*/ 0 w 1242646"/>
              <a:gd name="connsiteY0" fmla="*/ 11723 h 187600"/>
              <a:gd name="connsiteX1" fmla="*/ 609600 w 1242646"/>
              <a:gd name="connsiteY1" fmla="*/ 187569 h 187600"/>
              <a:gd name="connsiteX2" fmla="*/ 1242646 w 1242646"/>
              <a:gd name="connsiteY2" fmla="*/ 0 h 187600"/>
            </a:gdLst>
            <a:ahLst/>
            <a:cxnLst>
              <a:cxn ang="0">
                <a:pos x="connsiteX0" y="connsiteY0"/>
              </a:cxn>
              <a:cxn ang="0">
                <a:pos x="connsiteX1" y="connsiteY1"/>
              </a:cxn>
              <a:cxn ang="0">
                <a:pos x="connsiteX2" y="connsiteY2"/>
              </a:cxn>
            </a:cxnLst>
            <a:rect l="l" t="t" r="r" b="b"/>
            <a:pathLst>
              <a:path w="1242646" h="187600">
                <a:moveTo>
                  <a:pt x="0" y="11723"/>
                </a:moveTo>
                <a:cubicBezTo>
                  <a:pt x="201246" y="100623"/>
                  <a:pt x="402492" y="189523"/>
                  <a:pt x="609600" y="187569"/>
                </a:cubicBezTo>
                <a:cubicBezTo>
                  <a:pt x="816708" y="185615"/>
                  <a:pt x="1029677" y="92807"/>
                  <a:pt x="12426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713785" y="1793631"/>
            <a:ext cx="293158" cy="2438400"/>
          </a:xfrm>
          <a:custGeom>
            <a:avLst/>
            <a:gdLst>
              <a:gd name="connsiteX0" fmla="*/ 0 w 293158"/>
              <a:gd name="connsiteY0" fmla="*/ 2438400 h 2438400"/>
              <a:gd name="connsiteX1" fmla="*/ 293077 w 293158"/>
              <a:gd name="connsiteY1" fmla="*/ 1289538 h 2438400"/>
              <a:gd name="connsiteX2" fmla="*/ 23446 w 293158"/>
              <a:gd name="connsiteY2" fmla="*/ 0 h 2438400"/>
            </a:gdLst>
            <a:ahLst/>
            <a:cxnLst>
              <a:cxn ang="0">
                <a:pos x="connsiteX0" y="connsiteY0"/>
              </a:cxn>
              <a:cxn ang="0">
                <a:pos x="connsiteX1" y="connsiteY1"/>
              </a:cxn>
              <a:cxn ang="0">
                <a:pos x="connsiteX2" y="connsiteY2"/>
              </a:cxn>
            </a:cxnLst>
            <a:rect l="l" t="t" r="r" b="b"/>
            <a:pathLst>
              <a:path w="293158" h="2438400">
                <a:moveTo>
                  <a:pt x="0" y="2438400"/>
                </a:moveTo>
                <a:cubicBezTo>
                  <a:pt x="144584" y="2067169"/>
                  <a:pt x="289169" y="1695938"/>
                  <a:pt x="293077" y="1289538"/>
                </a:cubicBezTo>
                <a:cubicBezTo>
                  <a:pt x="296985" y="883138"/>
                  <a:pt x="160215" y="441569"/>
                  <a:pt x="23446" y="0"/>
                </a:cubicBezTo>
              </a:path>
            </a:pathLst>
          </a:custGeom>
          <a:noFill/>
          <a:ln w="69850">
            <a:solidFill>
              <a:srgbClr val="494149"/>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592185" y="3201244"/>
            <a:ext cx="1463353" cy="642502"/>
            <a:chOff x="6988179" y="4573044"/>
            <a:chExt cx="1167575" cy="642502"/>
          </a:xfrm>
        </p:grpSpPr>
        <p:sp>
          <p:nvSpPr>
            <p:cNvPr id="58" name="TextBox 57"/>
            <p:cNvSpPr txBox="1"/>
            <p:nvPr/>
          </p:nvSpPr>
          <p:spPr>
            <a:xfrm>
              <a:off x="6989576" y="4891981"/>
              <a:ext cx="1166178" cy="323565"/>
            </a:xfrm>
            <a:prstGeom prst="rect">
              <a:avLst/>
            </a:prstGeom>
            <a:solidFill>
              <a:schemeClr val="bg1">
                <a:lumMod val="85000"/>
              </a:schemeClr>
            </a:solidFill>
            <a:ln w="22225">
              <a:solidFill>
                <a:srgbClr val="000000"/>
              </a:solidFill>
            </a:ln>
          </p:spPr>
          <p:txBody>
            <a:bodyPr wrap="square" rtlCol="0">
              <a:noAutofit/>
            </a:bodyPr>
            <a:lstStyle/>
            <a:p>
              <a:pPr algn="ctr"/>
              <a:r>
                <a:rPr lang="en-US" sz="1200" dirty="0">
                  <a:solidFill>
                    <a:srgbClr val="000000"/>
                  </a:solidFill>
                </a:rPr>
                <a:t>Packet to Z</a:t>
              </a:r>
            </a:p>
          </p:txBody>
        </p:sp>
        <p:sp>
          <p:nvSpPr>
            <p:cNvPr id="59" name="TextBox 58"/>
            <p:cNvSpPr txBox="1"/>
            <p:nvPr/>
          </p:nvSpPr>
          <p:spPr>
            <a:xfrm>
              <a:off x="6988179" y="4573044"/>
              <a:ext cx="1166178" cy="323565"/>
            </a:xfrm>
            <a:prstGeom prst="rect">
              <a:avLst/>
            </a:prstGeom>
            <a:solidFill>
              <a:srgbClr val="FFC000"/>
            </a:solidFill>
            <a:ln w="22225">
              <a:solidFill>
                <a:srgbClr val="000000"/>
              </a:solidFill>
            </a:ln>
          </p:spPr>
          <p:txBody>
            <a:bodyPr wrap="square" rtlCol="0">
              <a:noAutofit/>
            </a:bodyPr>
            <a:lstStyle/>
            <a:p>
              <a:pPr algn="ctr"/>
              <a:r>
                <a:rPr lang="en-US" sz="1400" b="1" dirty="0">
                  <a:solidFill>
                    <a:srgbClr val="000000"/>
                  </a:solidFill>
                </a:rPr>
                <a:t>Prefix-SID Z</a:t>
              </a:r>
            </a:p>
          </p:txBody>
        </p:sp>
      </p:grpSp>
      <p:sp>
        <p:nvSpPr>
          <p:cNvPr id="61" name="Title 1"/>
          <p:cNvSpPr txBox="1">
            <a:spLocks/>
          </p:cNvSpPr>
          <p:nvPr/>
        </p:nvSpPr>
        <p:spPr>
          <a:xfrm>
            <a:off x="210557" y="3484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TI-LFA for LDP Traffic</a:t>
            </a:r>
          </a:p>
        </p:txBody>
      </p:sp>
    </p:spTree>
    <p:extLst>
      <p:ext uri="{BB962C8B-B14F-4D97-AF65-F5344CB8AC3E}">
        <p14:creationId xmlns:p14="http://schemas.microsoft.com/office/powerpoint/2010/main" val="1665990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Traffic Engineering</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210206235"/>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48" y="1605700"/>
            <a:ext cx="5434445" cy="3785652"/>
          </a:xfrm>
          <a:prstGeom prst="rect">
            <a:avLst/>
          </a:prstGeom>
        </p:spPr>
        <p:txBody>
          <a:bodyPr wrap="square">
            <a:spAutoFit/>
          </a:bodyPr>
          <a:lstStyle/>
          <a:p>
            <a:r>
              <a:rPr lang="en-US" sz="2400" dirty="0">
                <a:solidFill>
                  <a:schemeClr val="bg1">
                    <a:lumMod val="50000"/>
                  </a:schemeClr>
                </a:solidFill>
              </a:rPr>
              <a:t> </a:t>
            </a:r>
          </a:p>
          <a:p>
            <a:r>
              <a:rPr lang="en-US" sz="2400" dirty="0">
                <a:solidFill>
                  <a:schemeClr val="bg1">
                    <a:lumMod val="50000"/>
                  </a:schemeClr>
                </a:solidFill>
              </a:rPr>
              <a:t>• Little deployment and many issues </a:t>
            </a:r>
          </a:p>
          <a:p>
            <a:r>
              <a:rPr lang="en-US" sz="2400" dirty="0">
                <a:solidFill>
                  <a:schemeClr val="bg1">
                    <a:lumMod val="50000"/>
                  </a:schemeClr>
                </a:solidFill>
              </a:rPr>
              <a:t>• Not scalable</a:t>
            </a:r>
          </a:p>
          <a:p>
            <a:pPr lvl="1"/>
            <a:r>
              <a:rPr lang="en-US" sz="2400" dirty="0">
                <a:solidFill>
                  <a:schemeClr val="bg1">
                    <a:lumMod val="50000"/>
                  </a:schemeClr>
                </a:solidFill>
              </a:rPr>
              <a:t> – Core states in k×n2</a:t>
            </a:r>
          </a:p>
          <a:p>
            <a:pPr lvl="1"/>
            <a:r>
              <a:rPr lang="en-US" sz="2400" dirty="0">
                <a:solidFill>
                  <a:schemeClr val="bg1">
                    <a:lumMod val="50000"/>
                  </a:schemeClr>
                </a:solidFill>
              </a:rPr>
              <a:t> – No inter-domain </a:t>
            </a:r>
          </a:p>
          <a:p>
            <a:r>
              <a:rPr lang="en-US" sz="2400" dirty="0">
                <a:solidFill>
                  <a:schemeClr val="bg1">
                    <a:lumMod val="50000"/>
                  </a:schemeClr>
                </a:solidFill>
              </a:rPr>
              <a:t>• Complex configuration </a:t>
            </a:r>
          </a:p>
          <a:p>
            <a:r>
              <a:rPr lang="en-US" sz="2400" dirty="0">
                <a:solidFill>
                  <a:schemeClr val="bg1">
                    <a:lumMod val="50000"/>
                  </a:schemeClr>
                </a:solidFill>
              </a:rPr>
              <a:t>      – Tunnel interfaces </a:t>
            </a:r>
          </a:p>
          <a:p>
            <a:r>
              <a:rPr lang="en-US" sz="2400" dirty="0">
                <a:solidFill>
                  <a:schemeClr val="bg1">
                    <a:lumMod val="50000"/>
                  </a:schemeClr>
                </a:solidFill>
              </a:rPr>
              <a:t>• Complex steering </a:t>
            </a:r>
          </a:p>
          <a:p>
            <a:r>
              <a:rPr lang="en-US" sz="2400" dirty="0">
                <a:solidFill>
                  <a:schemeClr val="bg1">
                    <a:lumMod val="50000"/>
                  </a:schemeClr>
                </a:solidFill>
              </a:rPr>
              <a:t>       – PBR, </a:t>
            </a:r>
            <a:r>
              <a:rPr lang="en-US" sz="2400" dirty="0" err="1">
                <a:solidFill>
                  <a:schemeClr val="bg1">
                    <a:lumMod val="50000"/>
                  </a:schemeClr>
                </a:solidFill>
              </a:rPr>
              <a:t>autoroute</a:t>
            </a:r>
            <a:endParaRPr lang="en-US" sz="24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Does not support ECMP</a:t>
            </a:r>
          </a:p>
        </p:txBody>
      </p:sp>
      <p:sp>
        <p:nvSpPr>
          <p:cNvPr id="4" name="Title 1"/>
          <p:cNvSpPr txBox="1">
            <a:spLocks/>
          </p:cNvSpPr>
          <p:nvPr/>
        </p:nvSpPr>
        <p:spPr>
          <a:xfrm>
            <a:off x="678148" y="7675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RSVP-TE</a:t>
            </a:r>
          </a:p>
        </p:txBody>
      </p:sp>
    </p:spTree>
    <p:extLst>
      <p:ext uri="{BB962C8B-B14F-4D97-AF65-F5344CB8AC3E}">
        <p14:creationId xmlns:p14="http://schemas.microsoft.com/office/powerpoint/2010/main" val="1484810842"/>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48" y="1322569"/>
            <a:ext cx="8406245" cy="5324535"/>
          </a:xfrm>
          <a:prstGeom prst="rect">
            <a:avLst/>
          </a:prstGeom>
        </p:spPr>
        <p:txBody>
          <a:bodyPr wrap="square">
            <a:spAutoFit/>
          </a:bodyPr>
          <a:lstStyle/>
          <a:p>
            <a:r>
              <a:rPr lang="en-US" sz="2000" dirty="0">
                <a:solidFill>
                  <a:srgbClr val="585858"/>
                </a:solidFill>
              </a:rPr>
              <a:t>• Simple, Automated and Scalable</a:t>
            </a:r>
          </a:p>
          <a:p>
            <a:pPr lvl="1"/>
            <a:r>
              <a:rPr lang="en-US" sz="2000" dirty="0">
                <a:solidFill>
                  <a:srgbClr val="585858"/>
                </a:solidFill>
              </a:rPr>
              <a:t>– No core state</a:t>
            </a:r>
            <a:r>
              <a:rPr lang="en-US" sz="2000" dirty="0">
                <a:solidFill>
                  <a:schemeClr val="accent3">
                    <a:lumMod val="50000"/>
                  </a:schemeClr>
                </a:solidFill>
              </a:rPr>
              <a:t>: state in the packet header</a:t>
            </a:r>
          </a:p>
          <a:p>
            <a:pPr lvl="1"/>
            <a:r>
              <a:rPr lang="en-US" sz="2000" dirty="0">
                <a:solidFill>
                  <a:srgbClr val="585858"/>
                </a:solidFill>
              </a:rPr>
              <a:t>– No tunnel interface: “</a:t>
            </a:r>
            <a:r>
              <a:rPr lang="en-US" sz="2000" dirty="0">
                <a:solidFill>
                  <a:schemeClr val="accent3">
                    <a:lumMod val="50000"/>
                  </a:schemeClr>
                </a:solidFill>
              </a:rPr>
              <a:t>SR Policy</a:t>
            </a:r>
            <a:r>
              <a:rPr lang="en-US" sz="2000" dirty="0">
                <a:solidFill>
                  <a:srgbClr val="585858"/>
                </a:solidFill>
              </a:rPr>
              <a:t>”</a:t>
            </a:r>
          </a:p>
          <a:p>
            <a:pPr lvl="1"/>
            <a:r>
              <a:rPr lang="en-US" sz="2000" dirty="0">
                <a:solidFill>
                  <a:srgbClr val="585858"/>
                </a:solidFill>
              </a:rPr>
              <a:t>– No head-end a-priori configuration: </a:t>
            </a:r>
            <a:r>
              <a:rPr lang="en-US" sz="2000" dirty="0">
                <a:solidFill>
                  <a:schemeClr val="accent3">
                    <a:lumMod val="50000"/>
                  </a:schemeClr>
                </a:solidFill>
              </a:rPr>
              <a:t>on-demand policy instantiation</a:t>
            </a:r>
          </a:p>
          <a:p>
            <a:r>
              <a:rPr lang="en-US" sz="2000" dirty="0">
                <a:solidFill>
                  <a:srgbClr val="585858"/>
                </a:solidFill>
              </a:rPr>
              <a:t>       – No head-end a-priori steering:</a:t>
            </a:r>
            <a:r>
              <a:rPr lang="en-US" sz="2000" dirty="0">
                <a:solidFill>
                  <a:schemeClr val="tx1">
                    <a:lumMod val="75000"/>
                  </a:schemeClr>
                </a:solidFill>
              </a:rPr>
              <a:t> </a:t>
            </a:r>
            <a:r>
              <a:rPr lang="en-US" sz="2000" dirty="0">
                <a:solidFill>
                  <a:schemeClr val="accent3">
                    <a:lumMod val="50000"/>
                  </a:schemeClr>
                </a:solidFill>
              </a:rPr>
              <a:t>automated</a:t>
            </a:r>
            <a:r>
              <a:rPr lang="en-US" sz="2000" dirty="0">
                <a:solidFill>
                  <a:schemeClr val="tx1">
                    <a:lumMod val="75000"/>
                  </a:schemeClr>
                </a:solidFill>
              </a:rPr>
              <a:t> </a:t>
            </a:r>
            <a:r>
              <a:rPr lang="en-US" sz="2000" dirty="0">
                <a:solidFill>
                  <a:srgbClr val="585858"/>
                </a:solidFill>
              </a:rPr>
              <a:t>steering</a:t>
            </a:r>
          </a:p>
          <a:p>
            <a:r>
              <a:rPr lang="en-US" sz="2000" dirty="0">
                <a:solidFill>
                  <a:srgbClr val="585858"/>
                </a:solidFill>
              </a:rPr>
              <a:t>• Multi-Domain</a:t>
            </a:r>
          </a:p>
          <a:p>
            <a:pPr lvl="1"/>
            <a:r>
              <a:rPr lang="en-US" sz="2000" dirty="0">
                <a:solidFill>
                  <a:srgbClr val="585858"/>
                </a:solidFill>
              </a:rPr>
              <a:t>– </a:t>
            </a:r>
            <a:r>
              <a:rPr lang="en-US" sz="2000" dirty="0">
                <a:solidFill>
                  <a:schemeClr val="accent3">
                    <a:lumMod val="50000"/>
                  </a:schemeClr>
                </a:solidFill>
              </a:rPr>
              <a:t>SDN Controller </a:t>
            </a:r>
            <a:r>
              <a:rPr lang="en-US" sz="2000" dirty="0">
                <a:solidFill>
                  <a:srgbClr val="585858"/>
                </a:solidFill>
              </a:rPr>
              <a:t>for compute</a:t>
            </a:r>
          </a:p>
          <a:p>
            <a:pPr lvl="1"/>
            <a:r>
              <a:rPr lang="en-US" sz="2000" dirty="0">
                <a:solidFill>
                  <a:srgbClr val="585858"/>
                </a:solidFill>
              </a:rPr>
              <a:t>– </a:t>
            </a:r>
            <a:r>
              <a:rPr lang="en-US" sz="2000" dirty="0">
                <a:solidFill>
                  <a:schemeClr val="accent3">
                    <a:lumMod val="50000"/>
                  </a:schemeClr>
                </a:solidFill>
              </a:rPr>
              <a:t>Binding-SID (BSID) </a:t>
            </a:r>
            <a:r>
              <a:rPr lang="en-US" sz="2000" dirty="0">
                <a:solidFill>
                  <a:srgbClr val="585858"/>
                </a:solidFill>
              </a:rPr>
              <a:t>for scale</a:t>
            </a:r>
          </a:p>
          <a:p>
            <a:r>
              <a:rPr lang="en-US" sz="2000" dirty="0">
                <a:solidFill>
                  <a:srgbClr val="585858"/>
                </a:solidFill>
              </a:rPr>
              <a:t>• Lots of Functionality</a:t>
            </a:r>
          </a:p>
          <a:p>
            <a:r>
              <a:rPr lang="en-US" sz="2000" dirty="0">
                <a:solidFill>
                  <a:srgbClr val="585858"/>
                </a:solidFill>
              </a:rPr>
              <a:t>       – Designed with </a:t>
            </a:r>
            <a:r>
              <a:rPr lang="en-US" sz="2000" dirty="0">
                <a:solidFill>
                  <a:schemeClr val="accent3">
                    <a:lumMod val="50000"/>
                  </a:schemeClr>
                </a:solidFill>
              </a:rPr>
              <a:t>lead operators </a:t>
            </a:r>
            <a:r>
              <a:rPr lang="en-US" sz="2000" dirty="0">
                <a:solidFill>
                  <a:srgbClr val="585858"/>
                </a:solidFill>
              </a:rPr>
              <a:t>along their use-cases</a:t>
            </a:r>
          </a:p>
          <a:p>
            <a:pPr indent="-342900">
              <a:buFont typeface="Arial" panose="020B0604020202020204" pitchFamily="34" charset="0"/>
              <a:buChar char="•"/>
            </a:pPr>
            <a:r>
              <a:rPr lang="en-US" sz="2000" dirty="0">
                <a:solidFill>
                  <a:srgbClr val="585858"/>
                </a:solidFill>
              </a:rPr>
              <a:t>Provides explicit routing</a:t>
            </a:r>
          </a:p>
          <a:p>
            <a:pPr indent="-342900">
              <a:buFont typeface="Arial" panose="020B0604020202020204" pitchFamily="34" charset="0"/>
              <a:buChar char="•"/>
            </a:pPr>
            <a:r>
              <a:rPr lang="en-US" sz="2000" dirty="0">
                <a:solidFill>
                  <a:srgbClr val="585858"/>
                </a:solidFill>
              </a:rPr>
              <a:t>Supports constraint-based routing</a:t>
            </a:r>
          </a:p>
          <a:p>
            <a:pPr indent="-342900">
              <a:buFont typeface="Arial" panose="020B0604020202020204" pitchFamily="34" charset="0"/>
              <a:buChar char="•"/>
            </a:pPr>
            <a:r>
              <a:rPr lang="en-US" sz="2000" dirty="0">
                <a:solidFill>
                  <a:srgbClr val="585858"/>
                </a:solidFill>
              </a:rPr>
              <a:t>Supports centralized admission control</a:t>
            </a:r>
          </a:p>
          <a:p>
            <a:pPr indent="-342900">
              <a:buFont typeface="Arial" panose="020B0604020202020204" pitchFamily="34" charset="0"/>
              <a:buChar char="•"/>
            </a:pPr>
            <a:r>
              <a:rPr lang="en-US" sz="2000" dirty="0">
                <a:solidFill>
                  <a:srgbClr val="585858"/>
                </a:solidFill>
              </a:rPr>
              <a:t>No RSVP-TE to establish LSPs</a:t>
            </a:r>
          </a:p>
          <a:p>
            <a:pPr indent="-342900">
              <a:buFont typeface="Arial" panose="020B0604020202020204" pitchFamily="34" charset="0"/>
              <a:buChar char="•"/>
            </a:pPr>
            <a:r>
              <a:rPr lang="en-US" sz="2000" dirty="0">
                <a:solidFill>
                  <a:srgbClr val="585858"/>
                </a:solidFill>
              </a:rPr>
              <a:t>Uses existing ISIS / OSPF extensions to advertise link attributes</a:t>
            </a:r>
          </a:p>
          <a:p>
            <a:pPr indent="-342900">
              <a:buFont typeface="Arial" panose="020B0604020202020204" pitchFamily="34" charset="0"/>
              <a:buChar char="•"/>
            </a:pPr>
            <a:r>
              <a:rPr lang="en-US" sz="2000" dirty="0">
                <a:solidFill>
                  <a:srgbClr val="585858"/>
                </a:solidFill>
              </a:rPr>
              <a:t>Supports ECMP</a:t>
            </a:r>
          </a:p>
          <a:p>
            <a:pPr indent="-342900">
              <a:buFont typeface="Arial" panose="020B0604020202020204" pitchFamily="34" charset="0"/>
              <a:buChar char="•"/>
            </a:pPr>
            <a:r>
              <a:rPr lang="en-US" sz="2000" dirty="0">
                <a:solidFill>
                  <a:srgbClr val="585858"/>
                </a:solidFill>
              </a:rPr>
              <a:t>Disjoint Path</a:t>
            </a:r>
          </a:p>
        </p:txBody>
      </p:sp>
      <p:sp>
        <p:nvSpPr>
          <p:cNvPr id="4" name="Title 1"/>
          <p:cNvSpPr txBox="1">
            <a:spLocks/>
          </p:cNvSpPr>
          <p:nvPr/>
        </p:nvSpPr>
        <p:spPr>
          <a:xfrm>
            <a:off x="678148" y="767500"/>
            <a:ext cx="8588861"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b="1" dirty="0">
                <a:solidFill>
                  <a:srgbClr val="040404"/>
                </a:solidFill>
              </a:rPr>
              <a:t>SRTE</a:t>
            </a:r>
          </a:p>
        </p:txBody>
      </p:sp>
    </p:spTree>
    <p:extLst>
      <p:ext uri="{BB962C8B-B14F-4D97-AF65-F5344CB8AC3E}">
        <p14:creationId xmlns:p14="http://schemas.microsoft.com/office/powerpoint/2010/main" val="1590780520"/>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816506" y="1998043"/>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dirty="0">
              <a:solidFill>
                <a:srgbClr val="FFFFFF"/>
              </a:solidFill>
            </a:endParaRPr>
          </a:p>
        </p:txBody>
      </p:sp>
      <p:sp>
        <p:nvSpPr>
          <p:cNvPr id="165" name="Rounded Rectangle 164"/>
          <p:cNvSpPr/>
          <p:nvPr/>
        </p:nvSpPr>
        <p:spPr>
          <a:xfrm>
            <a:off x="6819085" y="1998041"/>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44" name="Oval 43"/>
          <p:cNvSpPr/>
          <p:nvPr/>
        </p:nvSpPr>
        <p:spPr>
          <a:xfrm>
            <a:off x="6235109" y="4438151"/>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5" name="Straight Connector 44"/>
          <p:cNvCxnSpPr>
            <a:stCxn id="47" idx="4"/>
            <a:endCxn id="56" idx="6"/>
          </p:cNvCxnSpPr>
          <p:nvPr/>
        </p:nvCxnSpPr>
        <p:spPr>
          <a:xfrm flipH="1">
            <a:off x="5823074" y="2688246"/>
            <a:ext cx="673408" cy="84249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295801" y="217537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7" name="Oval 46"/>
          <p:cNvSpPr/>
          <p:nvPr/>
        </p:nvSpPr>
        <p:spPr>
          <a:xfrm>
            <a:off x="6237103" y="2158459"/>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8" name="Oval 47"/>
          <p:cNvSpPr/>
          <p:nvPr/>
        </p:nvSpPr>
        <p:spPr>
          <a:xfrm>
            <a:off x="4295801" y="443815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50" name="Straight Connector 49"/>
          <p:cNvCxnSpPr>
            <a:stCxn id="47" idx="2"/>
            <a:endCxn id="46" idx="6"/>
          </p:cNvCxnSpPr>
          <p:nvPr/>
        </p:nvCxnSpPr>
        <p:spPr>
          <a:xfrm flipH="1">
            <a:off x="4810859" y="2423353"/>
            <a:ext cx="1426244" cy="395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4" idx="2"/>
          </p:cNvCxnSpPr>
          <p:nvPr/>
        </p:nvCxnSpPr>
        <p:spPr>
          <a:xfrm flipV="1">
            <a:off x="4846290" y="4690084"/>
            <a:ext cx="1388819"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0"/>
            <a:endCxn id="56" idx="6"/>
          </p:cNvCxnSpPr>
          <p:nvPr/>
        </p:nvCxnSpPr>
        <p:spPr>
          <a:xfrm flipH="1" flipV="1">
            <a:off x="5823074" y="3530741"/>
            <a:ext cx="669564" cy="9074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84483" y="2200683"/>
            <a:ext cx="546932" cy="313610"/>
          </a:xfrm>
          <a:prstGeom prst="rect">
            <a:avLst/>
          </a:prstGeom>
          <a:noFill/>
          <a:ln>
            <a:noFill/>
          </a:ln>
        </p:spPr>
        <p:txBody>
          <a:bodyPr wrap="none" rtlCol="0">
            <a:noAutofit/>
          </a:bodyPr>
          <a:lstStyle/>
          <a:p>
            <a:pPr algn="ctr"/>
            <a:r>
              <a:rPr lang="en-US" dirty="0">
                <a:solidFill>
                  <a:schemeClr val="bg1"/>
                </a:solidFill>
              </a:rPr>
              <a:t>5</a:t>
            </a:r>
          </a:p>
        </p:txBody>
      </p:sp>
      <p:grpSp>
        <p:nvGrpSpPr>
          <p:cNvPr id="55" name="Group 54"/>
          <p:cNvGrpSpPr/>
          <p:nvPr/>
        </p:nvGrpSpPr>
        <p:grpSpPr>
          <a:xfrm>
            <a:off x="5308016" y="3278808"/>
            <a:ext cx="515058" cy="503865"/>
            <a:chOff x="4245424" y="3169506"/>
            <a:chExt cx="365760" cy="365760"/>
          </a:xfrm>
        </p:grpSpPr>
        <p:sp>
          <p:nvSpPr>
            <p:cNvPr id="56" name="Oval 5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7" name="TextBox 5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14</a:t>
              </a:r>
            </a:p>
          </p:txBody>
        </p:sp>
      </p:grpSp>
      <p:sp>
        <p:nvSpPr>
          <p:cNvPr id="58" name="TextBox 57"/>
          <p:cNvSpPr txBox="1"/>
          <p:nvPr/>
        </p:nvSpPr>
        <p:spPr>
          <a:xfrm>
            <a:off x="6304225" y="2246633"/>
            <a:ext cx="384514" cy="353437"/>
          </a:xfrm>
          <a:prstGeom prst="rect">
            <a:avLst/>
          </a:prstGeom>
          <a:noFill/>
          <a:ln>
            <a:noFill/>
          </a:ln>
        </p:spPr>
        <p:txBody>
          <a:bodyPr wrap="none" rtlCol="0">
            <a:noAutofit/>
          </a:bodyPr>
          <a:lstStyle/>
          <a:p>
            <a:pPr algn="ctr"/>
            <a:r>
              <a:rPr lang="en-US" dirty="0">
                <a:solidFill>
                  <a:schemeClr val="bg1"/>
                </a:solidFill>
              </a:rPr>
              <a:t>22</a:t>
            </a:r>
          </a:p>
        </p:txBody>
      </p:sp>
      <p:sp>
        <p:nvSpPr>
          <p:cNvPr id="59" name="TextBox 58"/>
          <p:cNvSpPr txBox="1"/>
          <p:nvPr/>
        </p:nvSpPr>
        <p:spPr>
          <a:xfrm>
            <a:off x="4276649" y="4510785"/>
            <a:ext cx="588791" cy="358597"/>
          </a:xfrm>
          <a:prstGeom prst="rect">
            <a:avLst/>
          </a:prstGeom>
          <a:noFill/>
          <a:ln>
            <a:noFill/>
          </a:ln>
        </p:spPr>
        <p:txBody>
          <a:bodyPr wrap="none" rtlCol="0">
            <a:noAutofit/>
          </a:bodyPr>
          <a:lstStyle/>
          <a:p>
            <a:pPr algn="ctr"/>
            <a:r>
              <a:rPr lang="en-US" dirty="0">
                <a:solidFill>
                  <a:schemeClr val="bg1"/>
                </a:solidFill>
              </a:rPr>
              <a:t>9</a:t>
            </a:r>
          </a:p>
        </p:txBody>
      </p:sp>
      <p:sp>
        <p:nvSpPr>
          <p:cNvPr id="60" name="TextBox 59"/>
          <p:cNvSpPr txBox="1"/>
          <p:nvPr/>
        </p:nvSpPr>
        <p:spPr>
          <a:xfrm>
            <a:off x="6276514" y="4491372"/>
            <a:ext cx="448902" cy="332936"/>
          </a:xfrm>
          <a:prstGeom prst="rect">
            <a:avLst/>
          </a:prstGeom>
          <a:noFill/>
          <a:ln>
            <a:noFill/>
          </a:ln>
        </p:spPr>
        <p:txBody>
          <a:bodyPr wrap="none" rtlCol="0">
            <a:noAutofit/>
          </a:bodyPr>
          <a:lstStyle/>
          <a:p>
            <a:pPr algn="ctr"/>
            <a:r>
              <a:rPr lang="en-US" dirty="0">
                <a:solidFill>
                  <a:schemeClr val="bg1"/>
                </a:solidFill>
              </a:rPr>
              <a:t>23</a:t>
            </a:r>
          </a:p>
        </p:txBody>
      </p:sp>
      <p:cxnSp>
        <p:nvCxnSpPr>
          <p:cNvPr id="71" name="Straight Connector 70"/>
          <p:cNvCxnSpPr>
            <a:stCxn id="48" idx="0"/>
            <a:endCxn id="56" idx="2"/>
          </p:cNvCxnSpPr>
          <p:nvPr/>
        </p:nvCxnSpPr>
        <p:spPr>
          <a:xfrm flipV="1">
            <a:off x="4571046" y="3530741"/>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4"/>
            <a:endCxn id="56" idx="2"/>
          </p:cNvCxnSpPr>
          <p:nvPr/>
        </p:nvCxnSpPr>
        <p:spPr>
          <a:xfrm>
            <a:off x="4553330" y="2679238"/>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6" idx="4"/>
            <a:endCxn id="107" idx="6"/>
          </p:cNvCxnSpPr>
          <p:nvPr/>
        </p:nvCxnSpPr>
        <p:spPr>
          <a:xfrm flipH="1">
            <a:off x="3863322" y="2679238"/>
            <a:ext cx="690008" cy="8320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2336049" y="2176742"/>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Oval 100"/>
          <p:cNvSpPr/>
          <p:nvPr/>
        </p:nvSpPr>
        <p:spPr>
          <a:xfrm>
            <a:off x="2325658" y="4439521"/>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02" name="Straight Connector 101"/>
          <p:cNvCxnSpPr>
            <a:stCxn id="46" idx="2"/>
            <a:endCxn id="99" idx="6"/>
          </p:cNvCxnSpPr>
          <p:nvPr/>
        </p:nvCxnSpPr>
        <p:spPr>
          <a:xfrm flipH="1">
            <a:off x="2851107" y="2427306"/>
            <a:ext cx="1444694" cy="13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6"/>
            <a:endCxn id="59" idx="1"/>
          </p:cNvCxnSpPr>
          <p:nvPr/>
        </p:nvCxnSpPr>
        <p:spPr>
          <a:xfrm flipV="1">
            <a:off x="2876147" y="4690084"/>
            <a:ext cx="1400502" cy="78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8" idx="0"/>
            <a:endCxn id="107" idx="6"/>
          </p:cNvCxnSpPr>
          <p:nvPr/>
        </p:nvCxnSpPr>
        <p:spPr>
          <a:xfrm flipH="1" flipV="1">
            <a:off x="3863322" y="3511328"/>
            <a:ext cx="707724" cy="926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4731" y="2202052"/>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106" name="Group 105"/>
          <p:cNvGrpSpPr/>
          <p:nvPr/>
        </p:nvGrpSpPr>
        <p:grpSpPr>
          <a:xfrm>
            <a:off x="3348264" y="3259395"/>
            <a:ext cx="515058" cy="503865"/>
            <a:chOff x="4245424" y="3169506"/>
            <a:chExt cx="365760" cy="365760"/>
          </a:xfrm>
        </p:grpSpPr>
        <p:sp>
          <p:nvSpPr>
            <p:cNvPr id="107" name="Oval 10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8" name="TextBox 10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13</a:t>
              </a:r>
            </a:p>
          </p:txBody>
        </p:sp>
      </p:grpSp>
      <p:sp>
        <p:nvSpPr>
          <p:cNvPr id="110" name="TextBox 109"/>
          <p:cNvSpPr txBox="1"/>
          <p:nvPr/>
        </p:nvSpPr>
        <p:spPr>
          <a:xfrm>
            <a:off x="2306506" y="4512154"/>
            <a:ext cx="588791" cy="358597"/>
          </a:xfrm>
          <a:prstGeom prst="rect">
            <a:avLst/>
          </a:prstGeom>
          <a:noFill/>
          <a:ln>
            <a:noFill/>
          </a:ln>
        </p:spPr>
        <p:txBody>
          <a:bodyPr wrap="none" rtlCol="0">
            <a:noAutofit/>
          </a:bodyPr>
          <a:lstStyle/>
          <a:p>
            <a:pPr algn="ctr"/>
            <a:r>
              <a:rPr lang="en-US" dirty="0">
                <a:solidFill>
                  <a:schemeClr val="bg1"/>
                </a:solidFill>
              </a:rPr>
              <a:t>7</a:t>
            </a:r>
          </a:p>
        </p:txBody>
      </p:sp>
      <p:cxnSp>
        <p:nvCxnSpPr>
          <p:cNvPr id="112" name="Straight Connector 111"/>
          <p:cNvCxnSpPr>
            <a:stCxn id="101" idx="0"/>
          </p:cNvCxnSpPr>
          <p:nvPr/>
        </p:nvCxnSpPr>
        <p:spPr>
          <a:xfrm flipV="1">
            <a:off x="2600903" y="3532110"/>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9" idx="4"/>
          </p:cNvCxnSpPr>
          <p:nvPr/>
        </p:nvCxnSpPr>
        <p:spPr>
          <a:xfrm>
            <a:off x="2593578" y="2680607"/>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1" idx="0"/>
            <a:endCxn id="99" idx="4"/>
          </p:cNvCxnSpPr>
          <p:nvPr/>
        </p:nvCxnSpPr>
        <p:spPr>
          <a:xfrm flipH="1" flipV="1">
            <a:off x="2593578" y="2680607"/>
            <a:ext cx="7325"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0"/>
            <a:endCxn id="46" idx="4"/>
          </p:cNvCxnSpPr>
          <p:nvPr/>
        </p:nvCxnSpPr>
        <p:spPr>
          <a:xfrm flipH="1" flipV="1">
            <a:off x="4553330" y="2679238"/>
            <a:ext cx="17716"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4" idx="0"/>
            <a:endCxn id="47" idx="4"/>
          </p:cNvCxnSpPr>
          <p:nvPr/>
        </p:nvCxnSpPr>
        <p:spPr>
          <a:xfrm flipV="1">
            <a:off x="6492638" y="2688246"/>
            <a:ext cx="3844" cy="17499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50594" y="3260749"/>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0" name="TextBox 129"/>
          <p:cNvSpPr txBox="1"/>
          <p:nvPr/>
        </p:nvSpPr>
        <p:spPr>
          <a:xfrm>
            <a:off x="931442" y="3333382"/>
            <a:ext cx="588791" cy="358597"/>
          </a:xfrm>
          <a:prstGeom prst="rect">
            <a:avLst/>
          </a:prstGeom>
          <a:noFill/>
          <a:ln>
            <a:noFill/>
          </a:ln>
        </p:spPr>
        <p:txBody>
          <a:bodyPr wrap="none" rtlCol="0">
            <a:noAutofit/>
          </a:bodyPr>
          <a:lstStyle/>
          <a:p>
            <a:pPr algn="ctr"/>
            <a:r>
              <a:rPr lang="en-US" dirty="0">
                <a:solidFill>
                  <a:schemeClr val="bg1"/>
                </a:solidFill>
              </a:rPr>
              <a:t>2</a:t>
            </a:r>
          </a:p>
        </p:txBody>
      </p:sp>
      <p:sp>
        <p:nvSpPr>
          <p:cNvPr id="131" name="Oval 130"/>
          <p:cNvSpPr/>
          <p:nvPr/>
        </p:nvSpPr>
        <p:spPr>
          <a:xfrm>
            <a:off x="7534967" y="325804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2" name="TextBox 131"/>
          <p:cNvSpPr txBox="1"/>
          <p:nvPr/>
        </p:nvSpPr>
        <p:spPr>
          <a:xfrm>
            <a:off x="7515815" y="3330675"/>
            <a:ext cx="588791" cy="358597"/>
          </a:xfrm>
          <a:prstGeom prst="rect">
            <a:avLst/>
          </a:prstGeom>
          <a:noFill/>
          <a:ln>
            <a:noFill/>
          </a:ln>
        </p:spPr>
        <p:txBody>
          <a:bodyPr wrap="none" rtlCol="0">
            <a:noAutofit/>
          </a:bodyPr>
          <a:lstStyle/>
          <a:p>
            <a:pPr algn="ctr"/>
            <a:r>
              <a:rPr lang="en-US" dirty="0">
                <a:solidFill>
                  <a:schemeClr val="bg1"/>
                </a:solidFill>
              </a:rPr>
              <a:t>21</a:t>
            </a:r>
          </a:p>
        </p:txBody>
      </p:sp>
      <p:cxnSp>
        <p:nvCxnSpPr>
          <p:cNvPr id="133" name="Straight Connector 132"/>
          <p:cNvCxnSpPr>
            <a:stCxn id="99" idx="3"/>
          </p:cNvCxnSpPr>
          <p:nvPr/>
        </p:nvCxnSpPr>
        <p:spPr>
          <a:xfrm flipH="1">
            <a:off x="1397463" y="2606818"/>
            <a:ext cx="1014014" cy="726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29" idx="5"/>
          </p:cNvCxnSpPr>
          <p:nvPr/>
        </p:nvCxnSpPr>
        <p:spPr>
          <a:xfrm flipH="1" flipV="1">
            <a:off x="1420466" y="3701877"/>
            <a:ext cx="951014" cy="81027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31" idx="3"/>
            <a:endCxn id="44" idx="7"/>
          </p:cNvCxnSpPr>
          <p:nvPr/>
        </p:nvCxnSpPr>
        <p:spPr>
          <a:xfrm flipH="1">
            <a:off x="6674739" y="3699170"/>
            <a:ext cx="940845" cy="8127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601174" y="98009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0" name="TextBox 149"/>
          <p:cNvSpPr txBox="1"/>
          <p:nvPr/>
        </p:nvSpPr>
        <p:spPr>
          <a:xfrm>
            <a:off x="3569300" y="1044385"/>
            <a:ext cx="546932" cy="313610"/>
          </a:xfrm>
          <a:prstGeom prst="rect">
            <a:avLst/>
          </a:prstGeom>
          <a:noFill/>
          <a:ln>
            <a:noFill/>
          </a:ln>
        </p:spPr>
        <p:txBody>
          <a:bodyPr wrap="none" rtlCol="0">
            <a:noAutofit/>
          </a:bodyPr>
          <a:lstStyle/>
          <a:p>
            <a:pPr algn="ctr"/>
            <a:r>
              <a:rPr lang="en-US" dirty="0">
                <a:solidFill>
                  <a:schemeClr val="bg1"/>
                </a:solidFill>
              </a:rPr>
              <a:t>10</a:t>
            </a:r>
          </a:p>
        </p:txBody>
      </p:sp>
      <p:sp>
        <p:nvSpPr>
          <p:cNvPr id="151" name="Oval 150"/>
          <p:cNvSpPr/>
          <p:nvPr/>
        </p:nvSpPr>
        <p:spPr>
          <a:xfrm>
            <a:off x="4876758" y="95478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2" name="TextBox 151"/>
          <p:cNvSpPr txBox="1"/>
          <p:nvPr/>
        </p:nvSpPr>
        <p:spPr>
          <a:xfrm>
            <a:off x="4876758" y="1019075"/>
            <a:ext cx="546932" cy="313610"/>
          </a:xfrm>
          <a:prstGeom prst="rect">
            <a:avLst/>
          </a:prstGeom>
          <a:noFill/>
          <a:ln>
            <a:noFill/>
          </a:ln>
        </p:spPr>
        <p:txBody>
          <a:bodyPr wrap="none" rtlCol="0">
            <a:noAutofit/>
          </a:bodyPr>
          <a:lstStyle/>
          <a:p>
            <a:pPr algn="ctr"/>
            <a:r>
              <a:rPr lang="en-US" dirty="0">
                <a:solidFill>
                  <a:schemeClr val="bg1"/>
                </a:solidFill>
              </a:rPr>
              <a:t>11</a:t>
            </a:r>
          </a:p>
        </p:txBody>
      </p:sp>
      <p:cxnSp>
        <p:nvCxnSpPr>
          <p:cNvPr id="153" name="Straight Connector 152"/>
          <p:cNvCxnSpPr>
            <a:stCxn id="46" idx="0"/>
            <a:endCxn id="149" idx="4"/>
          </p:cNvCxnSpPr>
          <p:nvPr/>
        </p:nvCxnSpPr>
        <p:spPr>
          <a:xfrm flipH="1" flipV="1">
            <a:off x="3858703" y="1483961"/>
            <a:ext cx="694627" cy="6914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151" idx="4"/>
          </p:cNvCxnSpPr>
          <p:nvPr/>
        </p:nvCxnSpPr>
        <p:spPr>
          <a:xfrm flipV="1">
            <a:off x="4553330" y="1458651"/>
            <a:ext cx="580957" cy="71672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174368" y="2153460"/>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1" name="TextBox 160"/>
          <p:cNvSpPr txBox="1"/>
          <p:nvPr/>
        </p:nvSpPr>
        <p:spPr>
          <a:xfrm>
            <a:off x="5162729" y="4728492"/>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2" name="Rounded Rectangle 161"/>
          <p:cNvSpPr/>
          <p:nvPr/>
        </p:nvSpPr>
        <p:spPr>
          <a:xfrm>
            <a:off x="2519815" y="1998043"/>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3" name="Rounded Rectangle 162"/>
          <p:cNvSpPr/>
          <p:nvPr/>
        </p:nvSpPr>
        <p:spPr>
          <a:xfrm>
            <a:off x="4698081" y="1998042"/>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6" name="TextBox 165"/>
          <p:cNvSpPr txBox="1"/>
          <p:nvPr/>
        </p:nvSpPr>
        <p:spPr>
          <a:xfrm>
            <a:off x="1243462" y="4746171"/>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7" name="TextBox 166"/>
          <p:cNvSpPr txBox="1"/>
          <p:nvPr/>
        </p:nvSpPr>
        <p:spPr>
          <a:xfrm>
            <a:off x="7152378" y="4750624"/>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8" name="Rectangle 167"/>
          <p:cNvSpPr/>
          <p:nvPr/>
        </p:nvSpPr>
        <p:spPr>
          <a:xfrm>
            <a:off x="2356180" y="5265201"/>
            <a:ext cx="2915791" cy="769441"/>
          </a:xfrm>
          <a:prstGeom prst="rect">
            <a:avLst/>
          </a:prstGeom>
        </p:spPr>
        <p:txBody>
          <a:bodyPr wrap="square">
            <a:spAutoFit/>
          </a:bodyPr>
          <a:lstStyle/>
          <a:p>
            <a:r>
              <a:rPr lang="en-US" sz="1100" dirty="0">
                <a:solidFill>
                  <a:srgbClr val="040404"/>
                </a:solidFill>
              </a:rPr>
              <a:t>Router-id of </a:t>
            </a:r>
            <a:r>
              <a:rPr lang="en-US" sz="1100" dirty="0" err="1">
                <a:solidFill>
                  <a:srgbClr val="040404"/>
                </a:solidFill>
              </a:rPr>
              <a:t>NodeX</a:t>
            </a:r>
            <a:r>
              <a:rPr lang="en-US" sz="1100" dirty="0">
                <a:solidFill>
                  <a:srgbClr val="040404"/>
                </a:solidFill>
              </a:rPr>
              <a:t>: 1.1.1.X </a:t>
            </a:r>
          </a:p>
          <a:p>
            <a:r>
              <a:rPr lang="en-US" sz="1100" dirty="0">
                <a:solidFill>
                  <a:srgbClr val="040404"/>
                </a:solidFill>
              </a:rPr>
              <a:t>Prefix-SID index of </a:t>
            </a:r>
            <a:r>
              <a:rPr lang="en-US" sz="1100" dirty="0" err="1">
                <a:solidFill>
                  <a:srgbClr val="040404"/>
                </a:solidFill>
              </a:rPr>
              <a:t>NodeX</a:t>
            </a:r>
            <a:r>
              <a:rPr lang="en-US" sz="1100" dirty="0">
                <a:solidFill>
                  <a:srgbClr val="040404"/>
                </a:solidFill>
              </a:rPr>
              <a:t>: X </a:t>
            </a:r>
          </a:p>
          <a:p>
            <a:r>
              <a:rPr lang="en-US" sz="1100" dirty="0">
                <a:solidFill>
                  <a:srgbClr val="040404"/>
                </a:solidFill>
              </a:rPr>
              <a:t>Link address XY: 99.X.Y.X/24 with X &lt; Y</a:t>
            </a:r>
          </a:p>
          <a:p>
            <a:r>
              <a:rPr lang="en-US" sz="1100" dirty="0" err="1">
                <a:solidFill>
                  <a:srgbClr val="040404"/>
                </a:solidFill>
              </a:rPr>
              <a:t>Adj</a:t>
            </a:r>
            <a:r>
              <a:rPr lang="en-US" sz="1100" dirty="0">
                <a:solidFill>
                  <a:srgbClr val="040404"/>
                </a:solidFill>
              </a:rPr>
              <a:t>-SID XY: 240XY </a:t>
            </a:r>
          </a:p>
        </p:txBody>
      </p:sp>
      <p:sp>
        <p:nvSpPr>
          <p:cNvPr id="169" name="Rectangle 168"/>
          <p:cNvSpPr/>
          <p:nvPr/>
        </p:nvSpPr>
        <p:spPr>
          <a:xfrm>
            <a:off x="5540699" y="5258828"/>
            <a:ext cx="2295001" cy="600164"/>
          </a:xfrm>
          <a:prstGeom prst="rect">
            <a:avLst/>
          </a:prstGeom>
        </p:spPr>
        <p:txBody>
          <a:bodyPr wrap="square">
            <a:spAutoFit/>
          </a:bodyPr>
          <a:lstStyle/>
          <a:p>
            <a:r>
              <a:rPr lang="en-US" sz="1100" dirty="0">
                <a:solidFill>
                  <a:srgbClr val="040404"/>
                </a:solidFill>
              </a:rPr>
              <a:t>Default IGP Metric: I:10 </a:t>
            </a:r>
          </a:p>
          <a:p>
            <a:r>
              <a:rPr lang="en-US" sz="1100" dirty="0">
                <a:solidFill>
                  <a:srgbClr val="040404"/>
                </a:solidFill>
              </a:rPr>
              <a:t>Default TE Metric: T:10 </a:t>
            </a:r>
          </a:p>
          <a:p>
            <a:r>
              <a:rPr lang="en-US" sz="1100" dirty="0">
                <a:solidFill>
                  <a:srgbClr val="040404"/>
                </a:solidFill>
              </a:rPr>
              <a:t>TE Metric used to express latency</a:t>
            </a:r>
          </a:p>
        </p:txBody>
      </p:sp>
      <p:sp>
        <p:nvSpPr>
          <p:cNvPr id="171" name="TextBox 170"/>
          <p:cNvSpPr txBox="1"/>
          <p:nvPr/>
        </p:nvSpPr>
        <p:spPr>
          <a:xfrm>
            <a:off x="4731587" y="3190548"/>
            <a:ext cx="1279308" cy="1019467"/>
          </a:xfrm>
          <a:prstGeom prst="rect">
            <a:avLst/>
          </a:prstGeom>
          <a:noFill/>
          <a:ln>
            <a:noFill/>
          </a:ln>
        </p:spPr>
        <p:txBody>
          <a:bodyPr wrap="none" rtlCol="0">
            <a:noAutofit/>
          </a:bodyPr>
          <a:lstStyle/>
          <a:p>
            <a:pPr algn="ctr"/>
            <a:endParaRPr lang="en-US" sz="1200" dirty="0">
              <a:solidFill>
                <a:srgbClr val="000000"/>
              </a:solidFill>
            </a:endParaRPr>
          </a:p>
        </p:txBody>
      </p:sp>
      <p:grpSp>
        <p:nvGrpSpPr>
          <p:cNvPr id="182" name="Group 181"/>
          <p:cNvGrpSpPr/>
          <p:nvPr/>
        </p:nvGrpSpPr>
        <p:grpSpPr>
          <a:xfrm>
            <a:off x="2159749" y="1002000"/>
            <a:ext cx="4902892" cy="3542868"/>
            <a:chOff x="2159749" y="1002000"/>
            <a:chExt cx="4902892" cy="3542868"/>
          </a:xfrm>
        </p:grpSpPr>
        <p:grpSp>
          <p:nvGrpSpPr>
            <p:cNvPr id="179" name="Group 178"/>
            <p:cNvGrpSpPr/>
            <p:nvPr/>
          </p:nvGrpSpPr>
          <p:grpSpPr>
            <a:xfrm>
              <a:off x="2159749" y="1002000"/>
              <a:ext cx="4902892" cy="3542868"/>
              <a:chOff x="2159749" y="1002000"/>
              <a:chExt cx="4902892" cy="3542868"/>
            </a:xfrm>
          </p:grpSpPr>
          <p:sp>
            <p:nvSpPr>
              <p:cNvPr id="170" name="Rectangle 169"/>
              <p:cNvSpPr/>
              <p:nvPr/>
            </p:nvSpPr>
            <p:spPr>
              <a:xfrm>
                <a:off x="5495883" y="1002349"/>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1.1.1.11</a:t>
                </a:r>
              </a:p>
            </p:txBody>
          </p:sp>
          <p:sp>
            <p:nvSpPr>
              <p:cNvPr id="172" name="Rectangle 171"/>
              <p:cNvSpPr/>
              <p:nvPr/>
            </p:nvSpPr>
            <p:spPr>
              <a:xfrm>
                <a:off x="2604829" y="1002000"/>
                <a:ext cx="830677" cy="307777"/>
              </a:xfrm>
              <a:prstGeom prst="rect">
                <a:avLst/>
              </a:prstGeom>
              <a:solidFill>
                <a:schemeClr val="bg1">
                  <a:alpha val="80000"/>
                </a:schemeClr>
              </a:solidFill>
            </p:spPr>
            <p:txBody>
              <a:bodyPr wrap="none">
                <a:spAutoFit/>
              </a:bodyPr>
              <a:lstStyle/>
              <a:p>
                <a:pPr algn="ctr"/>
                <a:r>
                  <a:rPr lang="en-US" sz="1400" b="1" dirty="0">
                    <a:solidFill>
                      <a:srgbClr val="C00000"/>
                    </a:solidFill>
                  </a:rPr>
                  <a:t>1.1.1.10</a:t>
                </a:r>
              </a:p>
            </p:txBody>
          </p:sp>
          <p:sp>
            <p:nvSpPr>
              <p:cNvPr id="173" name="Rectangle 172"/>
              <p:cNvSpPr/>
              <p:nvPr/>
            </p:nvSpPr>
            <p:spPr>
              <a:xfrm>
                <a:off x="2204226" y="1783710"/>
                <a:ext cx="959800"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1.1.1.3</a:t>
                </a:r>
              </a:p>
              <a:p>
                <a:pPr algn="ctr"/>
                <a:r>
                  <a:rPr lang="en-US" sz="1400" b="1" dirty="0">
                    <a:solidFill>
                      <a:srgbClr val="C00000"/>
                    </a:solidFill>
                  </a:rPr>
                  <a:t>16003</a:t>
                </a:r>
              </a:p>
            </p:txBody>
          </p:sp>
          <p:sp>
            <p:nvSpPr>
              <p:cNvPr id="174" name="Rectangle 173"/>
              <p:cNvSpPr/>
              <p:nvPr/>
            </p:nvSpPr>
            <p:spPr>
              <a:xfrm>
                <a:off x="4102612" y="1713254"/>
                <a:ext cx="959800" cy="523220"/>
              </a:xfrm>
              <a:prstGeom prst="rect">
                <a:avLst/>
              </a:prstGeom>
              <a:solidFill>
                <a:schemeClr val="bg1">
                  <a:alpha val="80000"/>
                </a:schemeClr>
              </a:solidFill>
            </p:spPr>
            <p:txBody>
              <a:bodyPr wrap="square">
                <a:spAutoFit/>
              </a:bodyPr>
              <a:lstStyle/>
              <a:p>
                <a:pPr algn="ctr"/>
                <a:r>
                  <a:rPr lang="en-US" sz="1400" b="1" dirty="0">
                    <a:solidFill>
                      <a:srgbClr val="C00000"/>
                    </a:solidFill>
                  </a:rPr>
                  <a:t>1.1.1.5</a:t>
                </a:r>
              </a:p>
              <a:p>
                <a:pPr algn="ctr"/>
                <a:r>
                  <a:rPr lang="en-US" sz="1400" b="1" dirty="0">
                    <a:solidFill>
                      <a:srgbClr val="C00000"/>
                    </a:solidFill>
                  </a:rPr>
                  <a:t>16005</a:t>
                </a:r>
              </a:p>
            </p:txBody>
          </p:sp>
          <p:sp>
            <p:nvSpPr>
              <p:cNvPr id="175" name="Rectangle 174"/>
              <p:cNvSpPr/>
              <p:nvPr/>
            </p:nvSpPr>
            <p:spPr>
              <a:xfrm>
                <a:off x="5969785" y="1722092"/>
                <a:ext cx="1092856"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1.1.1.22</a:t>
                </a:r>
              </a:p>
              <a:p>
                <a:pPr algn="ctr"/>
                <a:r>
                  <a:rPr lang="en-US" sz="1400" b="1" dirty="0">
                    <a:solidFill>
                      <a:srgbClr val="C00000"/>
                    </a:solidFill>
                  </a:rPr>
                  <a:t>16022</a:t>
                </a:r>
              </a:p>
            </p:txBody>
          </p:sp>
          <p:sp>
            <p:nvSpPr>
              <p:cNvPr id="176" name="Rectangle 175"/>
              <p:cNvSpPr/>
              <p:nvPr/>
            </p:nvSpPr>
            <p:spPr>
              <a:xfrm>
                <a:off x="2159749" y="4021648"/>
                <a:ext cx="988593"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1.1.1.7</a:t>
                </a:r>
              </a:p>
              <a:p>
                <a:pPr algn="ctr"/>
                <a:r>
                  <a:rPr lang="en-US" sz="1400" b="1" dirty="0">
                    <a:solidFill>
                      <a:srgbClr val="C00000"/>
                    </a:solidFill>
                  </a:rPr>
                  <a:t>16007</a:t>
                </a:r>
              </a:p>
            </p:txBody>
          </p:sp>
          <p:sp>
            <p:nvSpPr>
              <p:cNvPr id="177" name="Rectangle 176"/>
              <p:cNvSpPr/>
              <p:nvPr/>
            </p:nvSpPr>
            <p:spPr>
              <a:xfrm>
                <a:off x="4126077" y="4011747"/>
                <a:ext cx="925369"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1.1.1.9</a:t>
                </a:r>
              </a:p>
              <a:p>
                <a:pPr algn="ctr"/>
                <a:r>
                  <a:rPr lang="en-US" sz="1400" b="1" dirty="0">
                    <a:solidFill>
                      <a:srgbClr val="C00000"/>
                    </a:solidFill>
                  </a:rPr>
                  <a:t>16009</a:t>
                </a:r>
              </a:p>
            </p:txBody>
          </p:sp>
          <p:sp>
            <p:nvSpPr>
              <p:cNvPr id="178" name="Rectangle 177"/>
              <p:cNvSpPr/>
              <p:nvPr/>
            </p:nvSpPr>
            <p:spPr>
              <a:xfrm>
                <a:off x="5984940" y="4018445"/>
                <a:ext cx="1023083" cy="523220"/>
              </a:xfrm>
              <a:prstGeom prst="rect">
                <a:avLst/>
              </a:prstGeom>
              <a:solidFill>
                <a:schemeClr val="bg1">
                  <a:alpha val="87000"/>
                </a:schemeClr>
              </a:solidFill>
            </p:spPr>
            <p:txBody>
              <a:bodyPr wrap="square">
                <a:spAutoFit/>
              </a:bodyPr>
              <a:lstStyle/>
              <a:p>
                <a:pPr algn="ctr"/>
                <a:r>
                  <a:rPr lang="en-US" sz="1400" b="1" dirty="0">
                    <a:solidFill>
                      <a:srgbClr val="C00000"/>
                    </a:solidFill>
                  </a:rPr>
                  <a:t>1.1.1.23</a:t>
                </a:r>
              </a:p>
              <a:p>
                <a:pPr algn="ctr"/>
                <a:r>
                  <a:rPr lang="en-US" sz="1400" b="1" dirty="0">
                    <a:solidFill>
                      <a:srgbClr val="C00000"/>
                    </a:solidFill>
                  </a:rPr>
                  <a:t>16023</a:t>
                </a:r>
              </a:p>
            </p:txBody>
          </p:sp>
        </p:grpSp>
        <p:sp>
          <p:nvSpPr>
            <p:cNvPr id="180" name="Rectangle 179"/>
            <p:cNvSpPr/>
            <p:nvPr/>
          </p:nvSpPr>
          <p:spPr>
            <a:xfrm>
              <a:off x="2999128" y="320622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Domain-1</a:t>
              </a:r>
            </a:p>
            <a:p>
              <a:pPr algn="ctr"/>
              <a:r>
                <a:rPr lang="en-US" sz="1600" b="1" dirty="0">
                  <a:solidFill>
                    <a:srgbClr val="C00000"/>
                  </a:solidFill>
                </a:rPr>
                <a:t>ISI-S/SR</a:t>
              </a:r>
            </a:p>
          </p:txBody>
        </p:sp>
        <p:sp>
          <p:nvSpPr>
            <p:cNvPr id="181" name="Rectangle 180"/>
            <p:cNvSpPr/>
            <p:nvPr/>
          </p:nvSpPr>
          <p:spPr>
            <a:xfrm>
              <a:off x="4938422" y="3200257"/>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Domain-2</a:t>
              </a:r>
            </a:p>
            <a:p>
              <a:pPr algn="ctr"/>
              <a:r>
                <a:rPr lang="en-US" sz="1600" b="1" dirty="0">
                  <a:solidFill>
                    <a:srgbClr val="C00000"/>
                  </a:solidFill>
                </a:rPr>
                <a:t>ISI-S/SR</a:t>
              </a:r>
            </a:p>
          </p:txBody>
        </p:sp>
      </p:grpSp>
      <p:grpSp>
        <p:nvGrpSpPr>
          <p:cNvPr id="189" name="Group 188"/>
          <p:cNvGrpSpPr/>
          <p:nvPr/>
        </p:nvGrpSpPr>
        <p:grpSpPr>
          <a:xfrm>
            <a:off x="2540210" y="844168"/>
            <a:ext cx="4048529" cy="3764914"/>
            <a:chOff x="2540210" y="844168"/>
            <a:chExt cx="4048529" cy="3764914"/>
          </a:xfrm>
        </p:grpSpPr>
        <p:grpSp>
          <p:nvGrpSpPr>
            <p:cNvPr id="187" name="Group 186"/>
            <p:cNvGrpSpPr/>
            <p:nvPr/>
          </p:nvGrpSpPr>
          <p:grpSpPr>
            <a:xfrm>
              <a:off x="2566474" y="1960650"/>
              <a:ext cx="4022265" cy="2648432"/>
              <a:chOff x="2566474" y="1960650"/>
              <a:chExt cx="4022265" cy="2648432"/>
            </a:xfrm>
          </p:grpSpPr>
          <p:sp>
            <p:nvSpPr>
              <p:cNvPr id="183" name="Rectangle 182"/>
              <p:cNvSpPr/>
              <p:nvPr/>
            </p:nvSpPr>
            <p:spPr>
              <a:xfrm>
                <a:off x="2617960" y="2029229"/>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4" name="Rectangle 183"/>
              <p:cNvSpPr/>
              <p:nvPr/>
            </p:nvSpPr>
            <p:spPr>
              <a:xfrm>
                <a:off x="2566474" y="4241958"/>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5" name="Rectangle 184"/>
              <p:cNvSpPr/>
              <p:nvPr/>
            </p:nvSpPr>
            <p:spPr>
              <a:xfrm>
                <a:off x="5394287" y="4270528"/>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sp>
            <p:nvSpPr>
              <p:cNvPr id="186" name="Rectangle 185"/>
              <p:cNvSpPr/>
              <p:nvPr/>
            </p:nvSpPr>
            <p:spPr>
              <a:xfrm>
                <a:off x="5495883" y="1960650"/>
                <a:ext cx="1092856" cy="338554"/>
              </a:xfrm>
              <a:prstGeom prst="rect">
                <a:avLst/>
              </a:prstGeom>
              <a:noFill/>
            </p:spPr>
            <p:txBody>
              <a:bodyPr wrap="square">
                <a:spAutoFit/>
              </a:bodyPr>
              <a:lstStyle/>
              <a:p>
                <a:pPr algn="ctr"/>
                <a:r>
                  <a:rPr lang="en-US" sz="1600" b="1" dirty="0">
                    <a:solidFill>
                      <a:srgbClr val="C00000"/>
                    </a:solidFill>
                  </a:rPr>
                  <a:t>PCC</a:t>
                </a:r>
                <a:endParaRPr lang="en-US" sz="1400" b="1" dirty="0">
                  <a:solidFill>
                    <a:srgbClr val="C00000"/>
                  </a:solidFill>
                </a:endParaRPr>
              </a:p>
            </p:txBody>
          </p:sp>
        </p:grpSp>
        <p:sp>
          <p:nvSpPr>
            <p:cNvPr id="188" name="Rectangle 187"/>
            <p:cNvSpPr/>
            <p:nvPr/>
          </p:nvSpPr>
          <p:spPr>
            <a:xfrm>
              <a:off x="2540210" y="844168"/>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grpSp>
      <p:grpSp>
        <p:nvGrpSpPr>
          <p:cNvPr id="194" name="Group 193"/>
          <p:cNvGrpSpPr/>
          <p:nvPr/>
        </p:nvGrpSpPr>
        <p:grpSpPr>
          <a:xfrm>
            <a:off x="2913758" y="5281653"/>
            <a:ext cx="3390467" cy="625975"/>
            <a:chOff x="2913758" y="5281653"/>
            <a:chExt cx="3390467" cy="625975"/>
          </a:xfrm>
        </p:grpSpPr>
        <p:sp>
          <p:nvSpPr>
            <p:cNvPr id="192" name="Rectangle 191"/>
            <p:cNvSpPr/>
            <p:nvPr/>
          </p:nvSpPr>
          <p:spPr>
            <a:xfrm>
              <a:off x="2913758" y="528165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Domain-1</a:t>
              </a:r>
            </a:p>
            <a:p>
              <a:pPr algn="ctr"/>
              <a:r>
                <a:rPr lang="en-US" sz="1600" b="1" dirty="0">
                  <a:solidFill>
                    <a:srgbClr val="C00000"/>
                  </a:solidFill>
                </a:rPr>
                <a:t>ISI-S/SR</a:t>
              </a:r>
            </a:p>
          </p:txBody>
        </p:sp>
        <p:sp>
          <p:nvSpPr>
            <p:cNvPr id="193" name="Rectangle 192"/>
            <p:cNvSpPr/>
            <p:nvPr/>
          </p:nvSpPr>
          <p:spPr>
            <a:xfrm>
              <a:off x="5036348" y="5322853"/>
              <a:ext cx="1267877" cy="584775"/>
            </a:xfrm>
            <a:prstGeom prst="rect">
              <a:avLst/>
            </a:prstGeom>
            <a:solidFill>
              <a:schemeClr val="bg1">
                <a:alpha val="87000"/>
              </a:schemeClr>
            </a:solidFill>
          </p:spPr>
          <p:txBody>
            <a:bodyPr wrap="square">
              <a:spAutoFit/>
            </a:bodyPr>
            <a:lstStyle/>
            <a:p>
              <a:pPr algn="ctr"/>
              <a:r>
                <a:rPr lang="en-US" sz="1600" b="1" dirty="0">
                  <a:solidFill>
                    <a:srgbClr val="C00000"/>
                  </a:solidFill>
                </a:rPr>
                <a:t>Domain-2</a:t>
              </a:r>
            </a:p>
            <a:p>
              <a:pPr algn="ctr"/>
              <a:r>
                <a:rPr lang="en-US" sz="1600" b="1" dirty="0">
                  <a:solidFill>
                    <a:srgbClr val="C00000"/>
                  </a:solidFill>
                </a:rPr>
                <a:t>ISI-S/SR</a:t>
              </a:r>
            </a:p>
          </p:txBody>
        </p:sp>
      </p:grpSp>
      <p:grpSp>
        <p:nvGrpSpPr>
          <p:cNvPr id="201" name="Group 200"/>
          <p:cNvGrpSpPr/>
          <p:nvPr/>
        </p:nvGrpSpPr>
        <p:grpSpPr>
          <a:xfrm>
            <a:off x="3353079" y="1442648"/>
            <a:ext cx="990459" cy="702527"/>
            <a:chOff x="7389198" y="473353"/>
            <a:chExt cx="990459" cy="702527"/>
          </a:xfrm>
        </p:grpSpPr>
        <p:sp>
          <p:nvSpPr>
            <p:cNvPr id="200" name="Freeform 199"/>
            <p:cNvSpPr/>
            <p:nvPr/>
          </p:nvSpPr>
          <p:spPr>
            <a:xfrm>
              <a:off x="7753898" y="473353"/>
              <a:ext cx="625759" cy="702527"/>
            </a:xfrm>
            <a:custGeom>
              <a:avLst/>
              <a:gdLst>
                <a:gd name="connsiteX0" fmla="*/ 625759 w 625759"/>
                <a:gd name="connsiteY0" fmla="*/ 702527 h 702527"/>
                <a:gd name="connsiteX1" fmla="*/ 45895 w 625759"/>
                <a:gd name="connsiteY1" fmla="*/ 512956 h 702527"/>
                <a:gd name="connsiteX2" fmla="*/ 79349 w 625759"/>
                <a:gd name="connsiteY2" fmla="*/ 0 h 702527"/>
              </a:gdLst>
              <a:ahLst/>
              <a:cxnLst>
                <a:cxn ang="0">
                  <a:pos x="connsiteX0" y="connsiteY0"/>
                </a:cxn>
                <a:cxn ang="0">
                  <a:pos x="connsiteX1" y="connsiteY1"/>
                </a:cxn>
                <a:cxn ang="0">
                  <a:pos x="connsiteX2" y="connsiteY2"/>
                </a:cxn>
              </a:cxnLst>
              <a:rect l="l" t="t" r="r" b="b"/>
              <a:pathLst>
                <a:path w="625759" h="702527">
                  <a:moveTo>
                    <a:pt x="625759" y="702527"/>
                  </a:moveTo>
                  <a:cubicBezTo>
                    <a:pt x="381361" y="666285"/>
                    <a:pt x="136963" y="630044"/>
                    <a:pt x="45895" y="512956"/>
                  </a:cubicBezTo>
                  <a:cubicBezTo>
                    <a:pt x="-45173" y="395868"/>
                    <a:pt x="17088" y="197934"/>
                    <a:pt x="79349" y="0"/>
                  </a:cubicBezTo>
                </a:path>
              </a:pathLst>
            </a:custGeom>
            <a:noFill/>
            <a:ln w="53975">
              <a:solidFill>
                <a:srgbClr val="FFC000"/>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7389198" y="757613"/>
              <a:ext cx="713768" cy="232035"/>
            </a:xfrm>
            <a:prstGeom prst="rect">
              <a:avLst/>
            </a:prstGeom>
            <a:solidFill>
              <a:schemeClr val="bg1">
                <a:alpha val="49000"/>
              </a:schemeClr>
            </a:solidFill>
            <a:ln>
              <a:noFill/>
            </a:ln>
          </p:spPr>
          <p:txBody>
            <a:bodyPr wrap="none" rtlCol="0">
              <a:noAutofit/>
            </a:bodyPr>
            <a:lstStyle/>
            <a:p>
              <a:pPr algn="ctr"/>
              <a:r>
                <a:rPr lang="en-US" sz="1200" b="1" dirty="0">
                  <a:solidFill>
                    <a:srgbClr val="000000"/>
                  </a:solidFill>
                </a:rPr>
                <a:t>BGP-LS</a:t>
              </a:r>
            </a:p>
          </p:txBody>
        </p:sp>
      </p:grpSp>
      <p:sp>
        <p:nvSpPr>
          <p:cNvPr id="202" name="Rectangle 201"/>
          <p:cNvSpPr/>
          <p:nvPr/>
        </p:nvSpPr>
        <p:spPr>
          <a:xfrm>
            <a:off x="2540201" y="851568"/>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grpSp>
        <p:nvGrpSpPr>
          <p:cNvPr id="219" name="Group 218"/>
          <p:cNvGrpSpPr/>
          <p:nvPr/>
        </p:nvGrpSpPr>
        <p:grpSpPr>
          <a:xfrm>
            <a:off x="2753651" y="1410172"/>
            <a:ext cx="4861933" cy="2977304"/>
            <a:chOff x="2753651" y="1410172"/>
            <a:chExt cx="4861933" cy="2977304"/>
          </a:xfrm>
        </p:grpSpPr>
        <p:cxnSp>
          <p:nvCxnSpPr>
            <p:cNvPr id="140" name="Straight Connector 139"/>
            <p:cNvCxnSpPr>
              <a:stCxn id="131" idx="1"/>
              <a:endCxn id="47" idx="5"/>
            </p:cNvCxnSpPr>
            <p:nvPr/>
          </p:nvCxnSpPr>
          <p:spPr>
            <a:xfrm flipH="1" flipV="1">
              <a:off x="6679891" y="2610660"/>
              <a:ext cx="935693" cy="72306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2753651" y="1422957"/>
              <a:ext cx="989918" cy="2786567"/>
              <a:chOff x="2753651" y="1422957"/>
              <a:chExt cx="989918" cy="2786567"/>
            </a:xfrm>
          </p:grpSpPr>
          <p:cxnSp>
            <p:nvCxnSpPr>
              <p:cNvPr id="204" name="Straight Connector 203"/>
              <p:cNvCxnSpPr/>
              <p:nvPr/>
            </p:nvCxnSpPr>
            <p:spPr>
              <a:xfrm flipV="1">
                <a:off x="2753651" y="1422957"/>
                <a:ext cx="989918" cy="2786567"/>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3024463" y="2717217"/>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0" name="Group 209"/>
            <p:cNvGrpSpPr/>
            <p:nvPr/>
          </p:nvGrpSpPr>
          <p:grpSpPr>
            <a:xfrm>
              <a:off x="2839168" y="1410172"/>
              <a:ext cx="837434" cy="898290"/>
              <a:chOff x="2686768" y="1257772"/>
              <a:chExt cx="837434" cy="898290"/>
            </a:xfrm>
          </p:grpSpPr>
          <p:cxnSp>
            <p:nvCxnSpPr>
              <p:cNvPr id="211" name="Straight Connector 210"/>
              <p:cNvCxnSpPr>
                <a:endCxn id="149" idx="3"/>
              </p:cNvCxnSpPr>
              <p:nvPr/>
            </p:nvCxnSpPr>
            <p:spPr>
              <a:xfrm flipV="1">
                <a:off x="2686768" y="1257772"/>
                <a:ext cx="837434" cy="898290"/>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2848988" y="1592783"/>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3" name="Group 212"/>
            <p:cNvGrpSpPr/>
            <p:nvPr/>
          </p:nvGrpSpPr>
          <p:grpSpPr>
            <a:xfrm>
              <a:off x="3993790" y="1542887"/>
              <a:ext cx="2380208" cy="2844589"/>
              <a:chOff x="3688990" y="1238087"/>
              <a:chExt cx="2380208" cy="2844589"/>
            </a:xfrm>
          </p:grpSpPr>
          <p:cxnSp>
            <p:nvCxnSpPr>
              <p:cNvPr id="214" name="Straight Connector 213"/>
              <p:cNvCxnSpPr/>
              <p:nvPr/>
            </p:nvCxnSpPr>
            <p:spPr>
              <a:xfrm flipH="1" flipV="1">
                <a:off x="3688990" y="1238087"/>
                <a:ext cx="2380208" cy="2844589"/>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4765527" y="2595571"/>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nvGrpSpPr>
            <p:cNvPr id="216" name="Group 215"/>
            <p:cNvGrpSpPr/>
            <p:nvPr/>
          </p:nvGrpSpPr>
          <p:grpSpPr>
            <a:xfrm>
              <a:off x="4040804" y="1410172"/>
              <a:ext cx="2196299" cy="1013181"/>
              <a:chOff x="3583604" y="952972"/>
              <a:chExt cx="2196299" cy="1013181"/>
            </a:xfrm>
          </p:grpSpPr>
          <p:cxnSp>
            <p:nvCxnSpPr>
              <p:cNvPr id="217" name="Straight Connector 216"/>
              <p:cNvCxnSpPr>
                <a:stCxn id="47" idx="2"/>
                <a:endCxn id="149" idx="5"/>
              </p:cNvCxnSpPr>
              <p:nvPr/>
            </p:nvCxnSpPr>
            <p:spPr>
              <a:xfrm flipH="1" flipV="1">
                <a:off x="3583604" y="952972"/>
                <a:ext cx="2196299" cy="1013181"/>
              </a:xfrm>
              <a:prstGeom prst="line">
                <a:avLst/>
              </a:prstGeom>
              <a:ln w="4762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4645699" y="1380363"/>
                <a:ext cx="392984" cy="371422"/>
              </a:xfrm>
              <a:prstGeom prst="rect">
                <a:avLst/>
              </a:prstGeom>
              <a:solidFill>
                <a:schemeClr val="bg1">
                  <a:alpha val="73000"/>
                </a:schemeClr>
              </a:solidFill>
              <a:ln>
                <a:noFill/>
              </a:ln>
            </p:spPr>
            <p:txBody>
              <a:bodyPr wrap="none" rtlCol="0">
                <a:noAutofit/>
              </a:bodyPr>
              <a:lstStyle/>
              <a:p>
                <a:pPr algn="ctr"/>
                <a:r>
                  <a:rPr lang="en-US" sz="1400" b="1" dirty="0">
                    <a:solidFill>
                      <a:srgbClr val="000000"/>
                    </a:solidFill>
                  </a:rPr>
                  <a:t>PCEP</a:t>
                </a:r>
              </a:p>
            </p:txBody>
          </p:sp>
        </p:grpSp>
      </p:grpSp>
      <p:grpSp>
        <p:nvGrpSpPr>
          <p:cNvPr id="240" name="Group 239"/>
          <p:cNvGrpSpPr/>
          <p:nvPr/>
        </p:nvGrpSpPr>
        <p:grpSpPr>
          <a:xfrm>
            <a:off x="2708700" y="1304661"/>
            <a:ext cx="3805256" cy="3046573"/>
            <a:chOff x="2708700" y="1304661"/>
            <a:chExt cx="3805256" cy="3046573"/>
          </a:xfrm>
        </p:grpSpPr>
        <p:cxnSp>
          <p:nvCxnSpPr>
            <p:cNvPr id="225" name="Straight Connector 224"/>
            <p:cNvCxnSpPr/>
            <p:nvPr/>
          </p:nvCxnSpPr>
          <p:spPr>
            <a:xfrm flipV="1">
              <a:off x="2745654" y="1304661"/>
              <a:ext cx="2065205" cy="1003642"/>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2708700" y="1402932"/>
              <a:ext cx="2212658" cy="2948302"/>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5319590" y="1376993"/>
              <a:ext cx="1023253" cy="931310"/>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flipV="1">
              <a:off x="5226881" y="1406717"/>
              <a:ext cx="1287075" cy="2934619"/>
            </a:xfrm>
            <a:prstGeom prst="line">
              <a:avLst/>
            </a:prstGeom>
            <a:ln w="4762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705429" y="2705982"/>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1" name="TextBox 230"/>
            <p:cNvSpPr txBox="1"/>
            <p:nvPr/>
          </p:nvSpPr>
          <p:spPr>
            <a:xfrm>
              <a:off x="5690736" y="1744562"/>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4" name="TextBox 233"/>
            <p:cNvSpPr txBox="1"/>
            <p:nvPr/>
          </p:nvSpPr>
          <p:spPr>
            <a:xfrm>
              <a:off x="3590382" y="2844040"/>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sp>
          <p:nvSpPr>
            <p:cNvPr id="237" name="TextBox 236"/>
            <p:cNvSpPr txBox="1"/>
            <p:nvPr/>
          </p:nvSpPr>
          <p:spPr>
            <a:xfrm>
              <a:off x="3553180" y="1691378"/>
              <a:ext cx="392984" cy="371422"/>
            </a:xfrm>
            <a:prstGeom prst="rect">
              <a:avLst/>
            </a:prstGeom>
            <a:solidFill>
              <a:schemeClr val="bg1">
                <a:alpha val="72000"/>
              </a:schemeClr>
            </a:solidFill>
            <a:ln>
              <a:noFill/>
            </a:ln>
          </p:spPr>
          <p:txBody>
            <a:bodyPr wrap="none" rtlCol="0">
              <a:noAutofit/>
            </a:bodyPr>
            <a:lstStyle/>
            <a:p>
              <a:pPr algn="ctr"/>
              <a:r>
                <a:rPr lang="en-US" sz="1400" b="1" dirty="0">
                  <a:solidFill>
                    <a:srgbClr val="000000"/>
                  </a:solidFill>
                </a:rPr>
                <a:t>BGP</a:t>
              </a:r>
            </a:p>
          </p:txBody>
        </p:sp>
      </p:grpSp>
      <p:sp>
        <p:nvSpPr>
          <p:cNvPr id="246" name="Rectangle 245"/>
          <p:cNvSpPr/>
          <p:nvPr/>
        </p:nvSpPr>
        <p:spPr>
          <a:xfrm>
            <a:off x="4778308" y="631826"/>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RR</a:t>
            </a:r>
          </a:p>
        </p:txBody>
      </p:sp>
      <p:grpSp>
        <p:nvGrpSpPr>
          <p:cNvPr id="249" name="Group 248"/>
          <p:cNvGrpSpPr/>
          <p:nvPr/>
        </p:nvGrpSpPr>
        <p:grpSpPr>
          <a:xfrm>
            <a:off x="842833" y="2784478"/>
            <a:ext cx="7487128" cy="339479"/>
            <a:chOff x="842833" y="2784478"/>
            <a:chExt cx="7487128" cy="339479"/>
          </a:xfrm>
        </p:grpSpPr>
        <p:sp>
          <p:nvSpPr>
            <p:cNvPr id="247" name="Rectangle 246"/>
            <p:cNvSpPr/>
            <p:nvPr/>
          </p:nvSpPr>
          <p:spPr>
            <a:xfrm>
              <a:off x="842833" y="2784478"/>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1.1.1.2</a:t>
              </a:r>
            </a:p>
          </p:txBody>
        </p:sp>
        <p:sp>
          <p:nvSpPr>
            <p:cNvPr id="248" name="Rectangle 247"/>
            <p:cNvSpPr/>
            <p:nvPr/>
          </p:nvSpPr>
          <p:spPr>
            <a:xfrm>
              <a:off x="7433263" y="2816180"/>
              <a:ext cx="896698" cy="307777"/>
            </a:xfrm>
            <a:prstGeom prst="rect">
              <a:avLst/>
            </a:prstGeom>
            <a:solidFill>
              <a:schemeClr val="bg1">
                <a:alpha val="80000"/>
              </a:schemeClr>
            </a:solidFill>
          </p:spPr>
          <p:txBody>
            <a:bodyPr wrap="square">
              <a:spAutoFit/>
            </a:bodyPr>
            <a:lstStyle/>
            <a:p>
              <a:pPr algn="ctr"/>
              <a:r>
                <a:rPr lang="en-US" sz="1400" b="1" dirty="0">
                  <a:solidFill>
                    <a:srgbClr val="C00000"/>
                  </a:solidFill>
                </a:rPr>
                <a:t>1.1.1.21</a:t>
              </a:r>
            </a:p>
          </p:txBody>
        </p:sp>
      </p:grpSp>
    </p:spTree>
    <p:extLst>
      <p:ext uri="{BB962C8B-B14F-4D97-AF65-F5344CB8AC3E}">
        <p14:creationId xmlns:p14="http://schemas.microsoft.com/office/powerpoint/2010/main" val="140101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2"/>
                                        </p:tgtEl>
                                      </p:cBhvr>
                                    </p:animEffect>
                                    <p:set>
                                      <p:cBhvr>
                                        <p:cTn id="12" dur="1" fill="hold">
                                          <p:stCondLst>
                                            <p:cond delay="499"/>
                                          </p:stCondLst>
                                        </p:cTn>
                                        <p:tgtEl>
                                          <p:spTgt spid="18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500"/>
                                        <p:tgtEl>
                                          <p:spTgt spid="189"/>
                                        </p:tgtEl>
                                      </p:cBhvr>
                                    </p:animEffect>
                                  </p:childTnLst>
                                </p:cTn>
                              </p:par>
                              <p:par>
                                <p:cTn id="16" presetID="10" presetClass="exit" presetSubtype="0" fill="hold" grpId="0" nodeType="withEffect">
                                  <p:stCondLst>
                                    <p:cond delay="0"/>
                                  </p:stCondLst>
                                  <p:childTnLst>
                                    <p:animEffect transition="out" filter="fade">
                                      <p:cBhvr>
                                        <p:cTn id="17" dur="500"/>
                                        <p:tgtEl>
                                          <p:spTgt spid="169"/>
                                        </p:tgtEl>
                                      </p:cBhvr>
                                    </p:animEffect>
                                    <p:set>
                                      <p:cBhvr>
                                        <p:cTn id="18" dur="1" fill="hold">
                                          <p:stCondLst>
                                            <p:cond delay="499"/>
                                          </p:stCondLst>
                                        </p:cTn>
                                        <p:tgtEl>
                                          <p:spTgt spid="16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8"/>
                                        </p:tgtEl>
                                      </p:cBhvr>
                                    </p:animEffect>
                                    <p:set>
                                      <p:cBhvr>
                                        <p:cTn id="21" dur="1" fill="hold">
                                          <p:stCondLst>
                                            <p:cond delay="499"/>
                                          </p:stCondLst>
                                        </p:cTn>
                                        <p:tgtEl>
                                          <p:spTgt spid="16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500"/>
                                        <p:tgtEl>
                                          <p:spTgt spid="1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9"/>
                                        </p:tgtEl>
                                      </p:cBhvr>
                                    </p:animEffect>
                                    <p:set>
                                      <p:cBhvr>
                                        <p:cTn id="29" dur="1" fill="hold">
                                          <p:stCondLst>
                                            <p:cond delay="499"/>
                                          </p:stCondLst>
                                        </p:cTn>
                                        <p:tgtEl>
                                          <p:spTgt spid="18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fade">
                                      <p:cBhvr>
                                        <p:cTn id="32" dur="500"/>
                                        <p:tgtEl>
                                          <p:spTgt spid="2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wipe(down)">
                                      <p:cBhvr>
                                        <p:cTn id="37" dur="500"/>
                                        <p:tgtEl>
                                          <p:spTgt spid="20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1"/>
                                        </p:tgtEl>
                                      </p:cBhvr>
                                    </p:animEffect>
                                    <p:set>
                                      <p:cBhvr>
                                        <p:cTn id="42" dur="1" fill="hold">
                                          <p:stCondLst>
                                            <p:cond delay="499"/>
                                          </p:stCondLst>
                                        </p:cTn>
                                        <p:tgtEl>
                                          <p:spTgt spid="20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500"/>
                                        <p:tgtEl>
                                          <p:spTgt spid="2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
                                        <p:tgtEl>
                                          <p:spTgt spid="219"/>
                                        </p:tgtEl>
                                      </p:cBhvr>
                                    </p:animEffect>
                                    <p:set>
                                      <p:cBhvr>
                                        <p:cTn id="52" dur="1" fill="hold">
                                          <p:stCondLst>
                                            <p:cond delay="99"/>
                                          </p:stCondLst>
                                        </p:cTn>
                                        <p:tgtEl>
                                          <p:spTgt spid="219"/>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500"/>
                                        <p:tgtEl>
                                          <p:spTgt spid="2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6"/>
                                        </p:tgtEl>
                                        <p:attrNameLst>
                                          <p:attrName>style.visibility</p:attrName>
                                        </p:attrNameLst>
                                      </p:cBhvr>
                                      <p:to>
                                        <p:strVal val="visible"/>
                                      </p:to>
                                    </p:set>
                                    <p:animEffect transition="in" filter="fade">
                                      <p:cBhvr>
                                        <p:cTn id="58" dur="500"/>
                                        <p:tgtEl>
                                          <p:spTgt spid="246"/>
                                        </p:tgtEl>
                                      </p:cBhvr>
                                    </p:animEffect>
                                  </p:childTnLst>
                                </p:cTn>
                              </p:par>
                              <p:par>
                                <p:cTn id="59" presetID="10" presetClass="entr" presetSubtype="0" fill="hold" nodeType="withEffect">
                                  <p:stCondLst>
                                    <p:cond delay="0"/>
                                  </p:stCondLst>
                                  <p:childTnLst>
                                    <p:set>
                                      <p:cBhvr>
                                        <p:cTn id="60" dur="1" fill="hold">
                                          <p:stCondLst>
                                            <p:cond delay="0"/>
                                          </p:stCondLst>
                                        </p:cTn>
                                        <p:tgtEl>
                                          <p:spTgt spid="249"/>
                                        </p:tgtEl>
                                        <p:attrNameLst>
                                          <p:attrName>style.visibility</p:attrName>
                                        </p:attrNameLst>
                                      </p:cBhvr>
                                      <p:to>
                                        <p:strVal val="visible"/>
                                      </p:to>
                                    </p:set>
                                    <p:animEffect transition="in" filter="fade">
                                      <p:cBhvr>
                                        <p:cTn id="61"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169" grpId="0"/>
      <p:bldP spid="202" grpId="0"/>
      <p:bldP spid="2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816506" y="1998043"/>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dirty="0">
              <a:solidFill>
                <a:srgbClr val="FFFFFF"/>
              </a:solidFill>
            </a:endParaRPr>
          </a:p>
        </p:txBody>
      </p:sp>
      <p:sp>
        <p:nvSpPr>
          <p:cNvPr id="165" name="Rounded Rectangle 164"/>
          <p:cNvSpPr/>
          <p:nvPr/>
        </p:nvSpPr>
        <p:spPr>
          <a:xfrm>
            <a:off x="6819085" y="1998041"/>
            <a:ext cx="1582005" cy="3166239"/>
          </a:xfrm>
          <a:prstGeom prst="roundRect">
            <a:avLst/>
          </a:prstGeom>
          <a:solidFill>
            <a:schemeClr val="accent3">
              <a:lumMod val="90000"/>
              <a:alpha val="33000"/>
            </a:schemeClr>
          </a:solid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44" name="Oval 43"/>
          <p:cNvSpPr/>
          <p:nvPr/>
        </p:nvSpPr>
        <p:spPr>
          <a:xfrm>
            <a:off x="6235109" y="4438151"/>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45" name="Straight Connector 44"/>
          <p:cNvCxnSpPr>
            <a:stCxn id="47" idx="4"/>
            <a:endCxn id="56" idx="6"/>
          </p:cNvCxnSpPr>
          <p:nvPr/>
        </p:nvCxnSpPr>
        <p:spPr>
          <a:xfrm flipH="1">
            <a:off x="5823074" y="2688246"/>
            <a:ext cx="673408" cy="84249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295801" y="2175373"/>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7" name="Oval 46"/>
          <p:cNvSpPr/>
          <p:nvPr/>
        </p:nvSpPr>
        <p:spPr>
          <a:xfrm>
            <a:off x="6237103" y="2158459"/>
            <a:ext cx="518758" cy="529787"/>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48" name="Oval 47"/>
          <p:cNvSpPr/>
          <p:nvPr/>
        </p:nvSpPr>
        <p:spPr>
          <a:xfrm>
            <a:off x="4295801" y="443815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50" name="Straight Connector 49"/>
          <p:cNvCxnSpPr>
            <a:stCxn id="47" idx="2"/>
            <a:endCxn id="46" idx="6"/>
          </p:cNvCxnSpPr>
          <p:nvPr/>
        </p:nvCxnSpPr>
        <p:spPr>
          <a:xfrm flipH="1">
            <a:off x="4810859" y="2423353"/>
            <a:ext cx="1426244" cy="395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8" idx="6"/>
            <a:endCxn id="44" idx="2"/>
          </p:cNvCxnSpPr>
          <p:nvPr/>
        </p:nvCxnSpPr>
        <p:spPr>
          <a:xfrm flipV="1">
            <a:off x="4846290" y="4690084"/>
            <a:ext cx="1388819" cy="647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4" idx="0"/>
            <a:endCxn id="56" idx="6"/>
          </p:cNvCxnSpPr>
          <p:nvPr/>
        </p:nvCxnSpPr>
        <p:spPr>
          <a:xfrm flipH="1" flipV="1">
            <a:off x="5823074" y="3530741"/>
            <a:ext cx="669564" cy="90741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284483" y="2200683"/>
            <a:ext cx="546932" cy="313610"/>
          </a:xfrm>
          <a:prstGeom prst="rect">
            <a:avLst/>
          </a:prstGeom>
          <a:noFill/>
          <a:ln>
            <a:noFill/>
          </a:ln>
        </p:spPr>
        <p:txBody>
          <a:bodyPr wrap="none" rtlCol="0">
            <a:noAutofit/>
          </a:bodyPr>
          <a:lstStyle/>
          <a:p>
            <a:pPr algn="ctr"/>
            <a:r>
              <a:rPr lang="en-US" dirty="0">
                <a:solidFill>
                  <a:schemeClr val="bg1"/>
                </a:solidFill>
              </a:rPr>
              <a:t>5</a:t>
            </a:r>
          </a:p>
        </p:txBody>
      </p:sp>
      <p:grpSp>
        <p:nvGrpSpPr>
          <p:cNvPr id="55" name="Group 54"/>
          <p:cNvGrpSpPr/>
          <p:nvPr/>
        </p:nvGrpSpPr>
        <p:grpSpPr>
          <a:xfrm>
            <a:off x="5308016" y="3278808"/>
            <a:ext cx="515058" cy="503865"/>
            <a:chOff x="4245424" y="3169506"/>
            <a:chExt cx="365760" cy="365760"/>
          </a:xfrm>
        </p:grpSpPr>
        <p:sp>
          <p:nvSpPr>
            <p:cNvPr id="56" name="Oval 55"/>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7" name="TextBox 56"/>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14</a:t>
              </a:r>
            </a:p>
          </p:txBody>
        </p:sp>
      </p:grpSp>
      <p:sp>
        <p:nvSpPr>
          <p:cNvPr id="58" name="TextBox 57"/>
          <p:cNvSpPr txBox="1"/>
          <p:nvPr/>
        </p:nvSpPr>
        <p:spPr>
          <a:xfrm>
            <a:off x="6304225" y="2246633"/>
            <a:ext cx="384514" cy="353437"/>
          </a:xfrm>
          <a:prstGeom prst="rect">
            <a:avLst/>
          </a:prstGeom>
          <a:noFill/>
          <a:ln>
            <a:noFill/>
          </a:ln>
        </p:spPr>
        <p:txBody>
          <a:bodyPr wrap="none" rtlCol="0">
            <a:noAutofit/>
          </a:bodyPr>
          <a:lstStyle/>
          <a:p>
            <a:pPr algn="ctr"/>
            <a:r>
              <a:rPr lang="en-US" dirty="0">
                <a:solidFill>
                  <a:schemeClr val="bg1"/>
                </a:solidFill>
              </a:rPr>
              <a:t>22</a:t>
            </a:r>
          </a:p>
        </p:txBody>
      </p:sp>
      <p:sp>
        <p:nvSpPr>
          <p:cNvPr id="59" name="TextBox 58"/>
          <p:cNvSpPr txBox="1"/>
          <p:nvPr/>
        </p:nvSpPr>
        <p:spPr>
          <a:xfrm>
            <a:off x="4276649" y="4510785"/>
            <a:ext cx="588791" cy="358597"/>
          </a:xfrm>
          <a:prstGeom prst="rect">
            <a:avLst/>
          </a:prstGeom>
          <a:noFill/>
          <a:ln>
            <a:noFill/>
          </a:ln>
        </p:spPr>
        <p:txBody>
          <a:bodyPr wrap="none" rtlCol="0">
            <a:noAutofit/>
          </a:bodyPr>
          <a:lstStyle/>
          <a:p>
            <a:pPr algn="ctr"/>
            <a:r>
              <a:rPr lang="en-US" dirty="0">
                <a:solidFill>
                  <a:schemeClr val="bg1"/>
                </a:solidFill>
              </a:rPr>
              <a:t>9</a:t>
            </a:r>
          </a:p>
        </p:txBody>
      </p:sp>
      <p:sp>
        <p:nvSpPr>
          <p:cNvPr id="60" name="TextBox 59"/>
          <p:cNvSpPr txBox="1"/>
          <p:nvPr/>
        </p:nvSpPr>
        <p:spPr>
          <a:xfrm>
            <a:off x="6276514" y="4491372"/>
            <a:ext cx="448902" cy="332936"/>
          </a:xfrm>
          <a:prstGeom prst="rect">
            <a:avLst/>
          </a:prstGeom>
          <a:noFill/>
          <a:ln>
            <a:noFill/>
          </a:ln>
        </p:spPr>
        <p:txBody>
          <a:bodyPr wrap="none" rtlCol="0">
            <a:noAutofit/>
          </a:bodyPr>
          <a:lstStyle/>
          <a:p>
            <a:pPr algn="ctr"/>
            <a:r>
              <a:rPr lang="en-US" dirty="0">
                <a:solidFill>
                  <a:schemeClr val="bg1"/>
                </a:solidFill>
              </a:rPr>
              <a:t>23</a:t>
            </a:r>
          </a:p>
        </p:txBody>
      </p:sp>
      <p:cxnSp>
        <p:nvCxnSpPr>
          <p:cNvPr id="71" name="Straight Connector 70"/>
          <p:cNvCxnSpPr>
            <a:stCxn id="48" idx="0"/>
            <a:endCxn id="56" idx="2"/>
          </p:cNvCxnSpPr>
          <p:nvPr/>
        </p:nvCxnSpPr>
        <p:spPr>
          <a:xfrm flipV="1">
            <a:off x="4571046" y="3530741"/>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46" idx="4"/>
            <a:endCxn id="56" idx="2"/>
          </p:cNvCxnSpPr>
          <p:nvPr/>
        </p:nvCxnSpPr>
        <p:spPr>
          <a:xfrm>
            <a:off x="4553330" y="2679238"/>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46" idx="4"/>
            <a:endCxn id="107" idx="6"/>
          </p:cNvCxnSpPr>
          <p:nvPr/>
        </p:nvCxnSpPr>
        <p:spPr>
          <a:xfrm flipH="1">
            <a:off x="3863322" y="2679238"/>
            <a:ext cx="690008" cy="83209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2336049" y="2176742"/>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1" name="Oval 100"/>
          <p:cNvSpPr/>
          <p:nvPr/>
        </p:nvSpPr>
        <p:spPr>
          <a:xfrm>
            <a:off x="2325658" y="4439521"/>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cxnSp>
        <p:nvCxnSpPr>
          <p:cNvPr id="102" name="Straight Connector 101"/>
          <p:cNvCxnSpPr>
            <a:stCxn id="46" idx="2"/>
            <a:endCxn id="99" idx="6"/>
          </p:cNvCxnSpPr>
          <p:nvPr/>
        </p:nvCxnSpPr>
        <p:spPr>
          <a:xfrm flipH="1">
            <a:off x="2851107" y="2427306"/>
            <a:ext cx="1444694" cy="136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01" idx="6"/>
            <a:endCxn id="59" idx="1"/>
          </p:cNvCxnSpPr>
          <p:nvPr/>
        </p:nvCxnSpPr>
        <p:spPr>
          <a:xfrm flipV="1">
            <a:off x="2876147" y="4690084"/>
            <a:ext cx="1400502" cy="784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8" idx="0"/>
            <a:endCxn id="107" idx="6"/>
          </p:cNvCxnSpPr>
          <p:nvPr/>
        </p:nvCxnSpPr>
        <p:spPr>
          <a:xfrm flipH="1" flipV="1">
            <a:off x="3863322" y="3511328"/>
            <a:ext cx="707724" cy="92682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4731" y="2202052"/>
            <a:ext cx="546932" cy="313610"/>
          </a:xfrm>
          <a:prstGeom prst="rect">
            <a:avLst/>
          </a:prstGeom>
          <a:noFill/>
          <a:ln>
            <a:noFill/>
          </a:ln>
        </p:spPr>
        <p:txBody>
          <a:bodyPr wrap="none" rtlCol="0">
            <a:noAutofit/>
          </a:bodyPr>
          <a:lstStyle/>
          <a:p>
            <a:pPr algn="ctr"/>
            <a:r>
              <a:rPr lang="en-US" dirty="0">
                <a:solidFill>
                  <a:schemeClr val="bg1"/>
                </a:solidFill>
              </a:rPr>
              <a:t>3</a:t>
            </a:r>
          </a:p>
        </p:txBody>
      </p:sp>
      <p:grpSp>
        <p:nvGrpSpPr>
          <p:cNvPr id="106" name="Group 105"/>
          <p:cNvGrpSpPr/>
          <p:nvPr/>
        </p:nvGrpSpPr>
        <p:grpSpPr>
          <a:xfrm>
            <a:off x="3348264" y="3259395"/>
            <a:ext cx="515058" cy="503865"/>
            <a:chOff x="4245424" y="3169506"/>
            <a:chExt cx="365760" cy="365760"/>
          </a:xfrm>
        </p:grpSpPr>
        <p:sp>
          <p:nvSpPr>
            <p:cNvPr id="107" name="Oval 106"/>
            <p:cNvSpPr/>
            <p:nvPr/>
          </p:nvSpPr>
          <p:spPr>
            <a:xfrm>
              <a:off x="4245424" y="3169506"/>
              <a:ext cx="365760" cy="365760"/>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08" name="TextBox 107"/>
            <p:cNvSpPr txBox="1"/>
            <p:nvPr/>
          </p:nvSpPr>
          <p:spPr>
            <a:xfrm>
              <a:off x="4314814" y="3223214"/>
              <a:ext cx="223607" cy="258344"/>
            </a:xfrm>
            <a:prstGeom prst="rect">
              <a:avLst/>
            </a:prstGeom>
            <a:noFill/>
            <a:ln>
              <a:noFill/>
            </a:ln>
          </p:spPr>
          <p:txBody>
            <a:bodyPr wrap="none" rtlCol="0">
              <a:noAutofit/>
            </a:bodyPr>
            <a:lstStyle/>
            <a:p>
              <a:pPr algn="ctr"/>
              <a:r>
                <a:rPr lang="en-US" dirty="0">
                  <a:solidFill>
                    <a:schemeClr val="bg1"/>
                  </a:solidFill>
                </a:rPr>
                <a:t>13</a:t>
              </a:r>
            </a:p>
          </p:txBody>
        </p:sp>
      </p:grpSp>
      <p:sp>
        <p:nvSpPr>
          <p:cNvPr id="110" name="TextBox 109"/>
          <p:cNvSpPr txBox="1"/>
          <p:nvPr/>
        </p:nvSpPr>
        <p:spPr>
          <a:xfrm>
            <a:off x="2306506" y="4512154"/>
            <a:ext cx="588791" cy="358597"/>
          </a:xfrm>
          <a:prstGeom prst="rect">
            <a:avLst/>
          </a:prstGeom>
          <a:noFill/>
          <a:ln>
            <a:noFill/>
          </a:ln>
        </p:spPr>
        <p:txBody>
          <a:bodyPr wrap="none" rtlCol="0">
            <a:noAutofit/>
          </a:bodyPr>
          <a:lstStyle/>
          <a:p>
            <a:pPr algn="ctr"/>
            <a:r>
              <a:rPr lang="en-US" dirty="0">
                <a:solidFill>
                  <a:schemeClr val="bg1"/>
                </a:solidFill>
              </a:rPr>
              <a:t>7</a:t>
            </a:r>
          </a:p>
        </p:txBody>
      </p:sp>
      <p:cxnSp>
        <p:nvCxnSpPr>
          <p:cNvPr id="112" name="Straight Connector 111"/>
          <p:cNvCxnSpPr>
            <a:stCxn id="101" idx="0"/>
          </p:cNvCxnSpPr>
          <p:nvPr/>
        </p:nvCxnSpPr>
        <p:spPr>
          <a:xfrm flipV="1">
            <a:off x="2600903" y="3532110"/>
            <a:ext cx="736970" cy="90741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9" idx="4"/>
          </p:cNvCxnSpPr>
          <p:nvPr/>
        </p:nvCxnSpPr>
        <p:spPr>
          <a:xfrm>
            <a:off x="2593578" y="2680607"/>
            <a:ext cx="754686" cy="85150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1" idx="0"/>
            <a:endCxn id="99" idx="4"/>
          </p:cNvCxnSpPr>
          <p:nvPr/>
        </p:nvCxnSpPr>
        <p:spPr>
          <a:xfrm flipH="1" flipV="1">
            <a:off x="2593578" y="2680607"/>
            <a:ext cx="7325"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48" idx="0"/>
            <a:endCxn id="46" idx="4"/>
          </p:cNvCxnSpPr>
          <p:nvPr/>
        </p:nvCxnSpPr>
        <p:spPr>
          <a:xfrm flipH="1" flipV="1">
            <a:off x="4553330" y="2679238"/>
            <a:ext cx="17716" cy="17589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44" idx="0"/>
            <a:endCxn id="47" idx="4"/>
          </p:cNvCxnSpPr>
          <p:nvPr/>
        </p:nvCxnSpPr>
        <p:spPr>
          <a:xfrm flipV="1">
            <a:off x="6492638" y="2688246"/>
            <a:ext cx="3844" cy="17499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50594" y="3260749"/>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0" name="TextBox 129"/>
          <p:cNvSpPr txBox="1"/>
          <p:nvPr/>
        </p:nvSpPr>
        <p:spPr>
          <a:xfrm>
            <a:off x="931442" y="3333382"/>
            <a:ext cx="588791" cy="358597"/>
          </a:xfrm>
          <a:prstGeom prst="rect">
            <a:avLst/>
          </a:prstGeom>
          <a:noFill/>
          <a:ln>
            <a:noFill/>
          </a:ln>
        </p:spPr>
        <p:txBody>
          <a:bodyPr wrap="none" rtlCol="0">
            <a:noAutofit/>
          </a:bodyPr>
          <a:lstStyle/>
          <a:p>
            <a:pPr algn="ctr"/>
            <a:r>
              <a:rPr lang="en-US" dirty="0">
                <a:solidFill>
                  <a:schemeClr val="bg1"/>
                </a:solidFill>
              </a:rPr>
              <a:t>2</a:t>
            </a:r>
          </a:p>
        </p:txBody>
      </p:sp>
      <p:sp>
        <p:nvSpPr>
          <p:cNvPr id="131" name="Oval 130"/>
          <p:cNvSpPr/>
          <p:nvPr/>
        </p:nvSpPr>
        <p:spPr>
          <a:xfrm>
            <a:off x="7534967" y="3258042"/>
            <a:ext cx="550489" cy="516814"/>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2" name="TextBox 131"/>
          <p:cNvSpPr txBox="1"/>
          <p:nvPr/>
        </p:nvSpPr>
        <p:spPr>
          <a:xfrm>
            <a:off x="7515815" y="3330675"/>
            <a:ext cx="588791" cy="358597"/>
          </a:xfrm>
          <a:prstGeom prst="rect">
            <a:avLst/>
          </a:prstGeom>
          <a:noFill/>
          <a:ln>
            <a:noFill/>
          </a:ln>
        </p:spPr>
        <p:txBody>
          <a:bodyPr wrap="none" rtlCol="0">
            <a:noAutofit/>
          </a:bodyPr>
          <a:lstStyle/>
          <a:p>
            <a:pPr algn="ctr"/>
            <a:r>
              <a:rPr lang="en-US" dirty="0">
                <a:solidFill>
                  <a:schemeClr val="bg1"/>
                </a:solidFill>
              </a:rPr>
              <a:t>21</a:t>
            </a:r>
          </a:p>
        </p:txBody>
      </p:sp>
      <p:cxnSp>
        <p:nvCxnSpPr>
          <p:cNvPr id="133" name="Straight Connector 132"/>
          <p:cNvCxnSpPr>
            <a:stCxn id="99" idx="3"/>
          </p:cNvCxnSpPr>
          <p:nvPr/>
        </p:nvCxnSpPr>
        <p:spPr>
          <a:xfrm flipH="1">
            <a:off x="1397463" y="2606818"/>
            <a:ext cx="1014014" cy="7265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29" idx="5"/>
          </p:cNvCxnSpPr>
          <p:nvPr/>
        </p:nvCxnSpPr>
        <p:spPr>
          <a:xfrm flipH="1" flipV="1">
            <a:off x="1420466" y="3701877"/>
            <a:ext cx="951014" cy="810277"/>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31" idx="3"/>
            <a:endCxn id="44" idx="7"/>
          </p:cNvCxnSpPr>
          <p:nvPr/>
        </p:nvCxnSpPr>
        <p:spPr>
          <a:xfrm flipH="1">
            <a:off x="6674739" y="3699170"/>
            <a:ext cx="940845" cy="81277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3601174" y="98009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0" name="TextBox 149"/>
          <p:cNvSpPr txBox="1"/>
          <p:nvPr/>
        </p:nvSpPr>
        <p:spPr>
          <a:xfrm>
            <a:off x="3569300" y="1044385"/>
            <a:ext cx="546932" cy="313610"/>
          </a:xfrm>
          <a:prstGeom prst="rect">
            <a:avLst/>
          </a:prstGeom>
          <a:noFill/>
          <a:ln>
            <a:noFill/>
          </a:ln>
        </p:spPr>
        <p:txBody>
          <a:bodyPr wrap="none" rtlCol="0">
            <a:noAutofit/>
          </a:bodyPr>
          <a:lstStyle/>
          <a:p>
            <a:pPr algn="ctr"/>
            <a:r>
              <a:rPr lang="en-US" dirty="0">
                <a:solidFill>
                  <a:schemeClr val="bg1"/>
                </a:solidFill>
              </a:rPr>
              <a:t>10</a:t>
            </a:r>
          </a:p>
        </p:txBody>
      </p:sp>
      <p:sp>
        <p:nvSpPr>
          <p:cNvPr id="151" name="Oval 150"/>
          <p:cNvSpPr/>
          <p:nvPr/>
        </p:nvSpPr>
        <p:spPr>
          <a:xfrm>
            <a:off x="4876758" y="954786"/>
            <a:ext cx="515058" cy="503865"/>
          </a:xfrm>
          <a:prstGeom prst="ellipse">
            <a:avLst/>
          </a:prstGeom>
          <a:solidFill>
            <a:srgbClr val="002060"/>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2" name="TextBox 151"/>
          <p:cNvSpPr txBox="1"/>
          <p:nvPr/>
        </p:nvSpPr>
        <p:spPr>
          <a:xfrm>
            <a:off x="4876758" y="1019075"/>
            <a:ext cx="546932" cy="313610"/>
          </a:xfrm>
          <a:prstGeom prst="rect">
            <a:avLst/>
          </a:prstGeom>
          <a:noFill/>
          <a:ln>
            <a:noFill/>
          </a:ln>
        </p:spPr>
        <p:txBody>
          <a:bodyPr wrap="none" rtlCol="0">
            <a:noAutofit/>
          </a:bodyPr>
          <a:lstStyle/>
          <a:p>
            <a:pPr algn="ctr"/>
            <a:r>
              <a:rPr lang="en-US" dirty="0">
                <a:solidFill>
                  <a:schemeClr val="bg1"/>
                </a:solidFill>
              </a:rPr>
              <a:t>11</a:t>
            </a:r>
          </a:p>
        </p:txBody>
      </p:sp>
      <p:cxnSp>
        <p:nvCxnSpPr>
          <p:cNvPr id="153" name="Straight Connector 152"/>
          <p:cNvCxnSpPr>
            <a:stCxn id="46" idx="0"/>
            <a:endCxn id="149" idx="4"/>
          </p:cNvCxnSpPr>
          <p:nvPr/>
        </p:nvCxnSpPr>
        <p:spPr>
          <a:xfrm flipH="1" flipV="1">
            <a:off x="3858703" y="1483961"/>
            <a:ext cx="694627" cy="6914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46" idx="0"/>
            <a:endCxn id="151" idx="4"/>
          </p:cNvCxnSpPr>
          <p:nvPr/>
        </p:nvCxnSpPr>
        <p:spPr>
          <a:xfrm flipV="1">
            <a:off x="4553330" y="1458651"/>
            <a:ext cx="580957" cy="71672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174368" y="2153460"/>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1" name="TextBox 160"/>
          <p:cNvSpPr txBox="1"/>
          <p:nvPr/>
        </p:nvSpPr>
        <p:spPr>
          <a:xfrm>
            <a:off x="5162729" y="4728492"/>
            <a:ext cx="914400" cy="212602"/>
          </a:xfrm>
          <a:prstGeom prst="rect">
            <a:avLst/>
          </a:prstGeom>
          <a:noFill/>
          <a:ln>
            <a:noFill/>
          </a:ln>
        </p:spPr>
        <p:txBody>
          <a:bodyPr wrap="none" rtlCol="0">
            <a:noAutofit/>
          </a:bodyPr>
          <a:lstStyle/>
          <a:p>
            <a:pPr algn="ctr"/>
            <a:r>
              <a:rPr lang="en-US" sz="1200" b="1" dirty="0">
                <a:solidFill>
                  <a:srgbClr val="000000"/>
                </a:solidFill>
              </a:rPr>
              <a:t>T:30</a:t>
            </a:r>
          </a:p>
        </p:txBody>
      </p:sp>
      <p:sp>
        <p:nvSpPr>
          <p:cNvPr id="162" name="Rounded Rectangle 161"/>
          <p:cNvSpPr/>
          <p:nvPr/>
        </p:nvSpPr>
        <p:spPr>
          <a:xfrm>
            <a:off x="2519815" y="1998043"/>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3" name="Rounded Rectangle 162"/>
          <p:cNvSpPr/>
          <p:nvPr/>
        </p:nvSpPr>
        <p:spPr>
          <a:xfrm>
            <a:off x="4698081" y="1998042"/>
            <a:ext cx="1984109" cy="3166239"/>
          </a:xfrm>
          <a:prstGeom prst="roundRect">
            <a:avLst/>
          </a:prstGeom>
          <a:noFill/>
          <a:ln w="25400">
            <a:solidFill>
              <a:srgbClr val="040404">
                <a:alpha val="85000"/>
              </a:srgbClr>
            </a:solidFill>
            <a:prstDash val="dash"/>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66" name="TextBox 165"/>
          <p:cNvSpPr txBox="1"/>
          <p:nvPr/>
        </p:nvSpPr>
        <p:spPr>
          <a:xfrm>
            <a:off x="1243462" y="4746171"/>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67" name="TextBox 166"/>
          <p:cNvSpPr txBox="1"/>
          <p:nvPr/>
        </p:nvSpPr>
        <p:spPr>
          <a:xfrm>
            <a:off x="7152378" y="4750624"/>
            <a:ext cx="914400" cy="334542"/>
          </a:xfrm>
          <a:prstGeom prst="rect">
            <a:avLst/>
          </a:prstGeom>
          <a:noFill/>
          <a:ln>
            <a:noFill/>
          </a:ln>
        </p:spPr>
        <p:txBody>
          <a:bodyPr wrap="none" rtlCol="0">
            <a:noAutofit/>
          </a:bodyPr>
          <a:lstStyle/>
          <a:p>
            <a:pPr algn="ctr"/>
            <a:r>
              <a:rPr lang="en-US" sz="1400" b="1" dirty="0">
                <a:solidFill>
                  <a:srgbClr val="585858"/>
                </a:solidFill>
              </a:rPr>
              <a:t>VRF Blue</a:t>
            </a:r>
          </a:p>
        </p:txBody>
      </p:sp>
      <p:sp>
        <p:nvSpPr>
          <p:cNvPr id="171" name="TextBox 170"/>
          <p:cNvSpPr txBox="1"/>
          <p:nvPr/>
        </p:nvSpPr>
        <p:spPr>
          <a:xfrm>
            <a:off x="4731587" y="3190548"/>
            <a:ext cx="1279308" cy="1019467"/>
          </a:xfrm>
          <a:prstGeom prst="rect">
            <a:avLst/>
          </a:prstGeom>
          <a:noFill/>
          <a:ln>
            <a:noFill/>
          </a:ln>
        </p:spPr>
        <p:txBody>
          <a:bodyPr wrap="none" rtlCol="0">
            <a:noAutofit/>
          </a:bodyPr>
          <a:lstStyle/>
          <a:p>
            <a:pPr algn="ctr"/>
            <a:endParaRPr lang="en-US" sz="1200" dirty="0">
              <a:solidFill>
                <a:srgbClr val="000000"/>
              </a:solidFill>
            </a:endParaRPr>
          </a:p>
        </p:txBody>
      </p:sp>
      <p:sp>
        <p:nvSpPr>
          <p:cNvPr id="202" name="Rectangle 201"/>
          <p:cNvSpPr/>
          <p:nvPr/>
        </p:nvSpPr>
        <p:spPr>
          <a:xfrm>
            <a:off x="3262359" y="422616"/>
            <a:ext cx="1092856" cy="584775"/>
          </a:xfrm>
          <a:prstGeom prst="rect">
            <a:avLst/>
          </a:prstGeom>
          <a:noFill/>
        </p:spPr>
        <p:txBody>
          <a:bodyPr wrap="square">
            <a:spAutoFit/>
          </a:bodyPr>
          <a:lstStyle/>
          <a:p>
            <a:pPr algn="ctr"/>
            <a:r>
              <a:rPr lang="en-US" sz="1600" b="1" dirty="0">
                <a:solidFill>
                  <a:srgbClr val="C00000"/>
                </a:solidFill>
              </a:rPr>
              <a:t>SR</a:t>
            </a:r>
          </a:p>
          <a:p>
            <a:pPr algn="ctr"/>
            <a:r>
              <a:rPr lang="en-US" sz="1600" b="1" dirty="0">
                <a:solidFill>
                  <a:srgbClr val="C00000"/>
                </a:solidFill>
              </a:rPr>
              <a:t>PCE</a:t>
            </a:r>
            <a:endParaRPr lang="en-US" sz="1400" b="1" dirty="0">
              <a:solidFill>
                <a:srgbClr val="C00000"/>
              </a:solidFill>
            </a:endParaRPr>
          </a:p>
        </p:txBody>
      </p:sp>
      <p:sp>
        <p:nvSpPr>
          <p:cNvPr id="246" name="Rectangle 245"/>
          <p:cNvSpPr/>
          <p:nvPr/>
        </p:nvSpPr>
        <p:spPr>
          <a:xfrm>
            <a:off x="4778308" y="631826"/>
            <a:ext cx="820801" cy="307777"/>
          </a:xfrm>
          <a:prstGeom prst="rect">
            <a:avLst/>
          </a:prstGeom>
          <a:solidFill>
            <a:schemeClr val="bg1">
              <a:alpha val="80000"/>
            </a:schemeClr>
          </a:solidFill>
        </p:spPr>
        <p:txBody>
          <a:bodyPr wrap="square">
            <a:spAutoFit/>
          </a:bodyPr>
          <a:lstStyle/>
          <a:p>
            <a:pPr algn="ctr"/>
            <a:r>
              <a:rPr lang="en-US" sz="1400" b="1" dirty="0">
                <a:solidFill>
                  <a:srgbClr val="C00000"/>
                </a:solidFill>
              </a:rPr>
              <a:t>RR</a:t>
            </a:r>
          </a:p>
        </p:txBody>
      </p:sp>
      <p:sp>
        <p:nvSpPr>
          <p:cNvPr id="2" name="Freeform 1"/>
          <p:cNvSpPr/>
          <p:nvPr/>
        </p:nvSpPr>
        <p:spPr>
          <a:xfrm>
            <a:off x="6880302" y="2375210"/>
            <a:ext cx="1026298" cy="802888"/>
          </a:xfrm>
          <a:custGeom>
            <a:avLst/>
            <a:gdLst>
              <a:gd name="connsiteX0" fmla="*/ 1025913 w 1026298"/>
              <a:gd name="connsiteY0" fmla="*/ 802888 h 802888"/>
              <a:gd name="connsiteX1" fmla="*/ 858644 w 1026298"/>
              <a:gd name="connsiteY1" fmla="*/ 133814 h 802888"/>
              <a:gd name="connsiteX2" fmla="*/ 0 w 1026298"/>
              <a:gd name="connsiteY2" fmla="*/ 0 h 802888"/>
            </a:gdLst>
            <a:ahLst/>
            <a:cxnLst>
              <a:cxn ang="0">
                <a:pos x="connsiteX0" y="connsiteY0"/>
              </a:cxn>
              <a:cxn ang="0">
                <a:pos x="connsiteX1" y="connsiteY1"/>
              </a:cxn>
              <a:cxn ang="0">
                <a:pos x="connsiteX2" y="connsiteY2"/>
              </a:cxn>
            </a:cxnLst>
            <a:rect l="l" t="t" r="r" b="b"/>
            <a:pathLst>
              <a:path w="1026298" h="802888">
                <a:moveTo>
                  <a:pt x="1025913" y="802888"/>
                </a:moveTo>
                <a:cubicBezTo>
                  <a:pt x="1027771" y="535258"/>
                  <a:pt x="1029630" y="267629"/>
                  <a:pt x="858644" y="133814"/>
                </a:cubicBezTo>
                <a:cubicBezTo>
                  <a:pt x="687658" y="-1"/>
                  <a:pt x="343829" y="-1"/>
                  <a:pt x="0" y="0"/>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7279800" y="1575802"/>
            <a:ext cx="1649611" cy="738664"/>
          </a:xfrm>
          <a:prstGeom prst="rect">
            <a:avLst/>
          </a:prstGeom>
          <a:solidFill>
            <a:schemeClr val="bg1"/>
          </a:solidFill>
        </p:spPr>
        <p:txBody>
          <a:bodyPr wrap="square">
            <a:spAutoFit/>
          </a:bodyPr>
          <a:lstStyle/>
          <a:p>
            <a:pPr algn="ctr"/>
            <a:r>
              <a:rPr lang="en-US" sz="1400" dirty="0">
                <a:solidFill>
                  <a:srgbClr val="040404"/>
                </a:solidFill>
              </a:rPr>
              <a:t>BGP:</a:t>
            </a:r>
          </a:p>
          <a:p>
            <a:pPr algn="ctr"/>
            <a:r>
              <a:rPr lang="en-US" sz="1400" dirty="0">
                <a:solidFill>
                  <a:srgbClr val="040404"/>
                </a:solidFill>
              </a:rPr>
              <a:t>1.1.1.21/32</a:t>
            </a:r>
          </a:p>
          <a:p>
            <a:pPr algn="ctr"/>
            <a:r>
              <a:rPr lang="en-US" sz="1400" dirty="0">
                <a:solidFill>
                  <a:srgbClr val="040404"/>
                </a:solidFill>
              </a:rPr>
              <a:t>via 21</a:t>
            </a:r>
          </a:p>
        </p:txBody>
      </p:sp>
      <p:sp>
        <p:nvSpPr>
          <p:cNvPr id="114" name="Rectangular Callout 113"/>
          <p:cNvSpPr/>
          <p:nvPr/>
        </p:nvSpPr>
        <p:spPr>
          <a:xfrm>
            <a:off x="5563170" y="286856"/>
            <a:ext cx="3402295" cy="761024"/>
          </a:xfrm>
          <a:prstGeom prst="wedgeRectCallout">
            <a:avLst>
              <a:gd name="adj1" fmla="val -21788"/>
              <a:gd name="adj2" fmla="val 195865"/>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40404"/>
                </a:solidFill>
              </a:rPr>
              <a:t>MAP</a:t>
            </a:r>
            <a:r>
              <a:rPr lang="en-US" sz="1200" b="1" dirty="0">
                <a:solidFill>
                  <a:srgbClr val="040404"/>
                </a:solidFill>
              </a:rPr>
              <a:t>: 1.1.1.21/32 in </a:t>
            </a:r>
            <a:r>
              <a:rPr lang="en-US" sz="1200" b="1" dirty="0" err="1">
                <a:solidFill>
                  <a:srgbClr val="040404"/>
                </a:solidFill>
              </a:rPr>
              <a:t>vrf</a:t>
            </a:r>
            <a:r>
              <a:rPr lang="en-US" sz="1200" b="1" dirty="0">
                <a:solidFill>
                  <a:srgbClr val="040404"/>
                </a:solidFill>
              </a:rPr>
              <a:t> BLUE must receive</a:t>
            </a:r>
          </a:p>
          <a:p>
            <a:r>
              <a:rPr lang="en-US" sz="1200" b="1" dirty="0">
                <a:solidFill>
                  <a:srgbClr val="040404"/>
                </a:solidFill>
              </a:rPr>
              <a:t>            low latency service </a:t>
            </a:r>
            <a:r>
              <a:rPr lang="en-US" sz="1200" b="1" dirty="0">
                <a:solidFill>
                  <a:srgbClr val="040404"/>
                </a:solidFill>
                <a:sym typeface="Wingdings" panose="05000000000000000000" pitchFamily="2" charset="2"/>
              </a:rPr>
              <a:t></a:t>
            </a:r>
            <a:r>
              <a:rPr lang="en-US" sz="1200" b="1" dirty="0">
                <a:solidFill>
                  <a:srgbClr val="040404"/>
                </a:solidFill>
              </a:rPr>
              <a:t> tag with </a:t>
            </a:r>
          </a:p>
          <a:p>
            <a:r>
              <a:rPr lang="en-US" sz="1200" b="1" dirty="0">
                <a:solidFill>
                  <a:srgbClr val="040404"/>
                </a:solidFill>
              </a:rPr>
              <a:t>            community (100:777) </a:t>
            </a:r>
          </a:p>
          <a:p>
            <a:r>
              <a:rPr lang="en-US" sz="1200" b="1" dirty="0">
                <a:solidFill>
                  <a:srgbClr val="040404"/>
                </a:solidFill>
              </a:rPr>
              <a:t>VPN Label : 99999</a:t>
            </a:r>
          </a:p>
        </p:txBody>
      </p:sp>
      <p:sp>
        <p:nvSpPr>
          <p:cNvPr id="115" name="Freeform 114"/>
          <p:cNvSpPr/>
          <p:nvPr/>
        </p:nvSpPr>
        <p:spPr>
          <a:xfrm>
            <a:off x="5334793" y="1376839"/>
            <a:ext cx="1026298" cy="802888"/>
          </a:xfrm>
          <a:custGeom>
            <a:avLst/>
            <a:gdLst>
              <a:gd name="connsiteX0" fmla="*/ 1025913 w 1026298"/>
              <a:gd name="connsiteY0" fmla="*/ 802888 h 802888"/>
              <a:gd name="connsiteX1" fmla="*/ 858644 w 1026298"/>
              <a:gd name="connsiteY1" fmla="*/ 133814 h 802888"/>
              <a:gd name="connsiteX2" fmla="*/ 0 w 1026298"/>
              <a:gd name="connsiteY2" fmla="*/ 0 h 802888"/>
            </a:gdLst>
            <a:ahLst/>
            <a:cxnLst>
              <a:cxn ang="0">
                <a:pos x="connsiteX0" y="connsiteY0"/>
              </a:cxn>
              <a:cxn ang="0">
                <a:pos x="connsiteX1" y="connsiteY1"/>
              </a:cxn>
              <a:cxn ang="0">
                <a:pos x="connsiteX2" y="connsiteY2"/>
              </a:cxn>
            </a:cxnLst>
            <a:rect l="l" t="t" r="r" b="b"/>
            <a:pathLst>
              <a:path w="1026298" h="802888">
                <a:moveTo>
                  <a:pt x="1025913" y="802888"/>
                </a:moveTo>
                <a:cubicBezTo>
                  <a:pt x="1027771" y="535258"/>
                  <a:pt x="1029630" y="267629"/>
                  <a:pt x="858644" y="133814"/>
                </a:cubicBezTo>
                <a:cubicBezTo>
                  <a:pt x="687658" y="-1"/>
                  <a:pt x="343829" y="-1"/>
                  <a:pt x="0" y="0"/>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869809" y="1364566"/>
            <a:ext cx="1997613" cy="844062"/>
          </a:xfrm>
          <a:custGeom>
            <a:avLst/>
            <a:gdLst>
              <a:gd name="connsiteX0" fmla="*/ 1997613 w 1997613"/>
              <a:gd name="connsiteY0" fmla="*/ 0 h 844062"/>
              <a:gd name="connsiteX1" fmla="*/ 633046 w 1997613"/>
              <a:gd name="connsiteY1" fmla="*/ 211016 h 844062"/>
              <a:gd name="connsiteX2" fmla="*/ 0 w 1997613"/>
              <a:gd name="connsiteY2" fmla="*/ 844062 h 844062"/>
            </a:gdLst>
            <a:ahLst/>
            <a:cxnLst>
              <a:cxn ang="0">
                <a:pos x="connsiteX0" y="connsiteY0"/>
              </a:cxn>
              <a:cxn ang="0">
                <a:pos x="connsiteX1" y="connsiteY1"/>
              </a:cxn>
              <a:cxn ang="0">
                <a:pos x="connsiteX2" y="connsiteY2"/>
              </a:cxn>
            </a:cxnLst>
            <a:rect l="l" t="t" r="r" b="b"/>
            <a:pathLst>
              <a:path w="1997613" h="844062">
                <a:moveTo>
                  <a:pt x="1997613" y="0"/>
                </a:moveTo>
                <a:cubicBezTo>
                  <a:pt x="1481797" y="35169"/>
                  <a:pt x="965981" y="70339"/>
                  <a:pt x="633046" y="211016"/>
                </a:cubicBezTo>
                <a:cubicBezTo>
                  <a:pt x="300111" y="351693"/>
                  <a:pt x="150055" y="597877"/>
                  <a:pt x="0" y="844062"/>
                </a:cubicBezTo>
              </a:path>
            </a:pathLst>
          </a:custGeom>
          <a:noFill/>
          <a:ln w="31750">
            <a:solidFill>
              <a:srgbClr val="DA0000"/>
            </a:solidFill>
            <a:prstDash val="sysDash"/>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ular Callout 117"/>
          <p:cNvSpPr/>
          <p:nvPr/>
        </p:nvSpPr>
        <p:spPr>
          <a:xfrm>
            <a:off x="2686473" y="198682"/>
            <a:ext cx="3402295" cy="761024"/>
          </a:xfrm>
          <a:prstGeom prst="wedgeRectCallout">
            <a:avLst>
              <a:gd name="adj1" fmla="val -54039"/>
              <a:gd name="adj2" fmla="val 206956"/>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040404"/>
                </a:solidFill>
              </a:rPr>
              <a:t>MAP:     Community (100:777) means</a:t>
            </a:r>
          </a:p>
          <a:p>
            <a:r>
              <a:rPr lang="en-US" sz="1200" b="1" dirty="0">
                <a:solidFill>
                  <a:srgbClr val="040404"/>
                </a:solidFill>
              </a:rPr>
              <a:t>              “minimize TE Metric” and</a:t>
            </a:r>
          </a:p>
          <a:p>
            <a:r>
              <a:rPr lang="en-US" sz="1200" b="1" dirty="0">
                <a:solidFill>
                  <a:srgbClr val="040404"/>
                </a:solidFill>
              </a:rPr>
              <a:t>              “compute at PCE” </a:t>
            </a:r>
            <a:endParaRPr lang="en-US" sz="1100" b="1" dirty="0">
              <a:solidFill>
                <a:srgbClr val="040404"/>
              </a:solidFill>
            </a:endParaRPr>
          </a:p>
        </p:txBody>
      </p:sp>
      <p:grpSp>
        <p:nvGrpSpPr>
          <p:cNvPr id="8" name="Group 7"/>
          <p:cNvGrpSpPr/>
          <p:nvPr/>
        </p:nvGrpSpPr>
        <p:grpSpPr>
          <a:xfrm>
            <a:off x="1596539" y="1035452"/>
            <a:ext cx="1592498" cy="1015335"/>
            <a:chOff x="5449014" y="5692610"/>
            <a:chExt cx="1592498" cy="1015335"/>
          </a:xfrm>
        </p:grpSpPr>
        <p:cxnSp>
          <p:nvCxnSpPr>
            <p:cNvPr id="6" name="Straight Connector 5"/>
            <p:cNvCxnSpPr/>
            <p:nvPr/>
          </p:nvCxnSpPr>
          <p:spPr>
            <a:xfrm flipV="1">
              <a:off x="6010895" y="5692610"/>
              <a:ext cx="878217" cy="862935"/>
            </a:xfrm>
            <a:prstGeom prst="line">
              <a:avLst/>
            </a:prstGeom>
            <a:ln w="53975">
              <a:solidFill>
                <a:srgbClr val="7030A0"/>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6163295" y="5845010"/>
              <a:ext cx="878217" cy="862935"/>
            </a:xfrm>
            <a:prstGeom prst="line">
              <a:avLst/>
            </a:prstGeom>
            <a:ln w="53975">
              <a:solidFill>
                <a:srgbClr val="7030A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49014" y="5754178"/>
              <a:ext cx="914400" cy="285055"/>
            </a:xfrm>
            <a:prstGeom prst="rect">
              <a:avLst/>
            </a:prstGeom>
            <a:noFill/>
            <a:ln>
              <a:noFill/>
            </a:ln>
          </p:spPr>
          <p:txBody>
            <a:bodyPr wrap="none" rtlCol="0">
              <a:noAutofit/>
            </a:bodyPr>
            <a:lstStyle/>
            <a:p>
              <a:pPr algn="ctr"/>
              <a:r>
                <a:rPr lang="en-US" sz="1600" b="1" dirty="0" err="1">
                  <a:solidFill>
                    <a:srgbClr val="000000"/>
                  </a:solidFill>
                </a:rPr>
                <a:t>PCreq</a:t>
              </a:r>
              <a:r>
                <a:rPr lang="en-US" sz="1600" b="1" dirty="0">
                  <a:solidFill>
                    <a:srgbClr val="000000"/>
                  </a:solidFill>
                </a:rPr>
                <a:t>/reply</a:t>
              </a:r>
            </a:p>
          </p:txBody>
        </p:sp>
      </p:grpSp>
      <p:sp>
        <p:nvSpPr>
          <p:cNvPr id="119" name="Rectangular Callout 118"/>
          <p:cNvSpPr/>
          <p:nvPr/>
        </p:nvSpPr>
        <p:spPr>
          <a:xfrm>
            <a:off x="3444926" y="295868"/>
            <a:ext cx="3402295" cy="761024"/>
          </a:xfrm>
          <a:prstGeom prst="wedgeRectCallout">
            <a:avLst>
              <a:gd name="adj1" fmla="val -71819"/>
              <a:gd name="adj2" fmla="val 195865"/>
            </a:avLst>
          </a:prstGeom>
          <a:solidFill>
            <a:schemeClr val="bg1">
              <a:lumMod val="75000"/>
            </a:schemeClr>
          </a:solidFill>
          <a:ln w="38100">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040404"/>
              </a:solidFill>
            </a:endParaRPr>
          </a:p>
        </p:txBody>
      </p:sp>
      <p:grpSp>
        <p:nvGrpSpPr>
          <p:cNvPr id="128" name="Group 127"/>
          <p:cNvGrpSpPr/>
          <p:nvPr/>
        </p:nvGrpSpPr>
        <p:grpSpPr>
          <a:xfrm>
            <a:off x="1392111" y="1568170"/>
            <a:ext cx="984686" cy="874338"/>
            <a:chOff x="5821963" y="2639832"/>
            <a:chExt cx="792555" cy="377036"/>
          </a:xfrm>
          <a:solidFill>
            <a:srgbClr val="00B050"/>
          </a:solidFill>
        </p:grpSpPr>
        <p:sp>
          <p:nvSpPr>
            <p:cNvPr id="134" name="Horizontal Scroll 133"/>
            <p:cNvSpPr/>
            <p:nvPr/>
          </p:nvSpPr>
          <p:spPr>
            <a:xfrm>
              <a:off x="5821963" y="2639832"/>
              <a:ext cx="675056" cy="377036"/>
            </a:xfrm>
            <a:prstGeom prst="horizontalScroll">
              <a:avLst/>
            </a:prstGeom>
            <a:grpFill/>
            <a:ln w="12700">
              <a:solidFill>
                <a:schemeClr val="tx1">
                  <a:alpha val="85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189" fontAlgn="base">
                <a:spcBef>
                  <a:spcPct val="0"/>
                </a:spcBef>
                <a:spcAft>
                  <a:spcPct val="0"/>
                </a:spcAft>
              </a:pPr>
              <a:endParaRPr lang="fr-FR">
                <a:solidFill>
                  <a:srgbClr val="FFFFFF"/>
                </a:solidFill>
              </a:endParaRPr>
            </a:p>
          </p:txBody>
        </p:sp>
        <p:sp>
          <p:nvSpPr>
            <p:cNvPr id="135" name="TextBox 134"/>
            <p:cNvSpPr txBox="1"/>
            <p:nvPr/>
          </p:nvSpPr>
          <p:spPr>
            <a:xfrm>
              <a:off x="5879065" y="2711605"/>
              <a:ext cx="735453" cy="215676"/>
            </a:xfrm>
            <a:prstGeom prst="rect">
              <a:avLst/>
            </a:prstGeom>
            <a:noFill/>
            <a:ln>
              <a:noFill/>
            </a:ln>
          </p:spPr>
          <p:txBody>
            <a:bodyPr wrap="square" lIns="68589" tIns="34295" rIns="68589" bIns="34295" rtlCol="0">
              <a:spAutoFit/>
            </a:bodyPr>
            <a:lstStyle/>
            <a:p>
              <a:pPr defTabSz="457189" fontAlgn="base">
                <a:spcBef>
                  <a:spcPct val="0"/>
                </a:spcBef>
                <a:spcAft>
                  <a:spcPct val="0"/>
                </a:spcAft>
              </a:pPr>
              <a:r>
                <a:rPr lang="fr-FR" sz="1400" b="1" dirty="0">
                  <a:solidFill>
                    <a:srgbClr val="FFFFFF"/>
                  </a:solidFill>
                  <a:latin typeface="Verdana" panose="020B0604030504040204" pitchFamily="34" charset="0"/>
                  <a:ea typeface="Verdana" panose="020B0604030504040204" pitchFamily="34" charset="0"/>
                  <a:cs typeface="Verdana" panose="020B0604030504040204" pitchFamily="34" charset="0"/>
                </a:rPr>
                <a:t>BSID:</a:t>
              </a:r>
            </a:p>
            <a:p>
              <a:pPr defTabSz="457189" fontAlgn="base">
                <a:spcBef>
                  <a:spcPct val="0"/>
                </a:spcBef>
                <a:spcAft>
                  <a:spcPct val="0"/>
                </a:spcAft>
              </a:pPr>
              <a:r>
                <a:rPr lang="fr-FR" sz="1400" b="1" dirty="0">
                  <a:solidFill>
                    <a:srgbClr val="FFFFFF"/>
                  </a:solidFill>
                  <a:latin typeface="Verdana" panose="020B0604030504040204" pitchFamily="34" charset="0"/>
                  <a:ea typeface="Verdana" panose="020B0604030504040204" pitchFamily="34" charset="0"/>
                  <a:cs typeface="Verdana" panose="020B0604030504040204" pitchFamily="34" charset="0"/>
                </a:rPr>
                <a:t>30022</a:t>
              </a:r>
            </a:p>
          </p:txBody>
        </p:sp>
      </p:grpSp>
      <p:sp>
        <p:nvSpPr>
          <p:cNvPr id="9" name="TextBox 8"/>
          <p:cNvSpPr txBox="1"/>
          <p:nvPr/>
        </p:nvSpPr>
        <p:spPr>
          <a:xfrm>
            <a:off x="3484263" y="309703"/>
            <a:ext cx="3356931" cy="1067136"/>
          </a:xfrm>
          <a:prstGeom prst="rect">
            <a:avLst/>
          </a:prstGeom>
          <a:noFill/>
          <a:ln>
            <a:noFill/>
          </a:ln>
        </p:spPr>
        <p:txBody>
          <a:bodyPr wrap="none" rtlCol="0">
            <a:noAutofit/>
          </a:bodyPr>
          <a:lstStyle/>
          <a:p>
            <a:pPr algn="ctr"/>
            <a:r>
              <a:rPr lang="en-US" sz="1600" b="1" dirty="0">
                <a:solidFill>
                  <a:srgbClr val="040404"/>
                </a:solidFill>
              </a:rPr>
              <a:t>COMPUTE: </a:t>
            </a:r>
            <a:r>
              <a:rPr lang="en-US" sz="1200" b="1" dirty="0">
                <a:solidFill>
                  <a:srgbClr val="040404"/>
                </a:solidFill>
              </a:rPr>
              <a:t>minimize TE Metric to Node22</a:t>
            </a:r>
          </a:p>
          <a:p>
            <a:pPr algn="ctr"/>
            <a:endParaRPr lang="en-US" sz="1200" dirty="0">
              <a:solidFill>
                <a:srgbClr val="000000"/>
              </a:solidFill>
            </a:endParaRPr>
          </a:p>
        </p:txBody>
      </p:sp>
      <p:sp>
        <p:nvSpPr>
          <p:cNvPr id="10" name="TextBox 9"/>
          <p:cNvSpPr txBox="1"/>
          <p:nvPr/>
        </p:nvSpPr>
        <p:spPr>
          <a:xfrm>
            <a:off x="3556577" y="624717"/>
            <a:ext cx="3132162" cy="340358"/>
          </a:xfrm>
          <a:prstGeom prst="rect">
            <a:avLst/>
          </a:prstGeom>
          <a:noFill/>
          <a:ln>
            <a:noFill/>
          </a:ln>
        </p:spPr>
        <p:txBody>
          <a:bodyPr wrap="none" rtlCol="0">
            <a:noAutofit/>
          </a:bodyPr>
          <a:lstStyle/>
          <a:p>
            <a:pPr algn="ctr"/>
            <a:r>
              <a:rPr lang="en-US" b="1" dirty="0">
                <a:solidFill>
                  <a:srgbClr val="000000"/>
                </a:solidFill>
              </a:rPr>
              <a:t>RESULT</a:t>
            </a:r>
            <a:r>
              <a:rPr lang="en-US" sz="1400" b="1" dirty="0">
                <a:solidFill>
                  <a:srgbClr val="000000"/>
                </a:solidFill>
              </a:rPr>
              <a:t>:              </a:t>
            </a:r>
            <a:r>
              <a:rPr lang="en-US" sz="1600" b="1" dirty="0">
                <a:solidFill>
                  <a:srgbClr val="000000"/>
                </a:solidFill>
              </a:rPr>
              <a:t>SID list: OIF: to3</a:t>
            </a:r>
          </a:p>
        </p:txBody>
      </p:sp>
      <p:sp>
        <p:nvSpPr>
          <p:cNvPr id="3" name="Rounded Rectangle 2"/>
          <p:cNvSpPr/>
          <p:nvPr/>
        </p:nvSpPr>
        <p:spPr>
          <a:xfrm>
            <a:off x="473546" y="5511433"/>
            <a:ext cx="8060756" cy="1148316"/>
          </a:xfrm>
          <a:prstGeom prst="roundRect">
            <a:avLst/>
          </a:prstGeom>
          <a:solidFill>
            <a:srgbClr val="F6AC7E"/>
          </a:soli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solidFill>
                  <a:srgbClr val="000000"/>
                </a:solidFill>
              </a:rPr>
              <a:t>Automated Steering uses color extended communities and </a:t>
            </a:r>
            <a:r>
              <a:rPr lang="en-US" sz="1400" dirty="0" err="1">
                <a:solidFill>
                  <a:srgbClr val="000000"/>
                </a:solidFill>
              </a:rPr>
              <a:t>nexthop</a:t>
            </a:r>
            <a:r>
              <a:rPr lang="en-US" sz="1400" dirty="0">
                <a:solidFill>
                  <a:srgbClr val="000000"/>
                </a:solidFill>
              </a:rPr>
              <a:t> to match with the color and end-point of an SR Policy</a:t>
            </a:r>
          </a:p>
          <a:p>
            <a:pPr algn="just"/>
            <a:r>
              <a:rPr lang="en-US" sz="1400" dirty="0">
                <a:solidFill>
                  <a:srgbClr val="000000"/>
                </a:solidFill>
              </a:rPr>
              <a:t>E.g. BGP route 2/8 with </a:t>
            </a:r>
            <a:r>
              <a:rPr lang="en-US" sz="1400" dirty="0" err="1">
                <a:solidFill>
                  <a:srgbClr val="000000"/>
                </a:solidFill>
              </a:rPr>
              <a:t>nexthop</a:t>
            </a:r>
            <a:r>
              <a:rPr lang="en-US" sz="1400" dirty="0">
                <a:solidFill>
                  <a:srgbClr val="000000"/>
                </a:solidFill>
              </a:rPr>
              <a:t> 1.1.1.1 and color 100</a:t>
            </a:r>
          </a:p>
          <a:p>
            <a:pPr algn="just"/>
            <a:r>
              <a:rPr lang="en-US" sz="1400" dirty="0">
                <a:solidFill>
                  <a:srgbClr val="000000"/>
                </a:solidFill>
              </a:rPr>
              <a:t>will be steered into an SR Policy with color 100 and end-point 1.1.1.1</a:t>
            </a:r>
          </a:p>
          <a:p>
            <a:pPr algn="just"/>
            <a:r>
              <a:rPr lang="en-US" sz="1400" dirty="0">
                <a:solidFill>
                  <a:srgbClr val="000000"/>
                </a:solidFill>
              </a:rPr>
              <a:t>If no such SR Policy exists, it can be instantiated automatically (ODN)</a:t>
            </a:r>
          </a:p>
        </p:txBody>
      </p:sp>
    </p:spTree>
    <p:extLst>
      <p:ext uri="{BB962C8B-B14F-4D97-AF65-F5344CB8AC3E}">
        <p14:creationId xmlns:p14="http://schemas.microsoft.com/office/powerpoint/2010/main" val="368587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500"/>
                                        <p:tgtEl>
                                          <p:spTgt spid="2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wipe(left)">
                                      <p:cBhvr>
                                        <p:cTn id="20" dur="5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right)">
                                      <p:cBhvr>
                                        <p:cTn id="25" dur="500"/>
                                        <p:tgtEl>
                                          <p:spTgt spid="1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par>
                                <p:cTn id="31" presetID="22" presetClass="exit" presetSubtype="4" fill="hold" grpId="1" nodeType="withEffect">
                                  <p:stCondLst>
                                    <p:cond delay="0"/>
                                  </p:stCondLst>
                                  <p:childTnLst>
                                    <p:animEffect transition="out" filter="wipe(down)">
                                      <p:cBhvr>
                                        <p:cTn id="32" dur="500"/>
                                        <p:tgtEl>
                                          <p:spTgt spid="114"/>
                                        </p:tgtEl>
                                      </p:cBhvr>
                                    </p:animEffect>
                                    <p:set>
                                      <p:cBhvr>
                                        <p:cTn id="33" dur="1" fill="hold">
                                          <p:stCondLst>
                                            <p:cond delay="499"/>
                                          </p:stCondLst>
                                        </p:cTn>
                                        <p:tgtEl>
                                          <p:spTgt spid="114"/>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left)">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wipe(left)">
                                      <p:cBhvr>
                                        <p:cTn id="41" dur="500"/>
                                        <p:tgtEl>
                                          <p:spTgt spid="1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22" presetClass="exit" presetSubtype="4" fill="hold" grpId="1" nodeType="withEffect">
                                  <p:stCondLst>
                                    <p:cond delay="0"/>
                                  </p:stCondLst>
                                  <p:childTnLst>
                                    <p:animEffect transition="out" filter="wipe(down)">
                                      <p:cBhvr>
                                        <p:cTn id="49" dur="100"/>
                                        <p:tgtEl>
                                          <p:spTgt spid="118"/>
                                        </p:tgtEl>
                                      </p:cBhvr>
                                    </p:animEffect>
                                    <p:set>
                                      <p:cBhvr>
                                        <p:cTn id="50" dur="1" fill="hold">
                                          <p:stCondLst>
                                            <p:cond delay="99"/>
                                          </p:stCondLst>
                                        </p:cTn>
                                        <p:tgtEl>
                                          <p:spTgt spid="1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wipe(down)">
                                      <p:cBhvr>
                                        <p:cTn id="55" dur="500"/>
                                        <p:tgtEl>
                                          <p:spTgt spid="1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46" grpId="0" animBg="1"/>
      <p:bldP spid="2" grpId="0" animBg="1"/>
      <p:bldP spid="114" grpId="0" animBg="1"/>
      <p:bldP spid="114" grpId="1" animBg="1"/>
      <p:bldP spid="115" grpId="0" animBg="1"/>
      <p:bldP spid="4" grpId="0" animBg="1"/>
      <p:bldP spid="118" grpId="0" animBg="1"/>
      <p:bldP spid="118" grpId="1" animBg="1"/>
      <p:bldP spid="119" grpId="0" animBg="1"/>
      <p:bldP spid="9" grpId="0"/>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87313" y="2763838"/>
            <a:ext cx="9056687" cy="1076325"/>
          </a:xfrm>
          <a:prstGeom prst="rect">
            <a:avLst/>
          </a:prstGeom>
        </p:spPr>
        <p:txBody>
          <a:bodyPr/>
          <a:lstStyle/>
          <a:p>
            <a:r>
              <a:rPr lang="en-US" sz="4400" b="1" dirty="0">
                <a:solidFill>
                  <a:schemeClr val="bg1"/>
                </a:solidFill>
              </a:rPr>
              <a:t>SRv6</a:t>
            </a:r>
            <a:endParaRPr lang="en-US" sz="4400" b="1" spc="0" dirty="0">
              <a:solidFill>
                <a:schemeClr val="bg1"/>
              </a:solidFill>
            </a:endParaRP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6" name="Rectangle 5"/>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2326271274"/>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5975" y="3762507"/>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le 1"/>
          <p:cNvSpPr>
            <a:spLocks noGrp="1"/>
          </p:cNvSpPr>
          <p:nvPr>
            <p:ph type="title" idx="4294967295"/>
          </p:nvPr>
        </p:nvSpPr>
        <p:spPr>
          <a:xfrm>
            <a:off x="555625" y="571500"/>
            <a:ext cx="8588375" cy="838200"/>
          </a:xfrm>
          <a:prstGeom prst="rect">
            <a:avLst/>
          </a:prstGeom>
        </p:spPr>
        <p:txBody>
          <a:bodyPr/>
          <a:lstStyle/>
          <a:p>
            <a:r>
              <a:rPr lang="en-US" dirty="0">
                <a:solidFill>
                  <a:schemeClr val="bg1">
                    <a:lumMod val="50000"/>
                  </a:schemeClr>
                </a:solidFill>
              </a:rPr>
              <a:t>SRv6 for underlay</a:t>
            </a:r>
            <a:endParaRPr lang="fr-FR" dirty="0">
              <a:solidFill>
                <a:schemeClr val="bg1">
                  <a:lumMod val="50000"/>
                </a:schemeClr>
              </a:solidFill>
            </a:endParaRPr>
          </a:p>
        </p:txBody>
      </p:sp>
      <p:sp>
        <p:nvSpPr>
          <p:cNvPr id="14" name="TextBox 13"/>
          <p:cNvSpPr txBox="1"/>
          <p:nvPr/>
        </p:nvSpPr>
        <p:spPr>
          <a:xfrm>
            <a:off x="1047509" y="3768294"/>
            <a:ext cx="2534894" cy="369332"/>
          </a:xfrm>
          <a:prstGeom prst="rect">
            <a:avLst/>
          </a:prstGeom>
          <a:noFill/>
          <a:ln>
            <a:noFill/>
          </a:ln>
        </p:spPr>
        <p:txBody>
          <a:bodyPr wrap="square" rtlCol="0">
            <a:spAutoFit/>
          </a:bodyPr>
          <a:lstStyle/>
          <a:p>
            <a:pPr algn="ctr"/>
            <a:r>
              <a:rPr lang="en-US" dirty="0">
                <a:solidFill>
                  <a:schemeClr val="bg1"/>
                </a:solidFill>
              </a:rPr>
              <a:t>IPv6 for reach</a:t>
            </a:r>
            <a:endParaRPr lang="fr-FR" dirty="0">
              <a:solidFill>
                <a:schemeClr val="bg1"/>
              </a:solidFill>
            </a:endParaRPr>
          </a:p>
        </p:txBody>
      </p:sp>
      <p:grpSp>
        <p:nvGrpSpPr>
          <p:cNvPr id="11" name="Group 10"/>
          <p:cNvGrpSpPr/>
          <p:nvPr/>
        </p:nvGrpSpPr>
        <p:grpSpPr>
          <a:xfrm>
            <a:off x="933701" y="3248786"/>
            <a:ext cx="7735745" cy="786502"/>
            <a:chOff x="933700" y="2391536"/>
            <a:chExt cx="7735745" cy="786502"/>
          </a:xfrm>
        </p:grpSpPr>
        <p:sp>
          <p:nvSpPr>
            <p:cNvPr id="18" name="Rounded Rectangle 17"/>
            <p:cNvSpPr/>
            <p:nvPr/>
          </p:nvSpPr>
          <p:spPr>
            <a:xfrm>
              <a:off x="933700" y="2392152"/>
              <a:ext cx="2725838" cy="369332"/>
            </a:xfrm>
            <a:prstGeom prst="roundRect">
              <a:avLst/>
            </a:prstGeom>
            <a:solidFill>
              <a:srgbClr val="FA66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extBox 21"/>
            <p:cNvSpPr txBox="1"/>
            <p:nvPr/>
          </p:nvSpPr>
          <p:spPr>
            <a:xfrm>
              <a:off x="1055234" y="2397939"/>
              <a:ext cx="2534894" cy="369332"/>
            </a:xfrm>
            <a:prstGeom prst="rect">
              <a:avLst/>
            </a:prstGeom>
            <a:noFill/>
            <a:ln>
              <a:noFill/>
            </a:ln>
          </p:spPr>
          <p:txBody>
            <a:bodyPr wrap="square" rtlCol="0">
              <a:spAutoFit/>
            </a:bodyPr>
            <a:lstStyle/>
            <a:p>
              <a:pPr algn="ctr"/>
              <a:r>
                <a:rPr lang="en-US" dirty="0">
                  <a:solidFill>
                    <a:schemeClr val="bg1"/>
                  </a:solidFill>
                </a:rPr>
                <a:t>RSVP for FRR/TE</a:t>
              </a:r>
            </a:p>
          </p:txBody>
        </p:sp>
        <p:sp>
          <p:nvSpPr>
            <p:cNvPr id="23" name="TextBox 22"/>
            <p:cNvSpPr txBox="1"/>
            <p:nvPr/>
          </p:nvSpPr>
          <p:spPr>
            <a:xfrm>
              <a:off x="4683931" y="2391536"/>
              <a:ext cx="3985514" cy="369332"/>
            </a:xfrm>
            <a:prstGeom prst="rect">
              <a:avLst/>
            </a:prstGeom>
            <a:noFill/>
          </p:spPr>
          <p:txBody>
            <a:bodyPr wrap="square" rtlCol="0">
              <a:spAutoFit/>
            </a:bodyPr>
            <a:lstStyle/>
            <a:p>
              <a:r>
                <a:rPr lang="en-US" dirty="0">
                  <a:solidFill>
                    <a:srgbClr val="FA661C"/>
                  </a:solidFill>
                </a:rPr>
                <a:t>Horrendous states scaling in k*N^2 </a:t>
              </a:r>
              <a:endParaRPr lang="fr-FR" dirty="0">
                <a:solidFill>
                  <a:srgbClr val="FA661C"/>
                </a:solidFill>
              </a:endParaRPr>
            </a:p>
          </p:txBody>
        </p:sp>
        <p:sp>
          <p:nvSpPr>
            <p:cNvPr id="24" name="Right Arrow 23"/>
            <p:cNvSpPr/>
            <p:nvPr/>
          </p:nvSpPr>
          <p:spPr>
            <a:xfrm>
              <a:off x="3915163" y="2444375"/>
              <a:ext cx="593176" cy="733663"/>
            </a:xfrm>
            <a:prstGeom prst="rightArrow">
              <a:avLst/>
            </a:prstGeom>
            <a:solidFill>
              <a:srgbClr val="FA661C"/>
            </a:solidFill>
            <a:ln>
              <a:noFill/>
            </a:ln>
          </p:spPr>
          <p:txBody>
            <a:bodyPr wrap="square" rtlCol="0">
              <a:spAutoFit/>
            </a:bodyPr>
            <a:lstStyle/>
            <a:p>
              <a:pPr algn="ctr"/>
              <a:endParaRPr lang="fr-FR" dirty="0"/>
            </a:p>
          </p:txBody>
        </p:sp>
      </p:grpSp>
      <p:grpSp>
        <p:nvGrpSpPr>
          <p:cNvPr id="29" name="Group 28"/>
          <p:cNvGrpSpPr/>
          <p:nvPr/>
        </p:nvGrpSpPr>
        <p:grpSpPr>
          <a:xfrm>
            <a:off x="929852" y="3245553"/>
            <a:ext cx="8084889" cy="785886"/>
            <a:chOff x="933700" y="2392152"/>
            <a:chExt cx="8084889" cy="785886"/>
          </a:xfrm>
        </p:grpSpPr>
        <p:sp>
          <p:nvSpPr>
            <p:cNvPr id="30" name="Rounded Rectangle 29"/>
            <p:cNvSpPr/>
            <p:nvPr/>
          </p:nvSpPr>
          <p:spPr>
            <a:xfrm>
              <a:off x="933700" y="2392152"/>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TextBox 30"/>
            <p:cNvSpPr txBox="1"/>
            <p:nvPr/>
          </p:nvSpPr>
          <p:spPr>
            <a:xfrm>
              <a:off x="1055234" y="2397939"/>
              <a:ext cx="2534894" cy="369332"/>
            </a:xfrm>
            <a:prstGeom prst="rect">
              <a:avLst/>
            </a:prstGeom>
            <a:noFill/>
            <a:ln>
              <a:noFill/>
            </a:ln>
          </p:spPr>
          <p:txBody>
            <a:bodyPr wrap="square" rtlCol="0">
              <a:spAutoFit/>
            </a:bodyPr>
            <a:lstStyle/>
            <a:p>
              <a:pPr algn="ctr"/>
              <a:r>
                <a:rPr lang="en-US" dirty="0">
                  <a:solidFill>
                    <a:schemeClr val="bg1"/>
                  </a:solidFill>
                </a:rPr>
                <a:t>SRv6 for Underlay</a:t>
              </a:r>
            </a:p>
          </p:txBody>
        </p:sp>
        <p:sp>
          <p:nvSpPr>
            <p:cNvPr id="32" name="TextBox 31"/>
            <p:cNvSpPr txBox="1"/>
            <p:nvPr/>
          </p:nvSpPr>
          <p:spPr>
            <a:xfrm>
              <a:off x="4687780" y="2396346"/>
              <a:ext cx="4330809" cy="369332"/>
            </a:xfrm>
            <a:prstGeom prst="rect">
              <a:avLst/>
            </a:prstGeom>
            <a:noFill/>
          </p:spPr>
          <p:txBody>
            <a:bodyPr wrap="square" rtlCol="0">
              <a:spAutoFit/>
            </a:bodyPr>
            <a:lstStyle/>
            <a:p>
              <a:r>
                <a:rPr lang="en-US" dirty="0">
                  <a:solidFill>
                    <a:schemeClr val="accent6">
                      <a:lumMod val="75000"/>
                    </a:schemeClr>
                  </a:solidFill>
                </a:rPr>
                <a:t>Simplification, FRR, TE, SDN</a:t>
              </a:r>
              <a:endParaRPr lang="fr-FR" dirty="0">
                <a:solidFill>
                  <a:schemeClr val="accent6">
                    <a:lumMod val="75000"/>
                  </a:schemeClr>
                </a:solidFill>
              </a:endParaRPr>
            </a:p>
          </p:txBody>
        </p:sp>
        <p:sp>
          <p:nvSpPr>
            <p:cNvPr id="33" name="Right Arrow 32"/>
            <p:cNvSpPr/>
            <p:nvPr/>
          </p:nvSpPr>
          <p:spPr>
            <a:xfrm>
              <a:off x="3915163" y="2444375"/>
              <a:ext cx="593176" cy="733663"/>
            </a:xfrm>
            <a:prstGeom prst="rightArrow">
              <a:avLst/>
            </a:prstGeom>
            <a:solidFill>
              <a:schemeClr val="accent6">
                <a:lumMod val="75000"/>
              </a:schemeClr>
            </a:solidFill>
            <a:ln>
              <a:noFill/>
            </a:ln>
          </p:spPr>
          <p:txBody>
            <a:bodyPr wrap="square" rtlCol="0">
              <a:spAutoFit/>
            </a:bodyPr>
            <a:lstStyle/>
            <a:p>
              <a:pPr algn="ctr"/>
              <a:endParaRPr lang="fr-FR" dirty="0"/>
            </a:p>
          </p:txBody>
        </p:sp>
      </p:grpSp>
    </p:spTree>
    <p:extLst>
      <p:ext uri="{BB962C8B-B14F-4D97-AF65-F5344CB8AC3E}">
        <p14:creationId xmlns:p14="http://schemas.microsoft.com/office/powerpoint/2010/main" val="1219956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25975" y="3762507"/>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Content Placeholder 15"/>
          <p:cNvSpPr>
            <a:spLocks noGrp="1"/>
          </p:cNvSpPr>
          <p:nvPr>
            <p:ph idx="4294967295"/>
          </p:nvPr>
        </p:nvSpPr>
        <p:spPr>
          <a:xfrm>
            <a:off x="0" y="4914900"/>
            <a:ext cx="8550275" cy="665163"/>
          </a:xfrm>
          <a:prstGeom prst="rect">
            <a:avLst/>
          </a:prstGeom>
        </p:spPr>
        <p:txBody>
          <a:bodyPr/>
          <a:lstStyle/>
          <a:p>
            <a:r>
              <a:rPr lang="en-US" dirty="0"/>
              <a:t>Multiplicity of protocols and states hinder network economics</a:t>
            </a:r>
          </a:p>
        </p:txBody>
      </p:sp>
      <p:sp>
        <p:nvSpPr>
          <p:cNvPr id="2" name="Title 1"/>
          <p:cNvSpPr>
            <a:spLocks noGrp="1"/>
          </p:cNvSpPr>
          <p:nvPr>
            <p:ph type="title" idx="4294967295"/>
          </p:nvPr>
        </p:nvSpPr>
        <p:spPr>
          <a:xfrm>
            <a:off x="0" y="396875"/>
            <a:ext cx="8588375" cy="838200"/>
          </a:xfrm>
          <a:prstGeom prst="rect">
            <a:avLst/>
          </a:prstGeom>
        </p:spPr>
        <p:txBody>
          <a:bodyPr/>
          <a:lstStyle/>
          <a:p>
            <a:r>
              <a:rPr lang="en-US" dirty="0">
                <a:solidFill>
                  <a:schemeClr val="bg1">
                    <a:lumMod val="50000"/>
                  </a:schemeClr>
                </a:solidFill>
              </a:rPr>
              <a:t>Opportunity for further simplification</a:t>
            </a:r>
            <a:endParaRPr lang="fr-FR" dirty="0">
              <a:solidFill>
                <a:schemeClr val="bg1">
                  <a:lumMod val="50000"/>
                </a:schemeClr>
              </a:solidFill>
            </a:endParaRPr>
          </a:p>
        </p:txBody>
      </p:sp>
      <p:sp>
        <p:nvSpPr>
          <p:cNvPr id="14" name="TextBox 13"/>
          <p:cNvSpPr txBox="1"/>
          <p:nvPr/>
        </p:nvSpPr>
        <p:spPr>
          <a:xfrm>
            <a:off x="1047509" y="3768294"/>
            <a:ext cx="2534894" cy="369332"/>
          </a:xfrm>
          <a:prstGeom prst="rect">
            <a:avLst/>
          </a:prstGeom>
          <a:noFill/>
          <a:ln>
            <a:noFill/>
          </a:ln>
        </p:spPr>
        <p:txBody>
          <a:bodyPr wrap="square" rtlCol="0">
            <a:spAutoFit/>
          </a:bodyPr>
          <a:lstStyle/>
          <a:p>
            <a:pPr algn="ctr"/>
            <a:r>
              <a:rPr lang="en-US" dirty="0">
                <a:solidFill>
                  <a:schemeClr val="bg1"/>
                </a:solidFill>
              </a:rPr>
              <a:t>IPv6 for reach</a:t>
            </a:r>
            <a:endParaRPr lang="fr-FR" dirty="0">
              <a:solidFill>
                <a:schemeClr val="bg1"/>
              </a:solidFill>
            </a:endParaRPr>
          </a:p>
        </p:txBody>
      </p:sp>
      <p:sp>
        <p:nvSpPr>
          <p:cNvPr id="17" name="TextBox 16"/>
          <p:cNvSpPr txBox="1"/>
          <p:nvPr/>
        </p:nvSpPr>
        <p:spPr>
          <a:xfrm>
            <a:off x="4680082" y="3244937"/>
            <a:ext cx="3985514" cy="369332"/>
          </a:xfrm>
          <a:prstGeom prst="rect">
            <a:avLst/>
          </a:prstGeom>
          <a:noFill/>
        </p:spPr>
        <p:txBody>
          <a:bodyPr wrap="square" rtlCol="0">
            <a:spAutoFit/>
          </a:bodyPr>
          <a:lstStyle/>
          <a:p>
            <a:r>
              <a:rPr lang="en-US" dirty="0">
                <a:solidFill>
                  <a:schemeClr val="accent6">
                    <a:lumMod val="75000"/>
                  </a:schemeClr>
                </a:solidFill>
              </a:rPr>
              <a:t>Simplification, FRR, TE, SDN</a:t>
            </a:r>
            <a:endParaRPr lang="fr-FR" dirty="0">
              <a:solidFill>
                <a:schemeClr val="accent6">
                  <a:lumMod val="75000"/>
                </a:schemeClr>
              </a:solidFill>
            </a:endParaRPr>
          </a:p>
        </p:txBody>
      </p:sp>
      <p:sp>
        <p:nvSpPr>
          <p:cNvPr id="19" name="Right Arrow 18"/>
          <p:cNvSpPr/>
          <p:nvPr/>
        </p:nvSpPr>
        <p:spPr>
          <a:xfrm>
            <a:off x="3911314" y="3297777"/>
            <a:ext cx="593176" cy="733663"/>
          </a:xfrm>
          <a:prstGeom prst="rightArrow">
            <a:avLst/>
          </a:prstGeom>
          <a:solidFill>
            <a:schemeClr val="accent6">
              <a:lumMod val="75000"/>
            </a:schemeClr>
          </a:solidFill>
          <a:ln>
            <a:noFill/>
          </a:ln>
        </p:spPr>
        <p:txBody>
          <a:bodyPr wrap="square" rtlCol="0">
            <a:spAutoFit/>
          </a:bodyPr>
          <a:lstStyle/>
          <a:p>
            <a:pPr algn="ctr"/>
            <a:endParaRPr lang="fr-FR" dirty="0"/>
          </a:p>
        </p:txBody>
      </p:sp>
      <p:sp>
        <p:nvSpPr>
          <p:cNvPr id="20" name="Rounded Rectangle 19"/>
          <p:cNvSpPr/>
          <p:nvPr/>
        </p:nvSpPr>
        <p:spPr>
          <a:xfrm>
            <a:off x="929851" y="3245553"/>
            <a:ext cx="2725838" cy="369332"/>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extBox 20"/>
          <p:cNvSpPr txBox="1"/>
          <p:nvPr/>
        </p:nvSpPr>
        <p:spPr>
          <a:xfrm>
            <a:off x="1051385" y="3251340"/>
            <a:ext cx="2534894" cy="369332"/>
          </a:xfrm>
          <a:prstGeom prst="rect">
            <a:avLst/>
          </a:prstGeom>
          <a:noFill/>
          <a:ln>
            <a:noFill/>
          </a:ln>
        </p:spPr>
        <p:txBody>
          <a:bodyPr wrap="square" rtlCol="0">
            <a:spAutoFit/>
          </a:bodyPr>
          <a:lstStyle/>
          <a:p>
            <a:pPr algn="ctr"/>
            <a:r>
              <a:rPr lang="en-US" dirty="0">
                <a:solidFill>
                  <a:schemeClr val="bg1"/>
                </a:solidFill>
              </a:rPr>
              <a:t>SRv6 for Underlay</a:t>
            </a:r>
          </a:p>
        </p:txBody>
      </p:sp>
      <p:grpSp>
        <p:nvGrpSpPr>
          <p:cNvPr id="3" name="Group 2"/>
          <p:cNvGrpSpPr/>
          <p:nvPr/>
        </p:nvGrpSpPr>
        <p:grpSpPr>
          <a:xfrm>
            <a:off x="3919039" y="2697110"/>
            <a:ext cx="4754282" cy="786502"/>
            <a:chOff x="3919039" y="1839860"/>
            <a:chExt cx="4754282" cy="786502"/>
          </a:xfrm>
        </p:grpSpPr>
        <p:sp>
          <p:nvSpPr>
            <p:cNvPr id="25" name="TextBox 24"/>
            <p:cNvSpPr txBox="1"/>
            <p:nvPr/>
          </p:nvSpPr>
          <p:spPr>
            <a:xfrm>
              <a:off x="4687807" y="1839860"/>
              <a:ext cx="3985514" cy="369332"/>
            </a:xfrm>
            <a:prstGeom prst="rect">
              <a:avLst/>
            </a:prstGeom>
            <a:noFill/>
          </p:spPr>
          <p:txBody>
            <a:bodyPr wrap="square" rtlCol="0">
              <a:spAutoFit/>
            </a:bodyPr>
            <a:lstStyle/>
            <a:p>
              <a:r>
                <a:rPr lang="en-US" dirty="0">
                  <a:solidFill>
                    <a:srgbClr val="0070C0"/>
                  </a:solidFill>
                </a:rPr>
                <a:t>Additional Protocol just for tenant ID</a:t>
              </a:r>
              <a:endParaRPr lang="fr-FR" dirty="0">
                <a:solidFill>
                  <a:srgbClr val="0070C0"/>
                </a:solidFill>
              </a:endParaRPr>
            </a:p>
          </p:txBody>
        </p:sp>
        <p:sp>
          <p:nvSpPr>
            <p:cNvPr id="26" name="Right Arrow 25"/>
            <p:cNvSpPr/>
            <p:nvPr/>
          </p:nvSpPr>
          <p:spPr>
            <a:xfrm>
              <a:off x="3919039" y="1892699"/>
              <a:ext cx="593176" cy="733663"/>
            </a:xfrm>
            <a:prstGeom prst="rightArrow">
              <a:avLst/>
            </a:prstGeom>
            <a:solidFill>
              <a:srgbClr val="0070C0"/>
            </a:solidFill>
            <a:ln>
              <a:noFill/>
            </a:ln>
          </p:spPr>
          <p:txBody>
            <a:bodyPr wrap="square" rtlCol="0">
              <a:spAutoFit/>
            </a:bodyPr>
            <a:lstStyle/>
            <a:p>
              <a:pPr algn="ctr"/>
              <a:endParaRPr lang="fr-FR" dirty="0"/>
            </a:p>
          </p:txBody>
        </p:sp>
      </p:grpSp>
      <p:grpSp>
        <p:nvGrpSpPr>
          <p:cNvPr id="4" name="Group 3"/>
          <p:cNvGrpSpPr/>
          <p:nvPr/>
        </p:nvGrpSpPr>
        <p:grpSpPr>
          <a:xfrm>
            <a:off x="937576" y="2697727"/>
            <a:ext cx="2725838" cy="375119"/>
            <a:chOff x="937576" y="1840476"/>
            <a:chExt cx="2725838" cy="375119"/>
          </a:xfrm>
        </p:grpSpPr>
        <p:sp>
          <p:nvSpPr>
            <p:cNvPr id="27" name="Rounded Rectangle 26"/>
            <p:cNvSpPr/>
            <p:nvPr/>
          </p:nvSpPr>
          <p:spPr>
            <a:xfrm>
              <a:off x="937576" y="1840476"/>
              <a:ext cx="2725838" cy="369332"/>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TextBox 27"/>
            <p:cNvSpPr txBox="1"/>
            <p:nvPr/>
          </p:nvSpPr>
          <p:spPr>
            <a:xfrm>
              <a:off x="1059110" y="1846263"/>
              <a:ext cx="2534894" cy="369332"/>
            </a:xfrm>
            <a:prstGeom prst="rect">
              <a:avLst/>
            </a:prstGeom>
            <a:noFill/>
            <a:ln>
              <a:noFill/>
            </a:ln>
          </p:spPr>
          <p:txBody>
            <a:bodyPr wrap="square" rtlCol="0">
              <a:spAutoFit/>
            </a:bodyPr>
            <a:lstStyle/>
            <a:p>
              <a:pPr algn="ctr"/>
              <a:r>
                <a:rPr lang="en-US" dirty="0" err="1">
                  <a:solidFill>
                    <a:schemeClr val="bg1"/>
                  </a:solidFill>
                </a:rPr>
                <a:t>UDP+VxLAN</a:t>
              </a:r>
              <a:r>
                <a:rPr lang="en-US" dirty="0">
                  <a:solidFill>
                    <a:schemeClr val="bg1"/>
                  </a:solidFill>
                </a:rPr>
                <a:t> Overlay</a:t>
              </a:r>
            </a:p>
          </p:txBody>
        </p:sp>
      </p:grpSp>
      <p:grpSp>
        <p:nvGrpSpPr>
          <p:cNvPr id="38" name="Group 37"/>
          <p:cNvGrpSpPr/>
          <p:nvPr/>
        </p:nvGrpSpPr>
        <p:grpSpPr>
          <a:xfrm>
            <a:off x="3920977" y="2149283"/>
            <a:ext cx="4754282" cy="786502"/>
            <a:chOff x="3919039" y="1839860"/>
            <a:chExt cx="4754282" cy="786502"/>
          </a:xfrm>
        </p:grpSpPr>
        <p:sp>
          <p:nvSpPr>
            <p:cNvPr id="39" name="TextBox 38"/>
            <p:cNvSpPr txBox="1"/>
            <p:nvPr/>
          </p:nvSpPr>
          <p:spPr>
            <a:xfrm>
              <a:off x="4687807" y="1839860"/>
              <a:ext cx="3985514" cy="369332"/>
            </a:xfrm>
            <a:prstGeom prst="rect">
              <a:avLst/>
            </a:prstGeom>
            <a:noFill/>
          </p:spPr>
          <p:txBody>
            <a:bodyPr wrap="square" rtlCol="0">
              <a:spAutoFit/>
            </a:bodyPr>
            <a:lstStyle/>
            <a:p>
              <a:r>
                <a:rPr lang="en-US" dirty="0">
                  <a:solidFill>
                    <a:srgbClr val="0070C0"/>
                  </a:solidFill>
                </a:rPr>
                <a:t>Additional Protocol and State</a:t>
              </a:r>
            </a:p>
          </p:txBody>
        </p:sp>
        <p:sp>
          <p:nvSpPr>
            <p:cNvPr id="40" name="Right Arrow 39"/>
            <p:cNvSpPr/>
            <p:nvPr/>
          </p:nvSpPr>
          <p:spPr>
            <a:xfrm>
              <a:off x="3919039" y="1892699"/>
              <a:ext cx="593176" cy="733663"/>
            </a:xfrm>
            <a:prstGeom prst="rightArrow">
              <a:avLst/>
            </a:prstGeom>
            <a:solidFill>
              <a:srgbClr val="0070C0"/>
            </a:solidFill>
            <a:ln>
              <a:noFill/>
            </a:ln>
          </p:spPr>
          <p:txBody>
            <a:bodyPr wrap="square" rtlCol="0">
              <a:spAutoFit/>
            </a:bodyPr>
            <a:lstStyle/>
            <a:p>
              <a:pPr algn="ctr"/>
              <a:endParaRPr lang="fr-FR" dirty="0"/>
            </a:p>
          </p:txBody>
        </p:sp>
      </p:grpSp>
      <p:grpSp>
        <p:nvGrpSpPr>
          <p:cNvPr id="41" name="Group 40"/>
          <p:cNvGrpSpPr/>
          <p:nvPr/>
        </p:nvGrpSpPr>
        <p:grpSpPr>
          <a:xfrm>
            <a:off x="939514" y="2149900"/>
            <a:ext cx="2725838" cy="375119"/>
            <a:chOff x="937576" y="1840476"/>
            <a:chExt cx="2725838" cy="375119"/>
          </a:xfrm>
        </p:grpSpPr>
        <p:sp>
          <p:nvSpPr>
            <p:cNvPr id="42" name="Rounded Rectangle 41"/>
            <p:cNvSpPr/>
            <p:nvPr/>
          </p:nvSpPr>
          <p:spPr>
            <a:xfrm>
              <a:off x="937576" y="1840476"/>
              <a:ext cx="2725838" cy="369332"/>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extBox 42"/>
            <p:cNvSpPr txBox="1"/>
            <p:nvPr/>
          </p:nvSpPr>
          <p:spPr>
            <a:xfrm>
              <a:off x="1059110" y="1846263"/>
              <a:ext cx="2534894" cy="369332"/>
            </a:xfrm>
            <a:prstGeom prst="rect">
              <a:avLst/>
            </a:prstGeom>
            <a:noFill/>
            <a:ln>
              <a:noFill/>
            </a:ln>
          </p:spPr>
          <p:txBody>
            <a:bodyPr wrap="square" rtlCol="0">
              <a:spAutoFit/>
            </a:bodyPr>
            <a:lstStyle/>
            <a:p>
              <a:pPr algn="ctr"/>
              <a:r>
                <a:rPr lang="en-US" dirty="0">
                  <a:solidFill>
                    <a:schemeClr val="bg1"/>
                  </a:solidFill>
                </a:rPr>
                <a:t>NSH for NFV</a:t>
              </a:r>
            </a:p>
          </p:txBody>
        </p:sp>
      </p:grpSp>
      <p:sp>
        <p:nvSpPr>
          <p:cNvPr id="5" name="AutoShape 2" descr="Image result for お辞儀 福助"/>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04623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dissolve">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5637" y="2447925"/>
            <a:ext cx="5724525" cy="2990850"/>
          </a:xfrm>
          <a:prstGeom prst="rect">
            <a:avLst/>
          </a:prstGeom>
        </p:spPr>
      </p:pic>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IPV6 Header</a:t>
            </a:r>
          </a:p>
          <a:p>
            <a:r>
              <a:rPr lang="en-US" sz="2400" dirty="0"/>
              <a:t>Next Header (NH)</a:t>
            </a:r>
          </a:p>
          <a:p>
            <a:r>
              <a:rPr lang="en-US" sz="2400" dirty="0"/>
              <a:t>Indicate what comes next</a:t>
            </a:r>
          </a:p>
        </p:txBody>
      </p:sp>
    </p:spTree>
    <p:extLst>
      <p:ext uri="{BB962C8B-B14F-4D97-AF65-F5344CB8AC3E}">
        <p14:creationId xmlns:p14="http://schemas.microsoft.com/office/powerpoint/2010/main" val="1432631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46213"/>
            <a:ext cx="8550275" cy="4859337"/>
          </a:xfrm>
          <a:prstGeom prst="rect">
            <a:avLst/>
          </a:prstGeom>
        </p:spPr>
        <p:txBody>
          <a:bodyPr/>
          <a:lstStyle/>
          <a:p>
            <a:r>
              <a:rPr lang="en-US" dirty="0"/>
              <a:t>Make things easier for operators</a:t>
            </a:r>
          </a:p>
          <a:p>
            <a:pPr lvl="1"/>
            <a:r>
              <a:rPr lang="en-US" dirty="0"/>
              <a:t>Improve scale, simplify operations</a:t>
            </a:r>
          </a:p>
          <a:p>
            <a:pPr lvl="1"/>
            <a:r>
              <a:rPr lang="en-US" dirty="0"/>
              <a:t>Minimize introduction complexity/disruption</a:t>
            </a:r>
          </a:p>
          <a:p>
            <a:r>
              <a:rPr lang="en-US" dirty="0"/>
              <a:t>Enhance service offering potential through programmability</a:t>
            </a:r>
          </a:p>
          <a:p>
            <a:r>
              <a:rPr lang="en-US" dirty="0"/>
              <a:t>Leverage the efficient MPLS </a:t>
            </a:r>
            <a:r>
              <a:rPr lang="en-US" dirty="0" err="1"/>
              <a:t>dataplane</a:t>
            </a:r>
            <a:r>
              <a:rPr lang="en-US" dirty="0"/>
              <a:t> that we have today</a:t>
            </a:r>
          </a:p>
          <a:p>
            <a:pPr lvl="1"/>
            <a:r>
              <a:rPr lang="en-US" dirty="0"/>
              <a:t>Push, swap, pop</a:t>
            </a:r>
          </a:p>
          <a:p>
            <a:pPr lvl="1"/>
            <a:r>
              <a:rPr lang="en-US" dirty="0"/>
              <a:t>Maintain existing label structure</a:t>
            </a:r>
          </a:p>
          <a:p>
            <a:r>
              <a:rPr lang="en-US" dirty="0"/>
              <a:t>Leverage all the services supported over MPLS</a:t>
            </a:r>
          </a:p>
          <a:p>
            <a:pPr lvl="1"/>
            <a:r>
              <a:rPr lang="en-US" dirty="0"/>
              <a:t>Explicit routing, FRR, VPNv4/6, VPLS, L2VPN, </a:t>
            </a:r>
            <a:r>
              <a:rPr lang="en-US" dirty="0" err="1"/>
              <a:t>etc</a:t>
            </a:r>
            <a:endParaRPr lang="en-US" dirty="0"/>
          </a:p>
          <a:p>
            <a:r>
              <a:rPr lang="en-US" dirty="0"/>
              <a:t>IPv6 </a:t>
            </a:r>
            <a:r>
              <a:rPr lang="en-US" dirty="0" err="1"/>
              <a:t>dataplane</a:t>
            </a:r>
            <a:r>
              <a:rPr lang="en-US" dirty="0"/>
              <a:t> a must, and should share parity with MPLS</a:t>
            </a:r>
          </a:p>
          <a:p>
            <a:pPr marL="0" indent="0">
              <a:buNone/>
            </a:pPr>
            <a:endParaRPr lang="en-US" dirty="0"/>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b="1" dirty="0">
                <a:solidFill>
                  <a:srgbClr val="494149"/>
                </a:solidFill>
              </a:rPr>
              <a:t>Goals and Requirements</a:t>
            </a:r>
          </a:p>
        </p:txBody>
      </p:sp>
    </p:spTree>
    <p:extLst>
      <p:ext uri="{BB962C8B-B14F-4D97-AF65-F5344CB8AC3E}">
        <p14:creationId xmlns:p14="http://schemas.microsoft.com/office/powerpoint/2010/main" val="302987349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NH=IPv6</a:t>
            </a:r>
            <a:endParaRPr lang="en-US" sz="2400" dirty="0"/>
          </a:p>
        </p:txBody>
      </p:sp>
      <p:pic>
        <p:nvPicPr>
          <p:cNvPr id="6" name="Picture 5"/>
          <p:cNvPicPr>
            <a:picLocks noChangeAspect="1"/>
          </p:cNvPicPr>
          <p:nvPr/>
        </p:nvPicPr>
        <p:blipFill>
          <a:blip r:embed="rId2"/>
          <a:stretch>
            <a:fillRect/>
          </a:stretch>
        </p:blipFill>
        <p:spPr>
          <a:xfrm>
            <a:off x="4325302" y="1075531"/>
            <a:ext cx="4496974" cy="2404110"/>
          </a:xfrm>
          <a:prstGeom prst="rect">
            <a:avLst/>
          </a:prstGeom>
        </p:spPr>
      </p:pic>
      <p:pic>
        <p:nvPicPr>
          <p:cNvPr id="2" name="Picture 1"/>
          <p:cNvPicPr>
            <a:picLocks noChangeAspect="1"/>
          </p:cNvPicPr>
          <p:nvPr/>
        </p:nvPicPr>
        <p:blipFill>
          <a:blip r:embed="rId3"/>
          <a:stretch>
            <a:fillRect/>
          </a:stretch>
        </p:blipFill>
        <p:spPr>
          <a:xfrm>
            <a:off x="4323324" y="3608171"/>
            <a:ext cx="4498951" cy="2375379"/>
          </a:xfrm>
          <a:prstGeom prst="rect">
            <a:avLst/>
          </a:prstGeom>
        </p:spPr>
      </p:pic>
      <p:sp>
        <p:nvSpPr>
          <p:cNvPr id="3" name="TextBox 2"/>
          <p:cNvSpPr txBox="1"/>
          <p:nvPr/>
        </p:nvSpPr>
        <p:spPr>
          <a:xfrm>
            <a:off x="457200" y="3764133"/>
            <a:ext cx="1731146" cy="914400"/>
          </a:xfrm>
          <a:prstGeom prst="rect">
            <a:avLst/>
          </a:prstGeom>
        </p:spPr>
        <p:txBody>
          <a:bodyPr vert="horz" lIns="91440" tIns="45720" rIns="91440" bIns="45720" rtlCol="0">
            <a:noAutofit/>
          </a:bodyPr>
          <a:lstStyle>
            <a:defPPr>
              <a:defRPr lang="en-US"/>
            </a:defPPr>
            <a:lvl1pPr marL="228600" indent="-228600">
              <a:lnSpc>
                <a:spcPct val="95000"/>
              </a:lnSpc>
              <a:spcBef>
                <a:spcPts val="1440"/>
              </a:spcBef>
              <a:buClr>
                <a:schemeClr val="tx2"/>
              </a:buClr>
              <a:buSzPct val="90000"/>
              <a:buFont typeface="Arial" pitchFamily="34" charset="0"/>
              <a:buChar char="•"/>
              <a:tabLst/>
              <a:defRPr sz="2400" b="1">
                <a:solidFill>
                  <a:srgbClr val="546568"/>
                </a:solidFill>
                <a:latin typeface="+mj-lt"/>
              </a:defRPr>
            </a:lvl1pPr>
            <a:lvl2pPr marL="406400" indent="0">
              <a:lnSpc>
                <a:spcPct val="95000"/>
              </a:lnSpc>
              <a:spcBef>
                <a:spcPts val="840"/>
              </a:spcBef>
              <a:buClr>
                <a:schemeClr val="tx2"/>
              </a:buClr>
              <a:buFontTx/>
              <a:buNone/>
              <a:defRPr>
                <a:solidFill>
                  <a:srgbClr val="546568"/>
                </a:solidFill>
                <a:latin typeface="+mj-lt"/>
              </a:defRPr>
            </a:lvl2pPr>
            <a:lvl3pPr marL="571500" indent="-1588">
              <a:lnSpc>
                <a:spcPct val="95000"/>
              </a:lnSpc>
              <a:spcBef>
                <a:spcPts val="840"/>
              </a:spcBef>
              <a:buFont typeface="Arial" pitchFamily="34" charset="0"/>
              <a:buNone/>
              <a:defRPr sz="1600">
                <a:solidFill>
                  <a:srgbClr val="546568"/>
                </a:solidFill>
                <a:latin typeface="+mj-lt"/>
              </a:defRPr>
            </a:lvl3pPr>
            <a:lvl4pPr marL="688975" indent="0">
              <a:lnSpc>
                <a:spcPct val="95000"/>
              </a:lnSpc>
              <a:spcBef>
                <a:spcPts val="840"/>
              </a:spcBef>
              <a:buFont typeface="Arial" pitchFamily="34" charset="0"/>
              <a:buNone/>
              <a:defRPr sz="1400">
                <a:solidFill>
                  <a:srgbClr val="546568"/>
                </a:solidFill>
                <a:latin typeface="+mj-lt"/>
              </a:defRPr>
            </a:lvl4pPr>
            <a:lvl5pPr marL="801688" indent="0">
              <a:lnSpc>
                <a:spcPct val="95000"/>
              </a:lnSpc>
              <a:spcBef>
                <a:spcPts val="840"/>
              </a:spcBef>
              <a:buFont typeface="Arial" pitchFamily="34" charset="0"/>
              <a:buNone/>
              <a:defRPr sz="140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NH=IPv4</a:t>
            </a:r>
          </a:p>
        </p:txBody>
      </p:sp>
    </p:spTree>
    <p:extLst>
      <p:ext uri="{BB962C8B-B14F-4D97-AF65-F5344CB8AC3E}">
        <p14:creationId xmlns:p14="http://schemas.microsoft.com/office/powerpoint/2010/main" val="85769122"/>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46320" y="738505"/>
            <a:ext cx="4240530" cy="3319287"/>
          </a:xfrm>
          <a:prstGeom prst="rect">
            <a:avLst/>
          </a:prstGeom>
        </p:spPr>
      </p:pic>
      <p:sp>
        <p:nvSpPr>
          <p:cNvPr id="4" name="Rectangle 3"/>
          <p:cNvSpPr/>
          <p:nvPr/>
        </p:nvSpPr>
        <p:spPr>
          <a:xfrm>
            <a:off x="114300" y="2130981"/>
            <a:ext cx="4834890" cy="3970318"/>
          </a:xfrm>
          <a:prstGeom prst="rect">
            <a:avLst/>
          </a:prstGeom>
        </p:spPr>
        <p:txBody>
          <a:bodyPr wrap="square">
            <a:spAutoFit/>
          </a:bodyPr>
          <a:lstStyle/>
          <a:p>
            <a:r>
              <a:rPr lang="en-US" dirty="0">
                <a:solidFill>
                  <a:schemeClr val="bg1">
                    <a:lumMod val="50000"/>
                  </a:schemeClr>
                </a:solidFill>
              </a:rPr>
              <a:t>• Generic routing extension header</a:t>
            </a:r>
          </a:p>
          <a:p>
            <a:pPr lvl="1"/>
            <a:r>
              <a:rPr lang="en-US" dirty="0">
                <a:solidFill>
                  <a:schemeClr val="bg1">
                    <a:lumMod val="50000"/>
                  </a:schemeClr>
                </a:solidFill>
              </a:rPr>
              <a:t>– Defined in RFC 2460</a:t>
            </a:r>
          </a:p>
          <a:p>
            <a:pPr lvl="1"/>
            <a:r>
              <a:rPr lang="en-US" dirty="0">
                <a:solidFill>
                  <a:schemeClr val="bg1">
                    <a:lumMod val="50000"/>
                  </a:schemeClr>
                </a:solidFill>
              </a:rPr>
              <a:t>– Next Header: UDP, TCP, IPv6…</a:t>
            </a:r>
          </a:p>
          <a:p>
            <a:pPr lvl="1"/>
            <a:r>
              <a:rPr lang="en-US" dirty="0">
                <a:solidFill>
                  <a:schemeClr val="bg1">
                    <a:lumMod val="50000"/>
                  </a:schemeClr>
                </a:solidFill>
              </a:rPr>
              <a:t>– </a:t>
            </a:r>
            <a:r>
              <a:rPr lang="en-US" dirty="0" err="1">
                <a:solidFill>
                  <a:schemeClr val="bg1">
                    <a:lumMod val="50000"/>
                  </a:schemeClr>
                </a:solidFill>
              </a:rPr>
              <a:t>Hdr</a:t>
            </a:r>
            <a:r>
              <a:rPr lang="en-US" dirty="0">
                <a:solidFill>
                  <a:schemeClr val="bg1">
                    <a:lumMod val="50000"/>
                  </a:schemeClr>
                </a:solidFill>
              </a:rPr>
              <a:t> Ext Len: Any IPv6 device can skip this header</a:t>
            </a:r>
          </a:p>
          <a:p>
            <a:pPr lvl="1"/>
            <a:r>
              <a:rPr lang="en-US" dirty="0">
                <a:solidFill>
                  <a:schemeClr val="bg1">
                    <a:lumMod val="50000"/>
                  </a:schemeClr>
                </a:solidFill>
              </a:rPr>
              <a:t>– Segments Left: Ignore extension header if equal to 0</a:t>
            </a:r>
          </a:p>
          <a:p>
            <a:r>
              <a:rPr lang="en-US" dirty="0">
                <a:solidFill>
                  <a:schemeClr val="bg1">
                    <a:lumMod val="50000"/>
                  </a:schemeClr>
                </a:solidFill>
              </a:rPr>
              <a:t>• Routing Type field:</a:t>
            </a:r>
          </a:p>
          <a:p>
            <a:pPr lvl="1"/>
            <a:r>
              <a:rPr lang="en-US" dirty="0">
                <a:solidFill>
                  <a:schemeClr val="bg1">
                    <a:lumMod val="50000"/>
                  </a:schemeClr>
                </a:solidFill>
              </a:rPr>
              <a:t>&gt; 0 Source Route (deprecated since 2007)</a:t>
            </a:r>
          </a:p>
          <a:p>
            <a:pPr lvl="1"/>
            <a:r>
              <a:rPr lang="en-US" dirty="0">
                <a:solidFill>
                  <a:schemeClr val="bg1">
                    <a:lumMod val="50000"/>
                  </a:schemeClr>
                </a:solidFill>
              </a:rPr>
              <a:t>&gt; 1 Nimrod (deprecated since 2009)</a:t>
            </a:r>
          </a:p>
          <a:p>
            <a:pPr lvl="1"/>
            <a:r>
              <a:rPr lang="en-US" dirty="0">
                <a:solidFill>
                  <a:schemeClr val="bg1">
                    <a:lumMod val="50000"/>
                  </a:schemeClr>
                </a:solidFill>
              </a:rPr>
              <a:t>&gt; 2 Mobility (RFC 6275)</a:t>
            </a:r>
          </a:p>
          <a:p>
            <a:pPr lvl="1"/>
            <a:r>
              <a:rPr lang="en-US" dirty="0">
                <a:solidFill>
                  <a:schemeClr val="bg1">
                    <a:lumMod val="50000"/>
                  </a:schemeClr>
                </a:solidFill>
              </a:rPr>
              <a:t>&gt; 3 RPL Source Route (RFC 6554)</a:t>
            </a:r>
          </a:p>
          <a:p>
            <a:pPr lvl="1"/>
            <a:r>
              <a:rPr lang="en-US" dirty="0">
                <a:solidFill>
                  <a:schemeClr val="bg1">
                    <a:lumMod val="50000"/>
                  </a:schemeClr>
                </a:solidFill>
              </a:rPr>
              <a:t>&gt; 4 Segment Routing</a:t>
            </a:r>
          </a:p>
        </p:txBody>
      </p:sp>
      <p:sp>
        <p:nvSpPr>
          <p:cNvPr id="5"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NH=Routing Extension</a:t>
            </a:r>
            <a:endParaRPr lang="en-US" sz="2400" dirty="0"/>
          </a:p>
        </p:txBody>
      </p:sp>
    </p:spTree>
    <p:extLst>
      <p:ext uri="{BB962C8B-B14F-4D97-AF65-F5344CB8AC3E}">
        <p14:creationId xmlns:p14="http://schemas.microsoft.com/office/powerpoint/2010/main" val="4013532711"/>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40976" y="769620"/>
            <a:ext cx="5103024" cy="5894070"/>
          </a:xfrm>
          <a:prstGeom prst="rect">
            <a:avLst/>
          </a:prstGeom>
        </p:spPr>
      </p:pic>
      <p:sp>
        <p:nvSpPr>
          <p:cNvPr id="4" name="Content Placeholder 15"/>
          <p:cNvSpPr txBox="1">
            <a:spLocks/>
          </p:cNvSpPr>
          <p:nvPr/>
        </p:nvSpPr>
        <p:spPr>
          <a:xfrm>
            <a:off x="457200" y="742950"/>
            <a:ext cx="8550275" cy="665163"/>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t>NH=SRv6</a:t>
            </a:r>
          </a:p>
          <a:p>
            <a:pPr lvl="1"/>
            <a:r>
              <a:rPr lang="en-US" sz="2200" dirty="0"/>
              <a:t>NH=43,Type=4</a:t>
            </a:r>
          </a:p>
        </p:txBody>
      </p:sp>
    </p:spTree>
    <p:extLst>
      <p:ext uri="{BB962C8B-B14F-4D97-AF65-F5344CB8AC3E}">
        <p14:creationId xmlns:p14="http://schemas.microsoft.com/office/powerpoint/2010/main" val="2915205991"/>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775" y="175734"/>
            <a:ext cx="6495098" cy="6312696"/>
          </a:xfrm>
          <a:prstGeom prst="rect">
            <a:avLst/>
          </a:prstGeom>
        </p:spPr>
      </p:pic>
      <p:grpSp>
        <p:nvGrpSpPr>
          <p:cNvPr id="4" name="Group 3"/>
          <p:cNvGrpSpPr/>
          <p:nvPr/>
        </p:nvGrpSpPr>
        <p:grpSpPr>
          <a:xfrm>
            <a:off x="6060419" y="1596582"/>
            <a:ext cx="1729729" cy="953398"/>
            <a:chOff x="5079993" y="4094368"/>
            <a:chExt cx="1069347" cy="914400"/>
          </a:xfrm>
        </p:grpSpPr>
        <p:sp>
          <p:nvSpPr>
            <p:cNvPr id="5" name="Rectangular Callout 4"/>
            <p:cNvSpPr/>
            <p:nvPr/>
          </p:nvSpPr>
          <p:spPr>
            <a:xfrm>
              <a:off x="5079993" y="4105330"/>
              <a:ext cx="1069347" cy="462171"/>
            </a:xfrm>
            <a:prstGeom prst="wedgeRectCallout">
              <a:avLst>
                <a:gd name="adj1" fmla="val -225921"/>
                <a:gd name="adj2" fmla="val -20946"/>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7466" y="4094368"/>
              <a:ext cx="844388" cy="914400"/>
            </a:xfrm>
            <a:prstGeom prst="rect">
              <a:avLst/>
            </a:prstGeom>
            <a:noFill/>
            <a:ln>
              <a:noFill/>
            </a:ln>
          </p:spPr>
          <p:txBody>
            <a:bodyPr wrap="none" rtlCol="0">
              <a:noAutofit/>
            </a:bodyPr>
            <a:lstStyle/>
            <a:p>
              <a:pPr algn="ctr"/>
              <a:r>
                <a:rPr lang="en-US" sz="1400" b="1" dirty="0">
                  <a:solidFill>
                    <a:schemeClr val="bg1"/>
                  </a:solidFill>
                </a:rPr>
                <a:t>NH=43</a:t>
              </a:r>
            </a:p>
            <a:p>
              <a:pPr algn="ctr"/>
              <a:r>
                <a:rPr lang="en-US" sz="1400" b="1" dirty="0">
                  <a:solidFill>
                    <a:schemeClr val="bg1"/>
                  </a:solidFill>
                </a:rPr>
                <a:t>Routing Extension</a:t>
              </a:r>
            </a:p>
          </p:txBody>
        </p:sp>
      </p:grpSp>
      <p:grpSp>
        <p:nvGrpSpPr>
          <p:cNvPr id="7" name="Group 6"/>
          <p:cNvGrpSpPr/>
          <p:nvPr/>
        </p:nvGrpSpPr>
        <p:grpSpPr>
          <a:xfrm>
            <a:off x="4453567" y="3079539"/>
            <a:ext cx="1069347" cy="795231"/>
            <a:chOff x="5079993" y="4105330"/>
            <a:chExt cx="1069347" cy="961857"/>
          </a:xfrm>
        </p:grpSpPr>
        <p:sp>
          <p:nvSpPr>
            <p:cNvPr id="8" name="Rectangular Callout 7"/>
            <p:cNvSpPr/>
            <p:nvPr/>
          </p:nvSpPr>
          <p:spPr>
            <a:xfrm>
              <a:off x="5079993" y="4105330"/>
              <a:ext cx="1069347" cy="462171"/>
            </a:xfrm>
            <a:prstGeom prst="wedgeRectCallout">
              <a:avLst>
                <a:gd name="adj1" fmla="val -245161"/>
                <a:gd name="adj2" fmla="val -50009"/>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7466" y="4152787"/>
              <a:ext cx="914400" cy="914400"/>
            </a:xfrm>
            <a:prstGeom prst="rect">
              <a:avLst/>
            </a:prstGeom>
            <a:noFill/>
            <a:ln>
              <a:noFill/>
            </a:ln>
          </p:spPr>
          <p:txBody>
            <a:bodyPr wrap="none" rtlCol="0">
              <a:noAutofit/>
            </a:bodyPr>
            <a:lstStyle/>
            <a:p>
              <a:pPr algn="ctr"/>
              <a:r>
                <a:rPr lang="en-US" sz="1400" b="1" dirty="0">
                  <a:solidFill>
                    <a:schemeClr val="bg1"/>
                  </a:solidFill>
                </a:rPr>
                <a:t>RT = 4</a:t>
              </a:r>
            </a:p>
          </p:txBody>
        </p:sp>
      </p:grpSp>
      <p:grpSp>
        <p:nvGrpSpPr>
          <p:cNvPr id="10" name="Group 9"/>
          <p:cNvGrpSpPr/>
          <p:nvPr/>
        </p:nvGrpSpPr>
        <p:grpSpPr>
          <a:xfrm>
            <a:off x="4442775" y="4957644"/>
            <a:ext cx="1319535" cy="770198"/>
            <a:chOff x="4802105" y="4105330"/>
            <a:chExt cx="1069347" cy="961857"/>
          </a:xfrm>
        </p:grpSpPr>
        <p:sp>
          <p:nvSpPr>
            <p:cNvPr id="11" name="Rectangular Callout 10"/>
            <p:cNvSpPr/>
            <p:nvPr/>
          </p:nvSpPr>
          <p:spPr>
            <a:xfrm>
              <a:off x="4802105" y="4105330"/>
              <a:ext cx="1069347" cy="462171"/>
            </a:xfrm>
            <a:prstGeom prst="wedgeRectCallout">
              <a:avLst>
                <a:gd name="adj1" fmla="val -188550"/>
                <a:gd name="adj2" fmla="val 145491"/>
              </a:avLst>
            </a:prstGeom>
            <a:solidFill>
              <a:srgbClr val="C00000"/>
            </a:solidFill>
            <a:ln w="1905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3633" y="4152787"/>
              <a:ext cx="914400" cy="914400"/>
            </a:xfrm>
            <a:prstGeom prst="rect">
              <a:avLst/>
            </a:prstGeom>
            <a:noFill/>
            <a:ln>
              <a:noFill/>
            </a:ln>
          </p:spPr>
          <p:txBody>
            <a:bodyPr wrap="none" rtlCol="0">
              <a:noAutofit/>
            </a:bodyPr>
            <a:lstStyle/>
            <a:p>
              <a:pPr algn="ctr"/>
              <a:r>
                <a:rPr lang="en-US" sz="1400" b="1" dirty="0">
                  <a:solidFill>
                    <a:schemeClr val="bg1"/>
                  </a:solidFill>
                </a:rPr>
                <a:t>Segment-List</a:t>
              </a:r>
            </a:p>
          </p:txBody>
        </p:sp>
      </p:grpSp>
    </p:spTree>
    <p:extLst>
      <p:ext uri="{BB962C8B-B14F-4D97-AF65-F5344CB8AC3E}">
        <p14:creationId xmlns:p14="http://schemas.microsoft.com/office/powerpoint/2010/main" val="2091383800"/>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48" y="2005182"/>
            <a:ext cx="9144000" cy="2191419"/>
          </a:xfrm>
          <a:prstGeom prst="rect">
            <a:avLst/>
          </a:prstGeom>
          <a:solidFill>
            <a:srgbClr val="585858"/>
          </a:solidFill>
          <a:ln w="12700">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88095" y="2763981"/>
            <a:ext cx="9055905" cy="1075893"/>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z="4400" b="1" dirty="0">
                <a:solidFill>
                  <a:schemeClr val="bg1"/>
                </a:solidFill>
              </a:rPr>
              <a:t>SRH Processing </a:t>
            </a:r>
          </a:p>
        </p:txBody>
      </p:sp>
      <p:pic>
        <p:nvPicPr>
          <p:cNvPr id="4" name="Picture 3"/>
          <p:cNvPicPr>
            <a:picLocks noChangeAspect="1"/>
          </p:cNvPicPr>
          <p:nvPr/>
        </p:nvPicPr>
        <p:blipFill>
          <a:blip r:embed="rId2"/>
          <a:stretch>
            <a:fillRect/>
          </a:stretch>
        </p:blipFill>
        <p:spPr>
          <a:xfrm>
            <a:off x="541193" y="663488"/>
            <a:ext cx="851189" cy="821147"/>
          </a:xfrm>
          <a:prstGeom prst="rect">
            <a:avLst/>
          </a:prstGeom>
        </p:spPr>
      </p:pic>
      <p:sp>
        <p:nvSpPr>
          <p:cNvPr id="7" name="Rectangle 6"/>
          <p:cNvSpPr/>
          <p:nvPr/>
        </p:nvSpPr>
        <p:spPr>
          <a:xfrm>
            <a:off x="1392382" y="903120"/>
            <a:ext cx="4572000" cy="1969770"/>
          </a:xfrm>
          <a:prstGeom prst="rect">
            <a:avLst/>
          </a:prstGeom>
        </p:spPr>
        <p:txBody>
          <a:bodyPr>
            <a:spAutoFit/>
          </a:bodyPr>
          <a:lstStyle/>
          <a:p>
            <a:r>
              <a:rPr lang="en-US" b="1" dirty="0">
                <a:solidFill>
                  <a:srgbClr val="585858"/>
                </a:solidFill>
              </a:rPr>
              <a:t/>
            </a:r>
            <a:br>
              <a:rPr lang="en-US" b="1" dirty="0">
                <a:solidFill>
                  <a:srgbClr val="585858"/>
                </a:solidFill>
              </a:rPr>
            </a:br>
            <a:r>
              <a:rPr lang="en-US" b="1" dirty="0">
                <a:solidFill>
                  <a:srgbClr val="585858"/>
                </a:solidFill>
              </a:rPr>
              <a:t>MENOG 18</a:t>
            </a:r>
            <a:br>
              <a:rPr lang="en-US" b="1" dirty="0">
                <a:solidFill>
                  <a:srgbClr val="585858"/>
                </a:solidFill>
              </a:rPr>
            </a:br>
            <a:r>
              <a:rPr lang="en-US" dirty="0">
                <a:solidFill>
                  <a:srgbClr val="585858"/>
                </a:solidFill>
              </a:rPr>
              <a:t/>
            </a:r>
            <a:br>
              <a:rPr lang="en-US" dirty="0">
                <a:solidFill>
                  <a:srgbClr val="585858"/>
                </a:solidFill>
              </a:rPr>
            </a:br>
            <a:r>
              <a:rPr lang="en-US" sz="1400" dirty="0">
                <a:solidFill>
                  <a:srgbClr val="585858"/>
                </a:solidFill>
              </a:rPr>
              <a:t/>
            </a:r>
            <a:br>
              <a:rPr lang="en-US" sz="1400" dirty="0">
                <a:solidFill>
                  <a:srgbClr val="585858"/>
                </a:solidFill>
              </a:rPr>
            </a:br>
            <a:r>
              <a:rPr lang="en-US" sz="1400" dirty="0">
                <a:solidFill>
                  <a:srgbClr val="585858"/>
                </a:solidFill>
              </a:rPr>
              <a:t/>
            </a:r>
            <a:br>
              <a:rPr lang="en-US" sz="1400" dirty="0">
                <a:solidFill>
                  <a:srgbClr val="585858"/>
                </a:solidFill>
              </a:rPr>
            </a:br>
            <a:r>
              <a:rPr lang="en-US" sz="800" dirty="0">
                <a:solidFill>
                  <a:srgbClr val="585858"/>
                </a:solidFill>
              </a:rPr>
              <a:t/>
            </a:r>
            <a:br>
              <a:rPr lang="en-US" sz="800" dirty="0">
                <a:solidFill>
                  <a:srgbClr val="585858"/>
                </a:solidFill>
              </a:rPr>
            </a:br>
            <a:r>
              <a:rPr lang="en-US" sz="1400" dirty="0">
                <a:solidFill>
                  <a:srgbClr val="585858"/>
                </a:solidFill>
              </a:rPr>
              <a:t/>
            </a:r>
            <a:br>
              <a:rPr lang="en-US" sz="1400" dirty="0">
                <a:solidFill>
                  <a:srgbClr val="585858"/>
                </a:solidFill>
              </a:rPr>
            </a:br>
            <a:endParaRPr lang="en-US" dirty="0">
              <a:solidFill>
                <a:srgbClr val="585858"/>
              </a:solidFill>
            </a:endParaRPr>
          </a:p>
        </p:txBody>
      </p:sp>
    </p:spTree>
    <p:extLst>
      <p:ext uri="{BB962C8B-B14F-4D97-AF65-F5344CB8AC3E}">
        <p14:creationId xmlns:p14="http://schemas.microsoft.com/office/powerpoint/2010/main" val="3075649809"/>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4294967295"/>
              </p:nvPr>
            </p:nvSpPr>
            <p:spPr>
              <a:xfrm>
                <a:off x="0" y="1862138"/>
                <a:ext cx="4457700" cy="3724275"/>
              </a:xfrm>
              <a:prstGeom prst="rect">
                <a:avLst/>
              </a:prstGeom>
            </p:spPr>
            <p:txBody>
              <a:bodyPr anchor="ctr"/>
              <a:lstStyle/>
              <a:p>
                <a:r>
                  <a:rPr lang="en-US" sz="1800" dirty="0"/>
                  <a:t>Source node is SR-capable</a:t>
                </a:r>
              </a:p>
              <a:p>
                <a:r>
                  <a:rPr lang="en-US" sz="1800" dirty="0"/>
                  <a:t>SR Header (SRH) is created with</a:t>
                </a:r>
              </a:p>
              <a:p>
                <a:pPr lvl="1"/>
                <a:r>
                  <a:rPr lang="en-US" sz="1600" dirty="0"/>
                  <a:t>Segment list in reversed order of the path</a:t>
                </a:r>
              </a:p>
              <a:p>
                <a:pPr lvl="2"/>
                <a:r>
                  <a:rPr lang="en-US" sz="1400" dirty="0"/>
                  <a:t>Segment List [ </a:t>
                </a:r>
                <a14:m>
                  <m:oMath xmlns:m="http://schemas.openxmlformats.org/officeDocument/2006/math">
                    <m:r>
                      <a:rPr lang="en-US" sz="1400" i="1" dirty="0">
                        <a:latin typeface="Cambria Math" charset="0"/>
                      </a:rPr>
                      <m:t>0</m:t>
                    </m:r>
                  </m:oMath>
                </a14:m>
                <a:r>
                  <a:rPr lang="en-US" sz="1400" dirty="0"/>
                  <a:t> ] is the LAST segment</a:t>
                </a:r>
              </a:p>
              <a:p>
                <a:pPr lvl="2"/>
                <a:r>
                  <a:rPr lang="en-US" sz="1400" dirty="0"/>
                  <a:t>Segment List [ </a:t>
                </a:r>
                <a14:m>
                  <m:oMath xmlns:m="http://schemas.openxmlformats.org/officeDocument/2006/math">
                    <m:r>
                      <a:rPr lang="en-US" sz="1400" i="1" dirty="0">
                        <a:latin typeface="Cambria Math" charset="0"/>
                      </a:rPr>
                      <m:t>𝑛</m:t>
                    </m:r>
                    <m:r>
                      <a:rPr lang="en-US" sz="1400" i="1" dirty="0">
                        <a:latin typeface="Cambria Math" charset="0"/>
                      </a:rPr>
                      <m:t>−</m:t>
                    </m:r>
                    <m:r>
                      <a:rPr lang="en-US" sz="1400" i="1" dirty="0">
                        <a:latin typeface="Cambria Math" charset="0"/>
                      </a:rPr>
                      <m:t>1</m:t>
                    </m:r>
                  </m:oMath>
                </a14:m>
                <a:r>
                  <a:rPr lang="en-US" sz="1400" dirty="0"/>
                  <a:t> ] is the FIRST segment</a:t>
                </a:r>
              </a:p>
              <a:p>
                <a:pPr lvl="1"/>
                <a:r>
                  <a:rPr lang="en-US" sz="1600" dirty="0"/>
                  <a:t>Segments Left is set to </a:t>
                </a:r>
                <a14:m>
                  <m:oMath xmlns:m="http://schemas.openxmlformats.org/officeDocument/2006/math">
                    <m:r>
                      <a:rPr lang="en-US" sz="1600" i="1" dirty="0">
                        <a:latin typeface="Cambria Math" charset="0"/>
                      </a:rPr>
                      <m:t>𝑛</m:t>
                    </m:r>
                    <m:r>
                      <a:rPr lang="en-US" sz="1600" i="1" dirty="0">
                        <a:latin typeface="Cambria Math" charset="0"/>
                      </a:rPr>
                      <m:t>−</m:t>
                    </m:r>
                    <m:r>
                      <a:rPr lang="en-US" sz="1600" i="1" dirty="0">
                        <a:latin typeface="Cambria Math" charset="0"/>
                      </a:rPr>
                      <m:t>1</m:t>
                    </m:r>
                  </m:oMath>
                </a14:m>
                <a:endParaRPr lang="en-US" sz="1600" dirty="0"/>
              </a:p>
              <a:p>
                <a:pPr lvl="1"/>
                <a:r>
                  <a:rPr lang="en-US" sz="1600" dirty="0"/>
                  <a:t>First Segment is set to </a:t>
                </a:r>
                <a14:m>
                  <m:oMath xmlns:m="http://schemas.openxmlformats.org/officeDocument/2006/math">
                    <m:r>
                      <a:rPr lang="en-US" sz="1600" i="1" dirty="0">
                        <a:latin typeface="Cambria Math" charset="0"/>
                      </a:rPr>
                      <m:t>𝑛</m:t>
                    </m:r>
                    <m:r>
                      <a:rPr lang="en-US" sz="1600" i="1" dirty="0">
                        <a:latin typeface="Cambria Math" charset="0"/>
                      </a:rPr>
                      <m:t>−</m:t>
                    </m:r>
                    <m:r>
                      <a:rPr lang="en-US" sz="1600" i="1" dirty="0">
                        <a:latin typeface="Cambria Math" charset="0"/>
                      </a:rPr>
                      <m:t>1</m:t>
                    </m:r>
                  </m:oMath>
                </a14:m>
                <a:endParaRPr lang="en-US" sz="1600" dirty="0"/>
              </a:p>
              <a:p>
                <a:r>
                  <a:rPr lang="en-US" sz="1800" dirty="0"/>
                  <a:t>IP DA is set to the first segment</a:t>
                </a:r>
              </a:p>
              <a:p>
                <a:r>
                  <a:rPr lang="en-US" sz="1800" dirty="0"/>
                  <a:t>Packet is send according to the IP DA</a:t>
                </a:r>
              </a:p>
              <a:p>
                <a:pPr lvl="1"/>
                <a:r>
                  <a:rPr lang="en-US" sz="1600" dirty="0"/>
                  <a:t>Normal IPv6 forwarding</a:t>
                </a:r>
              </a:p>
            </p:txBody>
          </p:sp>
        </mc:Choice>
        <mc:Fallback xmlns="">
          <p:sp>
            <p:nvSpPr>
              <p:cNvPr id="4" name="Content Placeholder 3"/>
              <p:cNvSpPr>
                <a:spLocks noGrp="1" noRot="1" noChangeAspect="1" noMove="1" noResize="1" noEditPoints="1" noAdjustHandles="1" noChangeArrowheads="1" noChangeShapeType="1" noTextEdit="1"/>
              </p:cNvSpPr>
              <p:nvPr>
                <p:ph idx="4294967295"/>
              </p:nvPr>
            </p:nvSpPr>
            <p:spPr>
              <a:xfrm>
                <a:off x="162914" y="1862138"/>
                <a:ext cx="4457700" cy="3724275"/>
              </a:xfrm>
              <a:blipFill rotWithShape="0">
                <a:blip r:embed="rId3"/>
                <a:stretch>
                  <a:fillRect l="-684" b="-655"/>
                </a:stretch>
              </a:blipFill>
            </p:spPr>
            <p:txBody>
              <a:bodyPr/>
              <a:lstStyle/>
              <a:p>
                <a:r>
                  <a:rPr lang="en-US">
                    <a:noFill/>
                  </a:rPr>
                  <a:t> </a:t>
                </a:r>
              </a:p>
            </p:txBody>
          </p:sp>
        </mc:Fallback>
      </mc:AlternateContent>
      <p:sp>
        <p:nvSpPr>
          <p:cNvPr id="3" name="Title 2"/>
          <p:cNvSpPr>
            <a:spLocks noGrp="1"/>
          </p:cNvSpPr>
          <p:nvPr>
            <p:ph type="title" idx="4294967295"/>
          </p:nvPr>
        </p:nvSpPr>
        <p:spPr>
          <a:xfrm>
            <a:off x="0" y="1198563"/>
            <a:ext cx="4184650" cy="544512"/>
          </a:xfrm>
          <a:prstGeom prst="rect">
            <a:avLst/>
          </a:prstGeom>
        </p:spPr>
        <p:txBody>
          <a:bodyPr/>
          <a:lstStyle/>
          <a:p>
            <a:r>
              <a:rPr lang="en-US" dirty="0">
                <a:solidFill>
                  <a:schemeClr val="bg1">
                    <a:lumMod val="50000"/>
                  </a:schemeClr>
                </a:solidFill>
              </a:rPr>
              <a:t>Source Node</a:t>
            </a:r>
          </a:p>
        </p:txBody>
      </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grpSp>
        <p:nvGrpSpPr>
          <p:cNvPr id="109" name="Group 108"/>
          <p:cNvGrpSpPr/>
          <p:nvPr/>
        </p:nvGrpSpPr>
        <p:grpSpPr>
          <a:xfrm>
            <a:off x="4405704" y="2157788"/>
            <a:ext cx="1595092" cy="483396"/>
            <a:chOff x="3435803" y="1769864"/>
            <a:chExt cx="1496396" cy="483396"/>
          </a:xfrm>
        </p:grpSpPr>
        <p:sp>
          <p:nvSpPr>
            <p:cNvPr id="11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11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112" name="Rectángulo redondeado 64"/>
            <p:cNvSpPr/>
            <p:nvPr/>
          </p:nvSpPr>
          <p:spPr>
            <a:xfrm>
              <a:off x="3870665" y="1769864"/>
              <a:ext cx="1061533"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A2::</a:t>
              </a:r>
            </a:p>
          </p:txBody>
        </p:sp>
        <p:sp>
          <p:nvSpPr>
            <p:cNvPr id="113" name="Rectángulo redondeado 65"/>
            <p:cNvSpPr/>
            <p:nvPr/>
          </p:nvSpPr>
          <p:spPr>
            <a:xfrm>
              <a:off x="3870666" y="1930994"/>
              <a:ext cx="1061533"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A3::, </a:t>
              </a:r>
              <a:r>
                <a:rPr lang="es-ES_tradnl" sz="800" dirty="0">
                  <a:solidFill>
                    <a:srgbClr val="FA661C"/>
                  </a:solidFill>
                </a:rPr>
                <a:t>A2:: </a:t>
              </a:r>
              <a:r>
                <a:rPr lang="es-ES_tradnl" sz="800" dirty="0">
                  <a:solidFill>
                    <a:srgbClr val="676767"/>
                  </a:solidFill>
                </a:rPr>
                <a:t>) SL=2</a:t>
              </a:r>
            </a:p>
          </p:txBody>
        </p:sp>
        <p:grpSp>
          <p:nvGrpSpPr>
            <p:cNvPr id="114" name="Group 113"/>
            <p:cNvGrpSpPr/>
            <p:nvPr/>
          </p:nvGrpSpPr>
          <p:grpSpPr>
            <a:xfrm>
              <a:off x="3435803" y="2092128"/>
              <a:ext cx="1496396" cy="161132"/>
              <a:chOff x="3435803" y="2345672"/>
              <a:chExt cx="1496396" cy="161132"/>
            </a:xfrm>
          </p:grpSpPr>
          <p:sp>
            <p:nvSpPr>
              <p:cNvPr id="115" name="Rectángulo redondeado 66"/>
              <p:cNvSpPr/>
              <p:nvPr/>
            </p:nvSpPr>
            <p:spPr>
              <a:xfrm rot="10800000">
                <a:off x="3435805" y="2345672"/>
                <a:ext cx="1496394"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116" name="TextBox 115"/>
              <p:cNvSpPr txBox="1"/>
              <p:nvPr/>
            </p:nvSpPr>
            <p:spPr>
              <a:xfrm>
                <a:off x="3435803" y="2345673"/>
                <a:ext cx="1496396"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6" idx="1"/>
            <a:endCxn id="71" idx="3"/>
          </p:cNvCxnSpPr>
          <p:nvPr/>
        </p:nvCxnSpPr>
        <p:spPr>
          <a:xfrm>
            <a:off x="4405704" y="2560620"/>
            <a:ext cx="554514" cy="2966705"/>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12" idx="3"/>
            <a:endCxn id="73" idx="0"/>
          </p:cNvCxnSpPr>
          <p:nvPr/>
        </p:nvCxnSpPr>
        <p:spPr>
          <a:xfrm>
            <a:off x="6000796" y="2238355"/>
            <a:ext cx="2811183" cy="122584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sp>
        <p:nvSpPr>
          <p:cNvPr id="138" name="Down Arrow 137"/>
          <p:cNvSpPr/>
          <p:nvPr/>
        </p:nvSpPr>
        <p:spPr>
          <a:xfrm>
            <a:off x="5045040" y="1277179"/>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4960218" y="2603699"/>
            <a:ext cx="3959769" cy="2176908"/>
            <a:chOff x="411949" y="2639259"/>
            <a:chExt cx="3959769" cy="2176908"/>
          </a:xfrm>
        </p:grpSpPr>
        <p:sp>
          <p:nvSpPr>
            <p:cNvPr id="79" name="Rectangle 78"/>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82" name="Rectangle 8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83" name="Rectangle 8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84" name="Rectangle 8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85" name="Rectangle 8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86" name="Rectangle 8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87" name="Rectangle 8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smtClean="0">
                  <a:solidFill>
                    <a:srgbClr val="FF0000"/>
                  </a:solidFill>
                </a:rPr>
                <a:t>A2::</a:t>
              </a:r>
              <a:endParaRPr lang="en-US" sz="1100" b="1" dirty="0">
                <a:solidFill>
                  <a:srgbClr val="FF0000"/>
                </a:solidFill>
              </a:endParaRPr>
            </a:p>
          </p:txBody>
        </p:sp>
        <p:sp>
          <p:nvSpPr>
            <p:cNvPr id="88" name="Rectangle 8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89" name="Rectangle 8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90" name="Rectangle 8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91" name="Rectangle 9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92" name="Rectangle 9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93" name="Rectangle 9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2</a:t>
              </a:r>
            </a:p>
          </p:txBody>
        </p:sp>
        <p:sp>
          <p:nvSpPr>
            <p:cNvPr id="94" name="Rectangle 9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95" name="Rectangle 9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96" name="Rectangle 95"/>
            <p:cNvSpPr/>
            <p:nvPr/>
          </p:nvSpPr>
          <p:spPr>
            <a:xfrm>
              <a:off x="2487574"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9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98" name="Rectangle 9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9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100" name="Rectangle 9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10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104" name="Rectangle 10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105" name="Rectangle 10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spTree>
    <p:extLst>
      <p:ext uri="{BB962C8B-B14F-4D97-AF65-F5344CB8AC3E}">
        <p14:creationId xmlns:p14="http://schemas.microsoft.com/office/powerpoint/2010/main" val="3642534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4359984" y="3129338"/>
            <a:ext cx="1595092" cy="483396"/>
            <a:chOff x="3435803" y="1769864"/>
            <a:chExt cx="1496396" cy="483396"/>
          </a:xfrm>
        </p:grpSpPr>
        <p:sp>
          <p:nvSpPr>
            <p:cNvPr id="11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11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112" name="Rectángulo redondeado 64"/>
            <p:cNvSpPr/>
            <p:nvPr/>
          </p:nvSpPr>
          <p:spPr>
            <a:xfrm>
              <a:off x="3870666" y="1769864"/>
              <a:ext cx="1061532"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A2::</a:t>
              </a:r>
            </a:p>
          </p:txBody>
        </p:sp>
        <p:sp>
          <p:nvSpPr>
            <p:cNvPr id="113" name="Rectángulo redondeado 65"/>
            <p:cNvSpPr/>
            <p:nvPr/>
          </p:nvSpPr>
          <p:spPr>
            <a:xfrm>
              <a:off x="3870667" y="1930994"/>
              <a:ext cx="1061532"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A3::, </a:t>
              </a:r>
              <a:r>
                <a:rPr lang="es-ES_tradnl" sz="800" dirty="0">
                  <a:solidFill>
                    <a:srgbClr val="FA661C"/>
                  </a:solidFill>
                </a:rPr>
                <a:t>A2:: </a:t>
              </a:r>
              <a:r>
                <a:rPr lang="es-ES_tradnl" sz="800" dirty="0">
                  <a:solidFill>
                    <a:srgbClr val="676767"/>
                  </a:solidFill>
                </a:rPr>
                <a:t>) SL=2</a:t>
              </a:r>
            </a:p>
          </p:txBody>
        </p:sp>
        <p:grpSp>
          <p:nvGrpSpPr>
            <p:cNvPr id="114" name="Group 113"/>
            <p:cNvGrpSpPr/>
            <p:nvPr/>
          </p:nvGrpSpPr>
          <p:grpSpPr>
            <a:xfrm>
              <a:off x="3435803" y="2092129"/>
              <a:ext cx="1496395" cy="161131"/>
              <a:chOff x="3435803" y="2345673"/>
              <a:chExt cx="1496395" cy="161131"/>
            </a:xfrm>
          </p:grpSpPr>
          <p:sp>
            <p:nvSpPr>
              <p:cNvPr id="115" name="Rectángulo redondeado 66"/>
              <p:cNvSpPr/>
              <p:nvPr/>
            </p:nvSpPr>
            <p:spPr>
              <a:xfrm rot="10800000">
                <a:off x="3435804" y="2345673"/>
                <a:ext cx="1496394"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116" name="TextBox 115"/>
              <p:cNvSpPr txBox="1"/>
              <p:nvPr/>
            </p:nvSpPr>
            <p:spPr>
              <a:xfrm>
                <a:off x="3435803" y="2345673"/>
                <a:ext cx="1496395"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4" name="Content Placeholder 3"/>
          <p:cNvSpPr>
            <a:spLocks noGrp="1"/>
          </p:cNvSpPr>
          <p:nvPr>
            <p:ph idx="4294967295"/>
          </p:nvPr>
        </p:nvSpPr>
        <p:spPr>
          <a:xfrm>
            <a:off x="0" y="1862138"/>
            <a:ext cx="4457700" cy="3724275"/>
          </a:xfrm>
          <a:prstGeom prst="rect">
            <a:avLst/>
          </a:prstGeom>
        </p:spPr>
        <p:txBody>
          <a:bodyPr anchor="ctr"/>
          <a:lstStyle/>
          <a:p>
            <a:r>
              <a:rPr lang="en-US" sz="1800" dirty="0"/>
              <a:t>Plain IPv6 forwarding</a:t>
            </a:r>
          </a:p>
          <a:p>
            <a:r>
              <a:rPr lang="en-US" sz="1800" dirty="0"/>
              <a:t>Solely based on IPv6 DA</a:t>
            </a:r>
          </a:p>
          <a:p>
            <a:r>
              <a:rPr lang="en-US" sz="1800" dirty="0"/>
              <a:t>No SRH inspection or update</a:t>
            </a:r>
          </a:p>
        </p:txBody>
      </p:sp>
      <p:sp>
        <p:nvSpPr>
          <p:cNvPr id="3" name="Title 2"/>
          <p:cNvSpPr>
            <a:spLocks noGrp="1"/>
          </p:cNvSpPr>
          <p:nvPr>
            <p:ph type="title" idx="4294967295"/>
          </p:nvPr>
        </p:nvSpPr>
        <p:spPr>
          <a:xfrm>
            <a:off x="0" y="687388"/>
            <a:ext cx="4868863" cy="544512"/>
          </a:xfrm>
          <a:prstGeom prst="rect">
            <a:avLst/>
          </a:prstGeom>
        </p:spPr>
        <p:txBody>
          <a:bodyPr/>
          <a:lstStyle/>
          <a:p>
            <a:r>
              <a:rPr lang="en-US" dirty="0">
                <a:solidFill>
                  <a:schemeClr val="bg1">
                    <a:lumMod val="50000"/>
                  </a:schemeClr>
                </a:solidFill>
              </a:rPr>
              <a:t>Non-SR Transit Node</a:t>
            </a:r>
          </a:p>
        </p:txBody>
      </p:sp>
      <p:cxnSp>
        <p:nvCxnSpPr>
          <p:cNvPr id="76" name="Conector recto de flecha 27"/>
          <p:cNvCxnSpPr>
            <a:stCxn id="118" idx="6"/>
            <a:endCxn id="120" idx="2"/>
          </p:cNvCxnSpPr>
          <p:nvPr/>
        </p:nvCxnSpPr>
        <p:spPr>
          <a:xfrm>
            <a:off x="6901452" y="282798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281960" y="282798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27988"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49959"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sp>
        <p:nvSpPr>
          <p:cNvPr id="118" name="Elipse 11"/>
          <p:cNvSpPr/>
          <p:nvPr/>
        </p:nvSpPr>
        <p:spPr>
          <a:xfrm>
            <a:off x="6469451"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398720" y="261198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30720" y="282798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779228" y="273150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sp>
        <p:nvSpPr>
          <p:cNvPr id="138" name="Down Arrow 137"/>
          <p:cNvSpPr/>
          <p:nvPr/>
        </p:nvSpPr>
        <p:spPr>
          <a:xfrm>
            <a:off x="4999320" y="2248729"/>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0" name="Conector recto de flecha 27"/>
          <p:cNvCxnSpPr>
            <a:stCxn id="137" idx="6"/>
            <a:endCxn id="118" idx="2"/>
          </p:cNvCxnSpPr>
          <p:nvPr/>
        </p:nvCxnSpPr>
        <p:spPr>
          <a:xfrm>
            <a:off x="5972183" y="282798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6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3.05556E-6 4.81481E-6 L 0.08872 4.81481E-6 " pathEditMode="relative" rAng="0" ptsTypes="AA">
                                      <p:cBhvr>
                                        <p:cTn id="6" dur="2000" fill="hold"/>
                                        <p:tgtEl>
                                          <p:spTgt spid="138"/>
                                        </p:tgtEl>
                                        <p:attrNameLst>
                                          <p:attrName>ppt_x</p:attrName>
                                          <p:attrName>ppt_y</p:attrName>
                                        </p:attrNameLst>
                                      </p:cBhvr>
                                      <p:rCtr x="4427" y="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11111E-6 4.81481E-6 C 0.03108 -0.05 0.06215 -0.09977 0.08924 -0.09885 C 0.11649 -0.09815 0.16267 0.00486 0.16267 0.00509 " pathEditMode="relative" rAng="0" ptsTypes="AAA">
                                      <p:cBhvr>
                                        <p:cTn id="9" dur="3000" fill="hold"/>
                                        <p:tgtEl>
                                          <p:spTgt spid="109"/>
                                        </p:tgtEl>
                                        <p:attrNameLst>
                                          <p:attrName>ppt_x</p:attrName>
                                          <p:attrName>ppt_y</p:attrName>
                                        </p:attrNameLst>
                                      </p:cBhvr>
                                      <p:rCtr x="8125" y="-4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6240330" y="2157787"/>
            <a:ext cx="1593061" cy="483396"/>
            <a:chOff x="3435802" y="1769864"/>
            <a:chExt cx="1494491" cy="483396"/>
          </a:xfrm>
        </p:grpSpPr>
        <p:sp>
          <p:nvSpPr>
            <p:cNvPr id="82"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83"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84" name="Rectángulo redondeado 64"/>
            <p:cNvSpPr/>
            <p:nvPr/>
          </p:nvSpPr>
          <p:spPr>
            <a:xfrm>
              <a:off x="3870666" y="1769864"/>
              <a:ext cx="1059627"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t>
              </a:r>
              <a:r>
                <a:rPr lang="es-ES_tradnl" sz="800" b="1" dirty="0">
                  <a:solidFill>
                    <a:srgbClr val="676767"/>
                  </a:solidFill>
                </a:rPr>
                <a:t>A3::</a:t>
              </a:r>
            </a:p>
          </p:txBody>
        </p:sp>
        <p:sp>
          <p:nvSpPr>
            <p:cNvPr id="85" name="Rectángulo redondeado 65"/>
            <p:cNvSpPr/>
            <p:nvPr/>
          </p:nvSpPr>
          <p:spPr>
            <a:xfrm>
              <a:off x="3870667" y="1930994"/>
              <a:ext cx="1059626"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A4::, </a:t>
              </a:r>
              <a:r>
                <a:rPr lang="es-ES_tradnl" sz="800" b="1" dirty="0">
                  <a:solidFill>
                    <a:srgbClr val="FA661C"/>
                  </a:solidFill>
                </a:rPr>
                <a:t>A3::</a:t>
              </a:r>
              <a:r>
                <a:rPr lang="es-ES_tradnl" sz="800" dirty="0">
                  <a:solidFill>
                    <a:srgbClr val="676767"/>
                  </a:solidFill>
                </a:rPr>
                <a:t>, A2::</a:t>
              </a:r>
              <a:r>
                <a:rPr lang="es-ES_tradnl" sz="800" dirty="0">
                  <a:solidFill>
                    <a:srgbClr val="FA661C"/>
                  </a:solidFill>
                </a:rPr>
                <a:t> </a:t>
              </a:r>
              <a:r>
                <a:rPr lang="es-ES_tradnl" sz="800" dirty="0">
                  <a:solidFill>
                    <a:srgbClr val="676767"/>
                  </a:solidFill>
                </a:rPr>
                <a:t>) SL=</a:t>
              </a:r>
              <a:r>
                <a:rPr lang="es-ES_tradnl" sz="800" b="1" dirty="0">
                  <a:solidFill>
                    <a:srgbClr val="676767"/>
                  </a:solidFill>
                </a:rPr>
                <a:t>1</a:t>
              </a:r>
            </a:p>
          </p:txBody>
        </p:sp>
        <p:grpSp>
          <p:nvGrpSpPr>
            <p:cNvPr id="86" name="Group 85"/>
            <p:cNvGrpSpPr/>
            <p:nvPr/>
          </p:nvGrpSpPr>
          <p:grpSpPr>
            <a:xfrm>
              <a:off x="3435802" y="2092129"/>
              <a:ext cx="1494491" cy="161131"/>
              <a:chOff x="3435802" y="2345673"/>
              <a:chExt cx="1494491" cy="161131"/>
            </a:xfrm>
          </p:grpSpPr>
          <p:sp>
            <p:nvSpPr>
              <p:cNvPr id="87" name="Rectángulo redondeado 66"/>
              <p:cNvSpPr/>
              <p:nvPr/>
            </p:nvSpPr>
            <p:spPr>
              <a:xfrm rot="10800000">
                <a:off x="3435804" y="2345673"/>
                <a:ext cx="1494489"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88" name="TextBox 87"/>
              <p:cNvSpPr txBox="1"/>
              <p:nvPr/>
            </p:nvSpPr>
            <p:spPr>
              <a:xfrm>
                <a:off x="3435802" y="2345673"/>
                <a:ext cx="1492585"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38" name="Down Arrow 137"/>
          <p:cNvSpPr/>
          <p:nvPr/>
        </p:nvSpPr>
        <p:spPr>
          <a:xfrm>
            <a:off x="5853112" y="1277978"/>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ontent Placeholder 3"/>
          <p:cNvSpPr>
            <a:spLocks noGrp="1"/>
          </p:cNvSpPr>
          <p:nvPr>
            <p:ph idx="4294967295"/>
          </p:nvPr>
        </p:nvSpPr>
        <p:spPr>
          <a:xfrm>
            <a:off x="0" y="1862138"/>
            <a:ext cx="4471988" cy="3724275"/>
          </a:xfrm>
          <a:prstGeom prst="rect">
            <a:avLst/>
          </a:prstGeom>
        </p:spPr>
        <p:txBody>
          <a:bodyPr/>
          <a:lstStyle/>
          <a:p>
            <a:r>
              <a:rPr lang="en-US" sz="1800" dirty="0"/>
              <a:t>SR Endpoints: SR-capable nodes whose address is in the IP DA</a:t>
            </a:r>
          </a:p>
          <a:p>
            <a:r>
              <a:rPr lang="en-US" sz="1800" dirty="0"/>
              <a:t>SR Endpoints inspect the SRH and do:</a:t>
            </a:r>
          </a:p>
          <a:p>
            <a:pPr lvl="1"/>
            <a:r>
              <a:rPr lang="en-US" sz="1600" dirty="0"/>
              <a:t>IF Segments Left &gt; 0, THEN</a:t>
            </a:r>
          </a:p>
          <a:p>
            <a:pPr lvl="2"/>
            <a:r>
              <a:rPr lang="en-US" sz="1400" dirty="0"/>
              <a:t>Decrement Segments Left ( -1 )</a:t>
            </a:r>
          </a:p>
          <a:p>
            <a:pPr lvl="2"/>
            <a:r>
              <a:rPr lang="en-US" sz="1400" dirty="0"/>
              <a:t>Update DA with Segment List [ Segments Left ]</a:t>
            </a:r>
          </a:p>
          <a:p>
            <a:pPr lvl="2"/>
            <a:r>
              <a:rPr lang="en-US" sz="1400" dirty="0"/>
              <a:t>Forward according to the new IP DA</a:t>
            </a:r>
          </a:p>
        </p:txBody>
      </p:sp>
      <p:sp>
        <p:nvSpPr>
          <p:cNvPr id="3" name="Title 2"/>
          <p:cNvSpPr>
            <a:spLocks noGrp="1"/>
          </p:cNvSpPr>
          <p:nvPr>
            <p:ph type="title" idx="4294967295"/>
          </p:nvPr>
        </p:nvSpPr>
        <p:spPr>
          <a:xfrm>
            <a:off x="555625" y="396875"/>
            <a:ext cx="8588375" cy="838200"/>
          </a:xfrm>
          <a:prstGeom prst="rect">
            <a:avLst/>
          </a:prstGeom>
        </p:spPr>
        <p:txBody>
          <a:bodyPr/>
          <a:lstStyle/>
          <a:p>
            <a:r>
              <a:rPr lang="en-US" dirty="0">
                <a:solidFill>
                  <a:schemeClr val="bg1">
                    <a:lumMod val="50000"/>
                  </a:schemeClr>
                </a:solidFill>
              </a:rPr>
              <a:t>SR Segment Endpoints</a:t>
            </a:r>
          </a:p>
        </p:txBody>
      </p:sp>
      <p:grpSp>
        <p:nvGrpSpPr>
          <p:cNvPr id="50" name="Group 49"/>
          <p:cNvGrpSpPr/>
          <p:nvPr/>
        </p:nvGrpSpPr>
        <p:grpSpPr>
          <a:xfrm>
            <a:off x="4960219" y="3460949"/>
            <a:ext cx="3959769" cy="2176908"/>
            <a:chOff x="411949" y="2639259"/>
            <a:chExt cx="3959769" cy="2176908"/>
          </a:xfrm>
        </p:grpSpPr>
        <p:sp>
          <p:nvSpPr>
            <p:cNvPr id="51" name="Rectangle 50"/>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52" name="Rectangle 5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53" name="Rectangle 5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54" name="Rectangle 5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55" name="Rectangle 5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56" name="Rectangle 5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57" name="Rectangle 5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a:solidFill>
                    <a:srgbClr val="FF0000"/>
                  </a:solidFill>
                </a:rPr>
                <a:t>A3::</a:t>
              </a:r>
            </a:p>
          </p:txBody>
        </p:sp>
        <p:sp>
          <p:nvSpPr>
            <p:cNvPr id="58" name="Rectangle 5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59" name="Rectangle 5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60" name="Rectangle 5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61" name="Rectangle 6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62" name="Rectangle 6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63" name="Rectangle 6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1</a:t>
              </a:r>
            </a:p>
          </p:txBody>
        </p:sp>
        <p:sp>
          <p:nvSpPr>
            <p:cNvPr id="64" name="Rectangle 6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65" name="Rectangle 6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66" name="Rectangle 65"/>
            <p:cNvSpPr/>
            <p:nvPr/>
          </p:nvSpPr>
          <p:spPr>
            <a:xfrm>
              <a:off x="2487575"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6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68" name="Rectangle 6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6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70" name="Rectangle 6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7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4" name="Rectangle 7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75" name="Rectangle 7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ru-RU"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a:solidFill>
                  <a:srgbClr val="676767"/>
                </a:solidFill>
              </a:rPr>
              <a:t>A</a:t>
            </a:r>
            <a:endParaRPr lang="es-ES_tradnl" sz="900" b="1" dirty="0">
              <a:solidFill>
                <a:srgbClr val="676767"/>
              </a:solidFill>
            </a:endParaRPr>
          </a:p>
          <a:p>
            <a:pPr algn="ctr"/>
            <a:r>
              <a:rPr lang="ru-RU" sz="900" b="1" dirty="0">
                <a:solidFill>
                  <a:srgbClr val="676767"/>
                </a:solidFill>
              </a:rPr>
              <a:t>A1::</a:t>
            </a:r>
            <a:endParaRPr lang="es-ES_tradnl" sz="900" dirty="0">
              <a:solidFill>
                <a:srgbClr val="676767"/>
              </a:solidFill>
            </a:endParaRPr>
          </a:p>
        </p:txBody>
      </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is-IS" sz="900" b="1" dirty="0">
                <a:solidFill>
                  <a:srgbClr val="676767"/>
                </a:solidFill>
              </a:rPr>
              <a:t>2</a:t>
            </a:r>
            <a:endParaRPr lang="es-ES_tradnl" sz="900" b="1" dirty="0">
              <a:solidFill>
                <a:srgbClr val="676767"/>
              </a:solidFill>
            </a:endParaRPr>
          </a:p>
          <a:p>
            <a:pPr algn="ctr"/>
            <a:r>
              <a:rPr lang="is-IS"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ru-RU"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67" idx="3"/>
          </p:cNvCxnSpPr>
          <p:nvPr/>
        </p:nvCxnSpPr>
        <p:spPr>
          <a:xfrm flipH="1">
            <a:off x="5059150" y="2238353"/>
            <a:ext cx="1181183" cy="1222596"/>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84" idx="3"/>
            <a:endCxn id="73" idx="0"/>
          </p:cNvCxnSpPr>
          <p:nvPr/>
        </p:nvCxnSpPr>
        <p:spPr>
          <a:xfrm>
            <a:off x="7833390" y="2238353"/>
            <a:ext cx="978588" cy="1225842"/>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6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16667E-6 -3.33333E-6 L 0.08871 -3.33333E-6 " pathEditMode="relative" rAng="0" ptsTypes="AA">
                                      <p:cBhvr>
                                        <p:cTn id="6" dur="2000" fill="hold"/>
                                        <p:tgtEl>
                                          <p:spTgt spid="138"/>
                                        </p:tgtEl>
                                        <p:attrNameLst>
                                          <p:attrName>ppt_x</p:attrName>
                                          <p:attrName>ppt_y</p:attrName>
                                        </p:attrNameLst>
                                      </p:cBhvr>
                                      <p:rCtr x="44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7213637" y="2157786"/>
            <a:ext cx="1585957" cy="483396"/>
            <a:chOff x="3435803" y="1769864"/>
            <a:chExt cx="1487827" cy="483396"/>
          </a:xfrm>
        </p:grpSpPr>
        <p:sp>
          <p:nvSpPr>
            <p:cNvPr id="90" name="Rectángulo redondeado 65"/>
            <p:cNvSpPr/>
            <p:nvPr/>
          </p:nvSpPr>
          <p:spPr>
            <a:xfrm>
              <a:off x="3435803" y="1930995"/>
              <a:ext cx="434863" cy="161131"/>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FFFFFF"/>
                  </a:solidFill>
                </a:rPr>
                <a:t>SR </a:t>
              </a:r>
              <a:r>
                <a:rPr lang="es-ES_tradnl" sz="800" dirty="0" err="1">
                  <a:solidFill>
                    <a:srgbClr val="FFFFFF"/>
                  </a:solidFill>
                </a:rPr>
                <a:t>Hdr</a:t>
              </a:r>
              <a:endParaRPr lang="es-ES_tradnl" sz="800" dirty="0">
                <a:solidFill>
                  <a:srgbClr val="FFFFFF"/>
                </a:solidFill>
              </a:endParaRPr>
            </a:p>
          </p:txBody>
        </p:sp>
        <p:sp>
          <p:nvSpPr>
            <p:cNvPr id="91" name="Rectángulo redondeado 64"/>
            <p:cNvSpPr/>
            <p:nvPr/>
          </p:nvSpPr>
          <p:spPr>
            <a:xfrm rot="16200000">
              <a:off x="3572670" y="1632999"/>
              <a:ext cx="161130" cy="434861"/>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s-ES_tradnl" sz="800" dirty="0">
                  <a:solidFill>
                    <a:srgbClr val="FFFFFF"/>
                  </a:solidFill>
                </a:rPr>
                <a:t>IPv6 </a:t>
              </a:r>
              <a:r>
                <a:rPr lang="es-ES_tradnl" sz="800" dirty="0" err="1">
                  <a:solidFill>
                    <a:srgbClr val="FFFFFF"/>
                  </a:solidFill>
                </a:rPr>
                <a:t>Hdr</a:t>
              </a:r>
              <a:endParaRPr lang="es-ES_tradnl" sz="800" b="1" dirty="0">
                <a:solidFill>
                  <a:srgbClr val="FFC000"/>
                </a:solidFill>
              </a:endParaRPr>
            </a:p>
          </p:txBody>
        </p:sp>
        <p:sp>
          <p:nvSpPr>
            <p:cNvPr id="92" name="Rectángulo redondeado 64"/>
            <p:cNvSpPr/>
            <p:nvPr/>
          </p:nvSpPr>
          <p:spPr>
            <a:xfrm>
              <a:off x="3870666" y="1769864"/>
              <a:ext cx="1052963" cy="161131"/>
            </a:xfrm>
            <a:prstGeom prst="round1Rect">
              <a:avLst/>
            </a:prstGeom>
            <a:solidFill>
              <a:schemeClr val="accent4">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800" dirty="0">
                  <a:solidFill>
                    <a:srgbClr val="676767"/>
                  </a:solidFill>
                </a:rPr>
                <a:t>SA = A1::, DA = </a:t>
              </a:r>
              <a:r>
                <a:rPr lang="es-ES_tradnl" sz="800" b="1" dirty="0">
                  <a:solidFill>
                    <a:srgbClr val="676767"/>
                  </a:solidFill>
                </a:rPr>
                <a:t>A4::</a:t>
              </a:r>
            </a:p>
          </p:txBody>
        </p:sp>
        <p:sp>
          <p:nvSpPr>
            <p:cNvPr id="93" name="Rectángulo redondeado 65"/>
            <p:cNvSpPr/>
            <p:nvPr/>
          </p:nvSpPr>
          <p:spPr>
            <a:xfrm>
              <a:off x="3870666" y="1930994"/>
              <a:ext cx="1052963" cy="161131"/>
            </a:xfrm>
            <a:prstGeom prst="rect">
              <a:avLst/>
            </a:prstGeom>
            <a:solidFill>
              <a:schemeClr val="tx2">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800" dirty="0">
                  <a:solidFill>
                    <a:srgbClr val="676767"/>
                  </a:solidFill>
                </a:rPr>
                <a:t>( </a:t>
              </a:r>
              <a:r>
                <a:rPr lang="es-ES_tradnl" sz="800" b="1" dirty="0">
                  <a:solidFill>
                    <a:srgbClr val="FA661C"/>
                  </a:solidFill>
                </a:rPr>
                <a:t>A4::</a:t>
              </a:r>
              <a:r>
                <a:rPr lang="es-ES_tradnl" sz="800" dirty="0">
                  <a:solidFill>
                    <a:srgbClr val="676767"/>
                  </a:solidFill>
                </a:rPr>
                <a:t>, A3::, A2::</a:t>
              </a:r>
              <a:r>
                <a:rPr lang="es-ES_tradnl" sz="800" dirty="0">
                  <a:solidFill>
                    <a:srgbClr val="FA661C"/>
                  </a:solidFill>
                </a:rPr>
                <a:t> </a:t>
              </a:r>
              <a:r>
                <a:rPr lang="es-ES_tradnl" sz="800" dirty="0">
                  <a:solidFill>
                    <a:srgbClr val="676767"/>
                  </a:solidFill>
                </a:rPr>
                <a:t>) SL=</a:t>
              </a:r>
              <a:r>
                <a:rPr lang="es-ES_tradnl" sz="800" b="1" dirty="0">
                  <a:solidFill>
                    <a:srgbClr val="676767"/>
                  </a:solidFill>
                </a:rPr>
                <a:t>0</a:t>
              </a:r>
            </a:p>
          </p:txBody>
        </p:sp>
        <p:grpSp>
          <p:nvGrpSpPr>
            <p:cNvPr id="94" name="Group 93"/>
            <p:cNvGrpSpPr/>
            <p:nvPr/>
          </p:nvGrpSpPr>
          <p:grpSpPr>
            <a:xfrm>
              <a:off x="3435803" y="2092129"/>
              <a:ext cx="1487827" cy="161131"/>
              <a:chOff x="3435803" y="2345673"/>
              <a:chExt cx="1487827" cy="161131"/>
            </a:xfrm>
          </p:grpSpPr>
          <p:sp>
            <p:nvSpPr>
              <p:cNvPr id="95" name="Rectángulo redondeado 66"/>
              <p:cNvSpPr/>
              <p:nvPr/>
            </p:nvSpPr>
            <p:spPr>
              <a:xfrm rot="10800000">
                <a:off x="3435804" y="2345673"/>
                <a:ext cx="1487826" cy="161131"/>
              </a:xfrm>
              <a:prstGeom prst="round2SameRect">
                <a:avLst/>
              </a:prstGeom>
              <a:solidFill>
                <a:schemeClr val="tx1">
                  <a:lumMod val="40000"/>
                  <a:lumOff val="60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800" dirty="0">
                  <a:solidFill>
                    <a:srgbClr val="FFFFFF"/>
                  </a:solidFill>
                </a:endParaRPr>
              </a:p>
            </p:txBody>
          </p:sp>
          <p:sp>
            <p:nvSpPr>
              <p:cNvPr id="96" name="TextBox 95"/>
              <p:cNvSpPr txBox="1"/>
              <p:nvPr/>
            </p:nvSpPr>
            <p:spPr>
              <a:xfrm>
                <a:off x="3435803" y="2345673"/>
                <a:ext cx="1487827" cy="161131"/>
              </a:xfrm>
              <a:prstGeom prst="rect">
                <a:avLst/>
              </a:prstGeom>
              <a:noFill/>
            </p:spPr>
            <p:txBody>
              <a:bodyPr wrap="square" lIns="0" tIns="0" rIns="0" bIns="0" rtlCol="0" anchor="ctr">
                <a:normAutofit/>
              </a:bodyPr>
              <a:lstStyle/>
              <a:p>
                <a:pPr algn="ctr"/>
                <a:r>
                  <a:rPr lang="es-ES_tradnl" sz="800" dirty="0" err="1">
                    <a:solidFill>
                      <a:srgbClr val="FFFFFF">
                        <a:lumMod val="50000"/>
                      </a:srgbClr>
                    </a:solidFill>
                    <a:latin typeface="Arial"/>
                  </a:rPr>
                  <a:t>Payload</a:t>
                </a:r>
                <a:endParaRPr lang="es-ES_tradnl" sz="800" dirty="0">
                  <a:solidFill>
                    <a:srgbClr val="FFFFFF">
                      <a:lumMod val="50000"/>
                    </a:srgbClr>
                  </a:solidFill>
                  <a:latin typeface="Arial"/>
                </a:endParaRPr>
              </a:p>
            </p:txBody>
          </p:sp>
        </p:grpSp>
      </p:grpSp>
      <p:sp>
        <p:nvSpPr>
          <p:cNvPr id="138" name="Down Arrow 137"/>
          <p:cNvSpPr/>
          <p:nvPr/>
        </p:nvSpPr>
        <p:spPr>
          <a:xfrm>
            <a:off x="6664532" y="1278450"/>
            <a:ext cx="133279" cy="272660"/>
          </a:xfrm>
          <a:prstGeom prst="downArrow">
            <a:avLst/>
          </a:prstGeom>
          <a:noFill/>
          <a:ln w="9525">
            <a:solidFill>
              <a:srgbClr val="C00000"/>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Content Placeholder 3"/>
          <p:cNvSpPr>
            <a:spLocks noGrp="1"/>
          </p:cNvSpPr>
          <p:nvPr>
            <p:ph idx="4294967295"/>
          </p:nvPr>
        </p:nvSpPr>
        <p:spPr>
          <a:xfrm>
            <a:off x="0" y="1862138"/>
            <a:ext cx="4471988" cy="3724275"/>
          </a:xfrm>
          <a:prstGeom prst="rect">
            <a:avLst/>
          </a:prstGeom>
        </p:spPr>
        <p:txBody>
          <a:bodyPr anchor="t"/>
          <a:lstStyle/>
          <a:p>
            <a:r>
              <a:rPr lang="en-US" sz="1800" dirty="0"/>
              <a:t>SR Endpoints: SR-capable nodes whose address is in the IP DA</a:t>
            </a:r>
          </a:p>
          <a:p>
            <a:r>
              <a:rPr lang="en-US" sz="1800" dirty="0"/>
              <a:t>SR Endpoints inspect the SRH and do:</a:t>
            </a:r>
          </a:p>
          <a:p>
            <a:pPr lvl="1"/>
            <a:r>
              <a:rPr lang="en-US" sz="1600" dirty="0"/>
              <a:t>IF Segments Left &gt; 0, THEN</a:t>
            </a:r>
          </a:p>
          <a:p>
            <a:pPr lvl="2"/>
            <a:r>
              <a:rPr lang="en-US" sz="1400" dirty="0"/>
              <a:t>Decrement Segments Left ( -1 )</a:t>
            </a:r>
          </a:p>
          <a:p>
            <a:pPr lvl="2"/>
            <a:r>
              <a:rPr lang="en-US" sz="1400" dirty="0"/>
              <a:t>Update DA with Segment List [ Segments Left ]</a:t>
            </a:r>
          </a:p>
          <a:p>
            <a:pPr lvl="2"/>
            <a:r>
              <a:rPr lang="en-US" sz="1400" dirty="0"/>
              <a:t>Forward according to the new IP DA</a:t>
            </a:r>
          </a:p>
          <a:p>
            <a:pPr lvl="1"/>
            <a:r>
              <a:rPr lang="en-US" sz="1600" dirty="0"/>
              <a:t>ELSE (Segments Left = 0)</a:t>
            </a:r>
          </a:p>
          <a:p>
            <a:pPr lvl="2"/>
            <a:r>
              <a:rPr lang="en-US" sz="1400" dirty="0"/>
              <a:t>Remove the IP and SR header</a:t>
            </a:r>
          </a:p>
          <a:p>
            <a:pPr lvl="2"/>
            <a:r>
              <a:rPr lang="en-US" sz="1400" dirty="0"/>
              <a:t>Process the payload:</a:t>
            </a:r>
          </a:p>
          <a:p>
            <a:pPr lvl="3"/>
            <a:r>
              <a:rPr lang="en-US" sz="1200" dirty="0"/>
              <a:t>Inner IP: Lookup DA and forward </a:t>
            </a:r>
          </a:p>
          <a:p>
            <a:pPr lvl="3"/>
            <a:r>
              <a:rPr lang="en-US" sz="1200" dirty="0"/>
              <a:t>TCP / UDP: Send to socket</a:t>
            </a:r>
          </a:p>
          <a:p>
            <a:pPr lvl="3"/>
            <a:r>
              <a:rPr lang="mr-IN" sz="1200" dirty="0"/>
              <a:t>…</a:t>
            </a:r>
            <a:endParaRPr lang="en-US" sz="1200" dirty="0"/>
          </a:p>
        </p:txBody>
      </p:sp>
      <p:sp>
        <p:nvSpPr>
          <p:cNvPr id="3" name="Title 2"/>
          <p:cNvSpPr>
            <a:spLocks noGrp="1"/>
          </p:cNvSpPr>
          <p:nvPr>
            <p:ph type="title" idx="4294967295"/>
          </p:nvPr>
        </p:nvSpPr>
        <p:spPr>
          <a:xfrm>
            <a:off x="555625" y="431800"/>
            <a:ext cx="8588375" cy="838200"/>
          </a:xfrm>
          <a:prstGeom prst="rect">
            <a:avLst/>
          </a:prstGeom>
        </p:spPr>
        <p:txBody>
          <a:bodyPr/>
          <a:lstStyle/>
          <a:p>
            <a:r>
              <a:rPr lang="en-US" dirty="0">
                <a:solidFill>
                  <a:schemeClr val="bg1">
                    <a:lumMod val="50000"/>
                  </a:schemeClr>
                </a:solidFill>
              </a:rPr>
              <a:t>SR Segment Endpoints</a:t>
            </a:r>
          </a:p>
        </p:txBody>
      </p:sp>
      <p:grpSp>
        <p:nvGrpSpPr>
          <p:cNvPr id="50" name="Group 49"/>
          <p:cNvGrpSpPr/>
          <p:nvPr/>
        </p:nvGrpSpPr>
        <p:grpSpPr>
          <a:xfrm>
            <a:off x="4960219" y="3460949"/>
            <a:ext cx="3959769" cy="2176908"/>
            <a:chOff x="411949" y="2639259"/>
            <a:chExt cx="3959769" cy="2176908"/>
          </a:xfrm>
        </p:grpSpPr>
        <p:sp>
          <p:nvSpPr>
            <p:cNvPr id="51" name="Rectangle 50"/>
            <p:cNvSpPr/>
            <p:nvPr/>
          </p:nvSpPr>
          <p:spPr>
            <a:xfrm>
              <a:off x="609808" y="2642648"/>
              <a:ext cx="661308"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Version</a:t>
              </a:r>
            </a:p>
          </p:txBody>
        </p:sp>
        <p:sp>
          <p:nvSpPr>
            <p:cNvPr id="52" name="Rectangle 51"/>
            <p:cNvSpPr/>
            <p:nvPr/>
          </p:nvSpPr>
          <p:spPr>
            <a:xfrm>
              <a:off x="1271116" y="2642648"/>
              <a:ext cx="97469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Traffic Class</a:t>
              </a:r>
            </a:p>
          </p:txBody>
        </p:sp>
        <p:sp>
          <p:nvSpPr>
            <p:cNvPr id="53" name="Rectangle 52"/>
            <p:cNvSpPr/>
            <p:nvPr/>
          </p:nvSpPr>
          <p:spPr>
            <a:xfrm>
              <a:off x="2487592"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Next = 43</a:t>
              </a:r>
            </a:p>
          </p:txBody>
        </p:sp>
        <p:sp>
          <p:nvSpPr>
            <p:cNvPr id="54" name="Rectangle 53"/>
            <p:cNvSpPr/>
            <p:nvPr/>
          </p:nvSpPr>
          <p:spPr>
            <a:xfrm>
              <a:off x="3426487" y="2861234"/>
              <a:ext cx="938895"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Hop Limit</a:t>
              </a:r>
              <a:endParaRPr lang="en-US" sz="1100" dirty="0">
                <a:solidFill>
                  <a:srgbClr val="676767"/>
                </a:solidFill>
              </a:endParaRPr>
            </a:p>
          </p:txBody>
        </p:sp>
        <p:sp>
          <p:nvSpPr>
            <p:cNvPr id="55" name="Rectangle 54"/>
            <p:cNvSpPr/>
            <p:nvPr/>
          </p:nvSpPr>
          <p:spPr>
            <a:xfrm>
              <a:off x="609807" y="2861234"/>
              <a:ext cx="1877790"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676767"/>
                  </a:solidFill>
                </a:rPr>
                <a:t>Payload Length</a:t>
              </a:r>
              <a:endParaRPr lang="en-US" sz="1100" dirty="0">
                <a:solidFill>
                  <a:srgbClr val="676767"/>
                </a:solidFill>
              </a:endParaRPr>
            </a:p>
          </p:txBody>
        </p:sp>
        <p:sp>
          <p:nvSpPr>
            <p:cNvPr id="56" name="Rectangle 55"/>
            <p:cNvSpPr/>
            <p:nvPr/>
          </p:nvSpPr>
          <p:spPr>
            <a:xfrm>
              <a:off x="609800" y="3079820"/>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Source Address = A1::</a:t>
              </a:r>
            </a:p>
          </p:txBody>
        </p:sp>
        <p:sp>
          <p:nvSpPr>
            <p:cNvPr id="57" name="Rectangle 56"/>
            <p:cNvSpPr/>
            <p:nvPr/>
          </p:nvSpPr>
          <p:spPr>
            <a:xfrm>
              <a:off x="609799" y="3298406"/>
              <a:ext cx="3755581" cy="221064"/>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Destination Address = </a:t>
              </a:r>
              <a:r>
                <a:rPr lang="en-US" sz="1100" b="1" dirty="0">
                  <a:solidFill>
                    <a:srgbClr val="FF0000"/>
                  </a:solidFill>
                </a:rPr>
                <a:t>A4::</a:t>
              </a:r>
            </a:p>
          </p:txBody>
        </p:sp>
        <p:sp>
          <p:nvSpPr>
            <p:cNvPr id="58" name="Rectangle 57"/>
            <p:cNvSpPr/>
            <p:nvPr/>
          </p:nvSpPr>
          <p:spPr>
            <a:xfrm>
              <a:off x="609795" y="3963776"/>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[ 0 ] = A4::</a:t>
              </a:r>
            </a:p>
          </p:txBody>
        </p:sp>
        <p:sp>
          <p:nvSpPr>
            <p:cNvPr id="59" name="Rectangle 58"/>
            <p:cNvSpPr/>
            <p:nvPr/>
          </p:nvSpPr>
          <p:spPr>
            <a:xfrm>
              <a:off x="609795" y="4176317"/>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[ 1 ] = A3::</a:t>
              </a:r>
            </a:p>
          </p:txBody>
        </p:sp>
        <p:sp>
          <p:nvSpPr>
            <p:cNvPr id="60" name="Rectangle 59"/>
            <p:cNvSpPr/>
            <p:nvPr/>
          </p:nvSpPr>
          <p:spPr>
            <a:xfrm>
              <a:off x="609798" y="3520559"/>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Next Header</a:t>
              </a:r>
            </a:p>
          </p:txBody>
        </p:sp>
        <p:sp>
          <p:nvSpPr>
            <p:cNvPr id="61" name="Rectangle 60"/>
            <p:cNvSpPr/>
            <p:nvPr/>
          </p:nvSpPr>
          <p:spPr>
            <a:xfrm>
              <a:off x="1548693"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Len= 6</a:t>
              </a:r>
            </a:p>
          </p:txBody>
        </p:sp>
        <p:sp>
          <p:nvSpPr>
            <p:cNvPr id="62" name="Rectangle 61"/>
            <p:cNvSpPr/>
            <p:nvPr/>
          </p:nvSpPr>
          <p:spPr>
            <a:xfrm>
              <a:off x="2487587"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Type = 4</a:t>
              </a:r>
            </a:p>
          </p:txBody>
        </p:sp>
        <p:sp>
          <p:nvSpPr>
            <p:cNvPr id="63" name="Rectangle 62"/>
            <p:cNvSpPr/>
            <p:nvPr/>
          </p:nvSpPr>
          <p:spPr>
            <a:xfrm>
              <a:off x="3426482" y="3521648"/>
              <a:ext cx="938895"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SL = </a:t>
              </a:r>
              <a:r>
                <a:rPr lang="en-US" sz="1100" b="1" dirty="0">
                  <a:solidFill>
                    <a:srgbClr val="FF0000"/>
                  </a:solidFill>
                </a:rPr>
                <a:t>0</a:t>
              </a:r>
            </a:p>
          </p:txBody>
        </p:sp>
        <p:sp>
          <p:nvSpPr>
            <p:cNvPr id="64" name="Rectangle 63"/>
            <p:cNvSpPr/>
            <p:nvPr/>
          </p:nvSpPr>
          <p:spPr>
            <a:xfrm>
              <a:off x="609795" y="3745361"/>
              <a:ext cx="938895" cy="218415"/>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First = 2</a:t>
              </a:r>
            </a:p>
          </p:txBody>
        </p:sp>
        <p:sp>
          <p:nvSpPr>
            <p:cNvPr id="65" name="Rectangle 64"/>
            <p:cNvSpPr/>
            <p:nvPr/>
          </p:nvSpPr>
          <p:spPr>
            <a:xfrm>
              <a:off x="1548690" y="3742712"/>
              <a:ext cx="938908"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Flags</a:t>
              </a:r>
            </a:p>
          </p:txBody>
        </p:sp>
        <p:sp>
          <p:nvSpPr>
            <p:cNvPr id="66" name="Rectangle 65"/>
            <p:cNvSpPr/>
            <p:nvPr/>
          </p:nvSpPr>
          <p:spPr>
            <a:xfrm>
              <a:off x="2487574" y="3742855"/>
              <a:ext cx="1877796"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676767"/>
                  </a:solidFill>
                </a:rPr>
                <a:t>TAG</a:t>
              </a:r>
            </a:p>
          </p:txBody>
        </p:sp>
        <p:sp>
          <p:nvSpPr>
            <p:cNvPr id="67" name="Rectángulo redondeado 64"/>
            <p:cNvSpPr/>
            <p:nvPr/>
          </p:nvSpPr>
          <p:spPr>
            <a:xfrm rot="16200000">
              <a:off x="69450" y="2981790"/>
              <a:ext cx="882860" cy="197798"/>
            </a:xfrm>
            <a:prstGeom prst="round1Rect">
              <a:avLst/>
            </a:prstGeom>
            <a:solidFill>
              <a:schemeClr val="accent4">
                <a:lumMod val="7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s-ES_tradnl" sz="1100" dirty="0">
                  <a:solidFill>
                    <a:srgbClr val="FFFFFF"/>
                  </a:solidFill>
                </a:rPr>
                <a:t>IPv6 </a:t>
              </a:r>
              <a:r>
                <a:rPr lang="es-ES_tradnl" sz="1100" dirty="0" err="1">
                  <a:solidFill>
                    <a:srgbClr val="FFFFFF"/>
                  </a:solidFill>
                </a:rPr>
                <a:t>Hdr</a:t>
              </a:r>
              <a:endParaRPr lang="es-ES_tradnl" sz="1100" b="1" dirty="0">
                <a:solidFill>
                  <a:srgbClr val="FFC000"/>
                </a:solidFill>
              </a:endParaRPr>
            </a:p>
          </p:txBody>
        </p:sp>
        <p:sp>
          <p:nvSpPr>
            <p:cNvPr id="68" name="Rectangle 67"/>
            <p:cNvSpPr/>
            <p:nvPr/>
          </p:nvSpPr>
          <p:spPr>
            <a:xfrm>
              <a:off x="609787" y="4386209"/>
              <a:ext cx="3755581" cy="221064"/>
            </a:xfrm>
            <a:prstGeom prst="rect">
              <a:avLst/>
            </a:prstGeom>
            <a:solidFill>
              <a:schemeClr val="tx2">
                <a:lumMod val="40000"/>
                <a:lumOff val="60000"/>
              </a:schemeClr>
            </a:solidFill>
            <a:ln w="9525">
              <a:solidFill>
                <a:schemeClr val="tx2">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Segment List [ 2 ] = A2::</a:t>
              </a:r>
            </a:p>
          </p:txBody>
        </p:sp>
        <p:sp>
          <p:nvSpPr>
            <p:cNvPr id="69" name="Rectángulo redondeado 65"/>
            <p:cNvSpPr/>
            <p:nvPr/>
          </p:nvSpPr>
          <p:spPr>
            <a:xfrm rot="16200000">
              <a:off x="-33023" y="3964481"/>
              <a:ext cx="1087804" cy="197783"/>
            </a:xfrm>
            <a:prstGeom prst="rect">
              <a:avLst/>
            </a:prstGeom>
            <a:solidFill>
              <a:schemeClr val="tx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ES_tradnl" sz="1100" dirty="0">
                  <a:solidFill>
                    <a:srgbClr val="FFFFFF"/>
                  </a:solidFill>
                </a:rPr>
                <a:t>SR </a:t>
              </a:r>
              <a:r>
                <a:rPr lang="es-ES_tradnl" sz="1100" dirty="0" err="1">
                  <a:solidFill>
                    <a:srgbClr val="FFFFFF"/>
                  </a:solidFill>
                </a:rPr>
                <a:t>Hdr</a:t>
              </a:r>
              <a:endParaRPr lang="es-ES_tradnl" sz="1100" dirty="0">
                <a:solidFill>
                  <a:srgbClr val="FFFFFF"/>
                </a:solidFill>
              </a:endParaRPr>
            </a:p>
          </p:txBody>
        </p:sp>
        <p:sp>
          <p:nvSpPr>
            <p:cNvPr id="70" name="Rectangle 69"/>
            <p:cNvSpPr/>
            <p:nvPr/>
          </p:nvSpPr>
          <p:spPr>
            <a:xfrm>
              <a:off x="609780" y="4595103"/>
              <a:ext cx="3581220" cy="221064"/>
            </a:xfrm>
            <a:prstGeom prst="rect">
              <a:avLst/>
            </a:prstGeom>
            <a:solidFill>
              <a:schemeClr val="tx1">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Payload</a:t>
              </a:r>
            </a:p>
          </p:txBody>
        </p:sp>
        <p:sp>
          <p:nvSpPr>
            <p:cNvPr id="71" name="Rectángulo redondeado 64"/>
            <p:cNvSpPr/>
            <p:nvPr/>
          </p:nvSpPr>
          <p:spPr>
            <a:xfrm rot="10800000">
              <a:off x="411949" y="4595103"/>
              <a:ext cx="197811" cy="221062"/>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2" name="Rectángulo redondeado 64"/>
            <p:cNvSpPr/>
            <p:nvPr/>
          </p:nvSpPr>
          <p:spPr>
            <a:xfrm rot="5400000">
              <a:off x="4160388" y="4604837"/>
              <a:ext cx="221059" cy="201600"/>
            </a:xfrm>
            <a:prstGeom prst="round1Rect">
              <a:avLst/>
            </a:prstGeom>
            <a:solidFill>
              <a:schemeClr val="tx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3" name="Rectángulo redondeado 64"/>
            <p:cNvSpPr/>
            <p:nvPr/>
          </p:nvSpPr>
          <p:spPr>
            <a:xfrm>
              <a:off x="4162049" y="2642505"/>
              <a:ext cx="203320" cy="218585"/>
            </a:xfrm>
            <a:prstGeom prst="round1Rect">
              <a:avLst/>
            </a:prstGeom>
            <a:solidFill>
              <a:schemeClr val="accent4">
                <a:lumMod val="40000"/>
                <a:lumOff val="60000"/>
              </a:schemeClr>
            </a:solidFill>
            <a:ln w="9525">
              <a:solidFill>
                <a:schemeClr val="accent4">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endParaRPr lang="es-ES_tradnl" sz="1100" b="1" dirty="0">
                <a:solidFill>
                  <a:srgbClr val="FFC000"/>
                </a:solidFill>
              </a:endParaRPr>
            </a:p>
          </p:txBody>
        </p:sp>
        <p:sp>
          <p:nvSpPr>
            <p:cNvPr id="74" name="Rectangle 73"/>
            <p:cNvSpPr/>
            <p:nvPr/>
          </p:nvSpPr>
          <p:spPr>
            <a:xfrm>
              <a:off x="2245802" y="2642648"/>
              <a:ext cx="2005523" cy="218586"/>
            </a:xfrm>
            <a:prstGeom prst="rect">
              <a:avLst/>
            </a:prstGeom>
            <a:solidFill>
              <a:schemeClr val="accent4">
                <a:lumMod val="40000"/>
                <a:lumOff val="60000"/>
              </a:schemeClr>
            </a:solidFill>
            <a:ln w="9525">
              <a:solidFill>
                <a:schemeClr val="accent4">
                  <a:lumMod val="60000"/>
                  <a:lumOff val="4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sp>
          <p:nvSpPr>
            <p:cNvPr id="75" name="Rectangle 74"/>
            <p:cNvSpPr/>
            <p:nvPr/>
          </p:nvSpPr>
          <p:spPr>
            <a:xfrm>
              <a:off x="2306126" y="2648836"/>
              <a:ext cx="1992823" cy="205264"/>
            </a:xfrm>
            <a:prstGeom prst="rect">
              <a:avLst/>
            </a:prstGeom>
            <a:solidFill>
              <a:schemeClr val="accent4">
                <a:lumMod val="40000"/>
                <a:lumOff val="60000"/>
              </a:schemeClr>
            </a:solidFill>
            <a:ln w="9525">
              <a:no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676767"/>
                  </a:solidFill>
                </a:rPr>
                <a:t>Flow Label</a:t>
              </a:r>
            </a:p>
          </p:txBody>
        </p:sp>
      </p:grpSp>
      <p:cxnSp>
        <p:nvCxnSpPr>
          <p:cNvPr id="76" name="Conector recto de flecha 27"/>
          <p:cNvCxnSpPr>
            <a:stCxn id="118" idx="6"/>
            <a:endCxn id="120" idx="2"/>
          </p:cNvCxnSpPr>
          <p:nvPr/>
        </p:nvCxnSpPr>
        <p:spPr>
          <a:xfrm>
            <a:off x="6947172" y="1856434"/>
            <a:ext cx="497269"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27"/>
          <p:cNvCxnSpPr>
            <a:stCxn id="81" idx="6"/>
            <a:endCxn id="137" idx="2"/>
          </p:cNvCxnSpPr>
          <p:nvPr/>
        </p:nvCxnSpPr>
        <p:spPr>
          <a:xfrm>
            <a:off x="5327680"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0" name="Elipse 11"/>
          <p:cNvSpPr/>
          <p:nvPr/>
        </p:nvSpPr>
        <p:spPr>
          <a:xfrm>
            <a:off x="8373708"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4</a:t>
            </a:r>
          </a:p>
          <a:p>
            <a:pPr algn="ctr"/>
            <a:r>
              <a:rPr lang="es-ES_tradnl" sz="900" b="1" dirty="0">
                <a:solidFill>
                  <a:srgbClr val="676767"/>
                </a:solidFill>
              </a:rPr>
              <a:t>A4::</a:t>
            </a:r>
            <a:endParaRPr lang="es-ES_tradnl" sz="900" dirty="0">
              <a:solidFill>
                <a:srgbClr val="676767"/>
              </a:solidFill>
            </a:endParaRPr>
          </a:p>
        </p:txBody>
      </p:sp>
      <p:sp>
        <p:nvSpPr>
          <p:cNvPr id="81" name="Elipse 11"/>
          <p:cNvSpPr/>
          <p:nvPr/>
        </p:nvSpPr>
        <p:spPr>
          <a:xfrm>
            <a:off x="4895679"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1</a:t>
            </a:r>
          </a:p>
          <a:p>
            <a:pPr algn="ctr"/>
            <a:r>
              <a:rPr lang="es-ES_tradnl" sz="900" b="1" dirty="0">
                <a:solidFill>
                  <a:srgbClr val="676767"/>
                </a:solidFill>
              </a:rPr>
              <a:t>A1::</a:t>
            </a:r>
            <a:endParaRPr lang="es-ES_tradnl" sz="900" dirty="0">
              <a:solidFill>
                <a:srgbClr val="676767"/>
              </a:solidFill>
            </a:endParaRPr>
          </a:p>
        </p:txBody>
      </p:sp>
      <p:sp>
        <p:nvSpPr>
          <p:cNvPr id="118" name="Elipse 11"/>
          <p:cNvSpPr/>
          <p:nvPr/>
        </p:nvSpPr>
        <p:spPr>
          <a:xfrm>
            <a:off x="6515171"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2</a:t>
            </a:r>
          </a:p>
          <a:p>
            <a:pPr algn="ctr"/>
            <a:r>
              <a:rPr lang="es-ES_tradnl" sz="900" b="1" dirty="0">
                <a:solidFill>
                  <a:srgbClr val="676767"/>
                </a:solidFill>
              </a:rPr>
              <a:t>A2::</a:t>
            </a:r>
            <a:endParaRPr lang="es-ES_tradnl" sz="900" dirty="0">
              <a:solidFill>
                <a:srgbClr val="676767"/>
              </a:solidFill>
            </a:endParaRPr>
          </a:p>
        </p:txBody>
      </p:sp>
      <p:sp>
        <p:nvSpPr>
          <p:cNvPr id="120" name="Elipse 11"/>
          <p:cNvSpPr/>
          <p:nvPr/>
        </p:nvSpPr>
        <p:spPr>
          <a:xfrm>
            <a:off x="7444440" y="1640434"/>
            <a:ext cx="432000" cy="432000"/>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_tradnl" sz="900" b="1" dirty="0">
                <a:solidFill>
                  <a:srgbClr val="676767"/>
                </a:solidFill>
              </a:rPr>
              <a:t>3</a:t>
            </a:r>
          </a:p>
          <a:p>
            <a:pPr algn="ctr"/>
            <a:r>
              <a:rPr lang="es-ES_tradnl" sz="900" b="1" dirty="0">
                <a:solidFill>
                  <a:srgbClr val="676767"/>
                </a:solidFill>
              </a:rPr>
              <a:t>A3::</a:t>
            </a:r>
            <a:endParaRPr lang="es-ES_tradnl" sz="900" dirty="0">
              <a:solidFill>
                <a:srgbClr val="676767"/>
              </a:solidFill>
            </a:endParaRPr>
          </a:p>
        </p:txBody>
      </p:sp>
      <p:cxnSp>
        <p:nvCxnSpPr>
          <p:cNvPr id="126" name="Conector recto de flecha 27"/>
          <p:cNvCxnSpPr>
            <a:stCxn id="120" idx="6"/>
            <a:endCxn id="80" idx="2"/>
          </p:cNvCxnSpPr>
          <p:nvPr/>
        </p:nvCxnSpPr>
        <p:spPr>
          <a:xfrm>
            <a:off x="7876440" y="1856434"/>
            <a:ext cx="497268" cy="0"/>
          </a:xfrm>
          <a:prstGeom prst="straightConnector1">
            <a:avLst/>
          </a:prstGeom>
          <a:ln w="317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91" idx="0"/>
            <a:endCxn id="67" idx="3"/>
          </p:cNvCxnSpPr>
          <p:nvPr/>
        </p:nvCxnSpPr>
        <p:spPr>
          <a:xfrm flipH="1">
            <a:off x="5059149" y="2238353"/>
            <a:ext cx="2154490" cy="1222597"/>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92" idx="3"/>
            <a:endCxn id="73" idx="3"/>
          </p:cNvCxnSpPr>
          <p:nvPr/>
        </p:nvCxnSpPr>
        <p:spPr>
          <a:xfrm>
            <a:off x="8799592" y="2238352"/>
            <a:ext cx="114047" cy="1335136"/>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7" name="Elipse 11"/>
          <p:cNvSpPr/>
          <p:nvPr/>
        </p:nvSpPr>
        <p:spPr>
          <a:xfrm>
            <a:off x="5824948" y="1759957"/>
            <a:ext cx="192954" cy="192954"/>
          </a:xfrm>
          <a:prstGeom prst="ellipse">
            <a:avLst/>
          </a:prstGeom>
          <a:noFill/>
          <a:ln w="31750">
            <a:solidFill>
              <a:srgbClr val="04040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s-ES_tradnl" sz="900" dirty="0">
              <a:solidFill>
                <a:srgbClr val="676767"/>
              </a:solidFill>
            </a:endParaRPr>
          </a:p>
        </p:txBody>
      </p:sp>
      <p:cxnSp>
        <p:nvCxnSpPr>
          <p:cNvPr id="140" name="Conector recto de flecha 27"/>
          <p:cNvCxnSpPr>
            <a:stCxn id="137" idx="6"/>
            <a:endCxn id="118" idx="2"/>
          </p:cNvCxnSpPr>
          <p:nvPr/>
        </p:nvCxnSpPr>
        <p:spPr>
          <a:xfrm>
            <a:off x="6017903" y="1856434"/>
            <a:ext cx="497269" cy="0"/>
          </a:xfrm>
          <a:prstGeom prst="straightConnector1">
            <a:avLst/>
          </a:prstGeom>
          <a:ln w="317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3169920" y="4017010"/>
            <a:ext cx="132080" cy="1473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676767"/>
              </a:solidFill>
            </a:endParaRPr>
          </a:p>
        </p:txBody>
      </p:sp>
      <p:sp>
        <p:nvSpPr>
          <p:cNvPr id="9" name="TextBox 8"/>
          <p:cNvSpPr txBox="1"/>
          <p:nvPr/>
        </p:nvSpPr>
        <p:spPr>
          <a:xfrm>
            <a:off x="3169920" y="4476611"/>
            <a:ext cx="1754780" cy="553998"/>
          </a:xfrm>
          <a:prstGeom prst="rect">
            <a:avLst/>
          </a:prstGeom>
          <a:noFill/>
        </p:spPr>
        <p:txBody>
          <a:bodyPr wrap="square" rtlCol="0">
            <a:spAutoFit/>
          </a:bodyPr>
          <a:lstStyle/>
          <a:p>
            <a:pPr algn="ctr"/>
            <a:r>
              <a:rPr lang="en-US" sz="1000" b="1" dirty="0">
                <a:solidFill>
                  <a:srgbClr val="676767"/>
                </a:solidFill>
              </a:rPr>
              <a:t>Standard IPv6 processing</a:t>
            </a:r>
          </a:p>
          <a:p>
            <a:pPr algn="ctr"/>
            <a:r>
              <a:rPr lang="en-US" sz="1000" i="1" dirty="0">
                <a:solidFill>
                  <a:srgbClr val="676767"/>
                </a:solidFill>
              </a:rPr>
              <a:t>The final destination does not have to be SR-capable.</a:t>
            </a:r>
          </a:p>
        </p:txBody>
      </p:sp>
    </p:spTree>
    <p:extLst>
      <p:ext uri="{BB962C8B-B14F-4D97-AF65-F5344CB8AC3E}">
        <p14:creationId xmlns:p14="http://schemas.microsoft.com/office/powerpoint/2010/main" val="291749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11111E-6 -3.33333E-6 L 0.2033 -3.33333E-6 " pathEditMode="relative" rAng="0" ptsTypes="AA">
                                      <p:cBhvr>
                                        <p:cTn id="6" dur="2000" fill="hold"/>
                                        <p:tgtEl>
                                          <p:spTgt spid="138"/>
                                        </p:tgtEl>
                                        <p:attrNameLst>
                                          <p:attrName>ppt_x</p:attrName>
                                          <p:attrName>ppt_y</p:attrName>
                                        </p:attrNameLst>
                                      </p:cBhvr>
                                      <p:rCtr x="10156" y="0"/>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dissolve">
                                      <p:cBhvr>
                                        <p:cTn id="10" dur="500"/>
                                        <p:tgtEl>
                                          <p:spTgt spid="4">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dissolve">
                                      <p:cBhvr>
                                        <p:cTn id="13" dur="500"/>
                                        <p:tgtEl>
                                          <p:spTgt spid="4">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dissolve">
                                      <p:cBhvr>
                                        <p:cTn id="16" dur="500"/>
                                        <p:tgtEl>
                                          <p:spTgt spid="4">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dissolve">
                                      <p:cBhvr>
                                        <p:cTn id="19" dur="500"/>
                                        <p:tgtEl>
                                          <p:spTgt spid="4">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dissolve">
                                      <p:cBhvr>
                                        <p:cTn id="22" dur="500"/>
                                        <p:tgtEl>
                                          <p:spTgt spid="4">
                                            <p:txEl>
                                              <p:pRg st="10" end="1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dissolve">
                                      <p:cBhvr>
                                        <p:cTn id="25" dur="500"/>
                                        <p:tgtEl>
                                          <p:spTgt spid="4">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8" grpId="0" animBg="1"/>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5625" y="431800"/>
            <a:ext cx="8588375"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solidFill>
                  <a:schemeClr val="bg1">
                    <a:lumMod val="50000"/>
                  </a:schemeClr>
                </a:solidFill>
              </a:rPr>
              <a:t>Deployments around the world</a:t>
            </a:r>
            <a:endParaRPr lang="en-US" dirty="0">
              <a:solidFill>
                <a:schemeClr val="bg1">
                  <a:lumMod val="50000"/>
                </a:schemeClr>
              </a:solidFill>
            </a:endParaRPr>
          </a:p>
        </p:txBody>
      </p:sp>
      <p:sp>
        <p:nvSpPr>
          <p:cNvPr id="3" name="Content Placeholder 2"/>
          <p:cNvSpPr txBox="1">
            <a:spLocks/>
          </p:cNvSpPr>
          <p:nvPr/>
        </p:nvSpPr>
        <p:spPr>
          <a:xfrm>
            <a:off x="593725" y="1446213"/>
            <a:ext cx="8550275" cy="4859337"/>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Bell in Canada</a:t>
            </a:r>
          </a:p>
          <a:p>
            <a:r>
              <a:rPr lang="en-US" dirty="0" smtClean="0"/>
              <a:t>Orange</a:t>
            </a:r>
          </a:p>
          <a:p>
            <a:r>
              <a:rPr lang="en-US" dirty="0" smtClean="0"/>
              <a:t>Microsoft </a:t>
            </a:r>
          </a:p>
          <a:p>
            <a:r>
              <a:rPr lang="en-US" dirty="0" err="1" smtClean="0"/>
              <a:t>SoftBank</a:t>
            </a:r>
            <a:endParaRPr lang="en-US" dirty="0" smtClean="0"/>
          </a:p>
          <a:p>
            <a:r>
              <a:rPr lang="en-US" dirty="0" err="1" smtClean="0"/>
              <a:t>Alibaba</a:t>
            </a:r>
            <a:endParaRPr lang="en-US" dirty="0" smtClean="0"/>
          </a:p>
          <a:p>
            <a:r>
              <a:rPr lang="en-US" dirty="0" smtClean="0"/>
              <a:t>Vodafone</a:t>
            </a:r>
          </a:p>
          <a:p>
            <a:r>
              <a:rPr lang="en-US" dirty="0" smtClean="0"/>
              <a:t>Comcast</a:t>
            </a:r>
          </a:p>
          <a:p>
            <a:r>
              <a:rPr lang="en-US" dirty="0" smtClean="0"/>
              <a:t>China </a:t>
            </a:r>
            <a:r>
              <a:rPr lang="en-US" dirty="0"/>
              <a:t>U</a:t>
            </a:r>
            <a:r>
              <a:rPr lang="en-US" dirty="0" smtClean="0"/>
              <a:t>nicom</a:t>
            </a:r>
            <a:endParaRPr lang="en-US" dirty="0"/>
          </a:p>
        </p:txBody>
      </p:sp>
    </p:spTree>
    <p:extLst>
      <p:ext uri="{BB962C8B-B14F-4D97-AF65-F5344CB8AC3E}">
        <p14:creationId xmlns:p14="http://schemas.microsoft.com/office/powerpoint/2010/main" val="348701224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679575"/>
            <a:ext cx="8550275" cy="4859338"/>
          </a:xfrm>
          <a:prstGeom prst="rect">
            <a:avLst/>
          </a:prstGeom>
        </p:spPr>
        <p:txBody>
          <a:bodyPr/>
          <a:lstStyle/>
          <a:p>
            <a:r>
              <a:rPr lang="en-US" sz="2000" dirty="0"/>
              <a:t>Simplicity</a:t>
            </a:r>
          </a:p>
          <a:p>
            <a:pPr lvl="1"/>
            <a:r>
              <a:rPr lang="en-US" sz="1800" dirty="0"/>
              <a:t> less protocols to operate</a:t>
            </a:r>
          </a:p>
          <a:p>
            <a:pPr lvl="1"/>
            <a:r>
              <a:rPr lang="en-US" sz="1800" dirty="0"/>
              <a:t> less protocol interactions to troubleshoot</a:t>
            </a:r>
          </a:p>
          <a:p>
            <a:pPr lvl="1"/>
            <a:r>
              <a:rPr lang="en-US" sz="1800" dirty="0"/>
              <a:t> avoid directed LDP sessions between core routers</a:t>
            </a:r>
          </a:p>
          <a:p>
            <a:pPr lvl="1"/>
            <a:r>
              <a:rPr lang="en-US" sz="1800" dirty="0"/>
              <a:t> deliver automated FRR for any topology</a:t>
            </a:r>
          </a:p>
          <a:p>
            <a:r>
              <a:rPr lang="en-US" sz="2000" dirty="0"/>
              <a:t>Scale</a:t>
            </a:r>
          </a:p>
          <a:p>
            <a:pPr lvl="1"/>
            <a:r>
              <a:rPr lang="en-US" sz="1800" dirty="0"/>
              <a:t> avoid millions of labels in LDP database </a:t>
            </a:r>
          </a:p>
          <a:p>
            <a:pPr lvl="1"/>
            <a:r>
              <a:rPr lang="en-US" sz="1800" dirty="0"/>
              <a:t> avoid millions of TE LSP’s in the network</a:t>
            </a:r>
          </a:p>
          <a:p>
            <a:pPr lvl="1"/>
            <a:r>
              <a:rPr lang="en-US" sz="1800" dirty="0"/>
              <a:t> avoid millions of tunnels to configure</a:t>
            </a:r>
          </a:p>
        </p:txBody>
      </p:sp>
      <p:sp>
        <p:nvSpPr>
          <p:cNvPr id="2" name="Title 1"/>
          <p:cNvSpPr>
            <a:spLocks noGrp="1"/>
          </p:cNvSpPr>
          <p:nvPr>
            <p:ph type="title" idx="4294967295"/>
          </p:nvPr>
        </p:nvSpPr>
        <p:spPr>
          <a:xfrm>
            <a:off x="422275" y="457200"/>
            <a:ext cx="8721725" cy="838200"/>
          </a:xfrm>
          <a:prstGeom prst="rect">
            <a:avLst/>
          </a:prstGeom>
        </p:spPr>
        <p:txBody>
          <a:bodyPr/>
          <a:lstStyle/>
          <a:p>
            <a:r>
              <a:rPr lang="en-US" b="1" dirty="0">
                <a:solidFill>
                  <a:srgbClr val="494149"/>
                </a:solidFill>
              </a:rPr>
              <a:t>Operators Ask For Drastic LDP/RSVP Improvement  </a:t>
            </a:r>
          </a:p>
        </p:txBody>
      </p:sp>
    </p:spTree>
    <p:extLst>
      <p:ext uri="{BB962C8B-B14F-4D97-AF65-F5344CB8AC3E}">
        <p14:creationId xmlns:p14="http://schemas.microsoft.com/office/powerpoint/2010/main" val="997869573"/>
      </p:ext>
    </p:extLst>
  </p:cSld>
  <p:clrMapOvr>
    <a:masterClrMapping/>
  </p:clrMapOvr>
  <p:transition spd="slow">
    <p:wip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3725" y="1446213"/>
            <a:ext cx="8550275" cy="4859337"/>
          </a:xfrm>
          <a:prstGeom prst="rect">
            <a:avLst/>
          </a:prstGeom>
        </p:spPr>
        <p:txBody>
          <a:bodyPr/>
          <a:lstStyle/>
          <a:p>
            <a:r>
              <a:rPr lang="en-US" dirty="0"/>
              <a:t>IRAN TIC new Network is going to be implemented based on SR</a:t>
            </a:r>
          </a:p>
        </p:txBody>
      </p:sp>
      <p:sp>
        <p:nvSpPr>
          <p:cNvPr id="2" name="Title 1"/>
          <p:cNvSpPr>
            <a:spLocks noGrp="1"/>
          </p:cNvSpPr>
          <p:nvPr>
            <p:ph type="title" idx="4294967295"/>
          </p:nvPr>
        </p:nvSpPr>
        <p:spPr>
          <a:xfrm>
            <a:off x="555625" y="431800"/>
            <a:ext cx="8588375" cy="838200"/>
          </a:xfrm>
          <a:prstGeom prst="rect">
            <a:avLst/>
          </a:prstGeom>
        </p:spPr>
        <p:txBody>
          <a:bodyPr/>
          <a:lstStyle/>
          <a:p>
            <a:r>
              <a:rPr lang="en-US" dirty="0" smtClean="0">
                <a:solidFill>
                  <a:schemeClr val="bg1">
                    <a:lumMod val="50000"/>
                  </a:schemeClr>
                </a:solidFill>
              </a:rPr>
              <a:t>Deployments in IRAN</a:t>
            </a:r>
            <a:endParaRPr lang="en-US" dirty="0">
              <a:solidFill>
                <a:schemeClr val="bg1">
                  <a:lumMod val="50000"/>
                </a:schemeClr>
              </a:solidFill>
            </a:endParaRPr>
          </a:p>
        </p:txBody>
      </p:sp>
    </p:spTree>
    <p:extLst>
      <p:ext uri="{BB962C8B-B14F-4D97-AF65-F5344CB8AC3E}">
        <p14:creationId xmlns:p14="http://schemas.microsoft.com/office/powerpoint/2010/main" val="3932054657"/>
      </p:ext>
    </p:extLst>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4627" y="1422508"/>
            <a:ext cx="6691745" cy="1477328"/>
          </a:xfrm>
          <a:prstGeom prst="rect">
            <a:avLst/>
          </a:prstGeom>
        </p:spPr>
        <p:txBody>
          <a:bodyPr wrap="square">
            <a:spAutoFit/>
          </a:bodyPr>
          <a:lstStyle/>
          <a:p>
            <a:r>
              <a:rPr lang="en-US" dirty="0" err="1" smtClean="0">
                <a:solidFill>
                  <a:srgbClr val="040404"/>
                </a:solidFill>
              </a:rPr>
              <a:t>Rasoul</a:t>
            </a:r>
            <a:r>
              <a:rPr lang="en-US" dirty="0" smtClean="0">
                <a:solidFill>
                  <a:srgbClr val="040404"/>
                </a:solidFill>
              </a:rPr>
              <a:t> Mesghali :	       </a:t>
            </a:r>
            <a:r>
              <a:rPr lang="en-US" dirty="0" smtClean="0">
                <a:solidFill>
                  <a:srgbClr val="040404"/>
                </a:solidFill>
                <a:hlinkClick r:id="rId2"/>
              </a:rPr>
              <a:t>rasoul.mesghali@gmail.com</a:t>
            </a:r>
            <a:endParaRPr lang="en-US" dirty="0" smtClean="0">
              <a:solidFill>
                <a:srgbClr val="040404"/>
              </a:solidFill>
            </a:endParaRPr>
          </a:p>
          <a:p>
            <a:endParaRPr lang="en-US" dirty="0" smtClean="0">
              <a:solidFill>
                <a:srgbClr val="040404"/>
              </a:solidFill>
            </a:endParaRPr>
          </a:p>
          <a:p>
            <a:endParaRPr lang="en-US" dirty="0" smtClean="0">
              <a:solidFill>
                <a:srgbClr val="040404"/>
              </a:solidFill>
            </a:endParaRPr>
          </a:p>
          <a:p>
            <a:r>
              <a:rPr lang="en-US" dirty="0" smtClean="0">
                <a:solidFill>
                  <a:srgbClr val="040404"/>
                </a:solidFill>
              </a:rPr>
              <a:t>Vahid </a:t>
            </a:r>
            <a:r>
              <a:rPr lang="en-US" dirty="0">
                <a:solidFill>
                  <a:srgbClr val="040404"/>
                </a:solidFill>
              </a:rPr>
              <a:t>T</a:t>
            </a:r>
            <a:r>
              <a:rPr lang="en-US" dirty="0" smtClean="0">
                <a:solidFill>
                  <a:srgbClr val="040404"/>
                </a:solidFill>
              </a:rPr>
              <a:t>avajjohi :          </a:t>
            </a:r>
            <a:r>
              <a:rPr lang="en-US" dirty="0" smtClean="0">
                <a:solidFill>
                  <a:srgbClr val="040404"/>
                </a:solidFill>
                <a:hlinkClick r:id="rId3"/>
              </a:rPr>
              <a:t>vahid.tavajjohi@gmail.com</a:t>
            </a:r>
            <a:endParaRPr lang="en-US" dirty="0" smtClean="0">
              <a:solidFill>
                <a:srgbClr val="040404"/>
              </a:solidFill>
            </a:endParaRPr>
          </a:p>
          <a:p>
            <a:endParaRPr lang="en-US" dirty="0">
              <a:solidFill>
                <a:srgbClr val="040404"/>
              </a:solidFill>
            </a:endParaRPr>
          </a:p>
        </p:txBody>
      </p:sp>
    </p:spTree>
    <p:extLst>
      <p:ext uri="{BB962C8B-B14F-4D97-AF65-F5344CB8AC3E}">
        <p14:creationId xmlns:p14="http://schemas.microsoft.com/office/powerpoint/2010/main" val="2692402701"/>
      </p:ext>
    </p:extLst>
  </p:cSld>
  <p:clrMapOvr>
    <a:masterClrMapping/>
  </p:clrMapOvr>
  <p:transition>
    <p:wipe dir="r"/>
  </p:transition>
</p:sld>
</file>

<file path=ppt/theme/theme1.xml><?xml version="1.0" encoding="utf-8"?>
<a:theme xmlns:a="http://schemas.openxmlformats.org/drawingml/2006/main" name="cf-ppt">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494149"/>
          </a:solidFill>
        </a:ln>
        <a:effectLst>
          <a:outerShdw blurRad="76200" dist="50800" dir="5400000" algn="ctr" rotWithShape="0">
            <a:srgbClr val="000000">
              <a:alpha val="27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lgn="ctr">
          <a:defRPr sz="1200"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ppt/theme/themeOverride2.xml><?xml version="1.0" encoding="utf-8"?>
<a:themeOverride xmlns:a="http://schemas.openxmlformats.org/drawingml/2006/main">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themeOverride>
</file>

<file path=docProps/app.xml><?xml version="1.0" encoding="utf-8"?>
<Properties xmlns="http://schemas.openxmlformats.org/officeDocument/2006/extended-properties" xmlns:vt="http://schemas.openxmlformats.org/officeDocument/2006/docPropsVTypes">
  <Template/>
  <TotalTime>26265</TotalTime>
  <Words>5276</Words>
  <Application>Microsoft Office PowerPoint</Application>
  <PresentationFormat>On-screen Show (4:3)</PresentationFormat>
  <Paragraphs>1672</Paragraphs>
  <Slides>91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Verdana</vt:lpstr>
      <vt:lpstr>Calibri</vt:lpstr>
      <vt:lpstr>Georgia</vt:lpstr>
      <vt:lpstr>Wingdings</vt:lpstr>
      <vt:lpstr>Arial</vt:lpstr>
      <vt:lpstr>Cambria Math</vt:lpstr>
      <vt:lpstr>CiscoSans</vt:lpstr>
      <vt:lpstr>ＭＳ Ｐゴシック</vt:lpstr>
      <vt:lpstr>cf-ppt</vt:lpstr>
      <vt:lpstr>PowerPoint Presentation</vt:lpstr>
      <vt:lpstr>Agenda</vt:lpstr>
      <vt:lpstr> Introduction      </vt:lpstr>
      <vt:lpstr>PowerPoint Presentation</vt:lpstr>
      <vt:lpstr>PowerPoint Presentation</vt:lpstr>
      <vt:lpstr>PowerPoint Presentation</vt:lpstr>
      <vt:lpstr>PowerPoint Presentation</vt:lpstr>
      <vt:lpstr>Goals and Requirements</vt:lpstr>
      <vt:lpstr>Operators Ask For Drastic LDP/RSVP Improvement  </vt:lpstr>
      <vt:lpstr>Operators Ask For A Network Model Optimized For Application Interaction</vt:lpstr>
      <vt:lpstr>Segment Routing</vt:lpstr>
      <vt:lpstr>Technology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Node Segment</vt:lpstr>
      <vt:lpstr>   Node Segment</vt:lpstr>
      <vt:lpstr>Adjacency Segment</vt:lpstr>
      <vt:lpstr>Datalink and Bundle</vt:lpstr>
      <vt:lpstr>A path with Adjacency Segments</vt:lpstr>
      <vt:lpstr>Combining Segments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Cases</vt:lpstr>
      <vt:lpstr>PowerPoint Presentation</vt:lpstr>
      <vt:lpstr>IPv4/v6 VPN/Service transport</vt:lpstr>
      <vt:lpstr>Internetworking With LDP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Traffic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Traffic Engineering</vt:lpstr>
      <vt:lpstr>PowerPoint Presentation</vt:lpstr>
      <vt:lpstr>PowerPoint Presentation</vt:lpstr>
      <vt:lpstr>PowerPoint Presentation</vt:lpstr>
      <vt:lpstr>PowerPoint Presentation</vt:lpstr>
      <vt:lpstr>SRv6</vt:lpstr>
      <vt:lpstr>SRv6 for underlay</vt:lpstr>
      <vt:lpstr>Opportunity for further simplification</vt:lpstr>
      <vt:lpstr>PowerPoint Presentation</vt:lpstr>
      <vt:lpstr>PowerPoint Presentation</vt:lpstr>
      <vt:lpstr>PowerPoint Presentation</vt:lpstr>
      <vt:lpstr>PowerPoint Presentation</vt:lpstr>
      <vt:lpstr>PowerPoint Presentation</vt:lpstr>
      <vt:lpstr>PowerPoint Presentation</vt:lpstr>
      <vt:lpstr>Source Node</vt:lpstr>
      <vt:lpstr>Non-SR Transit Node</vt:lpstr>
      <vt:lpstr>SR Segment Endpoints</vt:lpstr>
      <vt:lpstr>SR Segment Endpoints</vt:lpstr>
      <vt:lpstr>PowerPoint Presentation</vt:lpstr>
      <vt:lpstr>Deployments in IRAN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Rasoul Mesghlai</dc:creator>
  <cp:lastModifiedBy>mrrm</cp:lastModifiedBy>
  <cp:revision>656</cp:revision>
  <dcterms:created xsi:type="dcterms:W3CDTF">2012-08-02T11:14:56Z</dcterms:created>
  <dcterms:modified xsi:type="dcterms:W3CDTF">2018-04-28T04:28:20Z</dcterms:modified>
</cp:coreProperties>
</file>