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7" r:id="rId5"/>
    <p:sldId id="268" r:id="rId6"/>
    <p:sldId id="272" r:id="rId7"/>
    <p:sldId id="287" r:id="rId8"/>
    <p:sldId id="273" r:id="rId9"/>
    <p:sldId id="285" r:id="rId10"/>
    <p:sldId id="274" r:id="rId11"/>
    <p:sldId id="276" r:id="rId12"/>
    <p:sldId id="277" r:id="rId13"/>
    <p:sldId id="259" r:id="rId14"/>
    <p:sldId id="279" r:id="rId15"/>
    <p:sldId id="290" r:id="rId16"/>
    <p:sldId id="280" r:id="rId17"/>
    <p:sldId id="281" r:id="rId18"/>
    <p:sldId id="282" r:id="rId19"/>
    <p:sldId id="283" r:id="rId20"/>
    <p:sldId id="286" r:id="rId21"/>
    <p:sldId id="289" r:id="rId22"/>
    <p:sldId id="284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2" d="100"/>
          <a:sy n="82" d="100"/>
        </p:scale>
        <p:origin x="567" y="65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4/26/2018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4/26/2018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B486-3E91-4827-B726-9E9AFC174CEF}" type="datetime1">
              <a:rPr lang="en-US" smtClean="0"/>
              <a:t>4/26/2018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65AC-F3C8-4005-BBFA-0D36986DA396}" type="datetime1">
              <a:rPr lang="en-US" smtClean="0"/>
              <a:t>4/26/2018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5463-F64E-49B2-8429-3E6F72E7A228}" type="datetime1">
              <a:rPr lang="en-US" smtClean="0"/>
              <a:t>4/26/2018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BEA7-9F62-4DC6-8E2C-F87509BE6EF6}" type="datetime1">
              <a:rPr lang="en-US" smtClean="0"/>
              <a:t>4/26/2018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198F-CF5A-4B29-A229-88E25B6A4EBE}" type="datetime1">
              <a:rPr lang="en-US" smtClean="0"/>
              <a:t>4/26/2018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06BC-2B56-4CF7-880F-638B599C6F2D}" type="datetime1">
              <a:rPr lang="en-US" smtClean="0"/>
              <a:t>4/26/2018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C3A-1BA7-4FFF-92F0-59CB2A658CE3}" type="datetime1">
              <a:rPr lang="en-US" smtClean="0"/>
              <a:t>4/26/2018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5C4B-AC82-43D5-8A8D-A5D13DAE56F8}" type="datetime1">
              <a:rPr lang="en-US" smtClean="0"/>
              <a:t>4/26/2018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D96F-C9D4-432F-9367-D2C983A9B435}" type="datetime1">
              <a:rPr lang="en-US" smtClean="0"/>
              <a:t>4/26/2018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1310-9B8D-4C04-AD8F-0B430816BA0E}" type="datetime1">
              <a:rPr lang="en-US" smtClean="0"/>
              <a:t>4/26/2018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02B4-096B-42F9-9353-E12C7C5421E5}" type="datetime1">
              <a:rPr lang="en-US" smtClean="0"/>
              <a:t>4/26/2018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D7345-A0D1-4CF2-ABA0-E03DBE87E31C}" type="datetime1">
              <a:rPr lang="en-US" smtClean="0"/>
              <a:t>4/26/2018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Service Provider Attack Scenario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MENOG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D1E419-EA96-4A6B-9498-12F38166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955" y="34368"/>
            <a:ext cx="1225743" cy="6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24C25-79FD-489B-911F-3FB9F654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secure the </a:t>
            </a:r>
            <a:b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Service Provider’s</a:t>
            </a:r>
            <a:b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0050B6-7694-4F96-8EDE-BF5E2144D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955" y="34368"/>
            <a:ext cx="1225743" cy="6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3A625F-7F51-43B5-B489-C555604B2257}"/>
              </a:ext>
            </a:extLst>
          </p:cNvPr>
          <p:cNvSpPr txBox="1"/>
          <p:nvPr/>
        </p:nvSpPr>
        <p:spPr>
          <a:xfrm>
            <a:off x="189756" y="641408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Reza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Mostame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CTO of RNPG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0970D2-3A93-4F4D-9E84-FB8969D3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First: Identify threats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Penetration testing can help us to find the threats.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ISP’s threats divided into 4 sections</a:t>
            </a:r>
          </a:p>
          <a:p>
            <a:pPr marL="819096" lvl="1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application vulnerability and exploitation</a:t>
            </a:r>
          </a:p>
          <a:p>
            <a:pPr marL="819096" lvl="1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Misuse of Network resources</a:t>
            </a:r>
          </a:p>
          <a:p>
            <a:pPr marL="819096" lvl="1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Misuse of OS vulnerability</a:t>
            </a:r>
          </a:p>
          <a:p>
            <a:pPr marL="819096" lvl="1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applications threats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1831D-203C-48F9-B4EB-857911F7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955" y="34368"/>
            <a:ext cx="1225743" cy="6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F5B912-1063-4D91-B68E-008CAA42A4E4}"/>
              </a:ext>
            </a:extLst>
          </p:cNvPr>
          <p:cNvSpPr txBox="1"/>
          <p:nvPr/>
        </p:nvSpPr>
        <p:spPr>
          <a:xfrm>
            <a:off x="189756" y="641408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Reza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Mostame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CTO of RNPG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423F36-4E68-418C-8CF6-068200CD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Penetration testing benefits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8883" y="1701797"/>
            <a:ext cx="5667617" cy="446227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Preventing Information Loss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Preventing Financial Loss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Your Brand in Market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part of compliance standards or certifications for your business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533E6F-302F-424C-A143-5FAFA93C6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955" y="34368"/>
            <a:ext cx="1225743" cy="6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93F968-D32B-4AB6-95A2-7E3AABD5F264}"/>
              </a:ext>
            </a:extLst>
          </p:cNvPr>
          <p:cNvSpPr txBox="1"/>
          <p:nvPr/>
        </p:nvSpPr>
        <p:spPr>
          <a:xfrm>
            <a:off x="189756" y="641408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Reza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Mostame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CTO of RNPG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0D6C18-E5C4-465C-8621-0DCF2293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B1627-556F-4BFC-9765-723619354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604" y="1340768"/>
            <a:ext cx="38862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486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Second: Secure your business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application hardening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hardening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hardening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DLP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1701797"/>
            <a:ext cx="4238625" cy="4638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D6E709-292A-4B58-B655-E210C3429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955" y="34368"/>
            <a:ext cx="1225743" cy="6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866959-05EB-47FA-ABB6-85586A29108B}"/>
              </a:ext>
            </a:extLst>
          </p:cNvPr>
          <p:cNvSpPr txBox="1"/>
          <p:nvPr/>
        </p:nvSpPr>
        <p:spPr>
          <a:xfrm>
            <a:off x="189756" y="641408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Reza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Mostame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CTO of RNPG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290A1C-C0E8-45A0-879B-62A0CF0C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application hardening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8883" y="1701797"/>
            <a:ext cx="6027657" cy="446227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Runtime Application Self-Protection (RASP)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Application Firewall (WAF)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 Software Development Life Cycle (SDLC)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Firewall (DBFW)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C46FC-8436-47F5-9CFD-5BDC52A28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955" y="34368"/>
            <a:ext cx="1225743" cy="6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97E99-DDA2-4062-935E-B00DEE77A2C0}"/>
              </a:ext>
            </a:extLst>
          </p:cNvPr>
          <p:cNvSpPr txBox="1"/>
          <p:nvPr/>
        </p:nvSpPr>
        <p:spPr>
          <a:xfrm>
            <a:off x="189756" y="641408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Reza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Mostame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CTO of RNPG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03A1F-7235-40D2-9AEA-2C39BB78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1701F-C7A5-43C2-AB91-646689929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540" y="1268760"/>
            <a:ext cx="4219575" cy="419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72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hardening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hardening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hardening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Intrusion Prevention System &amp; Firewall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8D455-703A-4570-A8C2-8FD6C3E62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955" y="34368"/>
            <a:ext cx="1225743" cy="6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95A55E-14A8-4F9A-8608-62B6D9D79B23}"/>
              </a:ext>
            </a:extLst>
          </p:cNvPr>
          <p:cNvSpPr txBox="1"/>
          <p:nvPr/>
        </p:nvSpPr>
        <p:spPr>
          <a:xfrm>
            <a:off x="189756" y="641408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Reza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Mostame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CTO of RNPG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3319FB-6554-4935-80CA-BB339814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7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hardening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8883" y="1701797"/>
            <a:ext cx="4875529" cy="446227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hardening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Sandbox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Vulnerability management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Mandatory Access Control (SE Linux)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80" y="1703258"/>
            <a:ext cx="5709485" cy="4460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BB3EE1-40CB-4BB3-B4E0-781D2621E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955" y="34368"/>
            <a:ext cx="1225743" cy="6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B1148C-72F5-4E74-8F8B-F75D4E02410A}"/>
              </a:ext>
            </a:extLst>
          </p:cNvPr>
          <p:cNvSpPr txBox="1"/>
          <p:nvPr/>
        </p:nvSpPr>
        <p:spPr>
          <a:xfrm>
            <a:off x="189756" y="641408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Reza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Mostame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CTO of RNPG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719C8D-FB33-40D1-8A63-0667BF50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Loss Prevention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RMS (Active Directory Rights Management Services)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Based DLP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Based DLP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C2408-FF13-4B18-A1CB-75531CB30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955" y="34368"/>
            <a:ext cx="1225743" cy="6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FFB636-F914-40BE-AAF4-5961F224239B}"/>
              </a:ext>
            </a:extLst>
          </p:cNvPr>
          <p:cNvSpPr txBox="1"/>
          <p:nvPr/>
        </p:nvSpPr>
        <p:spPr>
          <a:xfrm>
            <a:off x="189756" y="641408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Reza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Mostame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CTO of RNPG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B1773E-BCC3-4564-9AFB-731860C0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 In Depth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25" y="1701800"/>
            <a:ext cx="5037174" cy="446246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5EB073-D01F-4548-9426-DD65419AD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955" y="34368"/>
            <a:ext cx="1225743" cy="6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A21018-8944-49CC-B082-3A58C2C37EE4}"/>
              </a:ext>
            </a:extLst>
          </p:cNvPr>
          <p:cNvSpPr txBox="1"/>
          <p:nvPr/>
        </p:nvSpPr>
        <p:spPr>
          <a:xfrm>
            <a:off x="189756" y="641408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Reza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Mostame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CTO of RNPG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F41EE3-20CB-489C-AFE4-CAAE839D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5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and Answer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http://rnpg.ir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17" y="2917681"/>
            <a:ext cx="7625631" cy="20305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DBCBBC-5F43-45B8-8CFC-F19926D3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6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me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Reza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Mostame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 in information security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info@rnpg.ir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30B3A-6F0E-4330-80A5-B4207C5F3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955" y="34368"/>
            <a:ext cx="1225743" cy="6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D51C79-C318-44A0-BF6B-6A47BFAA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Service Provider threats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8883" y="1701797"/>
            <a:ext cx="5235569" cy="446227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unavailability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leakage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Abuse of network resources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1667813"/>
            <a:ext cx="4522219" cy="4522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6272D-735B-4E48-87AC-32D80E18E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955" y="34368"/>
            <a:ext cx="1225743" cy="6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3D87BB-5BDA-4B94-9122-CFFE0C01CD6B}"/>
              </a:ext>
            </a:extLst>
          </p:cNvPr>
          <p:cNvSpPr txBox="1"/>
          <p:nvPr/>
        </p:nvSpPr>
        <p:spPr>
          <a:xfrm>
            <a:off x="189756" y="641408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Reza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Mostame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CTO of RNPG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E3C94-5D62-4DBE-92D0-92224320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3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access through web applications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8883" y="1701797"/>
            <a:ext cx="5451593" cy="446227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application vulnerability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 Injection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access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Privilege escalation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2 network attack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524" y="1943452"/>
            <a:ext cx="4321438" cy="3978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F669CD-E0CC-49A4-BB48-56D2BFFC1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955" y="34368"/>
            <a:ext cx="1225743" cy="6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9B2C09-48B6-4875-83D1-02329C0E7E4A}"/>
              </a:ext>
            </a:extLst>
          </p:cNvPr>
          <p:cNvSpPr txBox="1"/>
          <p:nvPr/>
        </p:nvSpPr>
        <p:spPr>
          <a:xfrm>
            <a:off x="189756" y="641408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Reza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Mostame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CTO of RNPG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F6E7BC-9013-4678-B4B3-E76FA736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8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Routers access method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software vulnerabilities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Routers vulnerabilities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Routers misconfigurations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D961C-6106-46F3-AB7B-A5B9442A3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955" y="34368"/>
            <a:ext cx="1225743" cy="6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B574C6-6377-41CA-B652-8BE58B305164}"/>
              </a:ext>
            </a:extLst>
          </p:cNvPr>
          <p:cNvSpPr txBox="1"/>
          <p:nvPr/>
        </p:nvSpPr>
        <p:spPr>
          <a:xfrm>
            <a:off x="189756" y="641408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Reza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Mostame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CTO of RNPG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DB15D7-F08A-434E-B665-AC77243D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 scenario against Internet Service Provider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access to the routers and hijack the network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405" y="2198484"/>
            <a:ext cx="4738013" cy="4354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83B99B-4D8F-4FF8-9B22-543B3D596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955" y="34368"/>
            <a:ext cx="1225743" cy="6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C48639-604F-4EAF-9F1F-FE88900E6DAD}"/>
              </a:ext>
            </a:extLst>
          </p:cNvPr>
          <p:cNvSpPr txBox="1"/>
          <p:nvPr/>
        </p:nvSpPr>
        <p:spPr>
          <a:xfrm>
            <a:off x="189756" y="641408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Reza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Mostame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CTO of RNPG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FA7E0-EA78-42EB-8F12-B38216AB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1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 scenario against Internet Service Provider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 hijack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84" y="1808974"/>
            <a:ext cx="5191898" cy="4247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BF193A-CAAA-437F-A89A-64F28C2D8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955" y="34368"/>
            <a:ext cx="1225743" cy="6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72E26B-1E8B-4A4F-A10F-6B489BAD56DD}"/>
              </a:ext>
            </a:extLst>
          </p:cNvPr>
          <p:cNvSpPr txBox="1"/>
          <p:nvPr/>
        </p:nvSpPr>
        <p:spPr>
          <a:xfrm>
            <a:off x="189756" y="641408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Reza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Mostame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CTO of RNPG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87F7D7-6250-4523-9D33-AAAE8BDC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0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 scenario against Internet Service Provider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File Inclusion’s vulnerability leads to Firewall bypass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2348880"/>
            <a:ext cx="8758709" cy="3635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F457A1-4854-42B1-9BDA-7440C19A2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955" y="34368"/>
            <a:ext cx="1225743" cy="6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998A6F-1966-4DE6-BFF3-4BA804C122A6}"/>
              </a:ext>
            </a:extLst>
          </p:cNvPr>
          <p:cNvSpPr txBox="1"/>
          <p:nvPr/>
        </p:nvSpPr>
        <p:spPr>
          <a:xfrm>
            <a:off x="189756" y="641408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Reza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Mostame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CTO of RNPG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6B5B86-E297-414B-96BB-3B88873D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 scenario against Internet Service Provider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LDAP Injection attack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 The Hash vulnerability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Escalate privileges to the administrator in Active Directory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86EA1-A344-4219-AFD5-052824126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955" y="34368"/>
            <a:ext cx="1225743" cy="6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E9D605-E216-4316-A955-B969EEEEBBF3}"/>
              </a:ext>
            </a:extLst>
          </p:cNvPr>
          <p:cNvSpPr txBox="1"/>
          <p:nvPr/>
        </p:nvSpPr>
        <p:spPr>
          <a:xfrm>
            <a:off x="189756" y="641408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Reza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Mostame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CTO of RNPG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5DB1D6-51D0-4DED-92FE-4113937D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7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 xsi:nil="true"/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4873beb7-5857-4685-be1f-d57550cc96c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315</TotalTime>
  <Words>415</Words>
  <Application>Microsoft Office PowerPoint</Application>
  <PresentationFormat>Custom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Tech 16x9</vt:lpstr>
      <vt:lpstr>Internet Service Provider Attack Scenario</vt:lpstr>
      <vt:lpstr>About me</vt:lpstr>
      <vt:lpstr>Internet Service Provider threats</vt:lpstr>
      <vt:lpstr>Network access through web applications</vt:lpstr>
      <vt:lpstr>Routers access method</vt:lpstr>
      <vt:lpstr>Attack scenario against Internet Service Provider</vt:lpstr>
      <vt:lpstr>Attack scenario against Internet Service Provider</vt:lpstr>
      <vt:lpstr>Attack scenario against Internet Service Provider</vt:lpstr>
      <vt:lpstr>Attack scenario against Internet Service Provider</vt:lpstr>
      <vt:lpstr>How to secure the  Internet Service Provider’s infrastructure!</vt:lpstr>
      <vt:lpstr>First: Identify threats</vt:lpstr>
      <vt:lpstr>Penetration testing benefits</vt:lpstr>
      <vt:lpstr>Second: Secure your business </vt:lpstr>
      <vt:lpstr>Web application hardening</vt:lpstr>
      <vt:lpstr>Network hardening</vt:lpstr>
      <vt:lpstr>OS hardening</vt:lpstr>
      <vt:lpstr>Data Loss Prevention</vt:lpstr>
      <vt:lpstr>Defense In Depth</vt:lpstr>
      <vt:lpstr>Questions and Answer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alireza</dc:creator>
  <cp:lastModifiedBy>adonis sharifi</cp:lastModifiedBy>
  <cp:revision>30</cp:revision>
  <dcterms:created xsi:type="dcterms:W3CDTF">2018-03-23T15:45:02Z</dcterms:created>
  <dcterms:modified xsi:type="dcterms:W3CDTF">2018-04-26T04:05:52Z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