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32"/>
  </p:notesMasterIdLst>
  <p:sldIdLst>
    <p:sldId id="256" r:id="rId2"/>
    <p:sldId id="286" r:id="rId3"/>
    <p:sldId id="289" r:id="rId4"/>
    <p:sldId id="259" r:id="rId5"/>
    <p:sldId id="285" r:id="rId6"/>
    <p:sldId id="270" r:id="rId7"/>
    <p:sldId id="261" r:id="rId8"/>
    <p:sldId id="268" r:id="rId9"/>
    <p:sldId id="257" r:id="rId10"/>
    <p:sldId id="282" r:id="rId11"/>
    <p:sldId id="266" r:id="rId12"/>
    <p:sldId id="272" r:id="rId13"/>
    <p:sldId id="273" r:id="rId14"/>
    <p:sldId id="262" r:id="rId15"/>
    <p:sldId id="280" r:id="rId16"/>
    <p:sldId id="258" r:id="rId17"/>
    <p:sldId id="283" r:id="rId18"/>
    <p:sldId id="274" r:id="rId19"/>
    <p:sldId id="281" r:id="rId20"/>
    <p:sldId id="275" r:id="rId21"/>
    <p:sldId id="264" r:id="rId22"/>
    <p:sldId id="263" r:id="rId23"/>
    <p:sldId id="276" r:id="rId24"/>
    <p:sldId id="277" r:id="rId25"/>
    <p:sldId id="269" r:id="rId26"/>
    <p:sldId id="284" r:id="rId27"/>
    <p:sldId id="267" r:id="rId28"/>
    <p:sldId id="279" r:id="rId29"/>
    <p:sldId id="287" r:id="rId30"/>
    <p:sldId id="288"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47"/>
    <p:restoredTop sz="71656"/>
  </p:normalViewPr>
  <p:slideViewPr>
    <p:cSldViewPr snapToGrid="0" snapToObjects="1">
      <p:cViewPr varScale="1">
        <p:scale>
          <a:sx n="70" d="100"/>
          <a:sy n="70" d="100"/>
        </p:scale>
        <p:origin x="184"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9C7C42-797F-A24C-A9ED-3FE430A4663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2AA63236-CAF5-EA40-92A3-880495793DBF}">
      <dgm:prSet phldrT="[Text]"/>
      <dgm:spPr/>
      <dgm:t>
        <a:bodyPr/>
        <a:lstStyle/>
        <a:p>
          <a:pPr rtl="0"/>
          <a:r>
            <a:rPr lang="en-US" dirty="0"/>
            <a:t>Blacklist fetching</a:t>
          </a:r>
        </a:p>
      </dgm:t>
    </dgm:pt>
    <dgm:pt modelId="{DC1ACA77-1FD3-1B4D-9B4B-00054AD5D3F1}" type="parTrans" cxnId="{9282472F-D4A5-DF4E-8407-443D84FF32A5}">
      <dgm:prSet/>
      <dgm:spPr/>
      <dgm:t>
        <a:bodyPr/>
        <a:lstStyle/>
        <a:p>
          <a:endParaRPr lang="en-US"/>
        </a:p>
      </dgm:t>
    </dgm:pt>
    <dgm:pt modelId="{DBFEC681-7B6E-7A4B-AC43-70555DC45DAB}" type="sibTrans" cxnId="{9282472F-D4A5-DF4E-8407-443D84FF32A5}">
      <dgm:prSet/>
      <dgm:spPr/>
      <dgm:t>
        <a:bodyPr/>
        <a:lstStyle/>
        <a:p>
          <a:endParaRPr lang="en-US"/>
        </a:p>
      </dgm:t>
    </dgm:pt>
    <dgm:pt modelId="{C9F98BDE-29A8-434E-B7D6-6AB0D0670D0E}">
      <dgm:prSet phldrT="[Text]"/>
      <dgm:spPr/>
      <dgm:t>
        <a:bodyPr/>
        <a:lstStyle/>
        <a:p>
          <a:pPr rtl="0"/>
          <a:r>
            <a:rPr lang="en-US" dirty="0"/>
            <a:t>Fetch Extra Data</a:t>
          </a:r>
        </a:p>
      </dgm:t>
    </dgm:pt>
    <dgm:pt modelId="{ADE87355-8236-FF4E-B7AD-5D593139F99C}" type="parTrans" cxnId="{1ABD1716-BDBD-2447-A434-0D65C2CB757F}">
      <dgm:prSet/>
      <dgm:spPr/>
      <dgm:t>
        <a:bodyPr/>
        <a:lstStyle/>
        <a:p>
          <a:endParaRPr lang="en-US"/>
        </a:p>
      </dgm:t>
    </dgm:pt>
    <dgm:pt modelId="{E78EB08E-7CAF-1A49-ACFA-7CF48C130BA2}" type="sibTrans" cxnId="{1ABD1716-BDBD-2447-A434-0D65C2CB757F}">
      <dgm:prSet/>
      <dgm:spPr/>
      <dgm:t>
        <a:bodyPr/>
        <a:lstStyle/>
        <a:p>
          <a:endParaRPr lang="en-US"/>
        </a:p>
      </dgm:t>
    </dgm:pt>
    <dgm:pt modelId="{DF24B7AC-DB5F-D545-84E4-6B7788C4899E}">
      <dgm:prSet phldrT="[Text]"/>
      <dgm:spPr/>
      <dgm:t>
        <a:bodyPr/>
        <a:lstStyle/>
        <a:p>
          <a:pPr rtl="0"/>
          <a:r>
            <a:rPr lang="en-US" dirty="0"/>
            <a:t>Train ML model</a:t>
          </a:r>
        </a:p>
      </dgm:t>
    </dgm:pt>
    <dgm:pt modelId="{42BBC935-CD77-474B-A530-F88F73A6BC35}" type="parTrans" cxnId="{71F115F2-A696-F145-9053-11564B1C316E}">
      <dgm:prSet/>
      <dgm:spPr/>
      <dgm:t>
        <a:bodyPr/>
        <a:lstStyle/>
        <a:p>
          <a:endParaRPr lang="en-US"/>
        </a:p>
      </dgm:t>
    </dgm:pt>
    <dgm:pt modelId="{644F9ABA-4DB8-EB42-BF06-01E3ED412D95}" type="sibTrans" cxnId="{71F115F2-A696-F145-9053-11564B1C316E}">
      <dgm:prSet/>
      <dgm:spPr/>
      <dgm:t>
        <a:bodyPr/>
        <a:lstStyle/>
        <a:p>
          <a:endParaRPr lang="en-US"/>
        </a:p>
      </dgm:t>
    </dgm:pt>
    <dgm:pt modelId="{9397B425-8705-F747-96B7-0967F52CBD53}">
      <dgm:prSet phldrT="[Text]"/>
      <dgm:spPr/>
      <dgm:t>
        <a:bodyPr/>
        <a:lstStyle/>
        <a:p>
          <a:pPr rtl="0"/>
          <a:r>
            <a:rPr lang="en-US" dirty="0"/>
            <a:t>Check DNS logs</a:t>
          </a:r>
        </a:p>
      </dgm:t>
    </dgm:pt>
    <dgm:pt modelId="{0CCFA315-82C6-9443-A97C-E5CD0366D144}" type="parTrans" cxnId="{02E23729-3490-DA4A-A6E9-8164D36038DE}">
      <dgm:prSet/>
      <dgm:spPr/>
      <dgm:t>
        <a:bodyPr/>
        <a:lstStyle/>
        <a:p>
          <a:endParaRPr lang="en-US"/>
        </a:p>
      </dgm:t>
    </dgm:pt>
    <dgm:pt modelId="{84DB677B-DF23-A34A-9259-19A80C0EECC3}" type="sibTrans" cxnId="{02E23729-3490-DA4A-A6E9-8164D36038DE}">
      <dgm:prSet/>
      <dgm:spPr/>
      <dgm:t>
        <a:bodyPr/>
        <a:lstStyle/>
        <a:p>
          <a:endParaRPr lang="en-US"/>
        </a:p>
      </dgm:t>
    </dgm:pt>
    <dgm:pt modelId="{B72A270E-36A4-0348-AB2F-02E749F3FCA1}">
      <dgm:prSet phldrT="[Text]"/>
      <dgm:spPr/>
      <dgm:t>
        <a:bodyPr/>
        <a:lstStyle/>
        <a:p>
          <a:pPr rtl="0"/>
          <a:r>
            <a:rPr lang="en-US" dirty="0"/>
            <a:t>Add new domains to list</a:t>
          </a:r>
        </a:p>
      </dgm:t>
    </dgm:pt>
    <dgm:pt modelId="{97C46516-1027-C146-BF80-56B47F374723}" type="parTrans" cxnId="{589B4E54-B229-8245-AD62-33758A6BA96F}">
      <dgm:prSet/>
      <dgm:spPr/>
      <dgm:t>
        <a:bodyPr/>
        <a:lstStyle/>
        <a:p>
          <a:endParaRPr lang="en-US"/>
        </a:p>
      </dgm:t>
    </dgm:pt>
    <dgm:pt modelId="{1E0D31E9-252D-E542-B120-1D2392D9E7C7}" type="sibTrans" cxnId="{589B4E54-B229-8245-AD62-33758A6BA96F}">
      <dgm:prSet/>
      <dgm:spPr/>
      <dgm:t>
        <a:bodyPr/>
        <a:lstStyle/>
        <a:p>
          <a:endParaRPr lang="en-US"/>
        </a:p>
      </dgm:t>
    </dgm:pt>
    <dgm:pt modelId="{B201C4B5-95CB-DE4B-92E3-B2D118D3DBAD}" type="pres">
      <dgm:prSet presAssocID="{C59C7C42-797F-A24C-A9ED-3FE430A4663F}" presName="cycle" presStyleCnt="0">
        <dgm:presLayoutVars>
          <dgm:dir/>
          <dgm:resizeHandles val="exact"/>
        </dgm:presLayoutVars>
      </dgm:prSet>
      <dgm:spPr/>
    </dgm:pt>
    <dgm:pt modelId="{4DFA2C10-736A-6C49-AFF8-13DB0A261F7A}" type="pres">
      <dgm:prSet presAssocID="{2AA63236-CAF5-EA40-92A3-880495793DBF}" presName="node" presStyleLbl="node1" presStyleIdx="0" presStyleCnt="5">
        <dgm:presLayoutVars>
          <dgm:bulletEnabled val="1"/>
        </dgm:presLayoutVars>
      </dgm:prSet>
      <dgm:spPr/>
    </dgm:pt>
    <dgm:pt modelId="{68F2B500-3B1F-6444-BF09-5A5B532C64AE}" type="pres">
      <dgm:prSet presAssocID="{DBFEC681-7B6E-7A4B-AC43-70555DC45DAB}" presName="sibTrans" presStyleLbl="sibTrans2D1" presStyleIdx="0" presStyleCnt="5"/>
      <dgm:spPr/>
    </dgm:pt>
    <dgm:pt modelId="{A7B8BAD5-21C4-F649-8C09-07DA9BCC38FC}" type="pres">
      <dgm:prSet presAssocID="{DBFEC681-7B6E-7A4B-AC43-70555DC45DAB}" presName="connectorText" presStyleLbl="sibTrans2D1" presStyleIdx="0" presStyleCnt="5"/>
      <dgm:spPr/>
    </dgm:pt>
    <dgm:pt modelId="{06DE9C54-3061-C542-8D27-2389BE55F241}" type="pres">
      <dgm:prSet presAssocID="{C9F98BDE-29A8-434E-B7D6-6AB0D0670D0E}" presName="node" presStyleLbl="node1" presStyleIdx="1" presStyleCnt="5">
        <dgm:presLayoutVars>
          <dgm:bulletEnabled val="1"/>
        </dgm:presLayoutVars>
      </dgm:prSet>
      <dgm:spPr/>
    </dgm:pt>
    <dgm:pt modelId="{53211494-3998-F940-9F60-2806AD194E3F}" type="pres">
      <dgm:prSet presAssocID="{E78EB08E-7CAF-1A49-ACFA-7CF48C130BA2}" presName="sibTrans" presStyleLbl="sibTrans2D1" presStyleIdx="1" presStyleCnt="5"/>
      <dgm:spPr/>
    </dgm:pt>
    <dgm:pt modelId="{2CA4BF62-AFA7-5544-8911-5631FF65A026}" type="pres">
      <dgm:prSet presAssocID="{E78EB08E-7CAF-1A49-ACFA-7CF48C130BA2}" presName="connectorText" presStyleLbl="sibTrans2D1" presStyleIdx="1" presStyleCnt="5"/>
      <dgm:spPr/>
    </dgm:pt>
    <dgm:pt modelId="{C6FF6716-B0ED-A645-9656-FCC53DCC12E7}" type="pres">
      <dgm:prSet presAssocID="{DF24B7AC-DB5F-D545-84E4-6B7788C4899E}" presName="node" presStyleLbl="node1" presStyleIdx="2" presStyleCnt="5">
        <dgm:presLayoutVars>
          <dgm:bulletEnabled val="1"/>
        </dgm:presLayoutVars>
      </dgm:prSet>
      <dgm:spPr/>
    </dgm:pt>
    <dgm:pt modelId="{2408D7CF-4A87-8745-B129-E81BE7F19565}" type="pres">
      <dgm:prSet presAssocID="{644F9ABA-4DB8-EB42-BF06-01E3ED412D95}" presName="sibTrans" presStyleLbl="sibTrans2D1" presStyleIdx="2" presStyleCnt="5"/>
      <dgm:spPr/>
    </dgm:pt>
    <dgm:pt modelId="{459A9B09-95E8-1F4E-8D45-16080F5DAE72}" type="pres">
      <dgm:prSet presAssocID="{644F9ABA-4DB8-EB42-BF06-01E3ED412D95}" presName="connectorText" presStyleLbl="sibTrans2D1" presStyleIdx="2" presStyleCnt="5"/>
      <dgm:spPr/>
    </dgm:pt>
    <dgm:pt modelId="{7225C969-C87F-6048-B585-039449E75F9E}" type="pres">
      <dgm:prSet presAssocID="{9397B425-8705-F747-96B7-0967F52CBD53}" presName="node" presStyleLbl="node1" presStyleIdx="3" presStyleCnt="5">
        <dgm:presLayoutVars>
          <dgm:bulletEnabled val="1"/>
        </dgm:presLayoutVars>
      </dgm:prSet>
      <dgm:spPr/>
    </dgm:pt>
    <dgm:pt modelId="{A4B33BCF-61EC-674D-9BF9-0896D517FF45}" type="pres">
      <dgm:prSet presAssocID="{84DB677B-DF23-A34A-9259-19A80C0EECC3}" presName="sibTrans" presStyleLbl="sibTrans2D1" presStyleIdx="3" presStyleCnt="5"/>
      <dgm:spPr/>
    </dgm:pt>
    <dgm:pt modelId="{13DF125F-5E8B-2541-A8C1-37C7CCAC69F1}" type="pres">
      <dgm:prSet presAssocID="{84DB677B-DF23-A34A-9259-19A80C0EECC3}" presName="connectorText" presStyleLbl="sibTrans2D1" presStyleIdx="3" presStyleCnt="5"/>
      <dgm:spPr/>
    </dgm:pt>
    <dgm:pt modelId="{DC3C320F-BA99-7048-B075-7A2461437527}" type="pres">
      <dgm:prSet presAssocID="{B72A270E-36A4-0348-AB2F-02E749F3FCA1}" presName="node" presStyleLbl="node1" presStyleIdx="4" presStyleCnt="5">
        <dgm:presLayoutVars>
          <dgm:bulletEnabled val="1"/>
        </dgm:presLayoutVars>
      </dgm:prSet>
      <dgm:spPr/>
    </dgm:pt>
    <dgm:pt modelId="{B60C711F-E09B-4A45-8D9C-2816685A2CD6}" type="pres">
      <dgm:prSet presAssocID="{1E0D31E9-252D-E542-B120-1D2392D9E7C7}" presName="sibTrans" presStyleLbl="sibTrans2D1" presStyleIdx="4" presStyleCnt="5"/>
      <dgm:spPr/>
    </dgm:pt>
    <dgm:pt modelId="{E5877A26-C283-5A45-831F-16F2CDAA6D8E}" type="pres">
      <dgm:prSet presAssocID="{1E0D31E9-252D-E542-B120-1D2392D9E7C7}" presName="connectorText" presStyleLbl="sibTrans2D1" presStyleIdx="4" presStyleCnt="5"/>
      <dgm:spPr/>
    </dgm:pt>
  </dgm:ptLst>
  <dgm:cxnLst>
    <dgm:cxn modelId="{5642D102-EB94-A94B-9301-96044C09C6A4}" type="presOf" srcId="{644F9ABA-4DB8-EB42-BF06-01E3ED412D95}" destId="{2408D7CF-4A87-8745-B129-E81BE7F19565}" srcOrd="0" destOrd="0" presId="urn:microsoft.com/office/officeart/2005/8/layout/cycle2"/>
    <dgm:cxn modelId="{1ABD1716-BDBD-2447-A434-0D65C2CB757F}" srcId="{C59C7C42-797F-A24C-A9ED-3FE430A4663F}" destId="{C9F98BDE-29A8-434E-B7D6-6AB0D0670D0E}" srcOrd="1" destOrd="0" parTransId="{ADE87355-8236-FF4E-B7AD-5D593139F99C}" sibTransId="{E78EB08E-7CAF-1A49-ACFA-7CF48C130BA2}"/>
    <dgm:cxn modelId="{F324B61D-74F6-BF48-8861-53B597949047}" type="presOf" srcId="{1E0D31E9-252D-E542-B120-1D2392D9E7C7}" destId="{B60C711F-E09B-4A45-8D9C-2816685A2CD6}" srcOrd="0" destOrd="0" presId="urn:microsoft.com/office/officeart/2005/8/layout/cycle2"/>
    <dgm:cxn modelId="{02E23729-3490-DA4A-A6E9-8164D36038DE}" srcId="{C59C7C42-797F-A24C-A9ED-3FE430A4663F}" destId="{9397B425-8705-F747-96B7-0967F52CBD53}" srcOrd="3" destOrd="0" parTransId="{0CCFA315-82C6-9443-A97C-E5CD0366D144}" sibTransId="{84DB677B-DF23-A34A-9259-19A80C0EECC3}"/>
    <dgm:cxn modelId="{8F62592B-9C67-BC44-9C0A-F18503D52A26}" type="presOf" srcId="{84DB677B-DF23-A34A-9259-19A80C0EECC3}" destId="{A4B33BCF-61EC-674D-9BF9-0896D517FF45}" srcOrd="0" destOrd="0" presId="urn:microsoft.com/office/officeart/2005/8/layout/cycle2"/>
    <dgm:cxn modelId="{9282472F-D4A5-DF4E-8407-443D84FF32A5}" srcId="{C59C7C42-797F-A24C-A9ED-3FE430A4663F}" destId="{2AA63236-CAF5-EA40-92A3-880495793DBF}" srcOrd="0" destOrd="0" parTransId="{DC1ACA77-1FD3-1B4D-9B4B-00054AD5D3F1}" sibTransId="{DBFEC681-7B6E-7A4B-AC43-70555DC45DAB}"/>
    <dgm:cxn modelId="{1629522F-3B62-AC4F-B1F2-F0FA7EA1D986}" type="presOf" srcId="{DF24B7AC-DB5F-D545-84E4-6B7788C4899E}" destId="{C6FF6716-B0ED-A645-9656-FCC53DCC12E7}" srcOrd="0" destOrd="0" presId="urn:microsoft.com/office/officeart/2005/8/layout/cycle2"/>
    <dgm:cxn modelId="{7E12FD39-0C5E-224C-B8D6-74BEE397517A}" type="presOf" srcId="{2AA63236-CAF5-EA40-92A3-880495793DBF}" destId="{4DFA2C10-736A-6C49-AFF8-13DB0A261F7A}" srcOrd="0" destOrd="0" presId="urn:microsoft.com/office/officeart/2005/8/layout/cycle2"/>
    <dgm:cxn modelId="{589B4E54-B229-8245-AD62-33758A6BA96F}" srcId="{C59C7C42-797F-A24C-A9ED-3FE430A4663F}" destId="{B72A270E-36A4-0348-AB2F-02E749F3FCA1}" srcOrd="4" destOrd="0" parTransId="{97C46516-1027-C146-BF80-56B47F374723}" sibTransId="{1E0D31E9-252D-E542-B120-1D2392D9E7C7}"/>
    <dgm:cxn modelId="{E065A55B-732B-4742-9F48-D9EC543B36BE}" type="presOf" srcId="{84DB677B-DF23-A34A-9259-19A80C0EECC3}" destId="{13DF125F-5E8B-2541-A8C1-37C7CCAC69F1}" srcOrd="1" destOrd="0" presId="urn:microsoft.com/office/officeart/2005/8/layout/cycle2"/>
    <dgm:cxn modelId="{75BE1D72-60E6-284F-9A66-83AD2768A5B1}" type="presOf" srcId="{9397B425-8705-F747-96B7-0967F52CBD53}" destId="{7225C969-C87F-6048-B585-039449E75F9E}" srcOrd="0" destOrd="0" presId="urn:microsoft.com/office/officeart/2005/8/layout/cycle2"/>
    <dgm:cxn modelId="{45AA5F72-CD7F-3F46-A6D6-417496F49C8D}" type="presOf" srcId="{DBFEC681-7B6E-7A4B-AC43-70555DC45DAB}" destId="{68F2B500-3B1F-6444-BF09-5A5B532C64AE}" srcOrd="0" destOrd="0" presId="urn:microsoft.com/office/officeart/2005/8/layout/cycle2"/>
    <dgm:cxn modelId="{AA725778-DFBA-DF4B-9DA9-9E061DC2BA2D}" type="presOf" srcId="{644F9ABA-4DB8-EB42-BF06-01E3ED412D95}" destId="{459A9B09-95E8-1F4E-8D45-16080F5DAE72}" srcOrd="1" destOrd="0" presId="urn:microsoft.com/office/officeart/2005/8/layout/cycle2"/>
    <dgm:cxn modelId="{9595F77E-1405-364C-A5D4-C82E7EA7092A}" type="presOf" srcId="{DBFEC681-7B6E-7A4B-AC43-70555DC45DAB}" destId="{A7B8BAD5-21C4-F649-8C09-07DA9BCC38FC}" srcOrd="1" destOrd="0" presId="urn:microsoft.com/office/officeart/2005/8/layout/cycle2"/>
    <dgm:cxn modelId="{2235DC84-2033-5040-9D81-AA79F57ECB1B}" type="presOf" srcId="{C9F98BDE-29A8-434E-B7D6-6AB0D0670D0E}" destId="{06DE9C54-3061-C542-8D27-2389BE55F241}" srcOrd="0" destOrd="0" presId="urn:microsoft.com/office/officeart/2005/8/layout/cycle2"/>
    <dgm:cxn modelId="{3157C889-AAC5-E042-B40D-939EDA091333}" type="presOf" srcId="{1E0D31E9-252D-E542-B120-1D2392D9E7C7}" destId="{E5877A26-C283-5A45-831F-16F2CDAA6D8E}" srcOrd="1" destOrd="0" presId="urn:microsoft.com/office/officeart/2005/8/layout/cycle2"/>
    <dgm:cxn modelId="{3353E797-B322-B34F-8434-5FE2699D8460}" type="presOf" srcId="{C59C7C42-797F-A24C-A9ED-3FE430A4663F}" destId="{B201C4B5-95CB-DE4B-92E3-B2D118D3DBAD}" srcOrd="0" destOrd="0" presId="urn:microsoft.com/office/officeart/2005/8/layout/cycle2"/>
    <dgm:cxn modelId="{BFB67AAA-CBC5-4241-9E69-FCC0989D3995}" type="presOf" srcId="{B72A270E-36A4-0348-AB2F-02E749F3FCA1}" destId="{DC3C320F-BA99-7048-B075-7A2461437527}" srcOrd="0" destOrd="0" presId="urn:microsoft.com/office/officeart/2005/8/layout/cycle2"/>
    <dgm:cxn modelId="{D57BDEBE-EE00-2849-906C-EB58AF9C641B}" type="presOf" srcId="{E78EB08E-7CAF-1A49-ACFA-7CF48C130BA2}" destId="{53211494-3998-F940-9F60-2806AD194E3F}" srcOrd="0" destOrd="0" presId="urn:microsoft.com/office/officeart/2005/8/layout/cycle2"/>
    <dgm:cxn modelId="{71F115F2-A696-F145-9053-11564B1C316E}" srcId="{C59C7C42-797F-A24C-A9ED-3FE430A4663F}" destId="{DF24B7AC-DB5F-D545-84E4-6B7788C4899E}" srcOrd="2" destOrd="0" parTransId="{42BBC935-CD77-474B-A530-F88F73A6BC35}" sibTransId="{644F9ABA-4DB8-EB42-BF06-01E3ED412D95}"/>
    <dgm:cxn modelId="{549D02F8-3FDE-D444-85B8-38A77D2F4B6A}" type="presOf" srcId="{E78EB08E-7CAF-1A49-ACFA-7CF48C130BA2}" destId="{2CA4BF62-AFA7-5544-8911-5631FF65A026}" srcOrd="1" destOrd="0" presId="urn:microsoft.com/office/officeart/2005/8/layout/cycle2"/>
    <dgm:cxn modelId="{1B28BDE1-0C39-7D43-AF64-AAB23839E840}" type="presParOf" srcId="{B201C4B5-95CB-DE4B-92E3-B2D118D3DBAD}" destId="{4DFA2C10-736A-6C49-AFF8-13DB0A261F7A}" srcOrd="0" destOrd="0" presId="urn:microsoft.com/office/officeart/2005/8/layout/cycle2"/>
    <dgm:cxn modelId="{61C80942-93D5-9045-A48C-EDC7056A71FA}" type="presParOf" srcId="{B201C4B5-95CB-DE4B-92E3-B2D118D3DBAD}" destId="{68F2B500-3B1F-6444-BF09-5A5B532C64AE}" srcOrd="1" destOrd="0" presId="urn:microsoft.com/office/officeart/2005/8/layout/cycle2"/>
    <dgm:cxn modelId="{7B1A996F-9B8F-CA4C-AF9A-FEE36EB5DD5B}" type="presParOf" srcId="{68F2B500-3B1F-6444-BF09-5A5B532C64AE}" destId="{A7B8BAD5-21C4-F649-8C09-07DA9BCC38FC}" srcOrd="0" destOrd="0" presId="urn:microsoft.com/office/officeart/2005/8/layout/cycle2"/>
    <dgm:cxn modelId="{FA871468-6CB1-F143-91AB-628F3FBAC476}" type="presParOf" srcId="{B201C4B5-95CB-DE4B-92E3-B2D118D3DBAD}" destId="{06DE9C54-3061-C542-8D27-2389BE55F241}" srcOrd="2" destOrd="0" presId="urn:microsoft.com/office/officeart/2005/8/layout/cycle2"/>
    <dgm:cxn modelId="{4276A9C3-4615-114C-BFC9-32445B0F11F3}" type="presParOf" srcId="{B201C4B5-95CB-DE4B-92E3-B2D118D3DBAD}" destId="{53211494-3998-F940-9F60-2806AD194E3F}" srcOrd="3" destOrd="0" presId="urn:microsoft.com/office/officeart/2005/8/layout/cycle2"/>
    <dgm:cxn modelId="{60DAD432-E320-EC4F-9F74-E755FA9D0F19}" type="presParOf" srcId="{53211494-3998-F940-9F60-2806AD194E3F}" destId="{2CA4BF62-AFA7-5544-8911-5631FF65A026}" srcOrd="0" destOrd="0" presId="urn:microsoft.com/office/officeart/2005/8/layout/cycle2"/>
    <dgm:cxn modelId="{A31FDF8A-F972-1641-9383-8F7463804AE8}" type="presParOf" srcId="{B201C4B5-95CB-DE4B-92E3-B2D118D3DBAD}" destId="{C6FF6716-B0ED-A645-9656-FCC53DCC12E7}" srcOrd="4" destOrd="0" presId="urn:microsoft.com/office/officeart/2005/8/layout/cycle2"/>
    <dgm:cxn modelId="{AA852EC2-DFDA-1741-9796-DD9A2CA3D9F1}" type="presParOf" srcId="{B201C4B5-95CB-DE4B-92E3-B2D118D3DBAD}" destId="{2408D7CF-4A87-8745-B129-E81BE7F19565}" srcOrd="5" destOrd="0" presId="urn:microsoft.com/office/officeart/2005/8/layout/cycle2"/>
    <dgm:cxn modelId="{3C60043B-9A8F-5648-B778-978946E8CE2D}" type="presParOf" srcId="{2408D7CF-4A87-8745-B129-E81BE7F19565}" destId="{459A9B09-95E8-1F4E-8D45-16080F5DAE72}" srcOrd="0" destOrd="0" presId="urn:microsoft.com/office/officeart/2005/8/layout/cycle2"/>
    <dgm:cxn modelId="{112CB344-363E-4C47-871C-AB28D4A710B2}" type="presParOf" srcId="{B201C4B5-95CB-DE4B-92E3-B2D118D3DBAD}" destId="{7225C969-C87F-6048-B585-039449E75F9E}" srcOrd="6" destOrd="0" presId="urn:microsoft.com/office/officeart/2005/8/layout/cycle2"/>
    <dgm:cxn modelId="{FD6C5C82-9E44-0146-9F0D-7701596CFE57}" type="presParOf" srcId="{B201C4B5-95CB-DE4B-92E3-B2D118D3DBAD}" destId="{A4B33BCF-61EC-674D-9BF9-0896D517FF45}" srcOrd="7" destOrd="0" presId="urn:microsoft.com/office/officeart/2005/8/layout/cycle2"/>
    <dgm:cxn modelId="{F05E863C-C7E9-4F48-B7CB-3612147798AF}" type="presParOf" srcId="{A4B33BCF-61EC-674D-9BF9-0896D517FF45}" destId="{13DF125F-5E8B-2541-A8C1-37C7CCAC69F1}" srcOrd="0" destOrd="0" presId="urn:microsoft.com/office/officeart/2005/8/layout/cycle2"/>
    <dgm:cxn modelId="{A4F30ACE-C257-5641-A824-561250E99BA6}" type="presParOf" srcId="{B201C4B5-95CB-DE4B-92E3-B2D118D3DBAD}" destId="{DC3C320F-BA99-7048-B075-7A2461437527}" srcOrd="8" destOrd="0" presId="urn:microsoft.com/office/officeart/2005/8/layout/cycle2"/>
    <dgm:cxn modelId="{84B7775C-C019-E341-95FB-E2469A9AAC9F}" type="presParOf" srcId="{B201C4B5-95CB-DE4B-92E3-B2D118D3DBAD}" destId="{B60C711F-E09B-4A45-8D9C-2816685A2CD6}" srcOrd="9" destOrd="0" presId="urn:microsoft.com/office/officeart/2005/8/layout/cycle2"/>
    <dgm:cxn modelId="{DDB0DFF5-6FF9-494E-9A73-F69851806179}" type="presParOf" srcId="{B60C711F-E09B-4A45-8D9C-2816685A2CD6}" destId="{E5877A26-C283-5A45-831F-16F2CDAA6D8E}"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A2C10-736A-6C49-AFF8-13DB0A261F7A}">
      <dsp:nvSpPr>
        <dsp:cNvPr id="0" name=""/>
        <dsp:cNvSpPr/>
      </dsp:nvSpPr>
      <dsp:spPr>
        <a:xfrm>
          <a:off x="2884289" y="607"/>
          <a:ext cx="1546621" cy="1546621"/>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rtl="0">
            <a:lnSpc>
              <a:spcPct val="90000"/>
            </a:lnSpc>
            <a:spcBef>
              <a:spcPct val="0"/>
            </a:spcBef>
            <a:spcAft>
              <a:spcPct val="35000"/>
            </a:spcAft>
            <a:buNone/>
          </a:pPr>
          <a:r>
            <a:rPr lang="en-US" sz="2200" kern="1200" dirty="0"/>
            <a:t>Blacklist fetching</a:t>
          </a:r>
        </a:p>
      </dsp:txBody>
      <dsp:txXfrm>
        <a:off x="3110786" y="227104"/>
        <a:ext cx="1093627" cy="1093627"/>
      </dsp:txXfrm>
    </dsp:sp>
    <dsp:sp modelId="{68F2B500-3B1F-6444-BF09-5A5B532C64AE}">
      <dsp:nvSpPr>
        <dsp:cNvPr id="0" name=""/>
        <dsp:cNvSpPr/>
      </dsp:nvSpPr>
      <dsp:spPr>
        <a:xfrm rot="2160000">
          <a:off x="4381951" y="1188436"/>
          <a:ext cx="410816" cy="5219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4393720" y="1256612"/>
        <a:ext cx="287571" cy="313190"/>
      </dsp:txXfrm>
    </dsp:sp>
    <dsp:sp modelId="{06DE9C54-3061-C542-8D27-2389BE55F241}">
      <dsp:nvSpPr>
        <dsp:cNvPr id="0" name=""/>
        <dsp:cNvSpPr/>
      </dsp:nvSpPr>
      <dsp:spPr>
        <a:xfrm>
          <a:off x="4762622" y="1365296"/>
          <a:ext cx="1546621" cy="1546621"/>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rtl="0">
            <a:lnSpc>
              <a:spcPct val="90000"/>
            </a:lnSpc>
            <a:spcBef>
              <a:spcPct val="0"/>
            </a:spcBef>
            <a:spcAft>
              <a:spcPct val="35000"/>
            </a:spcAft>
            <a:buNone/>
          </a:pPr>
          <a:r>
            <a:rPr lang="en-US" sz="2200" kern="1200" dirty="0"/>
            <a:t>Fetch Extra Data</a:t>
          </a:r>
        </a:p>
      </dsp:txBody>
      <dsp:txXfrm>
        <a:off x="4989119" y="1591793"/>
        <a:ext cx="1093627" cy="1093627"/>
      </dsp:txXfrm>
    </dsp:sp>
    <dsp:sp modelId="{53211494-3998-F940-9F60-2806AD194E3F}">
      <dsp:nvSpPr>
        <dsp:cNvPr id="0" name=""/>
        <dsp:cNvSpPr/>
      </dsp:nvSpPr>
      <dsp:spPr>
        <a:xfrm rot="6480000">
          <a:off x="4975388" y="2970614"/>
          <a:ext cx="410816" cy="5219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5056053" y="3016405"/>
        <a:ext cx="287571" cy="313190"/>
      </dsp:txXfrm>
    </dsp:sp>
    <dsp:sp modelId="{C6FF6716-B0ED-A645-9656-FCC53DCC12E7}">
      <dsp:nvSpPr>
        <dsp:cNvPr id="0" name=""/>
        <dsp:cNvSpPr/>
      </dsp:nvSpPr>
      <dsp:spPr>
        <a:xfrm>
          <a:off x="4045162" y="3573410"/>
          <a:ext cx="1546621" cy="1546621"/>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rtl="0">
            <a:lnSpc>
              <a:spcPct val="90000"/>
            </a:lnSpc>
            <a:spcBef>
              <a:spcPct val="0"/>
            </a:spcBef>
            <a:spcAft>
              <a:spcPct val="35000"/>
            </a:spcAft>
            <a:buNone/>
          </a:pPr>
          <a:r>
            <a:rPr lang="en-US" sz="2200" kern="1200" dirty="0"/>
            <a:t>Train ML model</a:t>
          </a:r>
        </a:p>
      </dsp:txBody>
      <dsp:txXfrm>
        <a:off x="4271659" y="3799907"/>
        <a:ext cx="1093627" cy="1093627"/>
      </dsp:txXfrm>
    </dsp:sp>
    <dsp:sp modelId="{2408D7CF-4A87-8745-B129-E81BE7F19565}">
      <dsp:nvSpPr>
        <dsp:cNvPr id="0" name=""/>
        <dsp:cNvSpPr/>
      </dsp:nvSpPr>
      <dsp:spPr>
        <a:xfrm rot="10800000">
          <a:off x="3463818" y="4085728"/>
          <a:ext cx="410816" cy="5219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3587063" y="4190125"/>
        <a:ext cx="287571" cy="313190"/>
      </dsp:txXfrm>
    </dsp:sp>
    <dsp:sp modelId="{7225C969-C87F-6048-B585-039449E75F9E}">
      <dsp:nvSpPr>
        <dsp:cNvPr id="0" name=""/>
        <dsp:cNvSpPr/>
      </dsp:nvSpPr>
      <dsp:spPr>
        <a:xfrm>
          <a:off x="1723415" y="3573410"/>
          <a:ext cx="1546621" cy="1546621"/>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rtl="0">
            <a:lnSpc>
              <a:spcPct val="90000"/>
            </a:lnSpc>
            <a:spcBef>
              <a:spcPct val="0"/>
            </a:spcBef>
            <a:spcAft>
              <a:spcPct val="35000"/>
            </a:spcAft>
            <a:buNone/>
          </a:pPr>
          <a:r>
            <a:rPr lang="en-US" sz="2200" kern="1200" dirty="0"/>
            <a:t>Check DNS logs</a:t>
          </a:r>
        </a:p>
      </dsp:txBody>
      <dsp:txXfrm>
        <a:off x="1949912" y="3799907"/>
        <a:ext cx="1093627" cy="1093627"/>
      </dsp:txXfrm>
    </dsp:sp>
    <dsp:sp modelId="{A4B33BCF-61EC-674D-9BF9-0896D517FF45}">
      <dsp:nvSpPr>
        <dsp:cNvPr id="0" name=""/>
        <dsp:cNvSpPr/>
      </dsp:nvSpPr>
      <dsp:spPr>
        <a:xfrm rot="15120000">
          <a:off x="1936180" y="2992729"/>
          <a:ext cx="410816" cy="5219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2016845" y="3155732"/>
        <a:ext cx="287571" cy="313190"/>
      </dsp:txXfrm>
    </dsp:sp>
    <dsp:sp modelId="{DC3C320F-BA99-7048-B075-7A2461437527}">
      <dsp:nvSpPr>
        <dsp:cNvPr id="0" name=""/>
        <dsp:cNvSpPr/>
      </dsp:nvSpPr>
      <dsp:spPr>
        <a:xfrm>
          <a:off x="1005955" y="1365296"/>
          <a:ext cx="1546621" cy="1546621"/>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rtl="0">
            <a:lnSpc>
              <a:spcPct val="90000"/>
            </a:lnSpc>
            <a:spcBef>
              <a:spcPct val="0"/>
            </a:spcBef>
            <a:spcAft>
              <a:spcPct val="35000"/>
            </a:spcAft>
            <a:buNone/>
          </a:pPr>
          <a:r>
            <a:rPr lang="en-US" sz="2200" kern="1200" dirty="0"/>
            <a:t>Add new domains to list</a:t>
          </a:r>
        </a:p>
      </dsp:txBody>
      <dsp:txXfrm>
        <a:off x="1232452" y="1591793"/>
        <a:ext cx="1093627" cy="1093627"/>
      </dsp:txXfrm>
    </dsp:sp>
    <dsp:sp modelId="{B60C711F-E09B-4A45-8D9C-2816685A2CD6}">
      <dsp:nvSpPr>
        <dsp:cNvPr id="0" name=""/>
        <dsp:cNvSpPr/>
      </dsp:nvSpPr>
      <dsp:spPr>
        <a:xfrm rot="19440000">
          <a:off x="2503618" y="1202104"/>
          <a:ext cx="410816" cy="5219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2515387" y="1342722"/>
        <a:ext cx="287571" cy="31319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0DED29-7E4A-2047-848D-FCF8ABD8A3B5}" type="datetimeFigureOut">
              <a:rPr lang="en-US" smtClean="0"/>
              <a:t>4/24/18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DB30EA-FBD3-8749-A504-5D00B7F2C341}" type="slidenum">
              <a:rPr lang="en-US" smtClean="0"/>
              <a:t>‹#›</a:t>
            </a:fld>
            <a:endParaRPr lang="en-US"/>
          </a:p>
        </p:txBody>
      </p:sp>
    </p:spTree>
    <p:extLst>
      <p:ext uri="{BB962C8B-B14F-4D97-AF65-F5344CB8AC3E}">
        <p14:creationId xmlns:p14="http://schemas.microsoft.com/office/powerpoint/2010/main" val="580874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a:t>
            </a:r>
          </a:p>
          <a:p>
            <a:r>
              <a:rPr lang="en-US" dirty="0"/>
              <a:t>In next 20 minutes I’m going to talk how to use DNS to protect your network and users from common attacks.</a:t>
            </a:r>
          </a:p>
        </p:txBody>
      </p:sp>
      <p:sp>
        <p:nvSpPr>
          <p:cNvPr id="4" name="Slide Number Placeholder 3"/>
          <p:cNvSpPr>
            <a:spLocks noGrp="1"/>
          </p:cNvSpPr>
          <p:nvPr>
            <p:ph type="sldNum" sz="quarter" idx="10"/>
          </p:nvPr>
        </p:nvSpPr>
        <p:spPr/>
        <p:txBody>
          <a:bodyPr/>
          <a:lstStyle/>
          <a:p>
            <a:fld id="{5FDB30EA-FBD3-8749-A504-5D00B7F2C341}" type="slidenum">
              <a:rPr lang="en-US" smtClean="0"/>
              <a:t>1</a:t>
            </a:fld>
            <a:endParaRPr lang="en-US"/>
          </a:p>
        </p:txBody>
      </p:sp>
    </p:spTree>
    <p:extLst>
      <p:ext uri="{BB962C8B-B14F-4D97-AF65-F5344CB8AC3E}">
        <p14:creationId xmlns:p14="http://schemas.microsoft.com/office/powerpoint/2010/main" val="2640974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long as most of the networks have their own DNS server, protecting network and users with existing infrastructure wouldn’t be a noticeable cost for the network operators.</a:t>
            </a:r>
          </a:p>
        </p:txBody>
      </p:sp>
      <p:sp>
        <p:nvSpPr>
          <p:cNvPr id="4" name="Slide Number Placeholder 3"/>
          <p:cNvSpPr>
            <a:spLocks noGrp="1"/>
          </p:cNvSpPr>
          <p:nvPr>
            <p:ph type="sldNum" sz="quarter" idx="10"/>
          </p:nvPr>
        </p:nvSpPr>
        <p:spPr/>
        <p:txBody>
          <a:bodyPr/>
          <a:lstStyle/>
          <a:p>
            <a:fld id="{5FDB30EA-FBD3-8749-A504-5D00B7F2C341}" type="slidenum">
              <a:rPr lang="en-US" smtClean="0"/>
              <a:t>11</a:t>
            </a:fld>
            <a:endParaRPr lang="en-US"/>
          </a:p>
        </p:txBody>
      </p:sp>
    </p:spTree>
    <p:extLst>
      <p:ext uri="{BB962C8B-B14F-4D97-AF65-F5344CB8AC3E}">
        <p14:creationId xmlns:p14="http://schemas.microsoft.com/office/powerpoint/2010/main" val="3974612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protecting your users from malwares, we have to make sure that our DNS infrastructure is safe. DNS, one of the key role in internet is vulnerable by design. Unfortunately DNS queries are prone to hijacking and a MITM could redirect a user to malicious IP, despite the user have typed the correct address. RFC 3833 has some of the threats that DNS have.</a:t>
            </a:r>
          </a:p>
          <a:p>
            <a:endParaRPr lang="en-US" dirty="0"/>
          </a:p>
          <a:p>
            <a:r>
              <a:rPr lang="en-US" dirty="0"/>
              <a:t>So what is the solution?</a:t>
            </a:r>
          </a:p>
        </p:txBody>
      </p:sp>
      <p:sp>
        <p:nvSpPr>
          <p:cNvPr id="4" name="Slide Number Placeholder 3"/>
          <p:cNvSpPr>
            <a:spLocks noGrp="1"/>
          </p:cNvSpPr>
          <p:nvPr>
            <p:ph type="sldNum" sz="quarter" idx="10"/>
          </p:nvPr>
        </p:nvSpPr>
        <p:spPr/>
        <p:txBody>
          <a:bodyPr/>
          <a:lstStyle/>
          <a:p>
            <a:fld id="{5FDB30EA-FBD3-8749-A504-5D00B7F2C341}" type="slidenum">
              <a:rPr lang="en-US" smtClean="0"/>
              <a:t>12</a:t>
            </a:fld>
            <a:endParaRPr lang="en-US"/>
          </a:p>
        </p:txBody>
      </p:sp>
    </p:spTree>
    <p:extLst>
      <p:ext uri="{BB962C8B-B14F-4D97-AF65-F5344CB8AC3E}">
        <p14:creationId xmlns:p14="http://schemas.microsoft.com/office/powerpoint/2010/main" val="3803425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DNSSEC is a security extension to the legacy DNS. It make sure that DNS answers to queries haven’t been manipulated during transit in network by signing the answers with keys. As long as DNS servers are using DNSSEC we are sure that users are being directed to legitimate IP address of the website. But what about malicious domains that we don’t want our users have access to?</a:t>
            </a:r>
          </a:p>
          <a:p>
            <a:endParaRPr lang="en-US" dirty="0"/>
          </a:p>
        </p:txBody>
      </p:sp>
      <p:sp>
        <p:nvSpPr>
          <p:cNvPr id="4" name="Slide Number Placeholder 3"/>
          <p:cNvSpPr>
            <a:spLocks noGrp="1"/>
          </p:cNvSpPr>
          <p:nvPr>
            <p:ph type="sldNum" sz="quarter" idx="10"/>
          </p:nvPr>
        </p:nvSpPr>
        <p:spPr/>
        <p:txBody>
          <a:bodyPr/>
          <a:lstStyle/>
          <a:p>
            <a:fld id="{5FDB30EA-FBD3-8749-A504-5D00B7F2C341}" type="slidenum">
              <a:rPr lang="en-US" smtClean="0"/>
              <a:t>13</a:t>
            </a:fld>
            <a:endParaRPr lang="en-US"/>
          </a:p>
        </p:txBody>
      </p:sp>
    </p:spTree>
    <p:extLst>
      <p:ext uri="{BB962C8B-B14F-4D97-AF65-F5344CB8AC3E}">
        <p14:creationId xmlns:p14="http://schemas.microsoft.com/office/powerpoint/2010/main" val="42186298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DNS RPZ or Response Policy Zone, DNS Server check a custom zone to see if users query or response is listed in the zone. It returns NXDOMAIN to the user or redirect user to a custom page for educational purpose. It protects users from visiting malicious websites or connecting to a </a:t>
            </a:r>
            <a:r>
              <a:rPr lang="en-US" dirty="0" err="1"/>
              <a:t>CnC</a:t>
            </a:r>
            <a:r>
              <a:rPr lang="en-US" dirty="0"/>
              <a:t> server.</a:t>
            </a:r>
          </a:p>
        </p:txBody>
      </p:sp>
      <p:sp>
        <p:nvSpPr>
          <p:cNvPr id="4" name="Slide Number Placeholder 3"/>
          <p:cNvSpPr>
            <a:spLocks noGrp="1"/>
          </p:cNvSpPr>
          <p:nvPr>
            <p:ph type="sldNum" sz="quarter" idx="10"/>
          </p:nvPr>
        </p:nvSpPr>
        <p:spPr/>
        <p:txBody>
          <a:bodyPr/>
          <a:lstStyle/>
          <a:p>
            <a:fld id="{5FDB30EA-FBD3-8749-A504-5D00B7F2C341}" type="slidenum">
              <a:rPr lang="en-US" smtClean="0"/>
              <a:t>14</a:t>
            </a:fld>
            <a:endParaRPr lang="en-US"/>
          </a:p>
        </p:txBody>
      </p:sp>
    </p:spTree>
    <p:extLst>
      <p:ext uri="{BB962C8B-B14F-4D97-AF65-F5344CB8AC3E}">
        <p14:creationId xmlns:p14="http://schemas.microsoft.com/office/powerpoint/2010/main" val="1447464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simple BIND RPZ configuration which block </a:t>
            </a:r>
            <a:r>
              <a:rPr lang="en-US" dirty="0" err="1"/>
              <a:t>example.com</a:t>
            </a:r>
            <a:endParaRPr lang="en-US" dirty="0"/>
          </a:p>
        </p:txBody>
      </p:sp>
      <p:sp>
        <p:nvSpPr>
          <p:cNvPr id="4" name="Slide Number Placeholder 3"/>
          <p:cNvSpPr>
            <a:spLocks noGrp="1"/>
          </p:cNvSpPr>
          <p:nvPr>
            <p:ph type="sldNum" sz="quarter" idx="10"/>
          </p:nvPr>
        </p:nvSpPr>
        <p:spPr/>
        <p:txBody>
          <a:bodyPr/>
          <a:lstStyle/>
          <a:p>
            <a:fld id="{5FDB30EA-FBD3-8749-A504-5D00B7F2C341}" type="slidenum">
              <a:rPr lang="en-US" smtClean="0"/>
              <a:t>15</a:t>
            </a:fld>
            <a:endParaRPr lang="en-US"/>
          </a:p>
        </p:txBody>
      </p:sp>
    </p:spTree>
    <p:extLst>
      <p:ext uri="{BB962C8B-B14F-4D97-AF65-F5344CB8AC3E}">
        <p14:creationId xmlns:p14="http://schemas.microsoft.com/office/powerpoint/2010/main" val="19675868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services that have protected users for FREE! But you can keep your data in house using your local DNS server.</a:t>
            </a:r>
          </a:p>
        </p:txBody>
      </p:sp>
      <p:sp>
        <p:nvSpPr>
          <p:cNvPr id="4" name="Slide Number Placeholder 3"/>
          <p:cNvSpPr>
            <a:spLocks noGrp="1"/>
          </p:cNvSpPr>
          <p:nvPr>
            <p:ph type="sldNum" sz="quarter" idx="10"/>
          </p:nvPr>
        </p:nvSpPr>
        <p:spPr/>
        <p:txBody>
          <a:bodyPr/>
          <a:lstStyle/>
          <a:p>
            <a:fld id="{5FDB30EA-FBD3-8749-A504-5D00B7F2C341}" type="slidenum">
              <a:rPr lang="en-US" smtClean="0"/>
              <a:t>16</a:t>
            </a:fld>
            <a:endParaRPr lang="en-US"/>
          </a:p>
        </p:txBody>
      </p:sp>
    </p:spTree>
    <p:extLst>
      <p:ext uri="{BB962C8B-B14F-4D97-AF65-F5344CB8AC3E}">
        <p14:creationId xmlns:p14="http://schemas.microsoft.com/office/powerpoint/2010/main" val="174302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DB30EA-FBD3-8749-A504-5D00B7F2C341}" type="slidenum">
              <a:rPr lang="en-US" smtClean="0"/>
              <a:t>17</a:t>
            </a:fld>
            <a:endParaRPr lang="en-US"/>
          </a:p>
        </p:txBody>
      </p:sp>
    </p:spTree>
    <p:extLst>
      <p:ext uri="{BB962C8B-B14F-4D97-AF65-F5344CB8AC3E}">
        <p14:creationId xmlns:p14="http://schemas.microsoft.com/office/powerpoint/2010/main" val="34790326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how do we update the zone? RPZ could be updated automatically and manually from different sources.</a:t>
            </a:r>
          </a:p>
        </p:txBody>
      </p:sp>
      <p:sp>
        <p:nvSpPr>
          <p:cNvPr id="4" name="Slide Number Placeholder 3"/>
          <p:cNvSpPr>
            <a:spLocks noGrp="1"/>
          </p:cNvSpPr>
          <p:nvPr>
            <p:ph type="sldNum" sz="quarter" idx="10"/>
          </p:nvPr>
        </p:nvSpPr>
        <p:spPr/>
        <p:txBody>
          <a:bodyPr/>
          <a:lstStyle/>
          <a:p>
            <a:fld id="{5FDB30EA-FBD3-8749-A504-5D00B7F2C341}" type="slidenum">
              <a:rPr lang="en-US" smtClean="0"/>
              <a:t>18</a:t>
            </a:fld>
            <a:endParaRPr lang="en-US"/>
          </a:p>
        </p:txBody>
      </p:sp>
    </p:spTree>
    <p:extLst>
      <p:ext uri="{BB962C8B-B14F-4D97-AF65-F5344CB8AC3E}">
        <p14:creationId xmlns:p14="http://schemas.microsoft.com/office/powerpoint/2010/main" val="30780374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5FDB30EA-FBD3-8749-A504-5D00B7F2C341}" type="slidenum">
              <a:rPr lang="en-US" smtClean="0"/>
              <a:t>19</a:t>
            </a:fld>
            <a:endParaRPr lang="en-US"/>
          </a:p>
        </p:txBody>
      </p:sp>
    </p:spTree>
    <p:extLst>
      <p:ext uri="{BB962C8B-B14F-4D97-AF65-F5344CB8AC3E}">
        <p14:creationId xmlns:p14="http://schemas.microsoft.com/office/powerpoint/2010/main" val="10273354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have started to do a background check on domains that have been queried to my DNS server. These data helped me to create reputation score based on fetched data.</a:t>
            </a:r>
          </a:p>
        </p:txBody>
      </p:sp>
      <p:sp>
        <p:nvSpPr>
          <p:cNvPr id="4" name="Slide Number Placeholder 3"/>
          <p:cNvSpPr>
            <a:spLocks noGrp="1"/>
          </p:cNvSpPr>
          <p:nvPr>
            <p:ph type="sldNum" sz="quarter" idx="10"/>
          </p:nvPr>
        </p:nvSpPr>
        <p:spPr/>
        <p:txBody>
          <a:bodyPr/>
          <a:lstStyle/>
          <a:p>
            <a:fld id="{5FDB30EA-FBD3-8749-A504-5D00B7F2C341}" type="slidenum">
              <a:rPr lang="en-US" smtClean="0"/>
              <a:t>20</a:t>
            </a:fld>
            <a:endParaRPr lang="en-US"/>
          </a:p>
        </p:txBody>
      </p:sp>
    </p:spTree>
    <p:extLst>
      <p:ext uri="{BB962C8B-B14F-4D97-AF65-F5344CB8AC3E}">
        <p14:creationId xmlns:p14="http://schemas.microsoft.com/office/powerpoint/2010/main" val="3524401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facing dozens of security challenges these days in our network, unpatched machines getting involved in botnet activities, some of our clients sends spams and uneducated users get caught in phishing attacks.</a:t>
            </a:r>
          </a:p>
        </p:txBody>
      </p:sp>
      <p:sp>
        <p:nvSpPr>
          <p:cNvPr id="4" name="Slide Number Placeholder 3"/>
          <p:cNvSpPr>
            <a:spLocks noGrp="1"/>
          </p:cNvSpPr>
          <p:nvPr>
            <p:ph type="sldNum" sz="quarter" idx="10"/>
          </p:nvPr>
        </p:nvSpPr>
        <p:spPr/>
        <p:txBody>
          <a:bodyPr/>
          <a:lstStyle/>
          <a:p>
            <a:fld id="{5FDB30EA-FBD3-8749-A504-5D00B7F2C341}" type="slidenum">
              <a:rPr lang="en-US" smtClean="0"/>
              <a:t>2</a:t>
            </a:fld>
            <a:endParaRPr lang="en-US"/>
          </a:p>
        </p:txBody>
      </p:sp>
    </p:spTree>
    <p:extLst>
      <p:ext uri="{BB962C8B-B14F-4D97-AF65-F5344CB8AC3E}">
        <p14:creationId xmlns:p14="http://schemas.microsoft.com/office/powerpoint/2010/main" val="36672186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of the most popular websites that have been under heavy phishing attack, and unfortunately hundreds of identity and credit card data have been stolen from unaware users.</a:t>
            </a:r>
          </a:p>
        </p:txBody>
      </p:sp>
      <p:sp>
        <p:nvSpPr>
          <p:cNvPr id="4" name="Slide Number Placeholder 3"/>
          <p:cNvSpPr>
            <a:spLocks noGrp="1"/>
          </p:cNvSpPr>
          <p:nvPr>
            <p:ph type="sldNum" sz="quarter" idx="10"/>
          </p:nvPr>
        </p:nvSpPr>
        <p:spPr/>
        <p:txBody>
          <a:bodyPr/>
          <a:lstStyle/>
          <a:p>
            <a:fld id="{5FDB30EA-FBD3-8749-A504-5D00B7F2C341}" type="slidenum">
              <a:rPr lang="en-US" smtClean="0"/>
              <a:t>21</a:t>
            </a:fld>
            <a:endParaRPr lang="en-US"/>
          </a:p>
        </p:txBody>
      </p:sp>
    </p:spTree>
    <p:extLst>
      <p:ext uri="{BB962C8B-B14F-4D97-AF65-F5344CB8AC3E}">
        <p14:creationId xmlns:p14="http://schemas.microsoft.com/office/powerpoint/2010/main" val="38564786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of the phishing domains are similar to their legitimate one. Fuzzy logic is the one that google uses for it’s search recommendation. When you type something wrong, it suggest you the correct term. These typos might get user getting into phishing attacks.</a:t>
            </a:r>
          </a:p>
        </p:txBody>
      </p:sp>
      <p:sp>
        <p:nvSpPr>
          <p:cNvPr id="4" name="Slide Number Placeholder 3"/>
          <p:cNvSpPr>
            <a:spLocks noGrp="1"/>
          </p:cNvSpPr>
          <p:nvPr>
            <p:ph type="sldNum" sz="quarter" idx="10"/>
          </p:nvPr>
        </p:nvSpPr>
        <p:spPr/>
        <p:txBody>
          <a:bodyPr/>
          <a:lstStyle/>
          <a:p>
            <a:fld id="{5FDB30EA-FBD3-8749-A504-5D00B7F2C341}" type="slidenum">
              <a:rPr lang="en-US" smtClean="0"/>
              <a:t>22</a:t>
            </a:fld>
            <a:endParaRPr lang="en-US"/>
          </a:p>
        </p:txBody>
      </p:sp>
    </p:spTree>
    <p:extLst>
      <p:ext uri="{BB962C8B-B14F-4D97-AF65-F5344CB8AC3E}">
        <p14:creationId xmlns:p14="http://schemas.microsoft.com/office/powerpoint/2010/main" val="1594414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thousands of malicious domains in public blacklists, So I have fetched them and gather data for reputation score. Based on the data I have trained a ML model to detect new malicious domains based on the trained model.</a:t>
            </a:r>
          </a:p>
        </p:txBody>
      </p:sp>
      <p:sp>
        <p:nvSpPr>
          <p:cNvPr id="4" name="Slide Number Placeholder 3"/>
          <p:cNvSpPr>
            <a:spLocks noGrp="1"/>
          </p:cNvSpPr>
          <p:nvPr>
            <p:ph type="sldNum" sz="quarter" idx="10"/>
          </p:nvPr>
        </p:nvSpPr>
        <p:spPr/>
        <p:txBody>
          <a:bodyPr/>
          <a:lstStyle/>
          <a:p>
            <a:fld id="{5FDB30EA-FBD3-8749-A504-5D00B7F2C341}" type="slidenum">
              <a:rPr lang="en-US" smtClean="0"/>
              <a:t>23</a:t>
            </a:fld>
            <a:endParaRPr lang="en-US"/>
          </a:p>
        </p:txBody>
      </p:sp>
    </p:spTree>
    <p:extLst>
      <p:ext uri="{BB962C8B-B14F-4D97-AF65-F5344CB8AC3E}">
        <p14:creationId xmlns:p14="http://schemas.microsoft.com/office/powerpoint/2010/main" val="36343834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BIND you have to enable logging for queries (It has severe effect on performance)</a:t>
            </a:r>
          </a:p>
        </p:txBody>
      </p:sp>
      <p:sp>
        <p:nvSpPr>
          <p:cNvPr id="4" name="Slide Number Placeholder 3"/>
          <p:cNvSpPr>
            <a:spLocks noGrp="1"/>
          </p:cNvSpPr>
          <p:nvPr>
            <p:ph type="sldNum" sz="quarter" idx="10"/>
          </p:nvPr>
        </p:nvSpPr>
        <p:spPr/>
        <p:txBody>
          <a:bodyPr/>
          <a:lstStyle/>
          <a:p>
            <a:fld id="{5FDB30EA-FBD3-8749-A504-5D00B7F2C341}" type="slidenum">
              <a:rPr lang="en-US" smtClean="0"/>
              <a:t>24</a:t>
            </a:fld>
            <a:endParaRPr lang="en-US"/>
          </a:p>
        </p:txBody>
      </p:sp>
    </p:spTree>
    <p:extLst>
      <p:ext uri="{BB962C8B-B14F-4D97-AF65-F5344CB8AC3E}">
        <p14:creationId xmlns:p14="http://schemas.microsoft.com/office/powerpoint/2010/main" val="6357864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DB30EA-FBD3-8749-A504-5D00B7F2C341}" type="slidenum">
              <a:rPr lang="en-US" smtClean="0"/>
              <a:t>25</a:t>
            </a:fld>
            <a:endParaRPr lang="en-US"/>
          </a:p>
        </p:txBody>
      </p:sp>
    </p:spTree>
    <p:extLst>
      <p:ext uri="{BB962C8B-B14F-4D97-AF65-F5344CB8AC3E}">
        <p14:creationId xmlns:p14="http://schemas.microsoft.com/office/powerpoint/2010/main" val="15690087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no single security solution to secure your network, RPZ could add another layer of defense to your network. As long as request goes through DNS server, RPZ could help, but for any reason if traffic being redirected from DNS server, you don’t have any control over it with your DNS server. Detecting and analyzing URLs is playing major role in phishing detection, which you cannot do it with DNS server.</a:t>
            </a:r>
          </a:p>
        </p:txBody>
      </p:sp>
      <p:sp>
        <p:nvSpPr>
          <p:cNvPr id="4" name="Slide Number Placeholder 3"/>
          <p:cNvSpPr>
            <a:spLocks noGrp="1"/>
          </p:cNvSpPr>
          <p:nvPr>
            <p:ph type="sldNum" sz="quarter" idx="10"/>
          </p:nvPr>
        </p:nvSpPr>
        <p:spPr/>
        <p:txBody>
          <a:bodyPr/>
          <a:lstStyle/>
          <a:p>
            <a:fld id="{5FDB30EA-FBD3-8749-A504-5D00B7F2C341}" type="slidenum">
              <a:rPr lang="en-US" smtClean="0"/>
              <a:t>27</a:t>
            </a:fld>
            <a:endParaRPr lang="en-US"/>
          </a:p>
        </p:txBody>
      </p:sp>
    </p:spTree>
    <p:extLst>
      <p:ext uri="{BB962C8B-B14F-4D97-AF65-F5344CB8AC3E}">
        <p14:creationId xmlns:p14="http://schemas.microsoft.com/office/powerpoint/2010/main" val="8454255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Desperately need a Public Threat Intelligence Feed to handle cyber attacks, I ask our network providers, Please do something!</a:t>
            </a:r>
          </a:p>
        </p:txBody>
      </p:sp>
      <p:sp>
        <p:nvSpPr>
          <p:cNvPr id="4" name="Slide Number Placeholder 3"/>
          <p:cNvSpPr>
            <a:spLocks noGrp="1"/>
          </p:cNvSpPr>
          <p:nvPr>
            <p:ph type="sldNum" sz="quarter" idx="10"/>
          </p:nvPr>
        </p:nvSpPr>
        <p:spPr/>
        <p:txBody>
          <a:bodyPr/>
          <a:lstStyle/>
          <a:p>
            <a:fld id="{5FDB30EA-FBD3-8749-A504-5D00B7F2C341}" type="slidenum">
              <a:rPr lang="en-US" smtClean="0"/>
              <a:t>28</a:t>
            </a:fld>
            <a:endParaRPr lang="en-US"/>
          </a:p>
        </p:txBody>
      </p:sp>
    </p:spTree>
    <p:extLst>
      <p:ext uri="{BB962C8B-B14F-4D97-AF65-F5344CB8AC3E}">
        <p14:creationId xmlns:p14="http://schemas.microsoft.com/office/powerpoint/2010/main" val="15503489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Desperately need a Public Threat Intelligence Feed to handle cyber attacks, I ask our network providers, Please do something!</a:t>
            </a:r>
          </a:p>
        </p:txBody>
      </p:sp>
      <p:sp>
        <p:nvSpPr>
          <p:cNvPr id="4" name="Slide Number Placeholder 3"/>
          <p:cNvSpPr>
            <a:spLocks noGrp="1"/>
          </p:cNvSpPr>
          <p:nvPr>
            <p:ph type="sldNum" sz="quarter" idx="10"/>
          </p:nvPr>
        </p:nvSpPr>
        <p:spPr/>
        <p:txBody>
          <a:bodyPr/>
          <a:lstStyle/>
          <a:p>
            <a:fld id="{5FDB30EA-FBD3-8749-A504-5D00B7F2C341}" type="slidenum">
              <a:rPr lang="en-US" smtClean="0"/>
              <a:t>29</a:t>
            </a:fld>
            <a:endParaRPr lang="en-US"/>
          </a:p>
        </p:txBody>
      </p:sp>
    </p:spTree>
    <p:extLst>
      <p:ext uri="{BB962C8B-B14F-4D97-AF65-F5344CB8AC3E}">
        <p14:creationId xmlns:p14="http://schemas.microsoft.com/office/powerpoint/2010/main" val="2515716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facing dozens of security challenges these days in our network, unpatched machines getting involved in botnet activities, some of our clients sends spams and uneducated users get caught in phishing attacks.</a:t>
            </a:r>
          </a:p>
        </p:txBody>
      </p:sp>
      <p:sp>
        <p:nvSpPr>
          <p:cNvPr id="4" name="Slide Number Placeholder 3"/>
          <p:cNvSpPr>
            <a:spLocks noGrp="1"/>
          </p:cNvSpPr>
          <p:nvPr>
            <p:ph type="sldNum" sz="quarter" idx="10"/>
          </p:nvPr>
        </p:nvSpPr>
        <p:spPr/>
        <p:txBody>
          <a:bodyPr/>
          <a:lstStyle/>
          <a:p>
            <a:fld id="{5FDB30EA-FBD3-8749-A504-5D00B7F2C341}" type="slidenum">
              <a:rPr lang="en-US" smtClean="0"/>
              <a:t>3</a:t>
            </a:fld>
            <a:endParaRPr lang="en-US"/>
          </a:p>
        </p:txBody>
      </p:sp>
    </p:spTree>
    <p:extLst>
      <p:ext uri="{BB962C8B-B14F-4D97-AF65-F5344CB8AC3E}">
        <p14:creationId xmlns:p14="http://schemas.microsoft.com/office/powerpoint/2010/main" val="3747640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facing dozens of security challenges these days in our network, unpatched machines getting involved in botnet activities, some of our clients sends spams and uneducated users get caught in phishing attacks.</a:t>
            </a:r>
          </a:p>
        </p:txBody>
      </p:sp>
      <p:sp>
        <p:nvSpPr>
          <p:cNvPr id="4" name="Slide Number Placeholder 3"/>
          <p:cNvSpPr>
            <a:spLocks noGrp="1"/>
          </p:cNvSpPr>
          <p:nvPr>
            <p:ph type="sldNum" sz="quarter" idx="10"/>
          </p:nvPr>
        </p:nvSpPr>
        <p:spPr/>
        <p:txBody>
          <a:bodyPr/>
          <a:lstStyle/>
          <a:p>
            <a:fld id="{5FDB30EA-FBD3-8749-A504-5D00B7F2C341}" type="slidenum">
              <a:rPr lang="en-US" smtClean="0"/>
              <a:t>4</a:t>
            </a:fld>
            <a:endParaRPr lang="en-US"/>
          </a:p>
        </p:txBody>
      </p:sp>
    </p:spTree>
    <p:extLst>
      <p:ext uri="{BB962C8B-B14F-4D97-AF65-F5344CB8AC3E}">
        <p14:creationId xmlns:p14="http://schemas.microsoft.com/office/powerpoint/2010/main" val="3802877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DB30EA-FBD3-8749-A504-5D00B7F2C341}" type="slidenum">
              <a:rPr lang="en-US" smtClean="0"/>
              <a:t>5</a:t>
            </a:fld>
            <a:endParaRPr lang="en-US"/>
          </a:p>
        </p:txBody>
      </p:sp>
    </p:spTree>
    <p:extLst>
      <p:ext uri="{BB962C8B-B14F-4D97-AF65-F5344CB8AC3E}">
        <p14:creationId xmlns:p14="http://schemas.microsoft.com/office/powerpoint/2010/main" val="2340390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we secure?</a:t>
            </a:r>
          </a:p>
          <a:p>
            <a:r>
              <a:rPr lang="en-US" dirty="0"/>
              <a:t>No!</a:t>
            </a:r>
          </a:p>
        </p:txBody>
      </p:sp>
      <p:sp>
        <p:nvSpPr>
          <p:cNvPr id="4" name="Slide Number Placeholder 3"/>
          <p:cNvSpPr>
            <a:spLocks noGrp="1"/>
          </p:cNvSpPr>
          <p:nvPr>
            <p:ph type="sldNum" sz="quarter" idx="10"/>
          </p:nvPr>
        </p:nvSpPr>
        <p:spPr/>
        <p:txBody>
          <a:bodyPr/>
          <a:lstStyle/>
          <a:p>
            <a:fld id="{5FDB30EA-FBD3-8749-A504-5D00B7F2C341}" type="slidenum">
              <a:rPr lang="en-US" smtClean="0"/>
              <a:t>6</a:t>
            </a:fld>
            <a:endParaRPr lang="en-US"/>
          </a:p>
        </p:txBody>
      </p:sp>
    </p:spTree>
    <p:extLst>
      <p:ext uri="{BB962C8B-B14F-4D97-AF65-F5344CB8AC3E}">
        <p14:creationId xmlns:p14="http://schemas.microsoft.com/office/powerpoint/2010/main" val="1763069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rtl="0" eaLnBrk="1" latinLnBrk="0" hangingPunct="1"/>
            <a:r>
              <a:rPr lang="en-US" dirty="0"/>
              <a:t>Let’s accept that DPI is dead, since everything is encrypted deep down and with today’s bandwidths you have to spend tens of thousand of dollars on a single DPI appliance. What about malwares? Modern malwares change themselves as they distribute, so it is hard to detect new types of traffic with signature based models.</a:t>
            </a:r>
          </a:p>
        </p:txBody>
      </p:sp>
      <p:sp>
        <p:nvSpPr>
          <p:cNvPr id="4" name="Slide Number Placeholder 3"/>
          <p:cNvSpPr>
            <a:spLocks noGrp="1"/>
          </p:cNvSpPr>
          <p:nvPr>
            <p:ph type="sldNum" sz="quarter" idx="10"/>
          </p:nvPr>
        </p:nvSpPr>
        <p:spPr/>
        <p:txBody>
          <a:bodyPr/>
          <a:lstStyle/>
          <a:p>
            <a:fld id="{5FDB30EA-FBD3-8749-A504-5D00B7F2C341}" type="slidenum">
              <a:rPr lang="en-US" smtClean="0"/>
              <a:t>7</a:t>
            </a:fld>
            <a:endParaRPr lang="en-US"/>
          </a:p>
        </p:txBody>
      </p:sp>
    </p:spTree>
    <p:extLst>
      <p:ext uri="{BB962C8B-B14F-4D97-AF65-F5344CB8AC3E}">
        <p14:creationId xmlns:p14="http://schemas.microsoft.com/office/powerpoint/2010/main" val="3809877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have tired to control botnet activities using ML and </a:t>
            </a:r>
            <a:r>
              <a:rPr lang="en-US" dirty="0" err="1"/>
              <a:t>NetFlow</a:t>
            </a:r>
            <a:r>
              <a:rPr lang="en-US" dirty="0"/>
              <a:t>, analyzing malicious flow and training the machine to find similar flows.</a:t>
            </a:r>
          </a:p>
          <a:p>
            <a:r>
              <a:rPr lang="en-US" dirty="0"/>
              <a:t>Mainly it detects botnet activity at IP layer. But something was missing in detection method, most of modern malwares use DNS for their activities.</a:t>
            </a:r>
          </a:p>
          <a:p>
            <a:r>
              <a:rPr lang="en-US" dirty="0"/>
              <a:t>You can find the talk in RIPE75 archive.</a:t>
            </a:r>
          </a:p>
        </p:txBody>
      </p:sp>
      <p:sp>
        <p:nvSpPr>
          <p:cNvPr id="4" name="Slide Number Placeholder 3"/>
          <p:cNvSpPr>
            <a:spLocks noGrp="1"/>
          </p:cNvSpPr>
          <p:nvPr>
            <p:ph type="sldNum" sz="quarter" idx="10"/>
          </p:nvPr>
        </p:nvSpPr>
        <p:spPr/>
        <p:txBody>
          <a:bodyPr/>
          <a:lstStyle/>
          <a:p>
            <a:fld id="{5FDB30EA-FBD3-8749-A504-5D00B7F2C341}" type="slidenum">
              <a:rPr lang="en-US" smtClean="0"/>
              <a:t>8</a:t>
            </a:fld>
            <a:endParaRPr lang="en-US"/>
          </a:p>
        </p:txBody>
      </p:sp>
    </p:spTree>
    <p:extLst>
      <p:ext uri="{BB962C8B-B14F-4D97-AF65-F5344CB8AC3E}">
        <p14:creationId xmlns:p14="http://schemas.microsoft.com/office/powerpoint/2010/main" val="2362765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I have mentioned, most of the modern malwares use domain names` to distribute and connecting back to their command and control server. This is a little portion of Zeus botnet.</a:t>
            </a:r>
          </a:p>
        </p:txBody>
      </p:sp>
      <p:sp>
        <p:nvSpPr>
          <p:cNvPr id="4" name="Slide Number Placeholder 3"/>
          <p:cNvSpPr>
            <a:spLocks noGrp="1"/>
          </p:cNvSpPr>
          <p:nvPr>
            <p:ph type="sldNum" sz="quarter" idx="10"/>
          </p:nvPr>
        </p:nvSpPr>
        <p:spPr/>
        <p:txBody>
          <a:bodyPr/>
          <a:lstStyle/>
          <a:p>
            <a:fld id="{5FDB30EA-FBD3-8749-A504-5D00B7F2C341}" type="slidenum">
              <a:rPr lang="en-US" smtClean="0"/>
              <a:t>9</a:t>
            </a:fld>
            <a:endParaRPr lang="en-US"/>
          </a:p>
        </p:txBody>
      </p:sp>
    </p:spTree>
    <p:extLst>
      <p:ext uri="{BB962C8B-B14F-4D97-AF65-F5344CB8AC3E}">
        <p14:creationId xmlns:p14="http://schemas.microsoft.com/office/powerpoint/2010/main" val="1466771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4/24/18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4/24/18</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4/24/18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4/24/18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4/24/18</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4/24/18</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C1AE-9EE9-7941-A2F1-83DB13BD9C7E}"/>
              </a:ext>
            </a:extLst>
          </p:cNvPr>
          <p:cNvSpPr>
            <a:spLocks noGrp="1"/>
          </p:cNvSpPr>
          <p:nvPr>
            <p:ph type="ctrTitle"/>
          </p:nvPr>
        </p:nvSpPr>
        <p:spPr/>
        <p:txBody>
          <a:bodyPr/>
          <a:lstStyle/>
          <a:p>
            <a:r>
              <a:rPr lang="en-US" dirty="0"/>
              <a:t>Proactive Network Protection Through DNS</a:t>
            </a:r>
          </a:p>
        </p:txBody>
      </p:sp>
      <p:sp>
        <p:nvSpPr>
          <p:cNvPr id="3" name="Subtitle 2">
            <a:extLst>
              <a:ext uri="{FF2B5EF4-FFF2-40B4-BE49-F238E27FC236}">
                <a16:creationId xmlns:a16="http://schemas.microsoft.com/office/drawing/2014/main" id="{5DA69648-4D89-4B4D-A3A0-E7F4CEA7FEA6}"/>
              </a:ext>
            </a:extLst>
          </p:cNvPr>
          <p:cNvSpPr>
            <a:spLocks noGrp="1"/>
          </p:cNvSpPr>
          <p:nvPr>
            <p:ph type="subTitle" idx="1"/>
          </p:nvPr>
        </p:nvSpPr>
        <p:spPr/>
        <p:txBody>
          <a:bodyPr/>
          <a:lstStyle/>
          <a:p>
            <a:r>
              <a:rPr lang="en-US" dirty="0"/>
              <a:t>S. Alireza Vaziri</a:t>
            </a:r>
          </a:p>
        </p:txBody>
      </p:sp>
    </p:spTree>
    <p:extLst>
      <p:ext uri="{BB962C8B-B14F-4D97-AF65-F5344CB8AC3E}">
        <p14:creationId xmlns:p14="http://schemas.microsoft.com/office/powerpoint/2010/main" val="978562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748FB-2B88-4B4B-A8B3-EFE1DE928F3A}"/>
              </a:ext>
            </a:extLst>
          </p:cNvPr>
          <p:cNvSpPr>
            <a:spLocks noGrp="1"/>
          </p:cNvSpPr>
          <p:nvPr>
            <p:ph type="title"/>
          </p:nvPr>
        </p:nvSpPr>
        <p:spPr/>
        <p:txBody>
          <a:bodyPr>
            <a:normAutofit/>
          </a:bodyPr>
          <a:lstStyle/>
          <a:p>
            <a:pPr algn="ctr"/>
            <a:r>
              <a:rPr lang="en-US" sz="9600" dirty="0"/>
              <a:t>😣</a:t>
            </a:r>
          </a:p>
        </p:txBody>
      </p:sp>
      <p:pic>
        <p:nvPicPr>
          <p:cNvPr id="5" name="Content Placeholder 4">
            <a:extLst>
              <a:ext uri="{FF2B5EF4-FFF2-40B4-BE49-F238E27FC236}">
                <a16:creationId xmlns:a16="http://schemas.microsoft.com/office/drawing/2014/main" id="{47AC0F71-B2C4-6D4E-BA40-502B3ED86F46}"/>
              </a:ext>
            </a:extLst>
          </p:cNvPr>
          <p:cNvPicPr>
            <a:picLocks noGrp="1" noChangeAspect="1"/>
          </p:cNvPicPr>
          <p:nvPr>
            <p:ph idx="1"/>
          </p:nvPr>
        </p:nvPicPr>
        <p:blipFill>
          <a:blip r:embed="rId2"/>
          <a:stretch>
            <a:fillRect/>
          </a:stretch>
        </p:blipFill>
        <p:spPr>
          <a:xfrm>
            <a:off x="3505202" y="331456"/>
            <a:ext cx="8229598" cy="6805709"/>
          </a:xfrm>
        </p:spPr>
      </p:pic>
    </p:spTree>
    <p:extLst>
      <p:ext uri="{BB962C8B-B14F-4D97-AF65-F5344CB8AC3E}">
        <p14:creationId xmlns:p14="http://schemas.microsoft.com/office/powerpoint/2010/main" val="2304433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DE832-0D9D-1C42-8F45-2BB14FF5848C}"/>
              </a:ext>
            </a:extLst>
          </p:cNvPr>
          <p:cNvSpPr>
            <a:spLocks noGrp="1"/>
          </p:cNvSpPr>
          <p:nvPr>
            <p:ph type="title"/>
          </p:nvPr>
        </p:nvSpPr>
        <p:spPr>
          <a:xfrm>
            <a:off x="252919" y="1123837"/>
            <a:ext cx="2947482" cy="4601183"/>
          </a:xfrm>
        </p:spPr>
        <p:txBody>
          <a:bodyPr/>
          <a:lstStyle/>
          <a:p>
            <a:r>
              <a:rPr lang="en-US"/>
              <a:t>DNS-Based Malware Control</a:t>
            </a:r>
            <a:endParaRPr lang="en-US" dirty="0"/>
          </a:p>
        </p:txBody>
      </p:sp>
      <p:sp>
        <p:nvSpPr>
          <p:cNvPr id="3" name="Content Placeholder 2">
            <a:extLst>
              <a:ext uri="{FF2B5EF4-FFF2-40B4-BE49-F238E27FC236}">
                <a16:creationId xmlns:a16="http://schemas.microsoft.com/office/drawing/2014/main" id="{5BA1813F-1944-464F-9EF9-7A3B3EAF6839}"/>
              </a:ext>
            </a:extLst>
          </p:cNvPr>
          <p:cNvSpPr>
            <a:spLocks noGrp="1"/>
          </p:cNvSpPr>
          <p:nvPr>
            <p:ph idx="1"/>
          </p:nvPr>
        </p:nvSpPr>
        <p:spPr>
          <a:xfrm>
            <a:off x="3869268" y="864108"/>
            <a:ext cx="7315200" cy="5120640"/>
          </a:xfrm>
        </p:spPr>
        <p:txBody>
          <a:bodyPr>
            <a:normAutofit/>
          </a:bodyPr>
          <a:lstStyle/>
          <a:p>
            <a:pPr>
              <a:lnSpc>
                <a:spcPct val="150000"/>
              </a:lnSpc>
            </a:pPr>
            <a:r>
              <a:rPr lang="en-US" sz="3200" b="1" dirty="0"/>
              <a:t>Fast</a:t>
            </a:r>
          </a:p>
          <a:p>
            <a:pPr>
              <a:lnSpc>
                <a:spcPct val="150000"/>
              </a:lnSpc>
            </a:pPr>
            <a:r>
              <a:rPr lang="en-US" sz="3200" b="1" dirty="0"/>
              <a:t>Cheap</a:t>
            </a:r>
          </a:p>
          <a:p>
            <a:pPr>
              <a:lnSpc>
                <a:spcPct val="150000"/>
              </a:lnSpc>
            </a:pPr>
            <a:r>
              <a:rPr lang="en-US" sz="3200" b="1" dirty="0"/>
              <a:t>Easy to deploy</a:t>
            </a:r>
          </a:p>
        </p:txBody>
      </p:sp>
    </p:spTree>
    <p:extLst>
      <p:ext uri="{BB962C8B-B14F-4D97-AF65-F5344CB8AC3E}">
        <p14:creationId xmlns:p14="http://schemas.microsoft.com/office/powerpoint/2010/main" val="837304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DE832-0D9D-1C42-8F45-2BB14FF5848C}"/>
              </a:ext>
            </a:extLst>
          </p:cNvPr>
          <p:cNvSpPr>
            <a:spLocks noGrp="1"/>
          </p:cNvSpPr>
          <p:nvPr>
            <p:ph type="title"/>
          </p:nvPr>
        </p:nvSpPr>
        <p:spPr>
          <a:xfrm>
            <a:off x="252919" y="1123837"/>
            <a:ext cx="2947482" cy="4601183"/>
          </a:xfrm>
        </p:spPr>
        <p:txBody>
          <a:bodyPr/>
          <a:lstStyle/>
          <a:p>
            <a:pPr algn="ctr"/>
            <a:r>
              <a:rPr lang="en-US" dirty="0"/>
              <a:t>DNS is vulnerable by design</a:t>
            </a:r>
          </a:p>
        </p:txBody>
      </p:sp>
      <p:sp>
        <p:nvSpPr>
          <p:cNvPr id="3" name="Content Placeholder 2">
            <a:extLst>
              <a:ext uri="{FF2B5EF4-FFF2-40B4-BE49-F238E27FC236}">
                <a16:creationId xmlns:a16="http://schemas.microsoft.com/office/drawing/2014/main" id="{5BA1813F-1944-464F-9EF9-7A3B3EAF6839}"/>
              </a:ext>
            </a:extLst>
          </p:cNvPr>
          <p:cNvSpPr>
            <a:spLocks noGrp="1"/>
          </p:cNvSpPr>
          <p:nvPr>
            <p:ph idx="1"/>
          </p:nvPr>
        </p:nvSpPr>
        <p:spPr>
          <a:xfrm>
            <a:off x="3869268" y="864108"/>
            <a:ext cx="7315200" cy="5120640"/>
          </a:xfrm>
        </p:spPr>
        <p:txBody>
          <a:bodyPr>
            <a:normAutofit/>
          </a:bodyPr>
          <a:lstStyle/>
          <a:p>
            <a:pPr>
              <a:lnSpc>
                <a:spcPct val="150000"/>
              </a:lnSpc>
            </a:pPr>
            <a:r>
              <a:rPr lang="en-US" sz="3200" b="1" dirty="0"/>
              <a:t>Stateless Query</a:t>
            </a:r>
          </a:p>
          <a:p>
            <a:pPr>
              <a:lnSpc>
                <a:spcPct val="150000"/>
              </a:lnSpc>
            </a:pPr>
            <a:r>
              <a:rPr lang="en-US" sz="3200" b="1" dirty="0"/>
              <a:t>Easy to hijack</a:t>
            </a:r>
          </a:p>
          <a:p>
            <a:pPr>
              <a:lnSpc>
                <a:spcPct val="150000"/>
              </a:lnSpc>
            </a:pPr>
            <a:r>
              <a:rPr lang="en-US" sz="3200" b="1" dirty="0"/>
              <a:t>No integrity check</a:t>
            </a:r>
          </a:p>
          <a:p>
            <a:pPr>
              <a:lnSpc>
                <a:spcPct val="150000"/>
              </a:lnSpc>
            </a:pPr>
            <a:r>
              <a:rPr lang="en-US" sz="3200" b="1" dirty="0"/>
              <a:t>RFC 3833</a:t>
            </a:r>
          </a:p>
        </p:txBody>
      </p:sp>
    </p:spTree>
    <p:extLst>
      <p:ext uri="{BB962C8B-B14F-4D97-AF65-F5344CB8AC3E}">
        <p14:creationId xmlns:p14="http://schemas.microsoft.com/office/powerpoint/2010/main" val="3203918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DE832-0D9D-1C42-8F45-2BB14FF5848C}"/>
              </a:ext>
            </a:extLst>
          </p:cNvPr>
          <p:cNvSpPr>
            <a:spLocks noGrp="1"/>
          </p:cNvSpPr>
          <p:nvPr>
            <p:ph type="title"/>
          </p:nvPr>
        </p:nvSpPr>
        <p:spPr>
          <a:xfrm>
            <a:off x="252919" y="1123837"/>
            <a:ext cx="2947482" cy="4601183"/>
          </a:xfrm>
        </p:spPr>
        <p:txBody>
          <a:bodyPr/>
          <a:lstStyle/>
          <a:p>
            <a:pPr algn="ctr"/>
            <a:r>
              <a:rPr lang="en-US" dirty="0"/>
              <a:t>DNSSEC</a:t>
            </a:r>
          </a:p>
        </p:txBody>
      </p:sp>
      <p:sp>
        <p:nvSpPr>
          <p:cNvPr id="3" name="Content Placeholder 2">
            <a:extLst>
              <a:ext uri="{FF2B5EF4-FFF2-40B4-BE49-F238E27FC236}">
                <a16:creationId xmlns:a16="http://schemas.microsoft.com/office/drawing/2014/main" id="{5BA1813F-1944-464F-9EF9-7A3B3EAF6839}"/>
              </a:ext>
            </a:extLst>
          </p:cNvPr>
          <p:cNvSpPr>
            <a:spLocks noGrp="1"/>
          </p:cNvSpPr>
          <p:nvPr>
            <p:ph idx="1"/>
          </p:nvPr>
        </p:nvSpPr>
        <p:spPr>
          <a:xfrm>
            <a:off x="3869268" y="864108"/>
            <a:ext cx="7315200" cy="5120640"/>
          </a:xfrm>
        </p:spPr>
        <p:txBody>
          <a:bodyPr>
            <a:normAutofit/>
          </a:bodyPr>
          <a:lstStyle/>
          <a:p>
            <a:pPr>
              <a:lnSpc>
                <a:spcPct val="150000"/>
              </a:lnSpc>
            </a:pPr>
            <a:r>
              <a:rPr lang="en-US" sz="3200" b="1" dirty="0"/>
              <a:t>Answers are signed</a:t>
            </a:r>
          </a:p>
          <a:p>
            <a:pPr>
              <a:lnSpc>
                <a:spcPct val="150000"/>
              </a:lnSpc>
            </a:pPr>
            <a:r>
              <a:rPr lang="en-US" sz="3200" b="1" dirty="0"/>
              <a:t>Resolver check integrity</a:t>
            </a:r>
          </a:p>
        </p:txBody>
      </p:sp>
    </p:spTree>
    <p:extLst>
      <p:ext uri="{BB962C8B-B14F-4D97-AF65-F5344CB8AC3E}">
        <p14:creationId xmlns:p14="http://schemas.microsoft.com/office/powerpoint/2010/main" val="2634062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78F17-0D68-5B44-8CBF-1A4BB5C9A0E1}"/>
              </a:ext>
            </a:extLst>
          </p:cNvPr>
          <p:cNvSpPr>
            <a:spLocks noGrp="1"/>
          </p:cNvSpPr>
          <p:nvPr>
            <p:ph type="title"/>
          </p:nvPr>
        </p:nvSpPr>
        <p:spPr/>
        <p:txBody>
          <a:bodyPr/>
          <a:lstStyle/>
          <a:p>
            <a:r>
              <a:rPr lang="en-US" dirty="0"/>
              <a:t>DNS RPZ</a:t>
            </a:r>
            <a:br>
              <a:rPr lang="en-US" dirty="0"/>
            </a:br>
            <a:r>
              <a:rPr lang="en-US" dirty="0"/>
              <a:t>(Response Policy Zone)</a:t>
            </a:r>
          </a:p>
        </p:txBody>
      </p:sp>
      <p:sp>
        <p:nvSpPr>
          <p:cNvPr id="3" name="Content Placeholder 2">
            <a:extLst>
              <a:ext uri="{FF2B5EF4-FFF2-40B4-BE49-F238E27FC236}">
                <a16:creationId xmlns:a16="http://schemas.microsoft.com/office/drawing/2014/main" id="{12F00FC5-CEA5-4048-8456-A3370DFA83B7}"/>
              </a:ext>
            </a:extLst>
          </p:cNvPr>
          <p:cNvSpPr>
            <a:spLocks noGrp="1"/>
          </p:cNvSpPr>
          <p:nvPr>
            <p:ph idx="1"/>
          </p:nvPr>
        </p:nvSpPr>
        <p:spPr/>
        <p:txBody>
          <a:bodyPr>
            <a:normAutofit/>
          </a:bodyPr>
          <a:lstStyle/>
          <a:p>
            <a:pPr>
              <a:lnSpc>
                <a:spcPct val="150000"/>
              </a:lnSpc>
            </a:pPr>
            <a:r>
              <a:rPr lang="en-US" sz="2400" b="1" dirty="0"/>
              <a:t>Zone being updated periodically</a:t>
            </a:r>
          </a:p>
          <a:p>
            <a:pPr>
              <a:lnSpc>
                <a:spcPct val="150000"/>
              </a:lnSpc>
            </a:pPr>
            <a:r>
              <a:rPr lang="en-US" sz="2400" b="1" dirty="0"/>
              <a:t>Check Query and Response for malicious records</a:t>
            </a:r>
          </a:p>
          <a:p>
            <a:pPr>
              <a:lnSpc>
                <a:spcPct val="150000"/>
              </a:lnSpc>
            </a:pPr>
            <a:r>
              <a:rPr lang="en-US" sz="2400" b="1" dirty="0"/>
              <a:t>Return bad domains with NXDOMAIN</a:t>
            </a:r>
          </a:p>
          <a:p>
            <a:pPr>
              <a:lnSpc>
                <a:spcPct val="150000"/>
              </a:lnSpc>
            </a:pPr>
            <a:r>
              <a:rPr lang="en-US" sz="2400" b="1" dirty="0"/>
              <a:t>Redirect user to custom page</a:t>
            </a:r>
          </a:p>
          <a:p>
            <a:pPr>
              <a:lnSpc>
                <a:spcPct val="150000"/>
              </a:lnSpc>
            </a:pPr>
            <a:r>
              <a:rPr lang="en-US" sz="2400" b="1" dirty="0"/>
              <a:t>Block C&amp;C, Phishing, Malware</a:t>
            </a:r>
          </a:p>
        </p:txBody>
      </p:sp>
      <p:sp>
        <p:nvSpPr>
          <p:cNvPr id="4" name="TextBox 3">
            <a:extLst>
              <a:ext uri="{FF2B5EF4-FFF2-40B4-BE49-F238E27FC236}">
                <a16:creationId xmlns:a16="http://schemas.microsoft.com/office/drawing/2014/main" id="{49CB6CBE-6CC0-764A-BADA-66D569B43995}"/>
              </a:ext>
            </a:extLst>
          </p:cNvPr>
          <p:cNvSpPr txBox="1"/>
          <p:nvPr/>
        </p:nvSpPr>
        <p:spPr>
          <a:xfrm>
            <a:off x="9142163" y="3786028"/>
            <a:ext cx="2042305" cy="1938992"/>
          </a:xfrm>
          <a:prstGeom prst="rect">
            <a:avLst/>
          </a:prstGeom>
          <a:noFill/>
        </p:spPr>
        <p:txBody>
          <a:bodyPr wrap="square" rtlCol="0">
            <a:spAutoFit/>
          </a:bodyPr>
          <a:lstStyle/>
          <a:p>
            <a:r>
              <a:rPr lang="en-US" sz="12000" dirty="0"/>
              <a:t>✋🏻</a:t>
            </a:r>
          </a:p>
        </p:txBody>
      </p:sp>
    </p:spTree>
    <p:extLst>
      <p:ext uri="{BB962C8B-B14F-4D97-AF65-F5344CB8AC3E}">
        <p14:creationId xmlns:p14="http://schemas.microsoft.com/office/powerpoint/2010/main" val="992985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78F17-0D68-5B44-8CBF-1A4BB5C9A0E1}"/>
              </a:ext>
            </a:extLst>
          </p:cNvPr>
          <p:cNvSpPr>
            <a:spLocks noGrp="1"/>
          </p:cNvSpPr>
          <p:nvPr>
            <p:ph type="title"/>
          </p:nvPr>
        </p:nvSpPr>
        <p:spPr/>
        <p:txBody>
          <a:bodyPr/>
          <a:lstStyle/>
          <a:p>
            <a:r>
              <a:rPr lang="en-US" dirty="0"/>
              <a:t>BIND RPZ</a:t>
            </a:r>
          </a:p>
        </p:txBody>
      </p:sp>
      <p:sp>
        <p:nvSpPr>
          <p:cNvPr id="3" name="Content Placeholder 2">
            <a:extLst>
              <a:ext uri="{FF2B5EF4-FFF2-40B4-BE49-F238E27FC236}">
                <a16:creationId xmlns:a16="http://schemas.microsoft.com/office/drawing/2014/main" id="{12F00FC5-CEA5-4048-8456-A3370DFA83B7}"/>
              </a:ext>
            </a:extLst>
          </p:cNvPr>
          <p:cNvSpPr>
            <a:spLocks noGrp="1"/>
          </p:cNvSpPr>
          <p:nvPr>
            <p:ph idx="1"/>
          </p:nvPr>
        </p:nvSpPr>
        <p:spPr>
          <a:xfrm>
            <a:off x="3852335" y="864108"/>
            <a:ext cx="7315200" cy="659892"/>
          </a:xfrm>
        </p:spPr>
        <p:txBody>
          <a:bodyPr>
            <a:normAutofit/>
          </a:bodyPr>
          <a:lstStyle/>
          <a:p>
            <a:pPr marL="0" indent="0">
              <a:lnSpc>
                <a:spcPct val="150000"/>
              </a:lnSpc>
              <a:buNone/>
            </a:pPr>
            <a:r>
              <a:rPr lang="en-US" sz="2400" dirty="0">
                <a:highlight>
                  <a:srgbClr val="FFFF00"/>
                </a:highlight>
                <a:latin typeface="Courier" pitchFamily="2" charset="0"/>
              </a:rPr>
              <a:t>response-policy { zone "</a:t>
            </a:r>
            <a:r>
              <a:rPr lang="en-US" sz="2400" dirty="0" err="1">
                <a:highlight>
                  <a:srgbClr val="FFFF00"/>
                </a:highlight>
                <a:latin typeface="Courier" pitchFamily="2" charset="0"/>
              </a:rPr>
              <a:t>rpz</a:t>
            </a:r>
            <a:r>
              <a:rPr lang="en-US" sz="2400" dirty="0">
                <a:highlight>
                  <a:srgbClr val="FFFF00"/>
                </a:highlight>
                <a:latin typeface="Courier" pitchFamily="2" charset="0"/>
              </a:rPr>
              <a:t>"; };</a:t>
            </a:r>
            <a:endParaRPr lang="en-US" sz="2400" b="1" dirty="0">
              <a:highlight>
                <a:srgbClr val="FFFF00"/>
              </a:highlight>
              <a:latin typeface="Courier" pitchFamily="2" charset="0"/>
            </a:endParaRPr>
          </a:p>
        </p:txBody>
      </p:sp>
      <p:sp>
        <p:nvSpPr>
          <p:cNvPr id="6" name="TextBox 5">
            <a:extLst>
              <a:ext uri="{FF2B5EF4-FFF2-40B4-BE49-F238E27FC236}">
                <a16:creationId xmlns:a16="http://schemas.microsoft.com/office/drawing/2014/main" id="{61E0F2C6-B24E-3244-BACC-B66F68C16CDA}"/>
              </a:ext>
            </a:extLst>
          </p:cNvPr>
          <p:cNvSpPr txBox="1"/>
          <p:nvPr/>
        </p:nvSpPr>
        <p:spPr>
          <a:xfrm>
            <a:off x="3852335" y="1845733"/>
            <a:ext cx="7797798" cy="3785652"/>
          </a:xfrm>
          <a:prstGeom prst="rect">
            <a:avLst/>
          </a:prstGeom>
          <a:noFill/>
        </p:spPr>
        <p:txBody>
          <a:bodyPr wrap="square" rtlCol="0">
            <a:spAutoFit/>
          </a:bodyPr>
          <a:lstStyle/>
          <a:p>
            <a:r>
              <a:rPr lang="en-US" sz="1600" dirty="0">
                <a:latin typeface="Courier" pitchFamily="2" charset="0"/>
              </a:rPr>
              <a:t>$TTL 300</a:t>
            </a:r>
          </a:p>
          <a:p>
            <a:br>
              <a:rPr lang="en-US" sz="1600" dirty="0">
                <a:latin typeface="Courier" pitchFamily="2" charset="0"/>
              </a:rPr>
            </a:br>
            <a:endParaRPr lang="en-US" sz="1600" dirty="0">
              <a:latin typeface="Courier" pitchFamily="2" charset="0"/>
            </a:endParaRPr>
          </a:p>
          <a:p>
            <a:r>
              <a:rPr lang="en-US" sz="1600" dirty="0">
                <a:latin typeface="Courier" pitchFamily="2" charset="0"/>
              </a:rPr>
              <a:t>@ IN SOA  localhost. </a:t>
            </a:r>
            <a:r>
              <a:rPr lang="en-US" sz="1600" dirty="0" err="1">
                <a:latin typeface="Courier" pitchFamily="2" charset="0"/>
              </a:rPr>
              <a:t>need.to.know.only</a:t>
            </a:r>
            <a:r>
              <a:rPr lang="en-US" sz="1600" dirty="0">
                <a:latin typeface="Courier" pitchFamily="2" charset="0"/>
              </a:rPr>
              <a:t>. (</a:t>
            </a:r>
          </a:p>
          <a:p>
            <a:r>
              <a:rPr lang="en-US" sz="1600" dirty="0">
                <a:latin typeface="Courier" pitchFamily="2" charset="0"/>
              </a:rPr>
              <a:t>                       201802121 ; Serial number</a:t>
            </a:r>
          </a:p>
          <a:p>
            <a:r>
              <a:rPr lang="en-US" sz="1600" dirty="0">
                <a:latin typeface="Courier" pitchFamily="2" charset="0"/>
              </a:rPr>
              <a:t>                       60        ; Refresh every minute</a:t>
            </a:r>
          </a:p>
          <a:p>
            <a:r>
              <a:rPr lang="en-US" sz="1600" dirty="0">
                <a:latin typeface="Courier" pitchFamily="2" charset="0"/>
              </a:rPr>
              <a:t>                       60        ; Retry every minute</a:t>
            </a:r>
          </a:p>
          <a:p>
            <a:r>
              <a:rPr lang="en-US" sz="1600" dirty="0">
                <a:latin typeface="Courier" pitchFamily="2" charset="0"/>
              </a:rPr>
              <a:t>                       432000    ; Expire in 5 days</a:t>
            </a:r>
          </a:p>
          <a:p>
            <a:r>
              <a:rPr lang="en-US" sz="1600" dirty="0">
                <a:latin typeface="Courier" pitchFamily="2" charset="0"/>
              </a:rPr>
              <a:t>                       60 )      ; negative caching 1 minute</a:t>
            </a:r>
          </a:p>
          <a:p>
            <a:r>
              <a:rPr lang="en-US" sz="1600" dirty="0">
                <a:latin typeface="Courier" pitchFamily="2" charset="0"/>
              </a:rPr>
              <a:t>IN NS   LOCALHOST.</a:t>
            </a:r>
          </a:p>
          <a:p>
            <a:br>
              <a:rPr lang="en-US" sz="1600" dirty="0">
                <a:latin typeface="Courier" pitchFamily="2" charset="0"/>
              </a:rPr>
            </a:br>
            <a:endParaRPr lang="en-US" sz="1600" dirty="0">
              <a:latin typeface="Courier" pitchFamily="2" charset="0"/>
            </a:endParaRPr>
          </a:p>
          <a:p>
            <a:r>
              <a:rPr lang="en-US" sz="1600" dirty="0" err="1">
                <a:latin typeface="Courier" pitchFamily="2" charset="0"/>
              </a:rPr>
              <a:t>example.com</a:t>
            </a:r>
            <a:r>
              <a:rPr lang="en-US" sz="1600" dirty="0">
                <a:latin typeface="Courier" pitchFamily="2" charset="0"/>
              </a:rPr>
              <a:t> 		IN CNAME . </a:t>
            </a:r>
          </a:p>
          <a:p>
            <a:r>
              <a:rPr lang="en-US" sz="1600" dirty="0">
                <a:latin typeface="Courier" pitchFamily="2" charset="0"/>
              </a:rPr>
              <a:t>*.</a:t>
            </a:r>
            <a:r>
              <a:rPr lang="en-US" sz="1600" dirty="0" err="1">
                <a:latin typeface="Courier" pitchFamily="2" charset="0"/>
              </a:rPr>
              <a:t>example.com</a:t>
            </a:r>
            <a:r>
              <a:rPr lang="en-US" sz="1600" dirty="0">
                <a:latin typeface="Courier" pitchFamily="2" charset="0"/>
              </a:rPr>
              <a:t> 		IN CNAME .</a:t>
            </a:r>
          </a:p>
          <a:p>
            <a:endParaRPr lang="en-US" sz="1600" dirty="0">
              <a:latin typeface="Courier" pitchFamily="2" charset="0"/>
            </a:endParaRPr>
          </a:p>
        </p:txBody>
      </p:sp>
    </p:spTree>
    <p:extLst>
      <p:ext uri="{BB962C8B-B14F-4D97-AF65-F5344CB8AC3E}">
        <p14:creationId xmlns:p14="http://schemas.microsoft.com/office/powerpoint/2010/main" val="2354920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EDBA180-F7F5-43E0-B455-5FC16E25737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CA42AC7-0102-4C6B-A360-D98DDCD5D0D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8874233" cy="5334001"/>
          </a:xfrm>
          <a:custGeom>
            <a:avLst/>
            <a:gdLst>
              <a:gd name="connsiteX0" fmla="*/ 0 w 8874233"/>
              <a:gd name="connsiteY0" fmla="*/ 0 h 5334001"/>
              <a:gd name="connsiteX1" fmla="*/ 1126566 w 8874233"/>
              <a:gd name="connsiteY1" fmla="*/ 0 h 5334001"/>
              <a:gd name="connsiteX2" fmla="*/ 7534656 w 8874233"/>
              <a:gd name="connsiteY2" fmla="*/ 0 h 5334001"/>
              <a:gd name="connsiteX3" fmla="*/ 8874233 w 8874233"/>
              <a:gd name="connsiteY3" fmla="*/ 0 h 5334001"/>
              <a:gd name="connsiteX4" fmla="*/ 7858591 w 8874233"/>
              <a:gd name="connsiteY4" fmla="*/ 5334001 h 5334001"/>
              <a:gd name="connsiteX5" fmla="*/ 7534656 w 8874233"/>
              <a:gd name="connsiteY5" fmla="*/ 5334001 h 5334001"/>
              <a:gd name="connsiteX6" fmla="*/ 590 w 8874233"/>
              <a:gd name="connsiteY6" fmla="*/ 5334001 h 5334001"/>
              <a:gd name="connsiteX7" fmla="*/ 0 w 8874233"/>
              <a:gd name="connsiteY7" fmla="*/ 5334001 h 533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74233" h="5334001">
                <a:moveTo>
                  <a:pt x="0" y="0"/>
                </a:moveTo>
                <a:lnTo>
                  <a:pt x="1126566" y="0"/>
                </a:lnTo>
                <a:lnTo>
                  <a:pt x="7534656" y="0"/>
                </a:lnTo>
                <a:lnTo>
                  <a:pt x="8874233" y="0"/>
                </a:lnTo>
                <a:lnTo>
                  <a:pt x="7858591" y="5334001"/>
                </a:lnTo>
                <a:lnTo>
                  <a:pt x="7534656" y="5334001"/>
                </a:lnTo>
                <a:lnTo>
                  <a:pt x="590"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1EAD543-1503-4630-AAE6-E315D68A50A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6266CB5-5568-714D-BE8D-C06373C0FDAD}"/>
              </a:ext>
            </a:extLst>
          </p:cNvPr>
          <p:cNvSpPr>
            <a:spLocks noGrp="1"/>
          </p:cNvSpPr>
          <p:nvPr>
            <p:ph type="title"/>
          </p:nvPr>
        </p:nvSpPr>
        <p:spPr>
          <a:xfrm>
            <a:off x="8860469" y="758953"/>
            <a:ext cx="2786615" cy="5330952"/>
          </a:xfrm>
        </p:spPr>
        <p:txBody>
          <a:bodyPr anchor="b">
            <a:normAutofit/>
          </a:bodyPr>
          <a:lstStyle/>
          <a:p>
            <a:r>
              <a:rPr lang="en-US">
                <a:solidFill>
                  <a:schemeClr val="accent1"/>
                </a:solidFill>
              </a:rPr>
              <a:t>DNS Success Stories</a:t>
            </a:r>
          </a:p>
        </p:txBody>
      </p:sp>
      <p:sp>
        <p:nvSpPr>
          <p:cNvPr id="3" name="Content Placeholder 2">
            <a:extLst>
              <a:ext uri="{FF2B5EF4-FFF2-40B4-BE49-F238E27FC236}">
                <a16:creationId xmlns:a16="http://schemas.microsoft.com/office/drawing/2014/main" id="{136F9303-2235-E044-9B51-E142399FFC0F}"/>
              </a:ext>
            </a:extLst>
          </p:cNvPr>
          <p:cNvSpPr>
            <a:spLocks noGrp="1"/>
          </p:cNvSpPr>
          <p:nvPr>
            <p:ph idx="1"/>
          </p:nvPr>
        </p:nvSpPr>
        <p:spPr>
          <a:xfrm>
            <a:off x="643467" y="864108"/>
            <a:ext cx="7180552" cy="5120640"/>
          </a:xfrm>
        </p:spPr>
        <p:txBody>
          <a:bodyPr>
            <a:normAutofit/>
          </a:bodyPr>
          <a:lstStyle/>
          <a:p>
            <a:pPr>
              <a:lnSpc>
                <a:spcPct val="150000"/>
              </a:lnSpc>
            </a:pPr>
            <a:r>
              <a:rPr lang="en-US" sz="3600" b="1" dirty="0">
                <a:solidFill>
                  <a:srgbClr val="FFFFFF"/>
                </a:solidFill>
              </a:rPr>
              <a:t>Quad9</a:t>
            </a:r>
          </a:p>
          <a:p>
            <a:pPr>
              <a:lnSpc>
                <a:spcPct val="150000"/>
              </a:lnSpc>
            </a:pPr>
            <a:r>
              <a:rPr lang="en-US" sz="3600" b="1" dirty="0" err="1">
                <a:solidFill>
                  <a:srgbClr val="FFFFFF"/>
                </a:solidFill>
              </a:rPr>
              <a:t>OpenDNS</a:t>
            </a:r>
            <a:endParaRPr lang="en-US" sz="3600" b="1" dirty="0">
              <a:solidFill>
                <a:srgbClr val="FFFFFF"/>
              </a:solidFill>
            </a:endParaRPr>
          </a:p>
          <a:p>
            <a:pPr>
              <a:lnSpc>
                <a:spcPct val="150000"/>
              </a:lnSpc>
            </a:pPr>
            <a:r>
              <a:rPr lang="en-US" sz="3600" b="1" dirty="0" err="1">
                <a:solidFill>
                  <a:srgbClr val="FFFFFF"/>
                </a:solidFill>
              </a:rPr>
              <a:t>CloudFlare</a:t>
            </a:r>
            <a:endParaRPr lang="en-US" sz="3600" b="1" dirty="0">
              <a:solidFill>
                <a:srgbClr val="FFFFFF"/>
              </a:solidFill>
            </a:endParaRPr>
          </a:p>
        </p:txBody>
      </p:sp>
    </p:spTree>
    <p:extLst>
      <p:ext uri="{BB962C8B-B14F-4D97-AF65-F5344CB8AC3E}">
        <p14:creationId xmlns:p14="http://schemas.microsoft.com/office/powerpoint/2010/main" val="1019981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BE87B-E007-804B-B3D6-3FF9206D5E00}"/>
              </a:ext>
            </a:extLst>
          </p:cNvPr>
          <p:cNvSpPr>
            <a:spLocks noGrp="1"/>
          </p:cNvSpPr>
          <p:nvPr>
            <p:ph type="title"/>
          </p:nvPr>
        </p:nvSpPr>
        <p:spPr/>
        <p:txBody>
          <a:bodyPr>
            <a:normAutofit/>
          </a:bodyPr>
          <a:lstStyle/>
          <a:p>
            <a:pPr algn="ctr"/>
            <a:r>
              <a:rPr lang="en-US" sz="8800" dirty="0"/>
              <a:t>😄</a:t>
            </a:r>
          </a:p>
        </p:txBody>
      </p:sp>
      <p:pic>
        <p:nvPicPr>
          <p:cNvPr id="5" name="Content Placeholder 4">
            <a:extLst>
              <a:ext uri="{FF2B5EF4-FFF2-40B4-BE49-F238E27FC236}">
                <a16:creationId xmlns:a16="http://schemas.microsoft.com/office/drawing/2014/main" id="{D7652EB1-EBB5-0446-AA54-C4474FFA5439}"/>
              </a:ext>
            </a:extLst>
          </p:cNvPr>
          <p:cNvPicPr>
            <a:picLocks noGrp="1" noChangeAspect="1"/>
          </p:cNvPicPr>
          <p:nvPr>
            <p:ph idx="1"/>
          </p:nvPr>
        </p:nvPicPr>
        <p:blipFill>
          <a:blip r:embed="rId3"/>
          <a:stretch>
            <a:fillRect/>
          </a:stretch>
        </p:blipFill>
        <p:spPr>
          <a:xfrm>
            <a:off x="3657599" y="418407"/>
            <a:ext cx="7975599" cy="6595657"/>
          </a:xfrm>
        </p:spPr>
      </p:pic>
    </p:spTree>
    <p:extLst>
      <p:ext uri="{BB962C8B-B14F-4D97-AF65-F5344CB8AC3E}">
        <p14:creationId xmlns:p14="http://schemas.microsoft.com/office/powerpoint/2010/main" val="3351707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78F17-0D68-5B44-8CBF-1A4BB5C9A0E1}"/>
              </a:ext>
            </a:extLst>
          </p:cNvPr>
          <p:cNvSpPr>
            <a:spLocks noGrp="1"/>
          </p:cNvSpPr>
          <p:nvPr>
            <p:ph type="title"/>
          </p:nvPr>
        </p:nvSpPr>
        <p:spPr/>
        <p:txBody>
          <a:bodyPr/>
          <a:lstStyle/>
          <a:p>
            <a:r>
              <a:rPr lang="en-US" dirty="0"/>
              <a:t>Zone Update</a:t>
            </a:r>
          </a:p>
        </p:txBody>
      </p:sp>
      <p:sp>
        <p:nvSpPr>
          <p:cNvPr id="3" name="Content Placeholder 2">
            <a:extLst>
              <a:ext uri="{FF2B5EF4-FFF2-40B4-BE49-F238E27FC236}">
                <a16:creationId xmlns:a16="http://schemas.microsoft.com/office/drawing/2014/main" id="{12F00FC5-CEA5-4048-8456-A3370DFA83B7}"/>
              </a:ext>
            </a:extLst>
          </p:cNvPr>
          <p:cNvSpPr>
            <a:spLocks noGrp="1"/>
          </p:cNvSpPr>
          <p:nvPr>
            <p:ph idx="1"/>
          </p:nvPr>
        </p:nvSpPr>
        <p:spPr/>
        <p:txBody>
          <a:bodyPr>
            <a:normAutofit/>
          </a:bodyPr>
          <a:lstStyle/>
          <a:p>
            <a:pPr>
              <a:lnSpc>
                <a:spcPct val="150000"/>
              </a:lnSpc>
            </a:pPr>
            <a:r>
              <a:rPr lang="en-US" sz="2400" b="1" dirty="0"/>
              <a:t>Automatic Multiple Source (Blacklists)</a:t>
            </a:r>
          </a:p>
          <a:p>
            <a:pPr>
              <a:lnSpc>
                <a:spcPct val="150000"/>
              </a:lnSpc>
            </a:pPr>
            <a:r>
              <a:rPr lang="en-US" sz="2400" b="1" dirty="0"/>
              <a:t>Manually added hosts</a:t>
            </a:r>
          </a:p>
          <a:p>
            <a:pPr>
              <a:lnSpc>
                <a:spcPct val="150000"/>
              </a:lnSpc>
            </a:pPr>
            <a:r>
              <a:rPr lang="en-US" sz="2400" b="1" dirty="0"/>
              <a:t>AXFR/IXFR</a:t>
            </a:r>
          </a:p>
        </p:txBody>
      </p:sp>
    </p:spTree>
    <p:extLst>
      <p:ext uri="{BB962C8B-B14F-4D97-AF65-F5344CB8AC3E}">
        <p14:creationId xmlns:p14="http://schemas.microsoft.com/office/powerpoint/2010/main" val="1551235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78F17-0D68-5B44-8CBF-1A4BB5C9A0E1}"/>
              </a:ext>
            </a:extLst>
          </p:cNvPr>
          <p:cNvSpPr>
            <a:spLocks noGrp="1"/>
          </p:cNvSpPr>
          <p:nvPr>
            <p:ph type="title"/>
          </p:nvPr>
        </p:nvSpPr>
        <p:spPr/>
        <p:txBody>
          <a:bodyPr/>
          <a:lstStyle/>
          <a:p>
            <a:r>
              <a:rPr lang="en-US" dirty="0"/>
              <a:t>Local Threat Intelligence</a:t>
            </a:r>
          </a:p>
        </p:txBody>
      </p:sp>
      <p:sp>
        <p:nvSpPr>
          <p:cNvPr id="3" name="Content Placeholder 2">
            <a:extLst>
              <a:ext uri="{FF2B5EF4-FFF2-40B4-BE49-F238E27FC236}">
                <a16:creationId xmlns:a16="http://schemas.microsoft.com/office/drawing/2014/main" id="{12F00FC5-CEA5-4048-8456-A3370DFA83B7}"/>
              </a:ext>
            </a:extLst>
          </p:cNvPr>
          <p:cNvSpPr>
            <a:spLocks noGrp="1"/>
          </p:cNvSpPr>
          <p:nvPr>
            <p:ph idx="1"/>
          </p:nvPr>
        </p:nvSpPr>
        <p:spPr/>
        <p:txBody>
          <a:bodyPr>
            <a:normAutofit/>
          </a:bodyPr>
          <a:lstStyle/>
          <a:p>
            <a:pPr>
              <a:lnSpc>
                <a:spcPct val="150000"/>
              </a:lnSpc>
            </a:pPr>
            <a:r>
              <a:rPr lang="en-US" sz="2400" b="1" dirty="0"/>
              <a:t>Detecting New Malicious Domain</a:t>
            </a:r>
          </a:p>
          <a:p>
            <a:pPr>
              <a:lnSpc>
                <a:spcPct val="150000"/>
              </a:lnSpc>
            </a:pPr>
            <a:r>
              <a:rPr lang="en-US" sz="2400" b="1" dirty="0"/>
              <a:t>Holding Reputation Score (ASN, IP, Domain)</a:t>
            </a:r>
          </a:p>
        </p:txBody>
      </p:sp>
    </p:spTree>
    <p:extLst>
      <p:ext uri="{BB962C8B-B14F-4D97-AF65-F5344CB8AC3E}">
        <p14:creationId xmlns:p14="http://schemas.microsoft.com/office/powerpoint/2010/main" val="353967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1EC34-AAF5-844B-BE37-370034562EC6}"/>
              </a:ext>
            </a:extLst>
          </p:cNvPr>
          <p:cNvSpPr>
            <a:spLocks noGrp="1"/>
          </p:cNvSpPr>
          <p:nvPr>
            <p:ph type="title"/>
          </p:nvPr>
        </p:nvSpPr>
        <p:spPr/>
        <p:txBody>
          <a:bodyPr/>
          <a:lstStyle/>
          <a:p>
            <a:pPr algn="ctr"/>
            <a:r>
              <a:rPr lang="en-US" dirty="0"/>
              <a:t>Agenda</a:t>
            </a:r>
          </a:p>
        </p:txBody>
      </p:sp>
      <p:sp>
        <p:nvSpPr>
          <p:cNvPr id="3" name="Content Placeholder 2">
            <a:extLst>
              <a:ext uri="{FF2B5EF4-FFF2-40B4-BE49-F238E27FC236}">
                <a16:creationId xmlns:a16="http://schemas.microsoft.com/office/drawing/2014/main" id="{376D83E3-1FF0-1648-8F07-D8046E789C79}"/>
              </a:ext>
            </a:extLst>
          </p:cNvPr>
          <p:cNvSpPr>
            <a:spLocks noGrp="1"/>
          </p:cNvSpPr>
          <p:nvPr>
            <p:ph idx="1"/>
          </p:nvPr>
        </p:nvSpPr>
        <p:spPr/>
        <p:txBody>
          <a:bodyPr>
            <a:normAutofit fontScale="77500" lnSpcReduction="20000"/>
          </a:bodyPr>
          <a:lstStyle/>
          <a:p>
            <a:pPr>
              <a:lnSpc>
                <a:spcPct val="200000"/>
              </a:lnSpc>
            </a:pPr>
            <a:r>
              <a:rPr lang="en-US" sz="3200" b="1" dirty="0"/>
              <a:t>Today Security Challenges</a:t>
            </a:r>
          </a:p>
          <a:p>
            <a:pPr>
              <a:lnSpc>
                <a:spcPct val="200000"/>
              </a:lnSpc>
            </a:pPr>
            <a:r>
              <a:rPr lang="en-US" sz="3200" b="1" dirty="0"/>
              <a:t>Methods of Network Protection</a:t>
            </a:r>
          </a:p>
          <a:p>
            <a:pPr>
              <a:lnSpc>
                <a:spcPct val="200000"/>
              </a:lnSpc>
            </a:pPr>
            <a:r>
              <a:rPr lang="en-US" sz="3200" b="1" dirty="0"/>
              <a:t>DNS and DNSSEC</a:t>
            </a:r>
          </a:p>
          <a:p>
            <a:pPr>
              <a:lnSpc>
                <a:spcPct val="200000"/>
              </a:lnSpc>
            </a:pPr>
            <a:r>
              <a:rPr lang="en-US" sz="3200" b="1" dirty="0"/>
              <a:t>DNS RPZ</a:t>
            </a:r>
          </a:p>
          <a:p>
            <a:pPr>
              <a:lnSpc>
                <a:spcPct val="200000"/>
              </a:lnSpc>
            </a:pPr>
            <a:r>
              <a:rPr lang="en-US" sz="3200" b="1" dirty="0"/>
              <a:t>Threat Intelligence</a:t>
            </a:r>
          </a:p>
          <a:p>
            <a:pPr>
              <a:lnSpc>
                <a:spcPct val="200000"/>
              </a:lnSpc>
            </a:pPr>
            <a:r>
              <a:rPr lang="en-US" sz="3200" b="1" dirty="0"/>
              <a:t>Machine Learning Classifier</a:t>
            </a:r>
          </a:p>
        </p:txBody>
      </p:sp>
    </p:spTree>
    <p:extLst>
      <p:ext uri="{BB962C8B-B14F-4D97-AF65-F5344CB8AC3E}">
        <p14:creationId xmlns:p14="http://schemas.microsoft.com/office/powerpoint/2010/main" val="18311331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C154B-8770-9342-B168-47931EEBDA58}"/>
              </a:ext>
            </a:extLst>
          </p:cNvPr>
          <p:cNvSpPr>
            <a:spLocks noGrp="1"/>
          </p:cNvSpPr>
          <p:nvPr>
            <p:ph type="title"/>
          </p:nvPr>
        </p:nvSpPr>
        <p:spPr/>
        <p:txBody>
          <a:bodyPr/>
          <a:lstStyle/>
          <a:p>
            <a:r>
              <a:rPr lang="en-US" dirty="0"/>
              <a:t>Background Check</a:t>
            </a:r>
          </a:p>
        </p:txBody>
      </p:sp>
      <p:sp>
        <p:nvSpPr>
          <p:cNvPr id="3" name="Content Placeholder 2">
            <a:extLst>
              <a:ext uri="{FF2B5EF4-FFF2-40B4-BE49-F238E27FC236}">
                <a16:creationId xmlns:a16="http://schemas.microsoft.com/office/drawing/2014/main" id="{1292C473-C46D-0342-A6DC-EF9BA0776DA2}"/>
              </a:ext>
            </a:extLst>
          </p:cNvPr>
          <p:cNvSpPr>
            <a:spLocks noGrp="1"/>
          </p:cNvSpPr>
          <p:nvPr>
            <p:ph idx="1"/>
          </p:nvPr>
        </p:nvSpPr>
        <p:spPr/>
        <p:txBody>
          <a:bodyPr>
            <a:normAutofit/>
          </a:bodyPr>
          <a:lstStyle/>
          <a:p>
            <a:pPr>
              <a:lnSpc>
                <a:spcPct val="150000"/>
              </a:lnSpc>
            </a:pPr>
            <a:r>
              <a:rPr lang="en-US" sz="2400" b="1" dirty="0"/>
              <a:t>Alexa Rank</a:t>
            </a:r>
          </a:p>
          <a:p>
            <a:pPr>
              <a:lnSpc>
                <a:spcPct val="150000"/>
              </a:lnSpc>
            </a:pPr>
            <a:r>
              <a:rPr lang="en-US" sz="2400" b="1" dirty="0"/>
              <a:t>Google Page Rank</a:t>
            </a:r>
          </a:p>
          <a:p>
            <a:pPr>
              <a:lnSpc>
                <a:spcPct val="150000"/>
              </a:lnSpc>
            </a:pPr>
            <a:r>
              <a:rPr lang="en-US" sz="2400" b="1" dirty="0"/>
              <a:t>Number of subdomain</a:t>
            </a:r>
          </a:p>
          <a:p>
            <a:pPr>
              <a:lnSpc>
                <a:spcPct val="150000"/>
              </a:lnSpc>
            </a:pPr>
            <a:r>
              <a:rPr lang="en-US" sz="2400" b="1" dirty="0"/>
              <a:t>Number of – and . </a:t>
            </a:r>
          </a:p>
          <a:p>
            <a:pPr>
              <a:lnSpc>
                <a:spcPct val="150000"/>
              </a:lnSpc>
            </a:pPr>
            <a:r>
              <a:rPr lang="en-US" sz="2400" b="1" dirty="0"/>
              <a:t>Domain age in WHOIS</a:t>
            </a:r>
          </a:p>
          <a:p>
            <a:pPr>
              <a:lnSpc>
                <a:spcPct val="150000"/>
              </a:lnSpc>
            </a:pPr>
            <a:r>
              <a:rPr lang="en-US" sz="2400" b="1" dirty="0"/>
              <a:t>PTR record</a:t>
            </a:r>
          </a:p>
          <a:p>
            <a:pPr>
              <a:lnSpc>
                <a:spcPct val="150000"/>
              </a:lnSpc>
            </a:pPr>
            <a:r>
              <a:rPr lang="en-US" sz="2400" b="1" dirty="0"/>
              <a:t>ASN</a:t>
            </a:r>
          </a:p>
        </p:txBody>
      </p:sp>
      <p:sp>
        <p:nvSpPr>
          <p:cNvPr id="5" name="Rectangle 4">
            <a:extLst>
              <a:ext uri="{FF2B5EF4-FFF2-40B4-BE49-F238E27FC236}">
                <a16:creationId xmlns:a16="http://schemas.microsoft.com/office/drawing/2014/main" id="{7FB5B2FC-DFB2-1144-9509-DE8525C8C4FE}"/>
              </a:ext>
            </a:extLst>
          </p:cNvPr>
          <p:cNvSpPr/>
          <p:nvPr/>
        </p:nvSpPr>
        <p:spPr>
          <a:xfrm>
            <a:off x="9460919" y="2454932"/>
            <a:ext cx="1723549" cy="1938992"/>
          </a:xfrm>
          <a:prstGeom prst="rect">
            <a:avLst/>
          </a:prstGeom>
        </p:spPr>
        <p:txBody>
          <a:bodyPr wrap="none">
            <a:spAutoFit/>
          </a:bodyPr>
          <a:lstStyle/>
          <a:p>
            <a:r>
              <a:rPr lang="en-US" sz="12000" dirty="0"/>
              <a:t>👮🏻</a:t>
            </a:r>
          </a:p>
        </p:txBody>
      </p:sp>
    </p:spTree>
    <p:extLst>
      <p:ext uri="{BB962C8B-B14F-4D97-AF65-F5344CB8AC3E}">
        <p14:creationId xmlns:p14="http://schemas.microsoft.com/office/powerpoint/2010/main" val="2674629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C154B-8770-9342-B168-47931EEBDA58}"/>
              </a:ext>
            </a:extLst>
          </p:cNvPr>
          <p:cNvSpPr>
            <a:spLocks noGrp="1"/>
          </p:cNvSpPr>
          <p:nvPr>
            <p:ph type="title"/>
          </p:nvPr>
        </p:nvSpPr>
        <p:spPr/>
        <p:txBody>
          <a:bodyPr/>
          <a:lstStyle/>
          <a:p>
            <a:r>
              <a:rPr lang="en-US" dirty="0"/>
              <a:t>Protect Top Hosts from Phishing</a:t>
            </a:r>
          </a:p>
        </p:txBody>
      </p:sp>
      <p:sp>
        <p:nvSpPr>
          <p:cNvPr id="3" name="Content Placeholder 2">
            <a:extLst>
              <a:ext uri="{FF2B5EF4-FFF2-40B4-BE49-F238E27FC236}">
                <a16:creationId xmlns:a16="http://schemas.microsoft.com/office/drawing/2014/main" id="{1292C473-C46D-0342-A6DC-EF9BA0776DA2}"/>
              </a:ext>
            </a:extLst>
          </p:cNvPr>
          <p:cNvSpPr>
            <a:spLocks noGrp="1"/>
          </p:cNvSpPr>
          <p:nvPr>
            <p:ph idx="1"/>
          </p:nvPr>
        </p:nvSpPr>
        <p:spPr/>
        <p:txBody>
          <a:bodyPr>
            <a:normAutofit/>
          </a:bodyPr>
          <a:lstStyle/>
          <a:p>
            <a:pPr>
              <a:lnSpc>
                <a:spcPct val="150000"/>
              </a:lnSpc>
            </a:pPr>
            <a:r>
              <a:rPr lang="en-US" sz="2400" b="1" dirty="0" err="1"/>
              <a:t>Shaparak.ir</a:t>
            </a:r>
            <a:endParaRPr lang="en-US" sz="2400" b="1" dirty="0"/>
          </a:p>
          <a:p>
            <a:pPr>
              <a:lnSpc>
                <a:spcPct val="150000"/>
              </a:lnSpc>
            </a:pPr>
            <a:r>
              <a:rPr lang="en-US" sz="2400" b="1" dirty="0" err="1"/>
              <a:t>Bankmellat.ir</a:t>
            </a:r>
            <a:endParaRPr lang="en-US" sz="2400" b="1" dirty="0"/>
          </a:p>
          <a:p>
            <a:pPr>
              <a:lnSpc>
                <a:spcPct val="150000"/>
              </a:lnSpc>
            </a:pPr>
            <a:r>
              <a:rPr lang="en-US" sz="2400" b="1" dirty="0" err="1"/>
              <a:t>Bmi.ir</a:t>
            </a:r>
            <a:endParaRPr lang="en-US" sz="2400" b="1" dirty="0"/>
          </a:p>
          <a:p>
            <a:pPr>
              <a:lnSpc>
                <a:spcPct val="150000"/>
              </a:lnSpc>
            </a:pPr>
            <a:r>
              <a:rPr lang="en-US" sz="2400" b="1" dirty="0" err="1"/>
              <a:t>Tamin.ir</a:t>
            </a:r>
            <a:endParaRPr lang="en-US" sz="2400" b="1" dirty="0"/>
          </a:p>
        </p:txBody>
      </p:sp>
      <p:sp>
        <p:nvSpPr>
          <p:cNvPr id="4" name="TextBox 3">
            <a:extLst>
              <a:ext uri="{FF2B5EF4-FFF2-40B4-BE49-F238E27FC236}">
                <a16:creationId xmlns:a16="http://schemas.microsoft.com/office/drawing/2014/main" id="{1E2100AF-549B-9C4A-A774-B768DB492EF6}"/>
              </a:ext>
            </a:extLst>
          </p:cNvPr>
          <p:cNvSpPr txBox="1"/>
          <p:nvPr/>
        </p:nvSpPr>
        <p:spPr>
          <a:xfrm>
            <a:off x="8447821" y="1847073"/>
            <a:ext cx="2736647" cy="3154710"/>
          </a:xfrm>
          <a:prstGeom prst="rect">
            <a:avLst/>
          </a:prstGeom>
          <a:noFill/>
        </p:spPr>
        <p:txBody>
          <a:bodyPr wrap="none" rtlCol="0">
            <a:spAutoFit/>
          </a:bodyPr>
          <a:lstStyle/>
          <a:p>
            <a:r>
              <a:rPr lang="en-US" sz="19900" dirty="0"/>
              <a:t>🎣</a:t>
            </a:r>
          </a:p>
        </p:txBody>
      </p:sp>
    </p:spTree>
    <p:extLst>
      <p:ext uri="{BB962C8B-B14F-4D97-AF65-F5344CB8AC3E}">
        <p14:creationId xmlns:p14="http://schemas.microsoft.com/office/powerpoint/2010/main" val="604947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0057C-55F7-6247-8DE6-BD5CC3C21E16}"/>
              </a:ext>
            </a:extLst>
          </p:cNvPr>
          <p:cNvSpPr>
            <a:spLocks noGrp="1"/>
          </p:cNvSpPr>
          <p:nvPr>
            <p:ph type="title"/>
          </p:nvPr>
        </p:nvSpPr>
        <p:spPr/>
        <p:txBody>
          <a:bodyPr/>
          <a:lstStyle/>
          <a:p>
            <a:r>
              <a:rPr lang="en-US" dirty="0"/>
              <a:t>Fuzzy Logic</a:t>
            </a:r>
          </a:p>
        </p:txBody>
      </p:sp>
      <p:sp>
        <p:nvSpPr>
          <p:cNvPr id="3" name="Content Placeholder 2">
            <a:extLst>
              <a:ext uri="{FF2B5EF4-FFF2-40B4-BE49-F238E27FC236}">
                <a16:creationId xmlns:a16="http://schemas.microsoft.com/office/drawing/2014/main" id="{493C020C-381B-C74E-8309-4136277ECB10}"/>
              </a:ext>
            </a:extLst>
          </p:cNvPr>
          <p:cNvSpPr>
            <a:spLocks noGrp="1"/>
          </p:cNvSpPr>
          <p:nvPr>
            <p:ph idx="1"/>
          </p:nvPr>
        </p:nvSpPr>
        <p:spPr/>
        <p:txBody>
          <a:bodyPr>
            <a:normAutofit/>
          </a:bodyPr>
          <a:lstStyle/>
          <a:p>
            <a:r>
              <a:rPr lang="en-US" sz="2400" b="1" dirty="0"/>
              <a:t>Used in Google search</a:t>
            </a:r>
          </a:p>
          <a:p>
            <a:endParaRPr lang="en-US" sz="2400" b="1" dirty="0"/>
          </a:p>
          <a:p>
            <a:endParaRPr lang="en-US" sz="2400" b="1" dirty="0"/>
          </a:p>
          <a:p>
            <a:endParaRPr lang="en-US" sz="2400" b="1" dirty="0"/>
          </a:p>
        </p:txBody>
      </p:sp>
      <p:pic>
        <p:nvPicPr>
          <p:cNvPr id="5" name="Picture 4">
            <a:extLst>
              <a:ext uri="{FF2B5EF4-FFF2-40B4-BE49-F238E27FC236}">
                <a16:creationId xmlns:a16="http://schemas.microsoft.com/office/drawing/2014/main" id="{E9D13C02-E0DD-CF44-9031-DEE37210FCF9}"/>
              </a:ext>
            </a:extLst>
          </p:cNvPr>
          <p:cNvPicPr>
            <a:picLocks noChangeAspect="1"/>
          </p:cNvPicPr>
          <p:nvPr/>
        </p:nvPicPr>
        <p:blipFill>
          <a:blip r:embed="rId3"/>
          <a:stretch>
            <a:fillRect/>
          </a:stretch>
        </p:blipFill>
        <p:spPr>
          <a:xfrm>
            <a:off x="4859868" y="3301999"/>
            <a:ext cx="6178054" cy="863599"/>
          </a:xfrm>
          <a:prstGeom prst="rect">
            <a:avLst/>
          </a:prstGeom>
        </p:spPr>
      </p:pic>
    </p:spTree>
    <p:extLst>
      <p:ext uri="{BB962C8B-B14F-4D97-AF65-F5344CB8AC3E}">
        <p14:creationId xmlns:p14="http://schemas.microsoft.com/office/powerpoint/2010/main" val="1388303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C154B-8770-9342-B168-47931EEBDA58}"/>
              </a:ext>
            </a:extLst>
          </p:cNvPr>
          <p:cNvSpPr>
            <a:spLocks noGrp="1"/>
          </p:cNvSpPr>
          <p:nvPr>
            <p:ph type="title"/>
          </p:nvPr>
        </p:nvSpPr>
        <p:spPr/>
        <p:txBody>
          <a:bodyPr/>
          <a:lstStyle/>
          <a:p>
            <a:r>
              <a:rPr lang="en-US" dirty="0"/>
              <a:t>Machine Learning</a:t>
            </a:r>
          </a:p>
        </p:txBody>
      </p:sp>
      <p:sp>
        <p:nvSpPr>
          <p:cNvPr id="3" name="Content Placeholder 2">
            <a:extLst>
              <a:ext uri="{FF2B5EF4-FFF2-40B4-BE49-F238E27FC236}">
                <a16:creationId xmlns:a16="http://schemas.microsoft.com/office/drawing/2014/main" id="{1292C473-C46D-0342-A6DC-EF9BA0776DA2}"/>
              </a:ext>
            </a:extLst>
          </p:cNvPr>
          <p:cNvSpPr>
            <a:spLocks noGrp="1"/>
          </p:cNvSpPr>
          <p:nvPr>
            <p:ph idx="1"/>
          </p:nvPr>
        </p:nvSpPr>
        <p:spPr/>
        <p:txBody>
          <a:bodyPr>
            <a:normAutofit/>
          </a:bodyPr>
          <a:lstStyle/>
          <a:p>
            <a:pPr>
              <a:lnSpc>
                <a:spcPct val="150000"/>
              </a:lnSpc>
            </a:pPr>
            <a:r>
              <a:rPr lang="en-US" sz="2400" b="1" dirty="0"/>
              <a:t>Dataset from </a:t>
            </a:r>
            <a:r>
              <a:rPr lang="en-US" sz="2400" b="1" dirty="0" err="1"/>
              <a:t>Phishtank</a:t>
            </a:r>
            <a:r>
              <a:rPr lang="en-US" sz="2400" b="1" dirty="0"/>
              <a:t> and RBLs</a:t>
            </a:r>
          </a:p>
          <a:p>
            <a:pPr>
              <a:lnSpc>
                <a:spcPct val="150000"/>
              </a:lnSpc>
            </a:pPr>
            <a:r>
              <a:rPr lang="en-US" sz="2400" b="1" dirty="0"/>
              <a:t>Domain Background Check</a:t>
            </a:r>
          </a:p>
          <a:p>
            <a:pPr>
              <a:lnSpc>
                <a:spcPct val="150000"/>
              </a:lnSpc>
            </a:pPr>
            <a:r>
              <a:rPr lang="en-US" sz="2400" b="1" dirty="0"/>
              <a:t>Train and Test data</a:t>
            </a:r>
          </a:p>
        </p:txBody>
      </p:sp>
      <p:sp>
        <p:nvSpPr>
          <p:cNvPr id="5" name="Rectangle 4">
            <a:extLst>
              <a:ext uri="{FF2B5EF4-FFF2-40B4-BE49-F238E27FC236}">
                <a16:creationId xmlns:a16="http://schemas.microsoft.com/office/drawing/2014/main" id="{7FB5B2FC-DFB2-1144-9509-DE8525C8C4FE}"/>
              </a:ext>
            </a:extLst>
          </p:cNvPr>
          <p:cNvSpPr/>
          <p:nvPr/>
        </p:nvSpPr>
        <p:spPr>
          <a:xfrm>
            <a:off x="9460919" y="1505756"/>
            <a:ext cx="1723549" cy="1938992"/>
          </a:xfrm>
          <a:prstGeom prst="rect">
            <a:avLst/>
          </a:prstGeom>
        </p:spPr>
        <p:txBody>
          <a:bodyPr wrap="none">
            <a:spAutoFit/>
          </a:bodyPr>
          <a:lstStyle/>
          <a:p>
            <a:r>
              <a:rPr lang="en-US" sz="12000" dirty="0"/>
              <a:t>🧠</a:t>
            </a:r>
          </a:p>
        </p:txBody>
      </p:sp>
      <p:pic>
        <p:nvPicPr>
          <p:cNvPr id="6" name="Picture 5">
            <a:extLst>
              <a:ext uri="{FF2B5EF4-FFF2-40B4-BE49-F238E27FC236}">
                <a16:creationId xmlns:a16="http://schemas.microsoft.com/office/drawing/2014/main" id="{4E473B7D-1BEB-7046-8704-E1CCF7BA3E68}"/>
              </a:ext>
            </a:extLst>
          </p:cNvPr>
          <p:cNvPicPr>
            <a:picLocks noChangeAspect="1"/>
          </p:cNvPicPr>
          <p:nvPr/>
        </p:nvPicPr>
        <p:blipFill>
          <a:blip r:embed="rId3"/>
          <a:stretch>
            <a:fillRect/>
          </a:stretch>
        </p:blipFill>
        <p:spPr>
          <a:xfrm>
            <a:off x="9052693" y="3444748"/>
            <a:ext cx="2540000" cy="2540000"/>
          </a:xfrm>
          <a:prstGeom prst="rect">
            <a:avLst/>
          </a:prstGeom>
        </p:spPr>
      </p:pic>
    </p:spTree>
    <p:extLst>
      <p:ext uri="{BB962C8B-B14F-4D97-AF65-F5344CB8AC3E}">
        <p14:creationId xmlns:p14="http://schemas.microsoft.com/office/powerpoint/2010/main" val="1679676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C154B-8770-9342-B168-47931EEBDA58}"/>
              </a:ext>
            </a:extLst>
          </p:cNvPr>
          <p:cNvSpPr>
            <a:spLocks noGrp="1"/>
          </p:cNvSpPr>
          <p:nvPr>
            <p:ph type="title"/>
          </p:nvPr>
        </p:nvSpPr>
        <p:spPr/>
        <p:txBody>
          <a:bodyPr/>
          <a:lstStyle/>
          <a:p>
            <a:r>
              <a:rPr lang="en-US" dirty="0"/>
              <a:t>Query Logs</a:t>
            </a:r>
          </a:p>
        </p:txBody>
      </p:sp>
      <p:sp>
        <p:nvSpPr>
          <p:cNvPr id="3" name="Content Placeholder 2">
            <a:extLst>
              <a:ext uri="{FF2B5EF4-FFF2-40B4-BE49-F238E27FC236}">
                <a16:creationId xmlns:a16="http://schemas.microsoft.com/office/drawing/2014/main" id="{1292C473-C46D-0342-A6DC-EF9BA0776DA2}"/>
              </a:ext>
            </a:extLst>
          </p:cNvPr>
          <p:cNvSpPr>
            <a:spLocks noGrp="1"/>
          </p:cNvSpPr>
          <p:nvPr>
            <p:ph idx="1"/>
          </p:nvPr>
        </p:nvSpPr>
        <p:spPr/>
        <p:txBody>
          <a:bodyPr>
            <a:normAutofit/>
          </a:bodyPr>
          <a:lstStyle/>
          <a:p>
            <a:pPr>
              <a:lnSpc>
                <a:spcPct val="150000"/>
              </a:lnSpc>
            </a:pPr>
            <a:r>
              <a:rPr lang="en-US" sz="4000" dirty="0"/>
              <a:t># </a:t>
            </a:r>
            <a:r>
              <a:rPr lang="en-US" sz="4000" dirty="0" err="1"/>
              <a:t>rndc</a:t>
            </a:r>
            <a:r>
              <a:rPr lang="en-US" sz="4000" dirty="0"/>
              <a:t> </a:t>
            </a:r>
            <a:r>
              <a:rPr lang="en-US" sz="4000" dirty="0" err="1"/>
              <a:t>querylog</a:t>
            </a:r>
            <a:endParaRPr lang="en-US" sz="4000" b="1" dirty="0"/>
          </a:p>
        </p:txBody>
      </p:sp>
    </p:spTree>
    <p:extLst>
      <p:ext uri="{BB962C8B-B14F-4D97-AF65-F5344CB8AC3E}">
        <p14:creationId xmlns:p14="http://schemas.microsoft.com/office/powerpoint/2010/main" val="29166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27877-4F54-EC45-8010-95DFE72D946E}"/>
              </a:ext>
            </a:extLst>
          </p:cNvPr>
          <p:cNvSpPr>
            <a:spLocks noGrp="1"/>
          </p:cNvSpPr>
          <p:nvPr>
            <p:ph type="title"/>
          </p:nvPr>
        </p:nvSpPr>
        <p:spPr>
          <a:xfrm>
            <a:off x="252919" y="1123837"/>
            <a:ext cx="2947482" cy="4601183"/>
          </a:xfrm>
        </p:spPr>
        <p:txBody>
          <a:bodyPr>
            <a:normAutofit/>
          </a:bodyPr>
          <a:lstStyle/>
          <a:p>
            <a:r>
              <a:rPr lang="en-US" dirty="0"/>
              <a:t>Procedure</a:t>
            </a:r>
          </a:p>
        </p:txBody>
      </p:sp>
      <p:graphicFrame>
        <p:nvGraphicFramePr>
          <p:cNvPr id="4" name="Content Placeholder 3">
            <a:extLst>
              <a:ext uri="{FF2B5EF4-FFF2-40B4-BE49-F238E27FC236}">
                <a16:creationId xmlns:a16="http://schemas.microsoft.com/office/drawing/2014/main" id="{13BE456E-CE9B-4244-A484-4B2ECBC249C8}"/>
              </a:ext>
            </a:extLst>
          </p:cNvPr>
          <p:cNvGraphicFramePr>
            <a:graphicFrameLocks noGrp="1"/>
          </p:cNvGraphicFramePr>
          <p:nvPr>
            <p:ph idx="1"/>
            <p:extLst>
              <p:ext uri="{D42A27DB-BD31-4B8C-83A1-F6EECF244321}">
                <p14:modId xmlns:p14="http://schemas.microsoft.com/office/powerpoint/2010/main" val="1880535818"/>
              </p:ext>
            </p:extLst>
          </p:nvPr>
        </p:nvGraphicFramePr>
        <p:xfrm>
          <a:off x="3869268" y="864108"/>
          <a:ext cx="7315200" cy="512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36342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C77B0-0F95-8442-B139-DE2EC5791C6D}"/>
              </a:ext>
            </a:extLst>
          </p:cNvPr>
          <p:cNvSpPr>
            <a:spLocks noGrp="1"/>
          </p:cNvSpPr>
          <p:nvPr>
            <p:ph type="title"/>
          </p:nvPr>
        </p:nvSpPr>
        <p:spPr/>
        <p:txBody>
          <a:bodyPr/>
          <a:lstStyle/>
          <a:p>
            <a:r>
              <a:rPr lang="en-US" dirty="0"/>
              <a:t>KNN Classifier</a:t>
            </a:r>
          </a:p>
        </p:txBody>
      </p:sp>
      <p:graphicFrame>
        <p:nvGraphicFramePr>
          <p:cNvPr id="4" name="Content Placeholder 3">
            <a:extLst>
              <a:ext uri="{FF2B5EF4-FFF2-40B4-BE49-F238E27FC236}">
                <a16:creationId xmlns:a16="http://schemas.microsoft.com/office/drawing/2014/main" id="{ECD7B09D-9F60-664E-AF98-76DA04D59E73}"/>
              </a:ext>
            </a:extLst>
          </p:cNvPr>
          <p:cNvGraphicFramePr>
            <a:graphicFrameLocks noGrp="1"/>
          </p:cNvGraphicFramePr>
          <p:nvPr>
            <p:ph idx="1"/>
            <p:extLst>
              <p:ext uri="{D42A27DB-BD31-4B8C-83A1-F6EECF244321}">
                <p14:modId xmlns:p14="http://schemas.microsoft.com/office/powerpoint/2010/main" val="2033989717"/>
              </p:ext>
            </p:extLst>
          </p:nvPr>
        </p:nvGraphicFramePr>
        <p:xfrm>
          <a:off x="4055003" y="1223095"/>
          <a:ext cx="7222596" cy="4402665"/>
        </p:xfrm>
        <a:graphic>
          <a:graphicData uri="http://schemas.openxmlformats.org/drawingml/2006/table">
            <a:tbl>
              <a:tblPr firstRow="1" bandRow="1">
                <a:tableStyleId>{5C22544A-7EE6-4342-B048-85BDC9FD1C3A}</a:tableStyleId>
              </a:tblPr>
              <a:tblGrid>
                <a:gridCol w="2407532">
                  <a:extLst>
                    <a:ext uri="{9D8B030D-6E8A-4147-A177-3AD203B41FA5}">
                      <a16:colId xmlns:a16="http://schemas.microsoft.com/office/drawing/2014/main" val="2348061414"/>
                    </a:ext>
                  </a:extLst>
                </a:gridCol>
                <a:gridCol w="2407532">
                  <a:extLst>
                    <a:ext uri="{9D8B030D-6E8A-4147-A177-3AD203B41FA5}">
                      <a16:colId xmlns:a16="http://schemas.microsoft.com/office/drawing/2014/main" val="345310502"/>
                    </a:ext>
                  </a:extLst>
                </a:gridCol>
                <a:gridCol w="2407532">
                  <a:extLst>
                    <a:ext uri="{9D8B030D-6E8A-4147-A177-3AD203B41FA5}">
                      <a16:colId xmlns:a16="http://schemas.microsoft.com/office/drawing/2014/main" val="1453990716"/>
                    </a:ext>
                  </a:extLst>
                </a:gridCol>
              </a:tblGrid>
              <a:tr h="880533">
                <a:tc>
                  <a:txBody>
                    <a:bodyPr/>
                    <a:lstStyle/>
                    <a:p>
                      <a:pPr algn="ctr"/>
                      <a:r>
                        <a:rPr lang="en-US" sz="2400" b="1" dirty="0"/>
                        <a:t>Domain Type</a:t>
                      </a:r>
                    </a:p>
                  </a:txBody>
                  <a:tcPr anchor="ctr"/>
                </a:tc>
                <a:tc>
                  <a:txBody>
                    <a:bodyPr/>
                    <a:lstStyle/>
                    <a:p>
                      <a:pPr algn="ctr"/>
                      <a:r>
                        <a:rPr lang="en-US" sz="2400" b="1" dirty="0"/>
                        <a:t>Trusted</a:t>
                      </a:r>
                    </a:p>
                  </a:txBody>
                  <a:tcPr anchor="ctr"/>
                </a:tc>
                <a:tc>
                  <a:txBody>
                    <a:bodyPr/>
                    <a:lstStyle/>
                    <a:p>
                      <a:pPr algn="ctr"/>
                      <a:r>
                        <a:rPr lang="en-US" sz="2400" b="1" dirty="0"/>
                        <a:t>Malicious</a:t>
                      </a:r>
                    </a:p>
                  </a:txBody>
                  <a:tcPr anchor="ctr"/>
                </a:tc>
                <a:extLst>
                  <a:ext uri="{0D108BD9-81ED-4DB2-BD59-A6C34878D82A}">
                    <a16:rowId xmlns:a16="http://schemas.microsoft.com/office/drawing/2014/main" val="1649898046"/>
                  </a:ext>
                </a:extLst>
              </a:tr>
              <a:tr h="880533">
                <a:tc>
                  <a:txBody>
                    <a:bodyPr/>
                    <a:lstStyle/>
                    <a:p>
                      <a:pPr algn="ctr"/>
                      <a:r>
                        <a:rPr lang="en-US" sz="2400" b="1" dirty="0"/>
                        <a:t>Dataset</a:t>
                      </a:r>
                    </a:p>
                  </a:txBody>
                  <a:tcPr anchor="ctr"/>
                </a:tc>
                <a:tc>
                  <a:txBody>
                    <a:bodyPr/>
                    <a:lstStyle/>
                    <a:p>
                      <a:pPr algn="ctr"/>
                      <a:r>
                        <a:rPr lang="en-US" sz="2400" b="1" dirty="0"/>
                        <a:t>1000</a:t>
                      </a:r>
                    </a:p>
                  </a:txBody>
                  <a:tcPr anchor="ctr"/>
                </a:tc>
                <a:tc>
                  <a:txBody>
                    <a:bodyPr/>
                    <a:lstStyle/>
                    <a:p>
                      <a:pPr algn="ctr"/>
                      <a:r>
                        <a:rPr lang="en-US" sz="2400" b="1" dirty="0"/>
                        <a:t>700</a:t>
                      </a:r>
                    </a:p>
                  </a:txBody>
                  <a:tcPr anchor="ctr"/>
                </a:tc>
                <a:extLst>
                  <a:ext uri="{0D108BD9-81ED-4DB2-BD59-A6C34878D82A}">
                    <a16:rowId xmlns:a16="http://schemas.microsoft.com/office/drawing/2014/main" val="3400807433"/>
                  </a:ext>
                </a:extLst>
              </a:tr>
              <a:tr h="880533">
                <a:tc>
                  <a:txBody>
                    <a:bodyPr/>
                    <a:lstStyle/>
                    <a:p>
                      <a:pPr algn="ctr"/>
                      <a:r>
                        <a:rPr lang="en-US" sz="2400" b="1" dirty="0"/>
                        <a:t>KNN</a:t>
                      </a:r>
                    </a:p>
                  </a:txBody>
                  <a:tcPr anchor="ctr"/>
                </a:tc>
                <a:tc>
                  <a:txBody>
                    <a:bodyPr/>
                    <a:lstStyle/>
                    <a:p>
                      <a:pPr algn="ctr"/>
                      <a:r>
                        <a:rPr lang="en-US" sz="2400" b="1" dirty="0"/>
                        <a:t>10</a:t>
                      </a:r>
                    </a:p>
                  </a:txBody>
                  <a:tcPr anchor="ctr"/>
                </a:tc>
                <a:tc>
                  <a:txBody>
                    <a:bodyPr/>
                    <a:lstStyle/>
                    <a:p>
                      <a:pPr algn="ctr"/>
                      <a:r>
                        <a:rPr lang="en-US" sz="2400" b="1" dirty="0"/>
                        <a:t>6</a:t>
                      </a:r>
                    </a:p>
                  </a:txBody>
                  <a:tcPr anchor="ctr"/>
                </a:tc>
                <a:extLst>
                  <a:ext uri="{0D108BD9-81ED-4DB2-BD59-A6C34878D82A}">
                    <a16:rowId xmlns:a16="http://schemas.microsoft.com/office/drawing/2014/main" val="3201845588"/>
                  </a:ext>
                </a:extLst>
              </a:tr>
              <a:tr h="880533">
                <a:tc>
                  <a:txBody>
                    <a:bodyPr/>
                    <a:lstStyle/>
                    <a:p>
                      <a:pPr algn="ctr"/>
                      <a:r>
                        <a:rPr lang="en-US" sz="2400" b="1" dirty="0"/>
                        <a:t>Train/Test</a:t>
                      </a:r>
                    </a:p>
                  </a:txBody>
                  <a:tcPr anchor="ctr"/>
                </a:tc>
                <a:tc>
                  <a:txBody>
                    <a:bodyPr/>
                    <a:lstStyle/>
                    <a:p>
                      <a:pPr algn="ctr"/>
                      <a:r>
                        <a:rPr lang="en-US" sz="2400" b="1" dirty="0"/>
                        <a:t>50/50</a:t>
                      </a:r>
                    </a:p>
                  </a:txBody>
                  <a:tcPr anchor="ctr"/>
                </a:tc>
                <a:tc>
                  <a:txBody>
                    <a:bodyPr/>
                    <a:lstStyle/>
                    <a:p>
                      <a:pPr algn="ctr"/>
                      <a:r>
                        <a:rPr lang="en-US" sz="2400" b="1" dirty="0"/>
                        <a:t>50/50</a:t>
                      </a:r>
                    </a:p>
                  </a:txBody>
                  <a:tcPr anchor="ctr"/>
                </a:tc>
                <a:extLst>
                  <a:ext uri="{0D108BD9-81ED-4DB2-BD59-A6C34878D82A}">
                    <a16:rowId xmlns:a16="http://schemas.microsoft.com/office/drawing/2014/main" val="696401033"/>
                  </a:ext>
                </a:extLst>
              </a:tr>
              <a:tr h="880533">
                <a:tc>
                  <a:txBody>
                    <a:bodyPr/>
                    <a:lstStyle/>
                    <a:p>
                      <a:pPr algn="ctr"/>
                      <a:r>
                        <a:rPr lang="en-US" sz="2400" b="1" dirty="0"/>
                        <a:t>Accuracy</a:t>
                      </a:r>
                    </a:p>
                  </a:txBody>
                  <a:tcPr anchor="ctr"/>
                </a:tc>
                <a:tc>
                  <a:txBody>
                    <a:bodyPr/>
                    <a:lstStyle/>
                    <a:p>
                      <a:pPr algn="ctr"/>
                      <a:r>
                        <a:rPr lang="en-US" sz="2400" b="1" dirty="0"/>
                        <a:t>85.7%</a:t>
                      </a:r>
                    </a:p>
                  </a:txBody>
                  <a:tcPr anchor="ctr"/>
                </a:tc>
                <a:tc>
                  <a:txBody>
                    <a:bodyPr/>
                    <a:lstStyle/>
                    <a:p>
                      <a:pPr algn="ctr"/>
                      <a:r>
                        <a:rPr lang="en-US" sz="2400" b="1" dirty="0"/>
                        <a:t>82.2%</a:t>
                      </a:r>
                    </a:p>
                  </a:txBody>
                  <a:tcPr anchor="ctr"/>
                </a:tc>
                <a:extLst>
                  <a:ext uri="{0D108BD9-81ED-4DB2-BD59-A6C34878D82A}">
                    <a16:rowId xmlns:a16="http://schemas.microsoft.com/office/drawing/2014/main" val="2848811998"/>
                  </a:ext>
                </a:extLst>
              </a:tr>
            </a:tbl>
          </a:graphicData>
        </a:graphic>
      </p:graphicFrame>
    </p:spTree>
    <p:extLst>
      <p:ext uri="{BB962C8B-B14F-4D97-AF65-F5344CB8AC3E}">
        <p14:creationId xmlns:p14="http://schemas.microsoft.com/office/powerpoint/2010/main" val="41588390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2196B-447F-8640-9E42-4503AC8714C0}"/>
              </a:ext>
            </a:extLst>
          </p:cNvPr>
          <p:cNvSpPr>
            <a:spLocks noGrp="1"/>
          </p:cNvSpPr>
          <p:nvPr>
            <p:ph type="title"/>
          </p:nvPr>
        </p:nvSpPr>
        <p:spPr/>
        <p:txBody>
          <a:bodyPr/>
          <a:lstStyle/>
          <a:p>
            <a:r>
              <a:rPr lang="en-US" dirty="0"/>
              <a:t>What is missing?</a:t>
            </a:r>
          </a:p>
        </p:txBody>
      </p:sp>
      <p:sp>
        <p:nvSpPr>
          <p:cNvPr id="3" name="Content Placeholder 2">
            <a:extLst>
              <a:ext uri="{FF2B5EF4-FFF2-40B4-BE49-F238E27FC236}">
                <a16:creationId xmlns:a16="http://schemas.microsoft.com/office/drawing/2014/main" id="{BF85B36C-574A-EC48-8AE1-3BD53EE64DB8}"/>
              </a:ext>
            </a:extLst>
          </p:cNvPr>
          <p:cNvSpPr>
            <a:spLocks noGrp="1"/>
          </p:cNvSpPr>
          <p:nvPr>
            <p:ph idx="1"/>
          </p:nvPr>
        </p:nvSpPr>
        <p:spPr/>
        <p:txBody>
          <a:bodyPr>
            <a:normAutofit/>
          </a:bodyPr>
          <a:lstStyle/>
          <a:p>
            <a:pPr>
              <a:lnSpc>
                <a:spcPct val="150000"/>
              </a:lnSpc>
            </a:pPr>
            <a:r>
              <a:rPr lang="en-US" sz="2400" b="1" dirty="0"/>
              <a:t>DNS RPZ is not a total solution (Domain Fronting)</a:t>
            </a:r>
          </a:p>
          <a:p>
            <a:pPr>
              <a:lnSpc>
                <a:spcPct val="150000"/>
              </a:lnSpc>
            </a:pPr>
            <a:r>
              <a:rPr lang="en-US" sz="2400" b="1" dirty="0"/>
              <a:t>RPZ cannot control direct IP connectivity</a:t>
            </a:r>
          </a:p>
          <a:p>
            <a:pPr>
              <a:lnSpc>
                <a:spcPct val="150000"/>
              </a:lnSpc>
            </a:pPr>
            <a:r>
              <a:rPr lang="en-US" sz="2400" b="1" dirty="0"/>
              <a:t>RPZ cannot control URLs</a:t>
            </a:r>
          </a:p>
        </p:txBody>
      </p:sp>
    </p:spTree>
    <p:extLst>
      <p:ext uri="{BB962C8B-B14F-4D97-AF65-F5344CB8AC3E}">
        <p14:creationId xmlns:p14="http://schemas.microsoft.com/office/powerpoint/2010/main" val="1594438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2196B-447F-8640-9E42-4503AC8714C0}"/>
              </a:ext>
            </a:extLst>
          </p:cNvPr>
          <p:cNvSpPr>
            <a:spLocks noGrp="1"/>
          </p:cNvSpPr>
          <p:nvPr>
            <p:ph type="title"/>
          </p:nvPr>
        </p:nvSpPr>
        <p:spPr/>
        <p:txBody>
          <a:bodyPr/>
          <a:lstStyle/>
          <a:p>
            <a:r>
              <a:rPr lang="en-US" dirty="0"/>
              <a:t>What do we need?</a:t>
            </a:r>
          </a:p>
        </p:txBody>
      </p:sp>
      <p:sp>
        <p:nvSpPr>
          <p:cNvPr id="3" name="Content Placeholder 2">
            <a:extLst>
              <a:ext uri="{FF2B5EF4-FFF2-40B4-BE49-F238E27FC236}">
                <a16:creationId xmlns:a16="http://schemas.microsoft.com/office/drawing/2014/main" id="{BF85B36C-574A-EC48-8AE1-3BD53EE64DB8}"/>
              </a:ext>
            </a:extLst>
          </p:cNvPr>
          <p:cNvSpPr>
            <a:spLocks noGrp="1"/>
          </p:cNvSpPr>
          <p:nvPr>
            <p:ph idx="1"/>
          </p:nvPr>
        </p:nvSpPr>
        <p:spPr/>
        <p:txBody>
          <a:bodyPr>
            <a:normAutofit/>
          </a:bodyPr>
          <a:lstStyle/>
          <a:p>
            <a:pPr>
              <a:lnSpc>
                <a:spcPct val="150000"/>
              </a:lnSpc>
            </a:pPr>
            <a:r>
              <a:rPr lang="en-US" sz="2400" b="1" dirty="0"/>
              <a:t>Public Threat Intelligence feed</a:t>
            </a:r>
          </a:p>
          <a:p>
            <a:pPr>
              <a:lnSpc>
                <a:spcPct val="150000"/>
              </a:lnSpc>
            </a:pPr>
            <a:r>
              <a:rPr lang="en-US" sz="2400" b="1" dirty="0"/>
              <a:t>STIX, TAXII, </a:t>
            </a:r>
            <a:r>
              <a:rPr lang="en-US" sz="2400" b="1" dirty="0" err="1"/>
              <a:t>CybOX</a:t>
            </a:r>
            <a:endParaRPr lang="en-US" sz="2400" b="1" dirty="0"/>
          </a:p>
          <a:p>
            <a:pPr>
              <a:lnSpc>
                <a:spcPct val="150000"/>
              </a:lnSpc>
            </a:pPr>
            <a:r>
              <a:rPr lang="en-US" sz="2400" b="1" dirty="0"/>
              <a:t>Public Resolver</a:t>
            </a:r>
          </a:p>
          <a:p>
            <a:pPr>
              <a:lnSpc>
                <a:spcPct val="150000"/>
              </a:lnSpc>
            </a:pPr>
            <a:r>
              <a:rPr lang="en-US" sz="2400" b="1" dirty="0" err="1"/>
              <a:t>Shadowserver</a:t>
            </a:r>
            <a:endParaRPr lang="en-US" sz="2400" b="1" dirty="0"/>
          </a:p>
        </p:txBody>
      </p:sp>
    </p:spTree>
    <p:extLst>
      <p:ext uri="{BB962C8B-B14F-4D97-AF65-F5344CB8AC3E}">
        <p14:creationId xmlns:p14="http://schemas.microsoft.com/office/powerpoint/2010/main" val="3352187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2196B-447F-8640-9E42-4503AC8714C0}"/>
              </a:ext>
            </a:extLst>
          </p:cNvPr>
          <p:cNvSpPr>
            <a:spLocks noGrp="1"/>
          </p:cNvSpPr>
          <p:nvPr>
            <p:ph type="title"/>
          </p:nvPr>
        </p:nvSpPr>
        <p:spPr/>
        <p:txBody>
          <a:bodyPr/>
          <a:lstStyle/>
          <a:p>
            <a:pPr algn="ctr"/>
            <a:r>
              <a:rPr lang="en-US" dirty="0"/>
              <a:t>Publish</a:t>
            </a:r>
          </a:p>
        </p:txBody>
      </p:sp>
      <p:sp>
        <p:nvSpPr>
          <p:cNvPr id="3" name="Content Placeholder 2">
            <a:extLst>
              <a:ext uri="{FF2B5EF4-FFF2-40B4-BE49-F238E27FC236}">
                <a16:creationId xmlns:a16="http://schemas.microsoft.com/office/drawing/2014/main" id="{BF85B36C-574A-EC48-8AE1-3BD53EE64DB8}"/>
              </a:ext>
            </a:extLst>
          </p:cNvPr>
          <p:cNvSpPr>
            <a:spLocks noGrp="1"/>
          </p:cNvSpPr>
          <p:nvPr>
            <p:ph idx="1"/>
          </p:nvPr>
        </p:nvSpPr>
        <p:spPr>
          <a:xfrm>
            <a:off x="4876800" y="3105573"/>
            <a:ext cx="7315200" cy="637710"/>
          </a:xfrm>
        </p:spPr>
        <p:txBody>
          <a:bodyPr>
            <a:normAutofit/>
          </a:bodyPr>
          <a:lstStyle/>
          <a:p>
            <a:pPr marL="0" indent="0">
              <a:lnSpc>
                <a:spcPct val="150000"/>
              </a:lnSpc>
              <a:buNone/>
            </a:pPr>
            <a:r>
              <a:rPr lang="en-US" sz="2400" dirty="0"/>
              <a:t>https://</a:t>
            </a:r>
            <a:r>
              <a:rPr lang="en-US" sz="2400" dirty="0" err="1"/>
              <a:t>github.com</a:t>
            </a:r>
            <a:r>
              <a:rPr lang="en-US" sz="2400" dirty="0"/>
              <a:t>/</a:t>
            </a:r>
            <a:r>
              <a:rPr lang="en-US" sz="2400" dirty="0" err="1"/>
              <a:t>aliereza</a:t>
            </a:r>
            <a:r>
              <a:rPr lang="en-US" sz="2400" dirty="0"/>
              <a:t>/MLDNS</a:t>
            </a:r>
            <a:endParaRPr lang="en-US" sz="2400" b="1" dirty="0"/>
          </a:p>
        </p:txBody>
      </p:sp>
      <p:pic>
        <p:nvPicPr>
          <p:cNvPr id="5" name="Picture 4">
            <a:extLst>
              <a:ext uri="{FF2B5EF4-FFF2-40B4-BE49-F238E27FC236}">
                <a16:creationId xmlns:a16="http://schemas.microsoft.com/office/drawing/2014/main" id="{C7B7277C-CE82-394E-9E3E-C952574FA173}"/>
              </a:ext>
            </a:extLst>
          </p:cNvPr>
          <p:cNvPicPr>
            <a:picLocks noChangeAspect="1"/>
          </p:cNvPicPr>
          <p:nvPr/>
        </p:nvPicPr>
        <p:blipFill>
          <a:blip r:embed="rId3"/>
          <a:stretch>
            <a:fillRect/>
          </a:stretch>
        </p:blipFill>
        <p:spPr>
          <a:xfrm>
            <a:off x="3869268" y="3043428"/>
            <a:ext cx="762000" cy="762000"/>
          </a:xfrm>
          <a:prstGeom prst="rect">
            <a:avLst/>
          </a:prstGeom>
        </p:spPr>
      </p:pic>
    </p:spTree>
    <p:extLst>
      <p:ext uri="{BB962C8B-B14F-4D97-AF65-F5344CB8AC3E}">
        <p14:creationId xmlns:p14="http://schemas.microsoft.com/office/powerpoint/2010/main" val="69134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1EC34-AAF5-844B-BE37-370034562EC6}"/>
              </a:ext>
            </a:extLst>
          </p:cNvPr>
          <p:cNvSpPr>
            <a:spLocks noGrp="1"/>
          </p:cNvSpPr>
          <p:nvPr>
            <p:ph type="title"/>
          </p:nvPr>
        </p:nvSpPr>
        <p:spPr/>
        <p:txBody>
          <a:bodyPr/>
          <a:lstStyle/>
          <a:p>
            <a:pPr algn="ctr"/>
            <a:r>
              <a:rPr lang="en-US" dirty="0"/>
              <a:t>Me</a:t>
            </a:r>
          </a:p>
        </p:txBody>
      </p:sp>
      <p:sp>
        <p:nvSpPr>
          <p:cNvPr id="3" name="Content Placeholder 2">
            <a:extLst>
              <a:ext uri="{FF2B5EF4-FFF2-40B4-BE49-F238E27FC236}">
                <a16:creationId xmlns:a16="http://schemas.microsoft.com/office/drawing/2014/main" id="{376D83E3-1FF0-1648-8F07-D8046E789C79}"/>
              </a:ext>
            </a:extLst>
          </p:cNvPr>
          <p:cNvSpPr>
            <a:spLocks noGrp="1"/>
          </p:cNvSpPr>
          <p:nvPr>
            <p:ph idx="1"/>
          </p:nvPr>
        </p:nvSpPr>
        <p:spPr/>
        <p:txBody>
          <a:bodyPr>
            <a:normAutofit/>
          </a:bodyPr>
          <a:lstStyle/>
          <a:p>
            <a:pPr marL="0" indent="0">
              <a:lnSpc>
                <a:spcPct val="150000"/>
              </a:lnSpc>
              <a:buNone/>
            </a:pPr>
            <a:r>
              <a:rPr lang="en-US" sz="4400" b="1" dirty="0"/>
              <a:t>Alireza Vaziri</a:t>
            </a:r>
          </a:p>
          <a:p>
            <a:pPr marL="0" indent="0">
              <a:lnSpc>
                <a:spcPct val="100000"/>
              </a:lnSpc>
              <a:buNone/>
            </a:pPr>
            <a:r>
              <a:rPr lang="en-US" sz="3200" dirty="0"/>
              <a:t>Network Engineer</a:t>
            </a:r>
          </a:p>
          <a:p>
            <a:pPr marL="0" indent="0">
              <a:lnSpc>
                <a:spcPct val="100000"/>
              </a:lnSpc>
              <a:buNone/>
            </a:pPr>
            <a:r>
              <a:rPr lang="en-US" sz="3200" dirty="0"/>
              <a:t>Security Practitioner</a:t>
            </a:r>
          </a:p>
        </p:txBody>
      </p:sp>
    </p:spTree>
    <p:extLst>
      <p:ext uri="{BB962C8B-B14F-4D97-AF65-F5344CB8AC3E}">
        <p14:creationId xmlns:p14="http://schemas.microsoft.com/office/powerpoint/2010/main" val="2613016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CFDD0DA-505E-5745-92F4-6923115E225C}"/>
              </a:ext>
            </a:extLst>
          </p:cNvPr>
          <p:cNvSpPr>
            <a:spLocks noGrp="1"/>
          </p:cNvSpPr>
          <p:nvPr>
            <p:ph type="ctrTitle"/>
          </p:nvPr>
        </p:nvSpPr>
        <p:spPr/>
        <p:txBody>
          <a:bodyPr anchor="ctr"/>
          <a:lstStyle/>
          <a:p>
            <a:pPr algn="ctr"/>
            <a:r>
              <a:rPr lang="en-US" dirty="0"/>
              <a:t>Questions?</a:t>
            </a:r>
          </a:p>
        </p:txBody>
      </p:sp>
      <p:sp>
        <p:nvSpPr>
          <p:cNvPr id="5" name="Subtitle 4">
            <a:extLst>
              <a:ext uri="{FF2B5EF4-FFF2-40B4-BE49-F238E27FC236}">
                <a16:creationId xmlns:a16="http://schemas.microsoft.com/office/drawing/2014/main" id="{CF7BB1C4-5EDC-9144-9DAF-91507960D87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90989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1EC34-AAF5-844B-BE37-370034562EC6}"/>
              </a:ext>
            </a:extLst>
          </p:cNvPr>
          <p:cNvSpPr>
            <a:spLocks noGrp="1"/>
          </p:cNvSpPr>
          <p:nvPr>
            <p:ph type="title"/>
          </p:nvPr>
        </p:nvSpPr>
        <p:spPr/>
        <p:txBody>
          <a:bodyPr/>
          <a:lstStyle/>
          <a:p>
            <a:r>
              <a:rPr lang="en-US" dirty="0"/>
              <a:t>Today’s Headache</a:t>
            </a:r>
          </a:p>
        </p:txBody>
      </p:sp>
      <p:sp>
        <p:nvSpPr>
          <p:cNvPr id="3" name="Content Placeholder 2">
            <a:extLst>
              <a:ext uri="{FF2B5EF4-FFF2-40B4-BE49-F238E27FC236}">
                <a16:creationId xmlns:a16="http://schemas.microsoft.com/office/drawing/2014/main" id="{376D83E3-1FF0-1648-8F07-D8046E789C79}"/>
              </a:ext>
            </a:extLst>
          </p:cNvPr>
          <p:cNvSpPr>
            <a:spLocks noGrp="1"/>
          </p:cNvSpPr>
          <p:nvPr>
            <p:ph idx="1"/>
          </p:nvPr>
        </p:nvSpPr>
        <p:spPr/>
        <p:txBody>
          <a:bodyPr>
            <a:normAutofit/>
          </a:bodyPr>
          <a:lstStyle/>
          <a:p>
            <a:pPr>
              <a:lnSpc>
                <a:spcPct val="200000"/>
              </a:lnSpc>
            </a:pPr>
            <a:r>
              <a:rPr lang="en-US" sz="3200" b="1" dirty="0"/>
              <a:t>Botnets</a:t>
            </a:r>
          </a:p>
          <a:p>
            <a:pPr>
              <a:lnSpc>
                <a:spcPct val="200000"/>
              </a:lnSpc>
            </a:pPr>
            <a:r>
              <a:rPr lang="en-US" sz="3200" b="1" dirty="0"/>
              <a:t>Spams</a:t>
            </a:r>
          </a:p>
          <a:p>
            <a:pPr>
              <a:lnSpc>
                <a:spcPct val="200000"/>
              </a:lnSpc>
            </a:pPr>
            <a:r>
              <a:rPr lang="en-US" sz="3200" b="1" dirty="0"/>
              <a:t>Phishing</a:t>
            </a:r>
          </a:p>
        </p:txBody>
      </p:sp>
      <p:sp>
        <p:nvSpPr>
          <p:cNvPr id="4" name="TextBox 3">
            <a:extLst>
              <a:ext uri="{FF2B5EF4-FFF2-40B4-BE49-F238E27FC236}">
                <a16:creationId xmlns:a16="http://schemas.microsoft.com/office/drawing/2014/main" id="{C4EABE2D-2B88-C541-9F49-C0E057329D01}"/>
              </a:ext>
            </a:extLst>
          </p:cNvPr>
          <p:cNvSpPr txBox="1"/>
          <p:nvPr/>
        </p:nvSpPr>
        <p:spPr>
          <a:xfrm>
            <a:off x="8447821" y="2333767"/>
            <a:ext cx="2736647" cy="3154710"/>
          </a:xfrm>
          <a:prstGeom prst="rect">
            <a:avLst/>
          </a:prstGeom>
          <a:noFill/>
        </p:spPr>
        <p:txBody>
          <a:bodyPr wrap="none" rtlCol="0">
            <a:spAutoFit/>
          </a:bodyPr>
          <a:lstStyle/>
          <a:p>
            <a:r>
              <a:rPr lang="en-US" sz="19900" dirty="0"/>
              <a:t>🤕</a:t>
            </a:r>
          </a:p>
        </p:txBody>
      </p:sp>
    </p:spTree>
    <p:extLst>
      <p:ext uri="{BB962C8B-B14F-4D97-AF65-F5344CB8AC3E}">
        <p14:creationId xmlns:p14="http://schemas.microsoft.com/office/powerpoint/2010/main" val="2853877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3F7C2-2889-E345-BFA7-61E290E45106}"/>
              </a:ext>
            </a:extLst>
          </p:cNvPr>
          <p:cNvSpPr>
            <a:spLocks noGrp="1"/>
          </p:cNvSpPr>
          <p:nvPr>
            <p:ph type="title"/>
          </p:nvPr>
        </p:nvSpPr>
        <p:spPr>
          <a:xfrm>
            <a:off x="252919" y="1123837"/>
            <a:ext cx="2947482" cy="4650429"/>
          </a:xfrm>
        </p:spPr>
        <p:txBody>
          <a:bodyPr/>
          <a:lstStyle/>
          <a:p>
            <a:pPr algn="ctr"/>
            <a:r>
              <a:rPr lang="en-US" dirty="0"/>
              <a:t>Worst Botnet Countries</a:t>
            </a:r>
            <a:br>
              <a:rPr lang="en-US" dirty="0"/>
            </a:br>
            <a:br>
              <a:rPr lang="en-US" dirty="0"/>
            </a:br>
            <a:r>
              <a:rPr lang="en-US" sz="8000" dirty="0"/>
              <a:t>🤦🏻</a:t>
            </a:r>
            <a:r>
              <a:rPr lang="en-US" dirty="0"/>
              <a:t>‍♂️</a:t>
            </a:r>
          </a:p>
        </p:txBody>
      </p:sp>
      <p:pic>
        <p:nvPicPr>
          <p:cNvPr id="9" name="Picture 8">
            <a:extLst>
              <a:ext uri="{FF2B5EF4-FFF2-40B4-BE49-F238E27FC236}">
                <a16:creationId xmlns:a16="http://schemas.microsoft.com/office/drawing/2014/main" id="{3351480E-1174-9F4F-A2F5-F6E6615F9A60}"/>
              </a:ext>
            </a:extLst>
          </p:cNvPr>
          <p:cNvPicPr>
            <a:picLocks noChangeAspect="1"/>
          </p:cNvPicPr>
          <p:nvPr/>
        </p:nvPicPr>
        <p:blipFill>
          <a:blip r:embed="rId3"/>
          <a:stretch>
            <a:fillRect/>
          </a:stretch>
        </p:blipFill>
        <p:spPr>
          <a:xfrm>
            <a:off x="4329703" y="1429582"/>
            <a:ext cx="6704481" cy="3989691"/>
          </a:xfrm>
          <a:prstGeom prst="rect">
            <a:avLst/>
          </a:prstGeom>
        </p:spPr>
      </p:pic>
    </p:spTree>
    <p:extLst>
      <p:ext uri="{BB962C8B-B14F-4D97-AF65-F5344CB8AC3E}">
        <p14:creationId xmlns:p14="http://schemas.microsoft.com/office/powerpoint/2010/main" val="1235453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4E4B2-966E-0F44-BB45-AC4341F765FA}"/>
              </a:ext>
            </a:extLst>
          </p:cNvPr>
          <p:cNvSpPr>
            <a:spLocks noGrp="1"/>
          </p:cNvSpPr>
          <p:nvPr>
            <p:ph type="ctrTitle"/>
          </p:nvPr>
        </p:nvSpPr>
        <p:spPr>
          <a:xfrm>
            <a:off x="1002115" y="4064000"/>
            <a:ext cx="7315200" cy="1725846"/>
          </a:xfrm>
        </p:spPr>
        <p:txBody>
          <a:bodyPr/>
          <a:lstStyle/>
          <a:p>
            <a:r>
              <a:rPr lang="en-US" dirty="0"/>
              <a:t>Are we secure?</a:t>
            </a:r>
            <a:br>
              <a:rPr lang="en-US" dirty="0"/>
            </a:br>
            <a:r>
              <a:rPr lang="en-US" dirty="0"/>
              <a:t>NO!</a:t>
            </a:r>
          </a:p>
        </p:txBody>
      </p:sp>
      <p:sp>
        <p:nvSpPr>
          <p:cNvPr id="3" name="TextBox 2">
            <a:extLst>
              <a:ext uri="{FF2B5EF4-FFF2-40B4-BE49-F238E27FC236}">
                <a16:creationId xmlns:a16="http://schemas.microsoft.com/office/drawing/2014/main" id="{52884AE5-C401-4349-88E6-0EA73D1E0D04}"/>
              </a:ext>
            </a:extLst>
          </p:cNvPr>
          <p:cNvSpPr txBox="1"/>
          <p:nvPr/>
        </p:nvSpPr>
        <p:spPr>
          <a:xfrm>
            <a:off x="1002115" y="1337732"/>
            <a:ext cx="4602818" cy="2062103"/>
          </a:xfrm>
          <a:prstGeom prst="rect">
            <a:avLst/>
          </a:prstGeom>
          <a:noFill/>
        </p:spPr>
        <p:txBody>
          <a:bodyPr wrap="square" rtlCol="0">
            <a:spAutoFit/>
          </a:bodyPr>
          <a:lstStyle/>
          <a:p>
            <a:r>
              <a:rPr lang="en-US" sz="3200" b="1" dirty="0">
                <a:solidFill>
                  <a:schemeClr val="bg1"/>
                </a:solidFill>
              </a:rPr>
              <a:t>Firewall</a:t>
            </a:r>
          </a:p>
          <a:p>
            <a:r>
              <a:rPr lang="en-US" sz="3200" b="1" dirty="0">
                <a:solidFill>
                  <a:schemeClr val="bg1"/>
                </a:solidFill>
              </a:rPr>
              <a:t>IDPS</a:t>
            </a:r>
          </a:p>
          <a:p>
            <a:r>
              <a:rPr lang="en-US" sz="3200" b="1" dirty="0">
                <a:solidFill>
                  <a:schemeClr val="bg1"/>
                </a:solidFill>
              </a:rPr>
              <a:t>Antivirus</a:t>
            </a:r>
          </a:p>
          <a:p>
            <a:r>
              <a:rPr lang="en-US" sz="3200" b="1" dirty="0">
                <a:solidFill>
                  <a:schemeClr val="bg1"/>
                </a:solidFill>
              </a:rPr>
              <a:t>Patch Management</a:t>
            </a:r>
          </a:p>
        </p:txBody>
      </p:sp>
      <p:sp>
        <p:nvSpPr>
          <p:cNvPr id="5" name="Title 1">
            <a:extLst>
              <a:ext uri="{FF2B5EF4-FFF2-40B4-BE49-F238E27FC236}">
                <a16:creationId xmlns:a16="http://schemas.microsoft.com/office/drawing/2014/main" id="{A2968954-2305-4D40-82C4-9CCA97A12791}"/>
              </a:ext>
            </a:extLst>
          </p:cNvPr>
          <p:cNvSpPr txBox="1">
            <a:spLocks/>
          </p:cNvSpPr>
          <p:nvPr/>
        </p:nvSpPr>
        <p:spPr>
          <a:xfrm>
            <a:off x="9244518" y="1337732"/>
            <a:ext cx="294748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900" kern="1200" spc="-100" baseline="0">
                <a:solidFill>
                  <a:srgbClr val="FFFFFF"/>
                </a:solidFill>
                <a:latin typeface="+mj-lt"/>
                <a:ea typeface="+mj-ea"/>
                <a:cs typeface="+mj-cs"/>
              </a:defRPr>
            </a:lvl1pPr>
          </a:lstStyle>
          <a:p>
            <a:pPr algn="ctr"/>
            <a:r>
              <a:rPr lang="en-US" sz="4000" dirty="0">
                <a:solidFill>
                  <a:schemeClr val="tx1">
                    <a:lumMod val="50000"/>
                    <a:lumOff val="50000"/>
                  </a:schemeClr>
                </a:solidFill>
              </a:rPr>
              <a:t>Technical Malware Controls</a:t>
            </a:r>
          </a:p>
        </p:txBody>
      </p:sp>
    </p:spTree>
    <p:extLst>
      <p:ext uri="{BB962C8B-B14F-4D97-AF65-F5344CB8AC3E}">
        <p14:creationId xmlns:p14="http://schemas.microsoft.com/office/powerpoint/2010/main" val="2230590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A32D5-6BE8-A943-B1F7-8F2E4DF3202B}"/>
              </a:ext>
            </a:extLst>
          </p:cNvPr>
          <p:cNvSpPr>
            <a:spLocks noGrp="1"/>
          </p:cNvSpPr>
          <p:nvPr>
            <p:ph type="title"/>
          </p:nvPr>
        </p:nvSpPr>
        <p:spPr/>
        <p:txBody>
          <a:bodyPr/>
          <a:lstStyle/>
          <a:p>
            <a:pPr algn="ctr"/>
            <a:r>
              <a:rPr lang="en-US" b="1" dirty="0"/>
              <a:t>RIP</a:t>
            </a:r>
            <a:br>
              <a:rPr lang="en-US" b="1" dirty="0"/>
            </a:br>
            <a:r>
              <a:rPr lang="en-US" b="1" dirty="0"/>
              <a:t>DPI</a:t>
            </a:r>
          </a:p>
        </p:txBody>
      </p:sp>
      <p:sp>
        <p:nvSpPr>
          <p:cNvPr id="3" name="Content Placeholder 2">
            <a:extLst>
              <a:ext uri="{FF2B5EF4-FFF2-40B4-BE49-F238E27FC236}">
                <a16:creationId xmlns:a16="http://schemas.microsoft.com/office/drawing/2014/main" id="{32565E7A-0442-584E-B9D7-A4BF60130D5B}"/>
              </a:ext>
            </a:extLst>
          </p:cNvPr>
          <p:cNvSpPr>
            <a:spLocks noGrp="1"/>
          </p:cNvSpPr>
          <p:nvPr>
            <p:ph idx="1"/>
          </p:nvPr>
        </p:nvSpPr>
        <p:spPr/>
        <p:txBody>
          <a:bodyPr>
            <a:normAutofit/>
          </a:bodyPr>
          <a:lstStyle/>
          <a:p>
            <a:pPr>
              <a:lnSpc>
                <a:spcPct val="150000"/>
              </a:lnSpc>
            </a:pPr>
            <a:r>
              <a:rPr lang="en-US" sz="2400" b="1" dirty="0"/>
              <a:t>Resource Hungry</a:t>
            </a:r>
          </a:p>
          <a:p>
            <a:pPr>
              <a:lnSpc>
                <a:spcPct val="150000"/>
              </a:lnSpc>
            </a:pPr>
            <a:r>
              <a:rPr lang="en-US" sz="2400" b="1" dirty="0"/>
              <a:t>Everything is Encrypted</a:t>
            </a:r>
          </a:p>
          <a:p>
            <a:pPr>
              <a:lnSpc>
                <a:spcPct val="150000"/>
              </a:lnSpc>
            </a:pPr>
            <a:r>
              <a:rPr lang="en-US" sz="2400" b="1" dirty="0"/>
              <a:t>Polymorphic Malwares</a:t>
            </a:r>
          </a:p>
        </p:txBody>
      </p:sp>
      <p:sp>
        <p:nvSpPr>
          <p:cNvPr id="4" name="Rectangle 3">
            <a:extLst>
              <a:ext uri="{FF2B5EF4-FFF2-40B4-BE49-F238E27FC236}">
                <a16:creationId xmlns:a16="http://schemas.microsoft.com/office/drawing/2014/main" id="{01D13842-A19B-D341-B313-12CD40F55D17}"/>
              </a:ext>
            </a:extLst>
          </p:cNvPr>
          <p:cNvSpPr/>
          <p:nvPr/>
        </p:nvSpPr>
        <p:spPr>
          <a:xfrm>
            <a:off x="8657112" y="2256506"/>
            <a:ext cx="2028593" cy="3154710"/>
          </a:xfrm>
          <a:prstGeom prst="rect">
            <a:avLst/>
          </a:prstGeom>
        </p:spPr>
        <p:txBody>
          <a:bodyPr wrap="square">
            <a:spAutoFit/>
          </a:bodyPr>
          <a:lstStyle/>
          <a:p>
            <a:r>
              <a:rPr lang="en-US" sz="19900" dirty="0"/>
              <a:t>🧐</a:t>
            </a:r>
          </a:p>
        </p:txBody>
      </p:sp>
    </p:spTree>
    <p:extLst>
      <p:ext uri="{BB962C8B-B14F-4D97-AF65-F5344CB8AC3E}">
        <p14:creationId xmlns:p14="http://schemas.microsoft.com/office/powerpoint/2010/main" val="2520149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3171F-0E25-5247-85D8-1FD22E59B975}"/>
              </a:ext>
            </a:extLst>
          </p:cNvPr>
          <p:cNvSpPr>
            <a:spLocks noGrp="1"/>
          </p:cNvSpPr>
          <p:nvPr>
            <p:ph type="title"/>
          </p:nvPr>
        </p:nvSpPr>
        <p:spPr/>
        <p:txBody>
          <a:bodyPr/>
          <a:lstStyle/>
          <a:p>
            <a:r>
              <a:rPr lang="en-US" dirty="0" err="1"/>
              <a:t>NetFlow</a:t>
            </a:r>
            <a:r>
              <a:rPr lang="en-US" dirty="0"/>
              <a:t> Based Botnet Detection</a:t>
            </a:r>
          </a:p>
        </p:txBody>
      </p:sp>
      <p:sp>
        <p:nvSpPr>
          <p:cNvPr id="3" name="Content Placeholder 2">
            <a:extLst>
              <a:ext uri="{FF2B5EF4-FFF2-40B4-BE49-F238E27FC236}">
                <a16:creationId xmlns:a16="http://schemas.microsoft.com/office/drawing/2014/main" id="{180F05E7-5D16-AC4C-8A28-79F94500C440}"/>
              </a:ext>
            </a:extLst>
          </p:cNvPr>
          <p:cNvSpPr>
            <a:spLocks noGrp="1"/>
          </p:cNvSpPr>
          <p:nvPr>
            <p:ph idx="1"/>
          </p:nvPr>
        </p:nvSpPr>
        <p:spPr/>
        <p:txBody>
          <a:bodyPr>
            <a:normAutofit/>
          </a:bodyPr>
          <a:lstStyle/>
          <a:p>
            <a:pPr>
              <a:lnSpc>
                <a:spcPct val="150000"/>
              </a:lnSpc>
            </a:pPr>
            <a:r>
              <a:rPr lang="en-US" sz="2400" b="1" dirty="0"/>
              <a:t>Flow Based Analysis on malware traffic</a:t>
            </a:r>
          </a:p>
          <a:p>
            <a:pPr>
              <a:lnSpc>
                <a:spcPct val="150000"/>
              </a:lnSpc>
            </a:pPr>
            <a:r>
              <a:rPr lang="en-US" sz="2400" b="1" dirty="0"/>
              <a:t>Machine Learning based prediction</a:t>
            </a:r>
          </a:p>
        </p:txBody>
      </p:sp>
      <p:pic>
        <p:nvPicPr>
          <p:cNvPr id="5" name="Picture 4">
            <a:extLst>
              <a:ext uri="{FF2B5EF4-FFF2-40B4-BE49-F238E27FC236}">
                <a16:creationId xmlns:a16="http://schemas.microsoft.com/office/drawing/2014/main" id="{40152AFE-0AD9-AD46-8513-C65EF76F0C80}"/>
              </a:ext>
            </a:extLst>
          </p:cNvPr>
          <p:cNvPicPr>
            <a:picLocks noChangeAspect="1"/>
          </p:cNvPicPr>
          <p:nvPr/>
        </p:nvPicPr>
        <p:blipFill>
          <a:blip r:embed="rId3"/>
          <a:stretch>
            <a:fillRect/>
          </a:stretch>
        </p:blipFill>
        <p:spPr>
          <a:xfrm>
            <a:off x="145510" y="4892548"/>
            <a:ext cx="3162300" cy="1092200"/>
          </a:xfrm>
          <a:prstGeom prst="rect">
            <a:avLst/>
          </a:prstGeom>
        </p:spPr>
      </p:pic>
    </p:spTree>
    <p:extLst>
      <p:ext uri="{BB962C8B-B14F-4D97-AF65-F5344CB8AC3E}">
        <p14:creationId xmlns:p14="http://schemas.microsoft.com/office/powerpoint/2010/main" val="289618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DE832-0D9D-1C42-8F45-2BB14FF5848C}"/>
              </a:ext>
            </a:extLst>
          </p:cNvPr>
          <p:cNvSpPr>
            <a:spLocks noGrp="1"/>
          </p:cNvSpPr>
          <p:nvPr>
            <p:ph type="title"/>
          </p:nvPr>
        </p:nvSpPr>
        <p:spPr/>
        <p:txBody>
          <a:bodyPr/>
          <a:lstStyle/>
          <a:p>
            <a:r>
              <a:rPr lang="en-US" dirty="0"/>
              <a:t>Malware Distribution URLs</a:t>
            </a:r>
          </a:p>
        </p:txBody>
      </p:sp>
      <p:sp>
        <p:nvSpPr>
          <p:cNvPr id="3" name="Content Placeholder 2">
            <a:extLst>
              <a:ext uri="{FF2B5EF4-FFF2-40B4-BE49-F238E27FC236}">
                <a16:creationId xmlns:a16="http://schemas.microsoft.com/office/drawing/2014/main" id="{5BA1813F-1944-464F-9EF9-7A3B3EAF6839}"/>
              </a:ext>
            </a:extLst>
          </p:cNvPr>
          <p:cNvSpPr>
            <a:spLocks noGrp="1"/>
          </p:cNvSpPr>
          <p:nvPr>
            <p:ph idx="1"/>
          </p:nvPr>
        </p:nvSpPr>
        <p:spPr/>
        <p:txBody>
          <a:bodyPr>
            <a:normAutofit fontScale="70000" lnSpcReduction="20000"/>
          </a:bodyPr>
          <a:lstStyle/>
          <a:p>
            <a:pPr marL="0" indent="0">
              <a:lnSpc>
                <a:spcPct val="150000"/>
              </a:lnSpc>
              <a:buNone/>
            </a:pPr>
            <a:r>
              <a:rPr lang="en-US" sz="2400" b="1" dirty="0" err="1"/>
              <a:t>afobal.cl</a:t>
            </a:r>
            <a:endParaRPr lang="en-US" sz="2400" b="1" dirty="0"/>
          </a:p>
          <a:p>
            <a:pPr marL="0" indent="0">
              <a:lnSpc>
                <a:spcPct val="150000"/>
              </a:lnSpc>
              <a:buNone/>
            </a:pPr>
            <a:r>
              <a:rPr lang="en-US" sz="2400" b="1" dirty="0" err="1">
                <a:highlight>
                  <a:srgbClr val="FFFF00"/>
                </a:highlight>
              </a:rPr>
              <a:t>alvoportas.com.br</a:t>
            </a:r>
            <a:endParaRPr lang="en-US" sz="2400" b="1" dirty="0">
              <a:highlight>
                <a:srgbClr val="FFFF00"/>
              </a:highlight>
            </a:endParaRPr>
          </a:p>
          <a:p>
            <a:pPr marL="0" indent="0">
              <a:lnSpc>
                <a:spcPct val="150000"/>
              </a:lnSpc>
              <a:buNone/>
            </a:pPr>
            <a:r>
              <a:rPr lang="en-US" sz="2400" b="1" dirty="0" err="1"/>
              <a:t>bestdove.in.ua</a:t>
            </a:r>
            <a:endParaRPr lang="en-US" sz="2400" b="1" dirty="0"/>
          </a:p>
          <a:p>
            <a:pPr marL="0" indent="0">
              <a:lnSpc>
                <a:spcPct val="150000"/>
              </a:lnSpc>
              <a:buNone/>
            </a:pPr>
            <a:r>
              <a:rPr lang="en-US" sz="2400" b="1" dirty="0" err="1"/>
              <a:t>blogerjijer.pw</a:t>
            </a:r>
            <a:endParaRPr lang="en-US" sz="2400" b="1" dirty="0"/>
          </a:p>
          <a:p>
            <a:pPr marL="0" indent="0">
              <a:lnSpc>
                <a:spcPct val="150000"/>
              </a:lnSpc>
              <a:buNone/>
            </a:pPr>
            <a:r>
              <a:rPr lang="en-US" sz="2400" b="1" dirty="0" err="1"/>
              <a:t>bright.su</a:t>
            </a:r>
            <a:endParaRPr lang="en-US" sz="2400" b="1" dirty="0"/>
          </a:p>
          <a:p>
            <a:pPr marL="0" indent="0">
              <a:lnSpc>
                <a:spcPct val="150000"/>
              </a:lnSpc>
              <a:buNone/>
            </a:pPr>
            <a:r>
              <a:rPr lang="en-US" sz="2400" b="1" dirty="0"/>
              <a:t>dau43vt5wtrd.tk</a:t>
            </a:r>
          </a:p>
          <a:p>
            <a:pPr marL="0" indent="0">
              <a:lnSpc>
                <a:spcPct val="150000"/>
              </a:lnSpc>
              <a:buNone/>
            </a:pPr>
            <a:r>
              <a:rPr lang="en-US" sz="2400" b="1" dirty="0" err="1"/>
              <a:t>domnicpeter.in.net</a:t>
            </a:r>
            <a:endParaRPr lang="en-US" sz="2400" b="1" dirty="0"/>
          </a:p>
          <a:p>
            <a:pPr marL="0" indent="0">
              <a:lnSpc>
                <a:spcPct val="150000"/>
              </a:lnSpc>
              <a:buNone/>
            </a:pPr>
            <a:r>
              <a:rPr lang="en-US" sz="2400" b="1" dirty="0" err="1"/>
              <a:t>dzitech.net</a:t>
            </a:r>
            <a:endParaRPr lang="en-US" sz="2400" b="1" dirty="0"/>
          </a:p>
          <a:p>
            <a:pPr marL="0" indent="0">
              <a:lnSpc>
                <a:spcPct val="150000"/>
              </a:lnSpc>
              <a:buNone/>
            </a:pPr>
            <a:r>
              <a:rPr lang="en-US" sz="2400" b="1" dirty="0" err="1"/>
              <a:t>fadzulani.com</a:t>
            </a:r>
            <a:endParaRPr lang="en-US" sz="2400" b="1" dirty="0"/>
          </a:p>
          <a:p>
            <a:pPr marL="0" indent="0">
              <a:lnSpc>
                <a:spcPct val="150000"/>
              </a:lnSpc>
              <a:buNone/>
            </a:pPr>
            <a:r>
              <a:rPr lang="en-US" sz="2400" b="1" dirty="0" err="1"/>
              <a:t>hruner.com</a:t>
            </a:r>
            <a:endParaRPr lang="en-US" sz="2400" b="1" dirty="0"/>
          </a:p>
        </p:txBody>
      </p:sp>
      <p:sp>
        <p:nvSpPr>
          <p:cNvPr id="4" name="Rectangle 3">
            <a:extLst>
              <a:ext uri="{FF2B5EF4-FFF2-40B4-BE49-F238E27FC236}">
                <a16:creationId xmlns:a16="http://schemas.microsoft.com/office/drawing/2014/main" id="{A260ACD6-3FAD-F54F-BC50-E41CF721B268}"/>
              </a:ext>
            </a:extLst>
          </p:cNvPr>
          <p:cNvSpPr/>
          <p:nvPr/>
        </p:nvSpPr>
        <p:spPr>
          <a:xfrm>
            <a:off x="8447821" y="2253473"/>
            <a:ext cx="2736647" cy="3154710"/>
          </a:xfrm>
          <a:prstGeom prst="rect">
            <a:avLst/>
          </a:prstGeom>
        </p:spPr>
        <p:txBody>
          <a:bodyPr wrap="none">
            <a:spAutoFit/>
          </a:bodyPr>
          <a:lstStyle/>
          <a:p>
            <a:r>
              <a:rPr lang="en-US" sz="19900" dirty="0"/>
              <a:t>☠️</a:t>
            </a:r>
          </a:p>
        </p:txBody>
      </p:sp>
    </p:spTree>
    <p:extLst>
      <p:ext uri="{BB962C8B-B14F-4D97-AF65-F5344CB8AC3E}">
        <p14:creationId xmlns:p14="http://schemas.microsoft.com/office/powerpoint/2010/main" val="236115754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27027</TotalTime>
  <Words>1299</Words>
  <Application>Microsoft Macintosh PowerPoint</Application>
  <PresentationFormat>Widescreen</PresentationFormat>
  <Paragraphs>207</Paragraphs>
  <Slides>30</Slides>
  <Notes>27</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Calibri</vt:lpstr>
      <vt:lpstr>Corbel</vt:lpstr>
      <vt:lpstr>Courier</vt:lpstr>
      <vt:lpstr>Wingdings 2</vt:lpstr>
      <vt:lpstr>Frame</vt:lpstr>
      <vt:lpstr>Proactive Network Protection Through DNS</vt:lpstr>
      <vt:lpstr>Agenda</vt:lpstr>
      <vt:lpstr>Me</vt:lpstr>
      <vt:lpstr>Today’s Headache</vt:lpstr>
      <vt:lpstr>Worst Botnet Countries  🤦🏻‍♂️</vt:lpstr>
      <vt:lpstr>Are we secure? NO!</vt:lpstr>
      <vt:lpstr>RIP DPI</vt:lpstr>
      <vt:lpstr>NetFlow Based Botnet Detection</vt:lpstr>
      <vt:lpstr>Malware Distribution URLs</vt:lpstr>
      <vt:lpstr>😣</vt:lpstr>
      <vt:lpstr>DNS-Based Malware Control</vt:lpstr>
      <vt:lpstr>DNS is vulnerable by design</vt:lpstr>
      <vt:lpstr>DNSSEC</vt:lpstr>
      <vt:lpstr>DNS RPZ (Response Policy Zone)</vt:lpstr>
      <vt:lpstr>BIND RPZ</vt:lpstr>
      <vt:lpstr>DNS Success Stories</vt:lpstr>
      <vt:lpstr>😄</vt:lpstr>
      <vt:lpstr>Zone Update</vt:lpstr>
      <vt:lpstr>Local Threat Intelligence</vt:lpstr>
      <vt:lpstr>Background Check</vt:lpstr>
      <vt:lpstr>Protect Top Hosts from Phishing</vt:lpstr>
      <vt:lpstr>Fuzzy Logic</vt:lpstr>
      <vt:lpstr>Machine Learning</vt:lpstr>
      <vt:lpstr>Query Logs</vt:lpstr>
      <vt:lpstr>Procedure</vt:lpstr>
      <vt:lpstr>KNN Classifier</vt:lpstr>
      <vt:lpstr>What is missing?</vt:lpstr>
      <vt:lpstr>What do we need?</vt:lpstr>
      <vt:lpstr>Publish</vt:lpstr>
      <vt:lpstr>Questions?</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Proactive Phishing Prevention Through DNS RPZ</dc:title>
  <dc:creator>Alireza Vaziri</dc:creator>
  <cp:lastModifiedBy>Alireza Vaziri</cp:lastModifiedBy>
  <cp:revision>63</cp:revision>
  <cp:lastPrinted>2018-04-23T19:25:15Z</cp:lastPrinted>
  <dcterms:created xsi:type="dcterms:W3CDTF">2018-02-09T14:15:51Z</dcterms:created>
  <dcterms:modified xsi:type="dcterms:W3CDTF">2018-04-26T03:16:35Z</dcterms:modified>
</cp:coreProperties>
</file>