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430" r:id="rId2"/>
    <p:sldId id="444" r:id="rId3"/>
    <p:sldId id="445" r:id="rId4"/>
    <p:sldId id="446" r:id="rId5"/>
    <p:sldId id="370" r:id="rId6"/>
    <p:sldId id="431" r:id="rId7"/>
    <p:sldId id="434" r:id="rId8"/>
    <p:sldId id="357" r:id="rId9"/>
    <p:sldId id="422" r:id="rId10"/>
    <p:sldId id="423" r:id="rId11"/>
    <p:sldId id="418" r:id="rId12"/>
    <p:sldId id="429" r:id="rId13"/>
    <p:sldId id="432" r:id="rId14"/>
    <p:sldId id="392" r:id="rId15"/>
    <p:sldId id="426" r:id="rId16"/>
    <p:sldId id="427" r:id="rId17"/>
    <p:sldId id="440" r:id="rId18"/>
    <p:sldId id="433" r:id="rId19"/>
    <p:sldId id="415" r:id="rId20"/>
    <p:sldId id="441" r:id="rId21"/>
    <p:sldId id="442" r:id="rId22"/>
    <p:sldId id="436" r:id="rId23"/>
    <p:sldId id="372" r:id="rId24"/>
    <p:sldId id="447" r:id="rId25"/>
    <p:sldId id="448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417016"/>
    <a:srgbClr val="008000"/>
    <a:srgbClr val="C76361"/>
    <a:srgbClr val="47534C"/>
    <a:srgbClr val="FFCF37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89758" autoAdjust="0"/>
  </p:normalViewPr>
  <p:slideViewPr>
    <p:cSldViewPr>
      <p:cViewPr varScale="1">
        <p:scale>
          <a:sx n="59" d="100"/>
          <a:sy n="59" d="100"/>
        </p:scale>
        <p:origin x="1361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5946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E0194-B886-42A2-8456-100662AB7AE2}" type="datetimeFigureOut">
              <a:rPr lang="it-IT" smtClean="0"/>
              <a:t>25/04/2018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347C4-62C2-4777-86D2-5A18901620D2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045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need the pictures?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51C17-C8D3-48E6-AACD-DA3C0D313A03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221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347C4-62C2-4777-86D2-5A18901620D2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3049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need the pictures?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51C17-C8D3-48E6-AACD-DA3C0D313A03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2217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347C4-62C2-4777-86D2-5A18901620D2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013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347C4-62C2-4777-86D2-5A18901620D2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0131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need the pictures?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51C17-C8D3-48E6-AACD-DA3C0D313A03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2217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need the pictures?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51C17-C8D3-48E6-AACD-DA3C0D313A03}" type="slidenum">
              <a:rPr lang="it-IT" smtClean="0"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2217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need the pictures?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51C17-C8D3-48E6-AACD-DA3C0D313A03}" type="slidenum">
              <a:rPr lang="it-IT" smtClean="0"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221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15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64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4474-223D-42F1-B35E-B7C463750A17}" type="datetime1">
              <a:rPr lang="it-IT" smtClean="0"/>
              <a:t>25/04/2018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896" y="687611"/>
            <a:ext cx="2133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 dirty="0"/>
          </a:p>
        </p:txBody>
      </p:sp>
      <p:sp>
        <p:nvSpPr>
          <p:cNvPr id="7" name="Rettangolo 6"/>
          <p:cNvSpPr/>
          <p:nvPr userDrawn="1"/>
        </p:nvSpPr>
        <p:spPr>
          <a:xfrm>
            <a:off x="-18000" y="1068550"/>
            <a:ext cx="9180000" cy="1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AB38B-890B-4210-A019-F218C3909D7D}" type="datetime1">
              <a:rPr lang="it-IT" smtClean="0"/>
              <a:t>25/04/2018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4.png"/><Relationship Id="rId4" Type="http://schemas.openxmlformats.org/officeDocument/2006/relationships/image" Target="../media/image33.gi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35.jpeg"/><Relationship Id="rId5" Type="http://schemas.openxmlformats.org/officeDocument/2006/relationships/image" Target="../media/image14.pn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1.gif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9.jpe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3.jpeg"/><Relationship Id="rId9" Type="http://schemas.openxmlformats.org/officeDocument/2006/relationships/image" Target="../media/image17.png"/><Relationship Id="rId1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0000">
              <a:schemeClr val="accent1">
                <a:tint val="44500"/>
                <a:satMod val="160000"/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0735" y="2708920"/>
            <a:ext cx="56046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Impact of Carrier-Grade NAT</a:t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on Web Browsing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4584" y="4077072"/>
            <a:ext cx="7200000" cy="193899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it-IT" sz="2400" b="1" dirty="0"/>
              <a:t>Ali Safari </a:t>
            </a:r>
            <a:r>
              <a:rPr lang="it-IT" sz="2400" b="1" dirty="0" err="1"/>
              <a:t>Khatouni</a:t>
            </a:r>
            <a:endParaRPr lang="it-IT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Enrico Bocchi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Stefano Traverso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Alessandro Finamore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Valeria Di Gennaro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Marco Mellia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Maurizio Munafò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it-IT" sz="2400" dirty="0"/>
              <a:t>Dario Rossi</a:t>
            </a:r>
          </a:p>
        </p:txBody>
      </p:sp>
      <p:pic>
        <p:nvPicPr>
          <p:cNvPr id="1026" name="Picture 2" descr="E:\Dropbox\_Privata_Enry\loghi\mplane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8"/>
          <a:stretch/>
        </p:blipFill>
        <p:spPr bwMode="auto">
          <a:xfrm>
            <a:off x="7148522" y="5949280"/>
            <a:ext cx="189311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2328" y="332656"/>
            <a:ext cx="2556136" cy="255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7B43C6-1687-4E24-A14C-19D5BD1E95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996952"/>
            <a:ext cx="1071562" cy="1071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803662-82DB-43B3-8DE4-31BA8ECE51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924944"/>
            <a:ext cx="1200622" cy="12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64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the Impact of CGN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84784"/>
            <a:ext cx="8316000" cy="4525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600" dirty="0"/>
              <a:t>Consider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9 performance metrics</a:t>
            </a:r>
          </a:p>
          <a:p>
            <a:pPr>
              <a:buBlip>
                <a:blip r:embed="rId2"/>
              </a:buBlip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Measure</a:t>
            </a:r>
            <a:r>
              <a:rPr lang="en-US" sz="2600" dirty="0"/>
              <a:t> distinct probability distributions for each metric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Tied to private and public households</a:t>
            </a:r>
            <a:endParaRPr lang="en-US" sz="1000" dirty="0"/>
          </a:p>
          <a:p>
            <a:pPr marL="0" indent="0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Jensen-Shannon Divergence</a:t>
            </a:r>
          </a:p>
          <a:p>
            <a:pPr>
              <a:buBlip>
                <a:blip r:embed="rId2"/>
              </a:buBlip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Quantify the difference </a:t>
            </a:r>
            <a:r>
              <a:rPr lang="en-US" sz="2200" dirty="0"/>
              <a:t>between a pair of probability distributions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Based on the Kullback-Leibler divergence</a:t>
            </a:r>
          </a:p>
          <a:p>
            <a:pPr lvl="1">
              <a:buClr>
                <a:srgbClr val="008000"/>
              </a:buClr>
              <a:buSzPct val="120000"/>
              <a:buFont typeface="Calibri" pitchFamily="34" charset="0"/>
              <a:buChar char="+"/>
            </a:pPr>
            <a:r>
              <a:rPr lang="en-US" sz="2200" dirty="0"/>
              <a:t>Symmetric</a:t>
            </a:r>
          </a:p>
          <a:p>
            <a:pPr lvl="1">
              <a:buClr>
                <a:srgbClr val="008000"/>
              </a:buClr>
              <a:buSzPct val="120000"/>
              <a:buFont typeface="Calibri" pitchFamily="34" charset="0"/>
              <a:buChar char="+"/>
            </a:pPr>
            <a:r>
              <a:rPr lang="en-US" sz="2200" dirty="0"/>
              <a:t>Bounded to finite value</a:t>
            </a:r>
          </a:p>
          <a:p>
            <a:pPr marL="0" indent="0">
              <a:buNone/>
            </a:pP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595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Jensen-Shannon Calibration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7864" y="2781376"/>
            <a:ext cx="5760000" cy="403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323528" y="1484784"/>
            <a:ext cx="846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Need of a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threshold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dirty="0"/>
              <a:t>to discriminate between </a:t>
            </a:r>
            <a:br>
              <a:rPr lang="en-US" sz="2600" dirty="0"/>
            </a:br>
            <a:r>
              <a:rPr lang="en-US" sz="2600" dirty="0"/>
              <a:t>significant and negligible differences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600" dirty="0"/>
              <a:t>Calibration with:</a:t>
            </a:r>
          </a:p>
          <a:p>
            <a:pPr>
              <a:buBlip>
                <a:blip r:embed="rId3"/>
              </a:buBlip>
            </a:pPr>
            <a:r>
              <a:rPr lang="en-US" sz="2200" dirty="0"/>
              <a:t>Negexp CDF</a:t>
            </a:r>
          </a:p>
          <a:p>
            <a:pPr>
              <a:buBlip>
                <a:blip r:embed="rId3"/>
              </a:buBlip>
            </a:pPr>
            <a:r>
              <a:rPr lang="el-GR" sz="2200" dirty="0"/>
              <a:t>λ</a:t>
            </a:r>
            <a:r>
              <a:rPr lang="el-GR" sz="2200" baseline="-25000" dirty="0"/>
              <a:t>0</a:t>
            </a:r>
            <a:r>
              <a:rPr lang="it-IT" sz="2200" baseline="-25000" dirty="0"/>
              <a:t> </a:t>
            </a:r>
            <a:r>
              <a:rPr lang="it-IT" sz="2200" dirty="0"/>
              <a:t>= 1, </a:t>
            </a:r>
            <a:r>
              <a:rPr lang="en-US" sz="2200" dirty="0"/>
              <a:t>fixed</a:t>
            </a:r>
          </a:p>
          <a:p>
            <a:pPr>
              <a:buBlip>
                <a:blip r:embed="rId3"/>
              </a:buBlip>
            </a:pPr>
            <a:r>
              <a:rPr lang="el-GR" sz="2200" dirty="0"/>
              <a:t>λ</a:t>
            </a:r>
            <a:r>
              <a:rPr lang="it-IT" sz="2200" baseline="-25000" dirty="0"/>
              <a:t>1</a:t>
            </a:r>
            <a:r>
              <a:rPr lang="it-IT" sz="2200" dirty="0"/>
              <a:t> </a:t>
            </a:r>
            <a:r>
              <a:rPr lang="en-US" sz="2200" dirty="0"/>
              <a:t>varies</a:t>
            </a:r>
            <a:r>
              <a:rPr lang="it-IT" sz="2200" dirty="0"/>
              <a:t> [1 ÷ 8]</a:t>
            </a:r>
          </a:p>
        </p:txBody>
      </p:sp>
    </p:spTree>
    <p:extLst>
      <p:ext uri="{BB962C8B-B14F-4D97-AF65-F5344CB8AC3E}">
        <p14:creationId xmlns:p14="http://schemas.microsoft.com/office/powerpoint/2010/main" val="230753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Jensen-Shannon Calibration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 dirty="0"/>
          </a:p>
        </p:txBody>
      </p:sp>
      <p:pic>
        <p:nvPicPr>
          <p:cNvPr id="8" name="Picture 2" descr="E:\Scrivania\as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504" y="2708920"/>
            <a:ext cx="5400000" cy="37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323528" y="1484784"/>
            <a:ext cx="846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Recommendations</a:t>
            </a:r>
            <a:r>
              <a:rPr lang="it-IT" sz="2600" dirty="0"/>
              <a:t> </a:t>
            </a:r>
            <a:r>
              <a:rPr lang="en-US" sz="2600" dirty="0"/>
              <a:t>to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avoid bias</a:t>
            </a:r>
            <a:r>
              <a:rPr lang="it-IT" sz="2600" dirty="0"/>
              <a:t>:</a:t>
            </a:r>
          </a:p>
          <a:p>
            <a:pPr>
              <a:buBlip>
                <a:blip r:embed="rId3"/>
              </a:buBlip>
            </a:pPr>
            <a:r>
              <a:rPr lang="en-US" sz="2200" dirty="0"/>
              <a:t>Tool calibration to avoid measurement artifacts</a:t>
            </a:r>
          </a:p>
          <a:p>
            <a:pPr>
              <a:buBlip>
                <a:blip r:embed="rId3"/>
              </a:buBlip>
            </a:pPr>
            <a:r>
              <a:rPr lang="en-US" sz="2200" dirty="0"/>
              <a:t>Adequate binning strategy</a:t>
            </a:r>
          </a:p>
          <a:p>
            <a:pPr marL="0" indent="0">
              <a:buNone/>
            </a:pPr>
            <a:endParaRPr lang="en-US" sz="2200" dirty="0"/>
          </a:p>
          <a:p>
            <a:pPr>
              <a:buBlip>
                <a:blip r:embed="rId3"/>
              </a:buBlip>
            </a:pPr>
            <a:r>
              <a:rPr lang="en-US" sz="2200" dirty="0"/>
              <a:t>Relevant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population size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Blip>
                <a:blip r:embed="rId3"/>
              </a:buBlip>
            </a:pPr>
            <a:r>
              <a:rPr lang="en-US" sz="2200" dirty="0"/>
              <a:t>Distribution samples </a:t>
            </a:r>
            <a:br>
              <a:rPr lang="en-US" sz="2200" dirty="0"/>
            </a:br>
            <a:r>
              <a:rPr lang="en-US" sz="2200" dirty="0"/>
              <a:t>are TCP flows</a:t>
            </a:r>
            <a:endParaRPr lang="it-IT" sz="2200" dirty="0"/>
          </a:p>
        </p:txBody>
      </p:sp>
      <p:grpSp>
        <p:nvGrpSpPr>
          <p:cNvPr id="14" name="Gruppo 13"/>
          <p:cNvGrpSpPr/>
          <p:nvPr/>
        </p:nvGrpSpPr>
        <p:grpSpPr>
          <a:xfrm>
            <a:off x="215936" y="5337360"/>
            <a:ext cx="3780000" cy="1350000"/>
            <a:chOff x="4464000" y="4869000"/>
            <a:chExt cx="3780000" cy="1350000"/>
          </a:xfrm>
        </p:grpSpPr>
        <p:sp>
          <p:nvSpPr>
            <p:cNvPr id="15" name="Rettangolo arrotondato 14"/>
            <p:cNvSpPr/>
            <p:nvPr/>
          </p:nvSpPr>
          <p:spPr>
            <a:xfrm>
              <a:off x="4464000" y="4869000"/>
              <a:ext cx="3780000" cy="133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4554000" y="4959000"/>
              <a:ext cx="3600000" cy="1260000"/>
            </a:xfrm>
            <a:prstGeom prst="roundRect">
              <a:avLst/>
            </a:prstGeom>
            <a:ln w="127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US" sz="2400" b="1" i="1" dirty="0">
                  <a:solidFill>
                    <a:srgbClr val="C00000"/>
                  </a:solidFill>
                </a:rPr>
                <a:t>Dataset</a:t>
              </a:r>
              <a:endParaRPr lang="en-US" sz="2200" b="1" i="1" dirty="0">
                <a:solidFill>
                  <a:srgbClr val="C00000"/>
                </a:solidFill>
              </a:endParaRPr>
            </a:p>
            <a:p>
              <a:pPr lvl="1" indent="-457200">
                <a:buFont typeface="+mj-lt"/>
                <a:buAutoNum type="arabicPeriod"/>
              </a:pPr>
              <a:r>
                <a:rPr lang="en-US" sz="2000" i="1" dirty="0">
                  <a:solidFill>
                    <a:schemeClr val="tx1"/>
                  </a:solidFill>
                </a:rPr>
                <a:t>1.7B TCP flows</a:t>
              </a:r>
            </a:p>
            <a:p>
              <a:pPr lvl="1" indent="-457200">
                <a:buFont typeface="+mj-lt"/>
                <a:buAutoNum type="arabicPeriod"/>
              </a:pPr>
              <a:r>
                <a:rPr lang="en-US" sz="2000" i="1" dirty="0">
                  <a:solidFill>
                    <a:schemeClr val="tx1"/>
                  </a:solidFill>
                </a:rPr>
                <a:t>0.7B HTTP requests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579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0000">
              <a:schemeClr val="accent1">
                <a:tint val="44500"/>
                <a:satMod val="160000"/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10735" y="2708920"/>
            <a:ext cx="5872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Performance Metrics Analysis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44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Metrics – TWHT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23528" y="1484784"/>
            <a:ext cx="8329292" cy="50830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Three Way Handshake Time (TWHT)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2"/>
              </a:buBlip>
            </a:pPr>
            <a:r>
              <a:rPr lang="en-US" sz="2000" dirty="0">
                <a:solidFill>
                  <a:srgbClr val="3A6495"/>
                </a:solidFill>
              </a:rPr>
              <a:t>Any remote server (</a:t>
            </a:r>
            <a:r>
              <a:rPr lang="en-US" sz="2000" i="1" dirty="0">
                <a:solidFill>
                  <a:srgbClr val="3A6495"/>
                </a:solidFill>
              </a:rPr>
              <a:t>all</a:t>
            </a:r>
            <a:r>
              <a:rPr lang="en-US" sz="2000" dirty="0">
                <a:solidFill>
                  <a:srgbClr val="3A6495"/>
                </a:solidFill>
              </a:rPr>
              <a:t>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2"/>
              </a:buBlip>
            </a:pPr>
            <a:r>
              <a:rPr lang="en-US" sz="2000" dirty="0">
                <a:solidFill>
                  <a:srgbClr val="038004"/>
                </a:solidFill>
              </a:rPr>
              <a:t>iTunes contents (</a:t>
            </a:r>
            <a:r>
              <a:rPr lang="en-US" sz="2000" i="1" dirty="0">
                <a:solidFill>
                  <a:srgbClr val="038004"/>
                </a:solidFill>
              </a:rPr>
              <a:t>phobos.apple.com - Akamai</a:t>
            </a:r>
            <a:r>
              <a:rPr lang="en-US" sz="2000" dirty="0">
                <a:solidFill>
                  <a:srgbClr val="038004"/>
                </a:solidFill>
              </a:rPr>
              <a:t>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2"/>
              </a:buBlip>
            </a:pPr>
            <a:r>
              <a:rPr lang="en-US" sz="2000" dirty="0">
                <a:solidFill>
                  <a:srgbClr val="FF9100"/>
                </a:solidFill>
              </a:rPr>
              <a:t>Google Search (</a:t>
            </a:r>
            <a:r>
              <a:rPr lang="en-US" sz="2000" i="1" dirty="0">
                <a:solidFill>
                  <a:srgbClr val="FF9100"/>
                </a:solidFill>
              </a:rPr>
              <a:t>Google.com</a:t>
            </a:r>
            <a:r>
              <a:rPr lang="en-US" sz="2000" dirty="0">
                <a:solidFill>
                  <a:srgbClr val="FF9100"/>
                </a:solidFill>
              </a:rPr>
              <a:t>)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144394"/>
              </p:ext>
            </p:extLst>
          </p:nvPr>
        </p:nvGraphicFramePr>
        <p:xfrm>
          <a:off x="5976496" y="1412776"/>
          <a:ext cx="2880000" cy="149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noProof="0" dirty="0"/>
                        <a:t>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JS Div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417016"/>
                          </a:solidFill>
                        </a:rPr>
                        <a:t>0.002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Phobos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417016"/>
                          </a:solidFill>
                        </a:rPr>
                        <a:t>0.016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Google.com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417016"/>
                          </a:solidFill>
                        </a:rPr>
                        <a:t>0.010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9" name="Picture 5" descr="E:\Scrivania\handshake_1.ep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00" y="3360728"/>
            <a:ext cx="5760000" cy="321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E:\Scrivania\handshake_2.ep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00" y="3360728"/>
            <a:ext cx="5760000" cy="321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:\Scrivania\handshake_3.ep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00" y="3360728"/>
            <a:ext cx="5760000" cy="321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8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Metrics – Throughput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 dirty="0"/>
          </a:p>
        </p:txBody>
      </p:sp>
      <p:pic>
        <p:nvPicPr>
          <p:cNvPr id="8" name="Picture 2" descr="E:\Dropbox\NAT_figs_talk\figures_talk\throughput_download.e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00" y="3636696"/>
            <a:ext cx="5760000" cy="281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584396"/>
              </p:ext>
            </p:extLst>
          </p:nvPr>
        </p:nvGraphicFramePr>
        <p:xfrm>
          <a:off x="5976496" y="1863712"/>
          <a:ext cx="2880000" cy="149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noProof="0" dirty="0"/>
                        <a:t>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JS Div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417016"/>
                          </a:solidFill>
                        </a:rPr>
                        <a:t>0.001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Phobos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417016"/>
                          </a:solidFill>
                        </a:rPr>
                        <a:t>0.022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Tumblr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417016"/>
                          </a:solidFill>
                        </a:rPr>
                        <a:t>0.021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323528" y="1484784"/>
            <a:ext cx="8329292" cy="50830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Three Way Handshake Time (TWHT)</a:t>
            </a:r>
          </a:p>
          <a:p>
            <a:pPr marL="457200" indent="-457200"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Download Throughput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3"/>
              </a:buBlip>
            </a:pPr>
            <a:r>
              <a:rPr lang="en-US" sz="2000" dirty="0">
                <a:solidFill>
                  <a:srgbClr val="3A6495"/>
                </a:solidFill>
              </a:rPr>
              <a:t>Any remote server (</a:t>
            </a:r>
            <a:r>
              <a:rPr lang="en-US" sz="2000" i="1" dirty="0">
                <a:solidFill>
                  <a:srgbClr val="3A6495"/>
                </a:solidFill>
              </a:rPr>
              <a:t>all</a:t>
            </a:r>
            <a:r>
              <a:rPr lang="en-US" sz="2000" dirty="0">
                <a:solidFill>
                  <a:srgbClr val="3A6495"/>
                </a:solidFill>
              </a:rPr>
              <a:t>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3"/>
              </a:buBlip>
            </a:pPr>
            <a:r>
              <a:rPr lang="en-US" sz="2000" dirty="0">
                <a:solidFill>
                  <a:srgbClr val="038004"/>
                </a:solidFill>
              </a:rPr>
              <a:t>iTunes contents (</a:t>
            </a:r>
            <a:r>
              <a:rPr lang="en-US" sz="2000" i="1" dirty="0">
                <a:solidFill>
                  <a:srgbClr val="038004"/>
                </a:solidFill>
              </a:rPr>
              <a:t>phobos.apple.com - Akamai)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3"/>
              </a:buBlip>
            </a:pPr>
            <a:r>
              <a:rPr lang="en-US" sz="2000" dirty="0">
                <a:solidFill>
                  <a:srgbClr val="FF9100"/>
                </a:solidFill>
              </a:rPr>
              <a:t>Tumblr Blogging Platform (</a:t>
            </a:r>
            <a:r>
              <a:rPr lang="en-US" sz="2000" i="1" dirty="0">
                <a:solidFill>
                  <a:srgbClr val="FF9100"/>
                </a:solidFill>
              </a:rPr>
              <a:t>Tumblr.com</a:t>
            </a:r>
            <a:r>
              <a:rPr lang="en-US" sz="2000" dirty="0">
                <a:solidFill>
                  <a:srgbClr val="FF91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422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Metrics – Number of Hops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16</a:t>
            </a:fld>
            <a:endParaRPr lang="it-IT" dirty="0"/>
          </a:p>
        </p:txBody>
      </p:sp>
      <p:pic>
        <p:nvPicPr>
          <p:cNvPr id="5" name="Picture 2" descr="E:\Scrivania\hops.e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00" y="4043280"/>
            <a:ext cx="5760000" cy="281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ccia bidirezionale orizzontale 5"/>
          <p:cNvSpPr/>
          <p:nvPr/>
        </p:nvSpPr>
        <p:spPr>
          <a:xfrm>
            <a:off x="3707952" y="5445224"/>
            <a:ext cx="432000" cy="180000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Freccia bidirezionale orizzontale 18"/>
          <p:cNvSpPr/>
          <p:nvPr/>
        </p:nvSpPr>
        <p:spPr>
          <a:xfrm>
            <a:off x="3453828" y="4753719"/>
            <a:ext cx="432000" cy="180000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Freccia bidirezionale orizzontale 20"/>
          <p:cNvSpPr/>
          <p:nvPr/>
        </p:nvSpPr>
        <p:spPr>
          <a:xfrm>
            <a:off x="4101900" y="4365104"/>
            <a:ext cx="432000" cy="180000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01172"/>
              </p:ext>
            </p:extLst>
          </p:nvPr>
        </p:nvGraphicFramePr>
        <p:xfrm>
          <a:off x="5976496" y="2348880"/>
          <a:ext cx="2880000" cy="149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US" noProof="0" dirty="0"/>
                        <a:t>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JS Div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FF0000"/>
                          </a:solidFill>
                        </a:rPr>
                        <a:t>0.223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Phobos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FF0000"/>
                          </a:solidFill>
                        </a:rPr>
                        <a:t>0.689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en-US" i="1" noProof="0" dirty="0"/>
                        <a:t>Google.com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noProof="0" dirty="0">
                          <a:solidFill>
                            <a:srgbClr val="FF0000"/>
                          </a:solidFill>
                        </a:rPr>
                        <a:t>0.666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>
          <a:xfrm>
            <a:off x="323528" y="1484784"/>
            <a:ext cx="8329292" cy="50830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Three Way Handshake Time (TWHT)</a:t>
            </a:r>
          </a:p>
          <a:p>
            <a:pPr marL="457200" indent="-457200"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Download Throughput</a:t>
            </a:r>
          </a:p>
          <a:p>
            <a:pPr marL="457200" indent="-457200"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000000"/>
                </a:solidFill>
              </a:rPr>
              <a:t>Number of Hops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3"/>
              </a:buBlip>
            </a:pPr>
            <a:r>
              <a:rPr lang="en-US" sz="2000" dirty="0">
                <a:solidFill>
                  <a:srgbClr val="3A6495"/>
                </a:solidFill>
              </a:rPr>
              <a:t>Any remote server (</a:t>
            </a:r>
            <a:r>
              <a:rPr lang="en-US" sz="2000" i="1" dirty="0">
                <a:solidFill>
                  <a:srgbClr val="3A6495"/>
                </a:solidFill>
              </a:rPr>
              <a:t>all</a:t>
            </a:r>
            <a:r>
              <a:rPr lang="en-US" sz="2000" dirty="0">
                <a:solidFill>
                  <a:srgbClr val="3A6495"/>
                </a:solidFill>
              </a:rPr>
              <a:t>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3"/>
              </a:buBlip>
            </a:pPr>
            <a:r>
              <a:rPr lang="en-US" sz="2000" dirty="0">
                <a:solidFill>
                  <a:srgbClr val="038004"/>
                </a:solidFill>
              </a:rPr>
              <a:t>iTunes contents (</a:t>
            </a:r>
            <a:r>
              <a:rPr lang="en-US" sz="2000" i="1" dirty="0">
                <a:solidFill>
                  <a:srgbClr val="038004"/>
                </a:solidFill>
              </a:rPr>
              <a:t>phobos.apple.com - Akamai</a:t>
            </a:r>
            <a:r>
              <a:rPr lang="en-US" sz="2000" dirty="0">
                <a:solidFill>
                  <a:srgbClr val="038004"/>
                </a:solidFill>
              </a:rPr>
              <a:t>)</a:t>
            </a:r>
          </a:p>
          <a:p>
            <a:pPr lvl="1">
              <a:spcBef>
                <a:spcPts val="0"/>
              </a:spcBef>
              <a:buClrTx/>
              <a:buSzPct val="100000"/>
              <a:buBlip>
                <a:blip r:embed="rId3"/>
              </a:buBlip>
            </a:pPr>
            <a:r>
              <a:rPr lang="en-US" sz="2000" dirty="0">
                <a:solidFill>
                  <a:srgbClr val="FF9100"/>
                </a:solidFill>
              </a:rPr>
              <a:t>Google Search (</a:t>
            </a:r>
            <a:r>
              <a:rPr lang="en-US" sz="2000" i="1" dirty="0">
                <a:solidFill>
                  <a:srgbClr val="FF9100"/>
                </a:solidFill>
              </a:rPr>
              <a:t>Google.com</a:t>
            </a:r>
            <a:r>
              <a:rPr lang="en-US" sz="2000" dirty="0">
                <a:solidFill>
                  <a:srgbClr val="FF9100"/>
                </a:solidFill>
              </a:rPr>
              <a:t>)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4153254" y="5072850"/>
            <a:ext cx="4860000" cy="1764000"/>
            <a:chOff x="4464000" y="5130000"/>
            <a:chExt cx="4713913" cy="1764000"/>
          </a:xfrm>
        </p:grpSpPr>
        <p:sp>
          <p:nvSpPr>
            <p:cNvPr id="17" name="Rettangolo arrotondato 16"/>
            <p:cNvSpPr/>
            <p:nvPr/>
          </p:nvSpPr>
          <p:spPr>
            <a:xfrm>
              <a:off x="4464000" y="5130000"/>
              <a:ext cx="4713913" cy="1764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4" name="Rettangolo arrotondato 23"/>
            <p:cNvSpPr/>
            <p:nvPr/>
          </p:nvSpPr>
          <p:spPr>
            <a:xfrm>
              <a:off x="4570957" y="5256000"/>
              <a:ext cx="4500000" cy="1512000"/>
            </a:xfrm>
            <a:prstGeom prst="roundRect">
              <a:avLst/>
            </a:prstGeom>
            <a:ln w="127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200" b="1" i="1" dirty="0">
                  <a:solidFill>
                    <a:srgbClr val="C00000"/>
                  </a:solidFill>
                </a:rPr>
                <a:t>Only metric showing </a:t>
              </a:r>
              <a:br>
                <a:rPr lang="en-US" sz="2200" b="1" i="1" dirty="0">
                  <a:solidFill>
                    <a:srgbClr val="C00000"/>
                  </a:solidFill>
                </a:rPr>
              </a:br>
              <a:r>
                <a:rPr lang="en-US" sz="2200" b="1" i="1" dirty="0">
                  <a:solidFill>
                    <a:srgbClr val="C00000"/>
                  </a:solidFill>
                </a:rPr>
                <a:t>noteworthy differences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en-US" sz="2000" i="1" dirty="0">
                  <a:solidFill>
                    <a:schemeClr val="tx1"/>
                  </a:solidFill>
                </a:rPr>
                <a:t>4 hops more for private customers</a:t>
              </a:r>
            </a:p>
            <a:p>
              <a:pPr marL="457200" indent="-457200">
                <a:buFont typeface="+mj-lt"/>
                <a:buAutoNum type="arabicPeriod"/>
              </a:pPr>
              <a:r>
                <a:rPr lang="en-US" sz="2000" i="1" dirty="0">
                  <a:solidFill>
                    <a:schemeClr val="tx1"/>
                  </a:solidFill>
                </a:rPr>
                <a:t>Affecting any service being contacted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Jensen-Shannon Results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17</a:t>
            </a:fld>
            <a:endParaRPr lang="it-IT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484785"/>
            <a:ext cx="8329292" cy="16561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SzPct val="100000"/>
              <a:buNone/>
            </a:pPr>
            <a:r>
              <a:rPr lang="en-US" sz="2600" dirty="0">
                <a:solidFill>
                  <a:srgbClr val="000000"/>
                </a:solidFill>
              </a:rPr>
              <a:t>Three intervals identified</a:t>
            </a:r>
          </a:p>
          <a:p>
            <a:pPr lvl="1">
              <a:spcBef>
                <a:spcPts val="0"/>
              </a:spcBef>
              <a:buClrTx/>
              <a:buSzPct val="100000"/>
              <a:buFont typeface="Wingdings" pitchFamily="2" charset="2"/>
              <a:buChar char="Ø"/>
            </a:pPr>
            <a:r>
              <a:rPr lang="en-US" sz="2200" b="1" dirty="0">
                <a:solidFill>
                  <a:srgbClr val="C00000"/>
                </a:solidFill>
              </a:rPr>
              <a:t>Significant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differences	</a:t>
            </a:r>
            <a:r>
              <a:rPr lang="en-US" sz="2200" b="1" i="1" dirty="0">
                <a:solidFill>
                  <a:srgbClr val="C00000"/>
                </a:solidFill>
              </a:rPr>
              <a:t>JS</a:t>
            </a:r>
            <a:r>
              <a:rPr lang="en-US" sz="2200" b="1" i="1" baseline="-25000" dirty="0">
                <a:solidFill>
                  <a:srgbClr val="C00000"/>
                </a:solidFill>
              </a:rPr>
              <a:t>div</a:t>
            </a:r>
            <a:r>
              <a:rPr lang="en-US" sz="2200" b="1" dirty="0">
                <a:solidFill>
                  <a:srgbClr val="C00000"/>
                </a:solidFill>
              </a:rPr>
              <a:t> ≥ 0.1</a:t>
            </a:r>
          </a:p>
          <a:p>
            <a:pPr lvl="1">
              <a:spcBef>
                <a:spcPts val="0"/>
              </a:spcBef>
              <a:buClrTx/>
              <a:buSzPct val="100000"/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Noticeable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differences	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0.02 ≤ </a:t>
            </a:r>
            <a:r>
              <a:rPr lang="en-US" sz="2200" b="1" i="1" dirty="0">
                <a:solidFill>
                  <a:schemeClr val="accent6">
                    <a:lumMod val="75000"/>
                  </a:schemeClr>
                </a:solidFill>
              </a:rPr>
              <a:t>JS</a:t>
            </a:r>
            <a:r>
              <a:rPr lang="en-US" sz="2200" b="1" i="1" baseline="-25000" dirty="0">
                <a:solidFill>
                  <a:schemeClr val="accent6">
                    <a:lumMod val="75000"/>
                  </a:schemeClr>
                </a:solidFill>
              </a:rPr>
              <a:t>div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 &lt; 0.1</a:t>
            </a:r>
          </a:p>
          <a:p>
            <a:pPr lvl="1">
              <a:spcBef>
                <a:spcPts val="0"/>
              </a:spcBef>
              <a:buClrTx/>
              <a:buSzPct val="100000"/>
              <a:buFont typeface="Wingdings" pitchFamily="2" charset="2"/>
              <a:buChar char="Ø"/>
            </a:pP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</a:rPr>
              <a:t>Negligible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differences	</a:t>
            </a:r>
            <a:r>
              <a:rPr lang="en-US" sz="2200" b="1" i="1" dirty="0">
                <a:solidFill>
                  <a:schemeClr val="accent3">
                    <a:lumMod val="50000"/>
                  </a:schemeClr>
                </a:solidFill>
              </a:rPr>
              <a:t>JS</a:t>
            </a:r>
            <a:r>
              <a:rPr lang="en-US" sz="2200" b="1" i="1" baseline="-25000" dirty="0">
                <a:solidFill>
                  <a:schemeClr val="accent3">
                    <a:lumMod val="50000"/>
                  </a:schemeClr>
                </a:solidFill>
              </a:rPr>
              <a:t>div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</a:rPr>
              <a:t> &lt; 0.02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/>
          </p:nvPr>
        </p:nvGraphicFramePr>
        <p:xfrm>
          <a:off x="432001" y="3212976"/>
          <a:ext cx="8279999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7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7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Any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Google.com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Phobos.com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Number of Hops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0.223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0.666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0.689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Latency (RTT)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Establish (TWHT)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HTTP 1</a:t>
                      </a:r>
                      <a:r>
                        <a:rPr lang="en-US" sz="1800" b="0" baseline="30000" noProof="0" dirty="0"/>
                        <a:t>st</a:t>
                      </a:r>
                      <a:r>
                        <a:rPr lang="en-US" sz="1800" b="0" noProof="0" dirty="0"/>
                        <a:t> (TTFB)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Throughput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Number of SYN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&lt;0.001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Out of Sequence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Duplicates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0.001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252000" y="3593298"/>
            <a:ext cx="8640000" cy="360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52000" y="3989458"/>
            <a:ext cx="8640000" cy="25920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2" name="Gruppo 11"/>
          <p:cNvGrpSpPr/>
          <p:nvPr/>
        </p:nvGrpSpPr>
        <p:grpSpPr>
          <a:xfrm>
            <a:off x="828496" y="4565362"/>
            <a:ext cx="8208000" cy="2232000"/>
            <a:chOff x="476804" y="3888134"/>
            <a:chExt cx="8208000" cy="2120400"/>
          </a:xfrm>
        </p:grpSpPr>
        <p:sp>
          <p:nvSpPr>
            <p:cNvPr id="11" name="Rettangolo arrotondato 10"/>
            <p:cNvSpPr/>
            <p:nvPr/>
          </p:nvSpPr>
          <p:spPr>
            <a:xfrm>
              <a:off x="476804" y="3888134"/>
              <a:ext cx="8208000" cy="21204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620804" y="4007834"/>
              <a:ext cx="7920000" cy="1881000"/>
            </a:xfrm>
            <a:prstGeom prst="roundRect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sz="2800" b="1" dirty="0">
                  <a:solidFill>
                    <a:schemeClr val="accent1">
                      <a:lumMod val="75000"/>
                    </a:schemeClr>
                  </a:solidFill>
                </a:rPr>
                <a:t>Our investigation goals</a:t>
              </a:r>
            </a:p>
            <a:p>
              <a:pPr marL="800100" lvl="1" indent="-342900">
                <a:buBlip>
                  <a:blip r:embed="rId2"/>
                </a:buBlip>
              </a:pPr>
              <a:r>
                <a:rPr lang="en-US" sz="2200" dirty="0"/>
                <a:t>Does CGN impact users’ browsing experience?</a:t>
              </a:r>
            </a:p>
            <a:p>
              <a:pPr algn="ctr">
                <a:spcAft>
                  <a:spcPts val="600"/>
                </a:spcAft>
              </a:pPr>
              <a:r>
                <a:rPr lang="en-US" sz="2600" b="1" dirty="0"/>
                <a:t>We observe no significant impact</a:t>
              </a:r>
            </a:p>
            <a:p>
              <a:pPr marL="800100" lvl="1" indent="-342900">
                <a:buBlip>
                  <a:blip r:embed="rId2"/>
                </a:buBlip>
              </a:pPr>
              <a:r>
                <a:rPr lang="en-US" sz="2200" dirty="0"/>
                <a:t>Are there any benefits in not having a public IP?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55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0000">
              <a:schemeClr val="accent1">
                <a:tint val="44500"/>
                <a:satMod val="160000"/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10735" y="2708920"/>
            <a:ext cx="5160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Benefits of having a </a:t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Public / Private IP address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6117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Servers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Does the customer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need IPv4 reachability</a:t>
            </a:r>
            <a:r>
              <a:rPr lang="en-US" sz="2600" dirty="0"/>
              <a:t>?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Is there any ISP customer running a server at home?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Detection technique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Look for customers answering at least one incoming connection</a:t>
            </a:r>
          </a:p>
          <a:p>
            <a:pPr lvl="1">
              <a:buBlip>
                <a:blip r:embed="rId2"/>
              </a:buBlip>
            </a:pPr>
            <a:r>
              <a:rPr lang="en-US" sz="2000" dirty="0"/>
              <a:t>Protocols: HTTP(S), IMAP(S), POP(S), SMTP(S)</a:t>
            </a:r>
          </a:p>
          <a:p>
            <a:pPr lvl="1">
              <a:buBlip>
                <a:blip r:embed="rId2"/>
              </a:buBlip>
            </a:pPr>
            <a:r>
              <a:rPr lang="en-US" sz="2000" dirty="0"/>
              <a:t>No P2P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19</a:t>
            </a:fld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2440" y="3998656"/>
            <a:ext cx="5760000" cy="281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po 10"/>
          <p:cNvGrpSpPr/>
          <p:nvPr/>
        </p:nvGrpSpPr>
        <p:grpSpPr>
          <a:xfrm>
            <a:off x="215936" y="5337360"/>
            <a:ext cx="3780000" cy="1332000"/>
            <a:chOff x="4464000" y="4869000"/>
            <a:chExt cx="3780000" cy="1332000"/>
          </a:xfrm>
        </p:grpSpPr>
        <p:sp>
          <p:nvSpPr>
            <p:cNvPr id="10" name="Rettangolo arrotondato 9"/>
            <p:cNvSpPr/>
            <p:nvPr/>
          </p:nvSpPr>
          <p:spPr>
            <a:xfrm>
              <a:off x="4464000" y="4869000"/>
              <a:ext cx="3780000" cy="133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4554000" y="4959000"/>
              <a:ext cx="3600000" cy="1152000"/>
            </a:xfrm>
            <a:prstGeom prst="roundRect">
              <a:avLst/>
            </a:prstGeom>
            <a:ln w="127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</a:rPr>
                <a:t>Only 0.6% of customers </a:t>
              </a:r>
              <a:br>
                <a:rPr lang="en-US" sz="2400" b="1" dirty="0">
                  <a:solidFill>
                    <a:srgbClr val="C00000"/>
                  </a:solidFill>
                </a:rPr>
              </a:br>
              <a:r>
                <a:rPr lang="en-US" sz="2400" b="1" dirty="0">
                  <a:solidFill>
                    <a:srgbClr val="C00000"/>
                  </a:solidFill>
                </a:rPr>
                <a:t>runs servers at home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8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 at a glance - Traditional NAT44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 dirty="0"/>
          </a:p>
        </p:txBody>
      </p:sp>
      <p:grpSp>
        <p:nvGrpSpPr>
          <p:cNvPr id="18" name="Gruppo 17"/>
          <p:cNvGrpSpPr/>
          <p:nvPr/>
        </p:nvGrpSpPr>
        <p:grpSpPr>
          <a:xfrm>
            <a:off x="251520" y="2420888"/>
            <a:ext cx="2160000" cy="1260000"/>
            <a:chOff x="395536" y="2965294"/>
            <a:chExt cx="2160000" cy="1260000"/>
          </a:xfrm>
        </p:grpSpPr>
        <p:sp>
          <p:nvSpPr>
            <p:cNvPr id="5" name="Cloud 18"/>
            <p:cNvSpPr/>
            <p:nvPr/>
          </p:nvSpPr>
          <p:spPr>
            <a:xfrm>
              <a:off x="395536" y="2965294"/>
              <a:ext cx="2160000" cy="1260000"/>
            </a:xfrm>
            <a:prstGeom prst="cloud">
              <a:avLst/>
            </a:prstGeom>
            <a:solidFill>
              <a:schemeClr val="tx1">
                <a:lumMod val="85000"/>
                <a:lumOff val="15000"/>
                <a:alpha val="2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8"/>
            <p:cNvSpPr txBox="1"/>
            <p:nvPr/>
          </p:nvSpPr>
          <p:spPr>
            <a:xfrm>
              <a:off x="755576" y="3335434"/>
              <a:ext cx="12077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Internet</a:t>
              </a:r>
            </a:p>
          </p:txBody>
        </p:sp>
      </p:grpSp>
      <p:pic>
        <p:nvPicPr>
          <p:cNvPr id="3074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5254091" y="1701613"/>
            <a:ext cx="3846787" cy="3815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5197484" y="1628800"/>
            <a:ext cx="3960000" cy="3960000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" name="Connettore 1 15"/>
          <p:cNvCxnSpPr/>
          <p:nvPr/>
        </p:nvCxnSpPr>
        <p:spPr>
          <a:xfrm flipH="1">
            <a:off x="3887745" y="1412776"/>
            <a:ext cx="0" cy="5400000"/>
          </a:xfrm>
          <a:prstGeom prst="line">
            <a:avLst/>
          </a:prstGeom>
          <a:ln w="38100">
            <a:prstDash val="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3628">
            <a:off x="7614498" y="3161293"/>
            <a:ext cx="304917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 descr="E:\Scrivania\disegno.pn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t="23669" r="44679" b="56590"/>
          <a:stretch/>
        </p:blipFill>
        <p:spPr bwMode="auto">
          <a:xfrm>
            <a:off x="7454077" y="3878840"/>
            <a:ext cx="92231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://us.123rf.com/450wm/aleksander1/aleksander11211/aleksander1121100058/16264364-set-of-icons-of-the-tv-a-vector-illustration.jpg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28" t="15621" r="5781" b="64713"/>
          <a:stretch/>
        </p:blipFill>
        <p:spPr bwMode="auto">
          <a:xfrm>
            <a:off x="7566297" y="4581128"/>
            <a:ext cx="656363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9" name="Gruppo 88"/>
          <p:cNvGrpSpPr/>
          <p:nvPr/>
        </p:nvGrpSpPr>
        <p:grpSpPr>
          <a:xfrm>
            <a:off x="4783149" y="3407722"/>
            <a:ext cx="2833182" cy="1479846"/>
            <a:chOff x="4661281" y="3479730"/>
            <a:chExt cx="2833182" cy="1479846"/>
          </a:xfrm>
        </p:grpSpPr>
        <p:cxnSp>
          <p:nvCxnSpPr>
            <p:cNvPr id="42" name="Connettore 1 41"/>
            <p:cNvCxnSpPr>
              <a:stCxn id="24" idx="1"/>
              <a:endCxn id="38" idx="3"/>
            </p:cNvCxnSpPr>
            <p:nvPr/>
          </p:nvCxnSpPr>
          <p:spPr>
            <a:xfrm flipH="1" flipV="1">
              <a:off x="4661281" y="4205276"/>
              <a:ext cx="267092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>
              <a:endCxn id="21" idx="1"/>
            </p:cNvCxnSpPr>
            <p:nvPr/>
          </p:nvCxnSpPr>
          <p:spPr>
            <a:xfrm>
              <a:off x="5940552" y="3480170"/>
              <a:ext cx="1553911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ttore 1 50"/>
            <p:cNvCxnSpPr>
              <a:endCxn id="3077" idx="1"/>
            </p:cNvCxnSpPr>
            <p:nvPr/>
          </p:nvCxnSpPr>
          <p:spPr>
            <a:xfrm>
              <a:off x="5940552" y="4959576"/>
              <a:ext cx="150387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ttore 1 53"/>
            <p:cNvCxnSpPr/>
            <p:nvPr/>
          </p:nvCxnSpPr>
          <p:spPr>
            <a:xfrm flipV="1">
              <a:off x="5940552" y="3479730"/>
              <a:ext cx="0" cy="1479406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CasellaDiTesto 59"/>
          <p:cNvSpPr txBox="1"/>
          <p:nvPr/>
        </p:nvSpPr>
        <p:spPr>
          <a:xfrm>
            <a:off x="6071545" y="3078609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10.0.0.1</a:t>
            </a:r>
          </a:p>
        </p:txBody>
      </p:sp>
      <p:sp>
        <p:nvSpPr>
          <p:cNvPr id="64" name="CasellaDiTesto 63"/>
          <p:cNvSpPr txBox="1"/>
          <p:nvPr/>
        </p:nvSpPr>
        <p:spPr>
          <a:xfrm>
            <a:off x="6071545" y="3817506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10.0.0.2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6071545" y="4566161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10.0.0.3</a:t>
            </a:r>
          </a:p>
        </p:txBody>
      </p:sp>
      <p:sp>
        <p:nvSpPr>
          <p:cNvPr id="66" name="CasellaDiTesto 65"/>
          <p:cNvSpPr txBox="1"/>
          <p:nvPr/>
        </p:nvSpPr>
        <p:spPr>
          <a:xfrm>
            <a:off x="4878527" y="4149080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10.0.0.*</a:t>
            </a:r>
          </a:p>
        </p:txBody>
      </p:sp>
      <p:sp>
        <p:nvSpPr>
          <p:cNvPr id="61" name="Rettangolo 60"/>
          <p:cNvSpPr/>
          <p:nvPr/>
        </p:nvSpPr>
        <p:spPr>
          <a:xfrm>
            <a:off x="1131382" y="4149080"/>
            <a:ext cx="1747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2000" b="1" dirty="0"/>
              <a:t>128.130.90.61</a:t>
            </a:r>
            <a:endParaRPr lang="it-IT" b="1" dirty="0"/>
          </a:p>
        </p:txBody>
      </p:sp>
      <p:sp>
        <p:nvSpPr>
          <p:cNvPr id="84" name="Freccia circolare in su 83"/>
          <p:cNvSpPr/>
          <p:nvPr/>
        </p:nvSpPr>
        <p:spPr>
          <a:xfrm>
            <a:off x="2340113" y="4581128"/>
            <a:ext cx="3240000" cy="900000"/>
          </a:xfrm>
          <a:prstGeom prst="curvedUpArrow">
            <a:avLst/>
          </a:prstGeom>
          <a:scene3d>
            <a:camera prst="orthographicFron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8" name="Freccia circolare in su 87"/>
          <p:cNvSpPr/>
          <p:nvPr/>
        </p:nvSpPr>
        <p:spPr>
          <a:xfrm rot="10800000">
            <a:off x="2267745" y="2927139"/>
            <a:ext cx="3240000" cy="900000"/>
          </a:xfrm>
          <a:prstGeom prst="curvedUpArrow">
            <a:avLst/>
          </a:prstGeom>
          <a:scene3d>
            <a:camera prst="orthographicFron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90" name="Connettore 1 89"/>
          <p:cNvCxnSpPr>
            <a:stCxn id="5" idx="1"/>
            <a:endCxn id="38" idx="1"/>
          </p:cNvCxnSpPr>
          <p:nvPr/>
        </p:nvCxnSpPr>
        <p:spPr>
          <a:xfrm rot="16200000" flipH="1">
            <a:off x="1887771" y="3123294"/>
            <a:ext cx="453722" cy="1566225"/>
          </a:xfrm>
          <a:prstGeom prst="curvedConnector2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Rettangolo 90"/>
          <p:cNvSpPr/>
          <p:nvPr/>
        </p:nvSpPr>
        <p:spPr>
          <a:xfrm>
            <a:off x="323872" y="5733256"/>
            <a:ext cx="324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Public IP address</a:t>
            </a:r>
          </a:p>
          <a:p>
            <a:pPr algn="ctr"/>
            <a:r>
              <a:rPr lang="en-US" sz="2000" dirty="0"/>
              <a:t>worldwide unique</a:t>
            </a:r>
            <a:br>
              <a:rPr lang="en-US" sz="2000" dirty="0"/>
            </a:br>
            <a:r>
              <a:rPr lang="en-US" sz="2000" dirty="0"/>
              <a:t>registered addresses</a:t>
            </a:r>
            <a:endParaRPr lang="it-IT" sz="2000" dirty="0"/>
          </a:p>
        </p:txBody>
      </p:sp>
      <p:sp>
        <p:nvSpPr>
          <p:cNvPr id="96" name="Rettangolo 95"/>
          <p:cNvSpPr/>
          <p:nvPr/>
        </p:nvSpPr>
        <p:spPr>
          <a:xfrm>
            <a:off x="4902614" y="5733256"/>
            <a:ext cx="324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Private IP addresses</a:t>
            </a:r>
          </a:p>
          <a:p>
            <a:pPr algn="ctr"/>
            <a:r>
              <a:rPr lang="en-US" sz="2000" dirty="0"/>
              <a:t>unregistered addresses</a:t>
            </a:r>
            <a:endParaRPr lang="it-IT" sz="2000" dirty="0"/>
          </a:p>
        </p:txBody>
      </p:sp>
      <p:grpSp>
        <p:nvGrpSpPr>
          <p:cNvPr id="37" name="Gruppo 36"/>
          <p:cNvGrpSpPr/>
          <p:nvPr/>
        </p:nvGrpSpPr>
        <p:grpSpPr>
          <a:xfrm>
            <a:off x="2897745" y="3467100"/>
            <a:ext cx="1980000" cy="1332168"/>
            <a:chOff x="3097412" y="3609072"/>
            <a:chExt cx="1980000" cy="1332168"/>
          </a:xfrm>
        </p:grpSpPr>
        <p:sp>
          <p:nvSpPr>
            <p:cNvPr id="38" name="Rettangolo 37"/>
            <p:cNvSpPr/>
            <p:nvPr/>
          </p:nvSpPr>
          <p:spPr>
            <a:xfrm>
              <a:off x="3097412" y="3609240"/>
              <a:ext cx="1980000" cy="133200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44000" tIns="180000" rIns="0" bIns="0" rtlCol="0" anchor="t"/>
            <a:lstStyle/>
            <a:p>
              <a:r>
                <a:rPr lang="en-US" sz="2400" b="1" dirty="0"/>
                <a:t>Home NAT</a:t>
              </a:r>
            </a:p>
          </p:txBody>
        </p:sp>
        <p:pic>
          <p:nvPicPr>
            <p:cNvPr id="39" name="Picture 2" descr="http://forerunner.com.au/wp-content/uploads/router-sketch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9978" y="3609072"/>
              <a:ext cx="1368000" cy="1261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67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0" grpId="0"/>
      <p:bldP spid="64" grpId="0"/>
      <p:bldP spid="65" grpId="0"/>
      <p:bldP spid="66" grpId="0"/>
      <p:bldP spid="61" grpId="0"/>
      <p:bldP spid="84" grpId="0" animBg="1"/>
      <p:bldP spid="88" grpId="0" animBg="1"/>
      <p:bldP spid="91" grpId="0"/>
      <p:bldP spid="9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in IP addresses using </a:t>
            </a:r>
            <a:r>
              <a:rPr lang="it-IT" dirty="0"/>
              <a:t>NAT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active IP are present?</a:t>
            </a:r>
          </a:p>
          <a:p>
            <a:pPr lvl="1"/>
            <a:r>
              <a:rPr lang="en-US" dirty="0"/>
              <a:t>Assume an idle timer of 5min at the CGN</a:t>
            </a:r>
          </a:p>
          <a:p>
            <a:pPr lvl="1"/>
            <a:r>
              <a:rPr lang="en-US" dirty="0"/>
              <a:t>Active: generated one connection in the last 5min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20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0"/>
          <a:stretch/>
        </p:blipFill>
        <p:spPr>
          <a:xfrm>
            <a:off x="1341984" y="3284984"/>
            <a:ext cx="6192688" cy="3355573"/>
          </a:xfrm>
          <a:prstGeom prst="rect">
            <a:avLst/>
          </a:prstGeom>
        </p:spPr>
      </p:pic>
      <p:sp>
        <p:nvSpPr>
          <p:cNvPr id="9" name="Rettangolo arrotondato 8"/>
          <p:cNvSpPr/>
          <p:nvPr/>
        </p:nvSpPr>
        <p:spPr>
          <a:xfrm>
            <a:off x="4758008" y="4725144"/>
            <a:ext cx="4248472" cy="1357611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</a:rPr>
              <a:t>Customer base: ~17000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Max concurrently active: ~7000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Saving due to CGN: ~60%</a:t>
            </a:r>
          </a:p>
          <a:p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45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PAT?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How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concurrent</a:t>
            </a:r>
            <a:r>
              <a:rPr lang="it-IT" dirty="0"/>
              <a:t> connection?</a:t>
            </a:r>
          </a:p>
          <a:p>
            <a:pPr lvl="1"/>
            <a:r>
              <a:rPr lang="it-IT" dirty="0" err="1"/>
              <a:t>Concurrent</a:t>
            </a:r>
            <a:r>
              <a:rPr lang="it-IT" dirty="0"/>
              <a:t>: </a:t>
            </a:r>
            <a:r>
              <a:rPr lang="it-IT" dirty="0" err="1"/>
              <a:t>active</a:t>
            </a:r>
            <a:r>
              <a:rPr lang="it-IT" dirty="0"/>
              <a:t> in the </a:t>
            </a:r>
            <a:r>
              <a:rPr lang="it-IT" dirty="0" err="1"/>
              <a:t>past</a:t>
            </a:r>
            <a:r>
              <a:rPr lang="it-IT" dirty="0"/>
              <a:t> 5 </a:t>
            </a:r>
            <a:r>
              <a:rPr lang="it-IT" dirty="0" err="1"/>
              <a:t>min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21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5"/>
          <a:stretch/>
        </p:blipFill>
        <p:spPr>
          <a:xfrm>
            <a:off x="16768" y="3386607"/>
            <a:ext cx="6120680" cy="3397154"/>
          </a:xfrm>
          <a:prstGeom prst="rect">
            <a:avLst/>
          </a:prstGeom>
        </p:spPr>
      </p:pic>
      <p:sp>
        <p:nvSpPr>
          <p:cNvPr id="6" name="Rettangolo arrotondato 5"/>
          <p:cNvSpPr/>
          <p:nvPr/>
        </p:nvSpPr>
        <p:spPr>
          <a:xfrm>
            <a:off x="3666420" y="2636912"/>
            <a:ext cx="4577988" cy="129614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</a:rPr>
              <a:t>95% have less than 600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99% have less than 2400</a:t>
            </a:r>
          </a:p>
          <a:p>
            <a:r>
              <a:rPr lang="en-US" sz="2400" dirty="0">
                <a:solidFill>
                  <a:schemeClr val="tx1"/>
                </a:solidFill>
              </a:rPr>
              <a:t>Worst case have more than 20000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413321" y="4437112"/>
            <a:ext cx="2492732" cy="2232248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Possible saving </a:t>
            </a:r>
            <a:r>
              <a:rPr lang="en-US" sz="1600" dirty="0">
                <a:solidFill>
                  <a:schemeClr val="tx1"/>
                </a:solidFill>
              </a:rPr>
              <a:t>(with 65k ports)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95% ok =&gt; 100x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99% ok =&gt; 27x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Worst case =&gt; 1x</a:t>
            </a:r>
          </a:p>
        </p:txBody>
      </p:sp>
    </p:spTree>
    <p:extLst>
      <p:ext uri="{BB962C8B-B14F-4D97-AF65-F5344CB8AC3E}">
        <p14:creationId xmlns:p14="http://schemas.microsoft.com/office/powerpoint/2010/main" val="1492431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1522882"/>
            <a:ext cx="8460000" cy="5074469"/>
          </a:xfrm>
        </p:spPr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en-US" sz="2800" dirty="0"/>
              <a:t>Goal: assess the impact of CGN on users’ web browsing</a:t>
            </a:r>
          </a:p>
          <a:p>
            <a:pPr lvl="1">
              <a:buBlip>
                <a:blip r:embed="rId2"/>
              </a:buBlip>
            </a:pPr>
            <a:r>
              <a:rPr lang="en-US" sz="2400" dirty="0"/>
              <a:t>Large scale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passive measurements</a:t>
            </a:r>
          </a:p>
          <a:p>
            <a:pPr lvl="1">
              <a:buBlip>
                <a:blip r:embed="rId2"/>
              </a:buBlip>
            </a:pPr>
            <a:r>
              <a:rPr lang="en-US" sz="2400" dirty="0"/>
              <a:t>Multiple performance metrics considered</a:t>
            </a:r>
          </a:p>
          <a:p>
            <a:pPr lvl="1">
              <a:buBlip>
                <a:blip r:embed="rId2"/>
              </a:buBlip>
            </a:pPr>
            <a:r>
              <a:rPr lang="en-US" sz="2400" dirty="0"/>
              <a:t>Jensen Shannon to pinpoint relevant statistical differences</a:t>
            </a:r>
          </a:p>
          <a:p>
            <a:pPr marL="0" indent="0">
              <a:buNone/>
            </a:pPr>
            <a:endParaRPr lang="en-US" sz="3000" dirty="0"/>
          </a:p>
          <a:p>
            <a:pPr>
              <a:buBlip>
                <a:blip r:embed="rId2"/>
              </a:buBlip>
            </a:pPr>
            <a:r>
              <a:rPr lang="en-US" sz="2800" dirty="0"/>
              <a:t>CGN does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not harm </a:t>
            </a:r>
            <a:r>
              <a:rPr lang="en-US" sz="2800" dirty="0"/>
              <a:t>users’ web browsing </a:t>
            </a:r>
          </a:p>
          <a:p>
            <a:pPr marL="0" indent="0">
              <a:buNone/>
            </a:pPr>
            <a:endParaRPr lang="en-US" sz="3000" dirty="0"/>
          </a:p>
          <a:p>
            <a:pPr>
              <a:buBlip>
                <a:blip r:embed="rId2"/>
              </a:buBlip>
            </a:pPr>
            <a:r>
              <a:rPr lang="en-US" sz="2800" dirty="0"/>
              <a:t>Current investigations</a:t>
            </a:r>
          </a:p>
          <a:p>
            <a:pPr lvl="1">
              <a:buBlip>
                <a:blip r:embed="rId2"/>
              </a:buBlip>
            </a:pPr>
            <a:r>
              <a:rPr lang="en-US" sz="2400" dirty="0"/>
              <a:t>How to correctly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dimension CGN </a:t>
            </a:r>
            <a:r>
              <a:rPr lang="en-US" sz="2400" dirty="0"/>
              <a:t>and </a:t>
            </a:r>
            <a:br>
              <a:rPr lang="en-US" sz="2400" dirty="0"/>
            </a:br>
            <a:r>
              <a:rPr lang="en-US" sz="2400" dirty="0"/>
              <a:t>what is the saving in IPv4 address?</a:t>
            </a:r>
          </a:p>
          <a:p>
            <a:pPr lvl="1">
              <a:buBlip>
                <a:blip r:embed="rId2"/>
              </a:buBlip>
            </a:pPr>
            <a:r>
              <a:rPr lang="en-US" sz="2400" dirty="0"/>
              <a:t>Is there any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implications on P2P </a:t>
            </a:r>
            <a:r>
              <a:rPr lang="en-US" sz="2400" dirty="0"/>
              <a:t>traffic?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778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>
            <a:grpSpLocks noChangeAspect="1"/>
          </p:cNvGrpSpPr>
          <p:nvPr/>
        </p:nvGrpSpPr>
        <p:grpSpPr>
          <a:xfrm>
            <a:off x="6156176" y="33301"/>
            <a:ext cx="2864920" cy="2864920"/>
            <a:chOff x="4790894" y="2960952"/>
            <a:chExt cx="1512000" cy="1512000"/>
          </a:xfrm>
        </p:grpSpPr>
        <p:sp>
          <p:nvSpPr>
            <p:cNvPr id="15" name="Rettangolo 14"/>
            <p:cNvSpPr/>
            <p:nvPr/>
          </p:nvSpPr>
          <p:spPr>
            <a:xfrm>
              <a:off x="4790894" y="2960952"/>
              <a:ext cx="1512000" cy="151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826894" y="2998752"/>
              <a:ext cx="1436400" cy="1436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CasellaDiTesto 3"/>
          <p:cNvSpPr txBox="1"/>
          <p:nvPr/>
        </p:nvSpPr>
        <p:spPr>
          <a:xfrm>
            <a:off x="1364681" y="2969844"/>
            <a:ext cx="584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Questions?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8" name="Picture 2" descr="E:\Scrivania\mail.g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2" t="21624" r="18789" b="21889"/>
          <a:stretch/>
        </p:blipFill>
        <p:spPr bwMode="auto">
          <a:xfrm>
            <a:off x="388348" y="4816859"/>
            <a:ext cx="612000" cy="46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tangolo 18"/>
          <p:cNvSpPr/>
          <p:nvPr/>
        </p:nvSpPr>
        <p:spPr>
          <a:xfrm>
            <a:off x="1286818" y="4819004"/>
            <a:ext cx="2435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latin typeface="Gill Sans MT" pitchFamily="34" charset="0"/>
                <a:cs typeface="Arial" pitchFamily="34" charset="0"/>
              </a:rPr>
              <a:t>ali.safari@polito.it</a:t>
            </a:r>
          </a:p>
        </p:txBody>
      </p:sp>
      <p:pic>
        <p:nvPicPr>
          <p:cNvPr id="21" name="Picture 5" descr="E:\Scrivania\web-logo-m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48" y="5481296"/>
            <a:ext cx="61200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E:\Dropbox\_Privata_Enry\loghi\mplane.pn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8"/>
          <a:stretch/>
        </p:blipFill>
        <p:spPr bwMode="auto">
          <a:xfrm>
            <a:off x="4860032" y="5607296"/>
            <a:ext cx="189311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://tstat.polito.it/img/tstat.logo.bw_differenc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5610883"/>
            <a:ext cx="1411306" cy="352827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1187624" y="5556464"/>
            <a:ext cx="33206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latin typeface="Gill Sans MT" pitchFamily="34" charset="0"/>
                <a:cs typeface="Arial" pitchFamily="34" charset="0"/>
              </a:rPr>
              <a:t>http://www.ict-mplane.eu</a:t>
            </a:r>
          </a:p>
        </p:txBody>
      </p:sp>
    </p:spTree>
    <p:extLst>
      <p:ext uri="{BB962C8B-B14F-4D97-AF65-F5344CB8AC3E}">
        <p14:creationId xmlns:p14="http://schemas.microsoft.com/office/powerpoint/2010/main" val="197000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Unsolicited Traffic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84783"/>
            <a:ext cx="8460000" cy="522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What about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unsolicited traffic</a:t>
            </a:r>
            <a:r>
              <a:rPr lang="en-US" sz="2600" dirty="0"/>
              <a:t>?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How many home routers are victims of port-/net- scans?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24</a:t>
            </a:fld>
            <a:endParaRPr lang="it-IT" dirty="0"/>
          </a:p>
        </p:txBody>
      </p:sp>
      <p:sp>
        <p:nvSpPr>
          <p:cNvPr id="60" name="Cloud 18"/>
          <p:cNvSpPr>
            <a:spLocks/>
          </p:cNvSpPr>
          <p:nvPr/>
        </p:nvSpPr>
        <p:spPr>
          <a:xfrm>
            <a:off x="3065500" y="2789742"/>
            <a:ext cx="3605285" cy="1800000"/>
          </a:xfrm>
          <a:prstGeom prst="cloud">
            <a:avLst/>
          </a:prstGeom>
          <a:solidFill>
            <a:schemeClr val="tx1">
              <a:lumMod val="75000"/>
              <a:lumOff val="25000"/>
              <a:alpha val="5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42"/>
          <p:cNvCxnSpPr>
            <a:stCxn id="105" idx="1"/>
            <a:endCxn id="102" idx="0"/>
          </p:cNvCxnSpPr>
          <p:nvPr/>
        </p:nvCxnSpPr>
        <p:spPr>
          <a:xfrm rot="10800000" flipV="1">
            <a:off x="3566501" y="3173579"/>
            <a:ext cx="148852" cy="315654"/>
          </a:xfrm>
          <a:prstGeom prst="curvedConnector2">
            <a:avLst/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42"/>
          <p:cNvCxnSpPr>
            <a:stCxn id="64" idx="1"/>
            <a:endCxn id="102" idx="3"/>
          </p:cNvCxnSpPr>
          <p:nvPr/>
        </p:nvCxnSpPr>
        <p:spPr>
          <a:xfrm rot="10800000">
            <a:off x="3861222" y="3705234"/>
            <a:ext cx="472145" cy="505651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47" y="2957578"/>
            <a:ext cx="631079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366" y="3994884"/>
            <a:ext cx="58944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TextBox 88"/>
          <p:cNvSpPr txBox="1"/>
          <p:nvPr/>
        </p:nvSpPr>
        <p:spPr>
          <a:xfrm>
            <a:off x="3895353" y="3348505"/>
            <a:ext cx="1465466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/>
              <a:t>Carrier-Grade</a:t>
            </a:r>
          </a:p>
          <a:p>
            <a:pPr algn="ctr">
              <a:lnSpc>
                <a:spcPct val="80000"/>
              </a:lnSpc>
            </a:pPr>
            <a:r>
              <a:rPr lang="en-US" i="1" dirty="0"/>
              <a:t>NAT</a:t>
            </a:r>
          </a:p>
        </p:txBody>
      </p:sp>
      <p:grpSp>
        <p:nvGrpSpPr>
          <p:cNvPr id="66" name="Gruppo 65"/>
          <p:cNvGrpSpPr>
            <a:grpSpLocks noChangeAspect="1"/>
          </p:cNvGrpSpPr>
          <p:nvPr/>
        </p:nvGrpSpPr>
        <p:grpSpPr>
          <a:xfrm>
            <a:off x="619249" y="3778812"/>
            <a:ext cx="2340000" cy="1089412"/>
            <a:chOff x="0" y="2741676"/>
            <a:chExt cx="3060004" cy="1424615"/>
          </a:xfrm>
        </p:grpSpPr>
        <p:sp>
          <p:nvSpPr>
            <p:cNvPr id="67" name="Rectangle 87"/>
            <p:cNvSpPr/>
            <p:nvPr/>
          </p:nvSpPr>
          <p:spPr>
            <a:xfrm>
              <a:off x="0" y="2741676"/>
              <a:ext cx="3060000" cy="1368000"/>
            </a:xfrm>
            <a:prstGeom prst="rect">
              <a:avLst/>
            </a:prstGeom>
            <a:solidFill>
              <a:schemeClr val="accent6">
                <a:alpha val="10000"/>
              </a:schemeClr>
            </a:solidFill>
            <a:ln>
              <a:solidFill>
                <a:schemeClr val="accent1">
                  <a:shade val="95000"/>
                  <a:satMod val="105000"/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8" name="Curved Connector 46"/>
            <p:cNvCxnSpPr>
              <a:stCxn id="72" idx="3"/>
              <a:endCxn id="69" idx="2"/>
            </p:cNvCxnSpPr>
            <p:nvPr/>
          </p:nvCxnSpPr>
          <p:spPr>
            <a:xfrm flipV="1">
              <a:off x="684043" y="3293745"/>
              <a:ext cx="233332" cy="190579"/>
            </a:xfrm>
            <a:prstGeom prst="curvedConnector2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9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5547" y="3001005"/>
              <a:ext cx="383656" cy="292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0" y="2848473"/>
              <a:ext cx="207963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22" y="2874003"/>
              <a:ext cx="1492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" name="Picture 8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771" y="3323987"/>
              <a:ext cx="54927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3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5196" y="3084578"/>
              <a:ext cx="54000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0003" y="2923393"/>
              <a:ext cx="54000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0389" y="2923393"/>
              <a:ext cx="54000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6" name="Curved Connector 46"/>
            <p:cNvCxnSpPr>
              <a:stCxn id="70" idx="3"/>
              <a:endCxn id="69" idx="3"/>
            </p:cNvCxnSpPr>
            <p:nvPr/>
          </p:nvCxnSpPr>
          <p:spPr>
            <a:xfrm>
              <a:off x="316753" y="3032624"/>
              <a:ext cx="408794" cy="114751"/>
            </a:xfrm>
            <a:prstGeom prst="curvedConnector3">
              <a:avLst>
                <a:gd name="adj1" fmla="val 50000"/>
              </a:avLst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67"/>
            <p:cNvSpPr txBox="1"/>
            <p:nvPr/>
          </p:nvSpPr>
          <p:spPr>
            <a:xfrm>
              <a:off x="395725" y="3683319"/>
              <a:ext cx="2268548" cy="482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Public Addresses</a:t>
              </a:r>
            </a:p>
          </p:txBody>
        </p:sp>
      </p:grpSp>
      <p:grpSp>
        <p:nvGrpSpPr>
          <p:cNvPr id="78" name="Gruppo 77"/>
          <p:cNvGrpSpPr>
            <a:grpSpLocks noChangeAspect="1"/>
          </p:cNvGrpSpPr>
          <p:nvPr/>
        </p:nvGrpSpPr>
        <p:grpSpPr>
          <a:xfrm>
            <a:off x="583257" y="2581243"/>
            <a:ext cx="2340000" cy="1053553"/>
            <a:chOff x="-13654" y="1295294"/>
            <a:chExt cx="3060004" cy="1377731"/>
          </a:xfrm>
        </p:grpSpPr>
        <p:sp>
          <p:nvSpPr>
            <p:cNvPr id="79" name="Rectangle 86"/>
            <p:cNvSpPr/>
            <p:nvPr/>
          </p:nvSpPr>
          <p:spPr>
            <a:xfrm>
              <a:off x="-13654" y="1305025"/>
              <a:ext cx="3060000" cy="1368000"/>
            </a:xfrm>
            <a:prstGeom prst="rect">
              <a:avLst/>
            </a:prstGeom>
            <a:solidFill>
              <a:srgbClr val="008000">
                <a:alpha val="10000"/>
              </a:srgbClr>
            </a:solidFill>
            <a:ln>
              <a:solidFill>
                <a:schemeClr val="accent1">
                  <a:shade val="95000"/>
                  <a:satMod val="105000"/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370558" y="1295294"/>
              <a:ext cx="2291576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Private Addresses</a:t>
              </a:r>
            </a:p>
          </p:txBody>
        </p:sp>
        <p:cxnSp>
          <p:nvCxnSpPr>
            <p:cNvPr id="81" name="Curved Connector 46"/>
            <p:cNvCxnSpPr>
              <a:stCxn id="85" idx="3"/>
              <a:endCxn id="82" idx="2"/>
            </p:cNvCxnSpPr>
            <p:nvPr/>
          </p:nvCxnSpPr>
          <p:spPr>
            <a:xfrm flipV="1">
              <a:off x="691461" y="2251672"/>
              <a:ext cx="233332" cy="190579"/>
            </a:xfrm>
            <a:prstGeom prst="curvedConnector2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2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2965" y="1958931"/>
              <a:ext cx="383656" cy="292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3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12" y="1806399"/>
              <a:ext cx="207963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4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40" y="1831929"/>
              <a:ext cx="1492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5" name="Picture 8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190" y="2281913"/>
              <a:ext cx="54927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6" name="Curved Connector 46"/>
            <p:cNvCxnSpPr>
              <a:stCxn id="83" idx="3"/>
              <a:endCxn id="82" idx="3"/>
            </p:cNvCxnSpPr>
            <p:nvPr/>
          </p:nvCxnSpPr>
          <p:spPr>
            <a:xfrm>
              <a:off x="324171" y="1990549"/>
              <a:ext cx="408794" cy="114751"/>
            </a:xfrm>
            <a:prstGeom prst="curvedConnector3">
              <a:avLst>
                <a:gd name="adj1" fmla="val 50000"/>
              </a:avLst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7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41" y="1705831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350" y="194469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735" y="194469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1" name="Picture 1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41656"/>
            <a:ext cx="360000" cy="26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2" name="Curved Connector 42"/>
          <p:cNvCxnSpPr>
            <a:stCxn id="64" idx="3"/>
            <a:endCxn id="103" idx="1"/>
          </p:cNvCxnSpPr>
          <p:nvPr/>
        </p:nvCxnSpPr>
        <p:spPr>
          <a:xfrm>
            <a:off x="4922807" y="4210884"/>
            <a:ext cx="1119409" cy="504008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3" name="Gruppo 92"/>
          <p:cNvGrpSpPr/>
          <p:nvPr/>
        </p:nvGrpSpPr>
        <p:grpSpPr>
          <a:xfrm>
            <a:off x="1736017" y="3705233"/>
            <a:ext cx="1535764" cy="335799"/>
            <a:chOff x="1836600" y="1359457"/>
            <a:chExt cx="1535764" cy="335799"/>
          </a:xfrm>
        </p:grpSpPr>
        <p:cxnSp>
          <p:nvCxnSpPr>
            <p:cNvPr id="94" name="Curved Connector 27"/>
            <p:cNvCxnSpPr>
              <a:stCxn id="74" idx="0"/>
              <a:endCxn id="102" idx="1"/>
            </p:cNvCxnSpPr>
            <p:nvPr/>
          </p:nvCxnSpPr>
          <p:spPr>
            <a:xfrm rot="5400000" flipH="1" flipV="1">
              <a:off x="3006593" y="1206227"/>
              <a:ext cx="212539" cy="519001"/>
            </a:xfrm>
            <a:prstGeom prst="curvedConnector2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urved Connector 27"/>
            <p:cNvCxnSpPr>
              <a:stCxn id="75" idx="0"/>
              <a:endCxn id="102" idx="1"/>
            </p:cNvCxnSpPr>
            <p:nvPr/>
          </p:nvCxnSpPr>
          <p:spPr>
            <a:xfrm rot="5400000" flipH="1" flipV="1">
              <a:off x="2498212" y="697845"/>
              <a:ext cx="212539" cy="1535764"/>
            </a:xfrm>
            <a:prstGeom prst="curvedConnector2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urved Connector 27"/>
            <p:cNvCxnSpPr>
              <a:stCxn id="73" idx="0"/>
              <a:endCxn id="102" idx="1"/>
            </p:cNvCxnSpPr>
            <p:nvPr/>
          </p:nvCxnSpPr>
          <p:spPr>
            <a:xfrm rot="5400000" flipH="1" flipV="1">
              <a:off x="2690772" y="1013665"/>
              <a:ext cx="335798" cy="1027383"/>
            </a:xfrm>
            <a:prstGeom prst="curvedConnector2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uppo 96"/>
          <p:cNvGrpSpPr/>
          <p:nvPr/>
        </p:nvGrpSpPr>
        <p:grpSpPr>
          <a:xfrm>
            <a:off x="1700025" y="3308119"/>
            <a:ext cx="1571756" cy="397113"/>
            <a:chOff x="1800608" y="1005211"/>
            <a:chExt cx="1571756" cy="397113"/>
          </a:xfrm>
        </p:grpSpPr>
        <p:cxnSp>
          <p:nvCxnSpPr>
            <p:cNvPr id="98" name="Curved Connector 42"/>
            <p:cNvCxnSpPr>
              <a:stCxn id="87" idx="2"/>
              <a:endCxn id="102" idx="1"/>
            </p:cNvCxnSpPr>
            <p:nvPr/>
          </p:nvCxnSpPr>
          <p:spPr>
            <a:xfrm rot="16200000" flipH="1">
              <a:off x="2642119" y="672080"/>
              <a:ext cx="397113" cy="1063375"/>
            </a:xfrm>
            <a:prstGeom prst="curvedConnector2">
              <a:avLst/>
            </a:prstGeom>
            <a:ln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urved Connector 42"/>
            <p:cNvCxnSpPr>
              <a:stCxn id="89" idx="2"/>
              <a:endCxn id="102" idx="1"/>
            </p:cNvCxnSpPr>
            <p:nvPr/>
          </p:nvCxnSpPr>
          <p:spPr>
            <a:xfrm rot="16200000" flipH="1">
              <a:off x="2479259" y="509220"/>
              <a:ext cx="214453" cy="1571756"/>
            </a:xfrm>
            <a:prstGeom prst="curvedConnector2">
              <a:avLst/>
            </a:prstGeom>
            <a:ln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urved Connector 42"/>
            <p:cNvCxnSpPr>
              <a:stCxn id="88" idx="2"/>
              <a:endCxn id="102" idx="1"/>
            </p:cNvCxnSpPr>
            <p:nvPr/>
          </p:nvCxnSpPr>
          <p:spPr>
            <a:xfrm rot="16200000" flipH="1">
              <a:off x="2987640" y="1017601"/>
              <a:ext cx="214453" cy="554993"/>
            </a:xfrm>
            <a:prstGeom prst="curvedConnector2">
              <a:avLst/>
            </a:prstGeom>
            <a:ln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Curved Connector 42"/>
          <p:cNvCxnSpPr>
            <a:stCxn id="104" idx="2"/>
            <a:endCxn id="103" idx="0"/>
          </p:cNvCxnSpPr>
          <p:nvPr/>
        </p:nvCxnSpPr>
        <p:spPr>
          <a:xfrm rot="16200000" flipH="1">
            <a:off x="5818284" y="3980238"/>
            <a:ext cx="892569" cy="144737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780" y="3489233"/>
            <a:ext cx="58944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216" y="4498892"/>
            <a:ext cx="58944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1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200" y="3342478"/>
            <a:ext cx="360000" cy="26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1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353" y="3041656"/>
            <a:ext cx="360000" cy="26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6" name="Curved Connector 42"/>
          <p:cNvCxnSpPr>
            <a:stCxn id="105" idx="3"/>
            <a:endCxn id="63" idx="1"/>
          </p:cNvCxnSpPr>
          <p:nvPr/>
        </p:nvCxnSpPr>
        <p:spPr>
          <a:xfrm flipV="1">
            <a:off x="4075353" y="3173578"/>
            <a:ext cx="237194" cy="1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42"/>
          <p:cNvCxnSpPr>
            <a:stCxn id="91" idx="1"/>
            <a:endCxn id="63" idx="3"/>
          </p:cNvCxnSpPr>
          <p:nvPr/>
        </p:nvCxnSpPr>
        <p:spPr>
          <a:xfrm rot="10800000">
            <a:off x="4943626" y="3173579"/>
            <a:ext cx="420462" cy="1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42"/>
          <p:cNvCxnSpPr>
            <a:stCxn id="91" idx="3"/>
            <a:endCxn id="104" idx="1"/>
          </p:cNvCxnSpPr>
          <p:nvPr/>
        </p:nvCxnSpPr>
        <p:spPr>
          <a:xfrm>
            <a:off x="5724088" y="3173579"/>
            <a:ext cx="288112" cy="300822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42"/>
          <p:cNvCxnSpPr>
            <a:stCxn id="109" idx="2"/>
            <a:endCxn id="103" idx="3"/>
          </p:cNvCxnSpPr>
          <p:nvPr/>
        </p:nvCxnSpPr>
        <p:spPr>
          <a:xfrm rot="5400000">
            <a:off x="7234816" y="3499354"/>
            <a:ext cx="612379" cy="1818696"/>
          </a:xfrm>
          <a:prstGeom prst="curvedConnector2">
            <a:avLst/>
          </a:prstGeom>
          <a:ln w="38100" cmpd="sng">
            <a:solidFill>
              <a:srgbClr val="FF0000"/>
            </a:solidFill>
            <a:prstDash val="soli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9" name="Picture 2" descr="F:\papers\2015\TRAC, Impact of Carrier-Grade NAT on Web Browsing\nat_stage\presentation\Cute_Devil_by_Sinovera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353" y="3253726"/>
            <a:ext cx="1080000" cy="84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1" name="Curved Connector 42"/>
          <p:cNvCxnSpPr>
            <a:stCxn id="103" idx="0"/>
            <a:endCxn id="63" idx="3"/>
          </p:cNvCxnSpPr>
          <p:nvPr/>
        </p:nvCxnSpPr>
        <p:spPr>
          <a:xfrm rot="16200000" flipV="1">
            <a:off x="4977625" y="3139579"/>
            <a:ext cx="1325314" cy="1393311"/>
          </a:xfrm>
          <a:prstGeom prst="curvedConnector2">
            <a:avLst/>
          </a:prstGeom>
          <a:ln w="38100" cmpd="sng">
            <a:solidFill>
              <a:srgbClr val="FF0000"/>
            </a:solidFill>
            <a:prstDash val="soli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urved Connector 42"/>
          <p:cNvCxnSpPr>
            <a:stCxn id="63" idx="1"/>
          </p:cNvCxnSpPr>
          <p:nvPr/>
        </p:nvCxnSpPr>
        <p:spPr>
          <a:xfrm rot="10800000">
            <a:off x="3012279" y="2789742"/>
            <a:ext cx="1300268" cy="383836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FF0000"/>
            </a:solidFill>
            <a:prstDash val="sysDot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67"/>
          <p:cNvSpPr txBox="1"/>
          <p:nvPr/>
        </p:nvSpPr>
        <p:spPr>
          <a:xfrm>
            <a:off x="2915816" y="2276872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19" name="Curved Connector 42"/>
          <p:cNvCxnSpPr>
            <a:stCxn id="103" idx="2"/>
          </p:cNvCxnSpPr>
          <p:nvPr/>
        </p:nvCxnSpPr>
        <p:spPr>
          <a:xfrm rot="5400000" flipH="1">
            <a:off x="4566609" y="3160564"/>
            <a:ext cx="216000" cy="3324656"/>
          </a:xfrm>
          <a:prstGeom prst="curvedConnector4">
            <a:avLst>
              <a:gd name="adj1" fmla="val -105833"/>
              <a:gd name="adj2" fmla="val 54432"/>
            </a:avLst>
          </a:prstGeom>
          <a:ln w="38100" cmpd="sng">
            <a:solidFill>
              <a:srgbClr val="FF0000"/>
            </a:solidFill>
            <a:prstDash val="soli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ettangolo 128"/>
          <p:cNvSpPr/>
          <p:nvPr/>
        </p:nvSpPr>
        <p:spPr>
          <a:xfrm>
            <a:off x="312742" y="5376698"/>
            <a:ext cx="8568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2200" dirty="0"/>
              <a:t>Compile a list of potential attackers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sz="2000" dirty="0"/>
              <a:t>Remote hosts sending TCP-SYN messages to more than 50 IPs in the PoP</a:t>
            </a:r>
          </a:p>
          <a:p>
            <a:endParaRPr lang="en-US" sz="1400" dirty="0"/>
          </a:p>
          <a:p>
            <a:pPr marL="342900" indent="-342900">
              <a:buBlip>
                <a:blip r:embed="rId2"/>
              </a:buBlip>
            </a:pPr>
            <a:r>
              <a:rPr lang="en-US" sz="2200" dirty="0"/>
              <a:t>Focus on destination ports with well-known services or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16798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5" grpId="0"/>
      <p:bldP spid="1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Unsolicited Traffic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25</a:t>
            </a:fld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/>
          </p:nvPr>
        </p:nvGraphicFramePr>
        <p:xfrm>
          <a:off x="252000" y="1556792"/>
          <a:ext cx="8640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Destination Port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Description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noProof="0" dirty="0"/>
                        <a:t>Percentage </a:t>
                      </a:r>
                      <a:br>
                        <a:rPr lang="en-US" sz="2000" noProof="0" dirty="0"/>
                      </a:br>
                      <a:r>
                        <a:rPr lang="en-US" sz="2000" noProof="0" dirty="0"/>
                        <a:t>of victims</a:t>
                      </a:r>
                      <a:r>
                        <a:rPr lang="en-US" sz="2000" baseline="0" noProof="0" dirty="0"/>
                        <a:t> in PoP</a:t>
                      </a:r>
                      <a:endParaRPr lang="en-US" sz="20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000" noProof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>
                          <a:solidFill>
                            <a:schemeClr val="bg1"/>
                          </a:solidFill>
                        </a:rPr>
                        <a:t>PRI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>
                          <a:solidFill>
                            <a:schemeClr val="bg1"/>
                          </a:solidFill>
                        </a:rPr>
                        <a:t>PUB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HTTP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78.5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HTTP </a:t>
                      </a:r>
                      <a:r>
                        <a:rPr lang="en-US" sz="1800" noProof="0" dirty="0"/>
                        <a:t>Secure</a:t>
                      </a:r>
                      <a:r>
                        <a:rPr lang="it-IT" sz="1800" dirty="0"/>
                        <a:t> (HTTPS)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78.9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Internet</a:t>
                      </a:r>
                      <a:r>
                        <a:rPr lang="it-IT" sz="1800" baseline="0" dirty="0"/>
                        <a:t> </a:t>
                      </a:r>
                      <a:r>
                        <a:rPr lang="it-IT" sz="1800" dirty="0"/>
                        <a:t>Message Access </a:t>
                      </a:r>
                      <a:r>
                        <a:rPr lang="en-US" sz="1800" noProof="0" dirty="0"/>
                        <a:t>Protocol</a:t>
                      </a:r>
                      <a:r>
                        <a:rPr lang="it-IT" sz="1800" dirty="0"/>
                        <a:t> (IMAP)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995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Post Office </a:t>
                      </a:r>
                      <a:r>
                        <a:rPr lang="en-US" sz="1800" noProof="0" dirty="0"/>
                        <a:t>Protocol</a:t>
                      </a:r>
                      <a:r>
                        <a:rPr lang="it-IT" sz="1800" dirty="0"/>
                        <a:t> (POP3 over SSL)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&lt;0.1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Simple</a:t>
                      </a:r>
                      <a:r>
                        <a:rPr lang="en-US" sz="1800" baseline="0" noProof="0" dirty="0"/>
                        <a:t> Mail Transfer Protocol </a:t>
                      </a:r>
                      <a:r>
                        <a:rPr lang="it-IT" sz="1800" baseline="0" dirty="0"/>
                        <a:t>(SMTP)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/>
                        <a:t>Secure Shell</a:t>
                      </a:r>
                      <a:r>
                        <a:rPr lang="en-US" sz="1800" baseline="0" noProof="0" dirty="0"/>
                        <a:t> (SSH)</a:t>
                      </a:r>
                      <a:endParaRPr lang="en-US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&lt;0.1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MS Remote Procedure Call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3389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MS Windows Remote Desktop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1433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MS SQL Server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3306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MySQL Server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0" noProof="0" dirty="0"/>
                        <a:t>445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MS Active Directory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&lt;0.1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79.2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72000" y="2661622"/>
            <a:ext cx="9000000" cy="360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0" name="Gruppo 9"/>
          <p:cNvGrpSpPr/>
          <p:nvPr/>
        </p:nvGrpSpPr>
        <p:grpSpPr>
          <a:xfrm>
            <a:off x="828496" y="4578730"/>
            <a:ext cx="8208000" cy="2232000"/>
            <a:chOff x="476804" y="3888134"/>
            <a:chExt cx="8208000" cy="2120400"/>
          </a:xfrm>
        </p:grpSpPr>
        <p:sp>
          <p:nvSpPr>
            <p:cNvPr id="11" name="Rettangolo arrotondato 10"/>
            <p:cNvSpPr/>
            <p:nvPr/>
          </p:nvSpPr>
          <p:spPr>
            <a:xfrm>
              <a:off x="476804" y="3888134"/>
              <a:ext cx="8208000" cy="21204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620804" y="4007834"/>
              <a:ext cx="7920000" cy="1881000"/>
            </a:xfrm>
            <a:prstGeom prst="roundRect">
              <a:avLst/>
            </a:prstGeom>
            <a:ln w="3810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800" b="1" dirty="0">
                  <a:solidFill>
                    <a:schemeClr val="accent1">
                      <a:lumMod val="75000"/>
                    </a:schemeClr>
                  </a:solidFill>
                </a:rPr>
                <a:t>Our investigation goals</a:t>
              </a:r>
            </a:p>
            <a:p>
              <a:pPr marL="800100" lvl="1" indent="-342900">
                <a:buBlip>
                  <a:blip r:embed="rId2"/>
                </a:buBlip>
              </a:pPr>
              <a:r>
                <a:rPr lang="en-US" sz="2200" dirty="0"/>
                <a:t>Does CGN impact users’ browsing experience?</a:t>
              </a:r>
            </a:p>
            <a:p>
              <a:pPr marL="800100" lvl="1" indent="-342900">
                <a:buBlip>
                  <a:blip r:embed="rId2"/>
                </a:buBlip>
              </a:pPr>
              <a:r>
                <a:rPr lang="en-US" sz="2200" dirty="0"/>
                <a:t>Are there any benefits in not having a public IP?</a:t>
              </a:r>
            </a:p>
            <a:p>
              <a:pPr algn="ctr">
                <a:spcBef>
                  <a:spcPts val="600"/>
                </a:spcBef>
              </a:pPr>
              <a:r>
                <a:rPr lang="en-US" sz="2400" b="1" dirty="0"/>
                <a:t>0.6% of customers needs IPv4 reachability</a:t>
              </a:r>
            </a:p>
            <a:p>
              <a:pPr algn="ctr"/>
              <a:r>
                <a:rPr lang="en-US" sz="2400" b="1" dirty="0"/>
                <a:t>Public IPs are 80x more likely to be victim of attacks</a:t>
              </a:r>
              <a:endParaRPr lang="en-US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2173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 at a glance - Traditional NAT44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 dirty="0"/>
          </a:p>
        </p:txBody>
      </p:sp>
      <p:grpSp>
        <p:nvGrpSpPr>
          <p:cNvPr id="18" name="Gruppo 17"/>
          <p:cNvGrpSpPr/>
          <p:nvPr/>
        </p:nvGrpSpPr>
        <p:grpSpPr>
          <a:xfrm>
            <a:off x="251520" y="2420888"/>
            <a:ext cx="2160000" cy="1260000"/>
            <a:chOff x="395536" y="2965294"/>
            <a:chExt cx="2160000" cy="1260000"/>
          </a:xfrm>
        </p:grpSpPr>
        <p:sp>
          <p:nvSpPr>
            <p:cNvPr id="5" name="Cloud 18"/>
            <p:cNvSpPr/>
            <p:nvPr/>
          </p:nvSpPr>
          <p:spPr>
            <a:xfrm>
              <a:off x="395536" y="2965294"/>
              <a:ext cx="2160000" cy="1260000"/>
            </a:xfrm>
            <a:prstGeom prst="cloud">
              <a:avLst/>
            </a:prstGeom>
            <a:solidFill>
              <a:schemeClr val="tx1">
                <a:lumMod val="85000"/>
                <a:lumOff val="15000"/>
                <a:alpha val="2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8"/>
            <p:cNvSpPr txBox="1"/>
            <p:nvPr/>
          </p:nvSpPr>
          <p:spPr>
            <a:xfrm>
              <a:off x="755576" y="3335434"/>
              <a:ext cx="12077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Internet</a:t>
              </a:r>
            </a:p>
          </p:txBody>
        </p:sp>
      </p:grpSp>
      <p:pic>
        <p:nvPicPr>
          <p:cNvPr id="3074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5254091" y="1701613"/>
            <a:ext cx="3846787" cy="381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5197484" y="1628800"/>
            <a:ext cx="3960000" cy="3960000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" name="Connettore 1 15"/>
          <p:cNvCxnSpPr/>
          <p:nvPr/>
        </p:nvCxnSpPr>
        <p:spPr>
          <a:xfrm flipH="1">
            <a:off x="3887745" y="1412776"/>
            <a:ext cx="0" cy="5400000"/>
          </a:xfrm>
          <a:prstGeom prst="line">
            <a:avLst/>
          </a:prstGeom>
          <a:ln w="38100">
            <a:prstDash val="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3" name="Gruppo 92"/>
          <p:cNvGrpSpPr/>
          <p:nvPr/>
        </p:nvGrpSpPr>
        <p:grpSpPr>
          <a:xfrm>
            <a:off x="4783149" y="3078609"/>
            <a:ext cx="3593243" cy="2114519"/>
            <a:chOff x="4661281" y="3151057"/>
            <a:chExt cx="3593243" cy="2114519"/>
          </a:xfrm>
        </p:grpSpPr>
        <p:pic>
          <p:nvPicPr>
            <p:cNvPr id="21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3628">
              <a:off x="7492630" y="3233741"/>
              <a:ext cx="304917" cy="54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3" descr="E:\Scrivania\disegn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4" t="23669" r="44679" b="56590"/>
            <a:stretch/>
          </p:blipFill>
          <p:spPr bwMode="auto">
            <a:xfrm>
              <a:off x="7332209" y="3951288"/>
              <a:ext cx="92231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7" name="Picture 5" descr="http://us.123rf.com/450wm/aleksander1/aleksander11211/aleksander1121100058/16264364-set-of-icons-of-the-tv-a-vector-illustration.jpg"/>
            <p:cNvPicPr>
              <a:picLocks noChangeAspect="1" noChangeArrowheads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128" t="15621" r="5781" b="64713"/>
            <a:stretch/>
          </p:blipFill>
          <p:spPr bwMode="auto">
            <a:xfrm>
              <a:off x="7444429" y="4653576"/>
              <a:ext cx="656363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9" name="Gruppo 88"/>
            <p:cNvGrpSpPr/>
            <p:nvPr/>
          </p:nvGrpSpPr>
          <p:grpSpPr>
            <a:xfrm>
              <a:off x="4661281" y="3480170"/>
              <a:ext cx="2833182" cy="1479846"/>
              <a:chOff x="4661281" y="3479730"/>
              <a:chExt cx="2833182" cy="1479846"/>
            </a:xfrm>
          </p:grpSpPr>
          <p:cxnSp>
            <p:nvCxnSpPr>
              <p:cNvPr id="42" name="Connettore 1 41"/>
              <p:cNvCxnSpPr>
                <a:stCxn id="24" idx="1"/>
                <a:endCxn id="38" idx="3"/>
              </p:cNvCxnSpPr>
              <p:nvPr/>
            </p:nvCxnSpPr>
            <p:spPr>
              <a:xfrm flipH="1" flipV="1">
                <a:off x="4661281" y="4205276"/>
                <a:ext cx="2670928" cy="0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Connettore 1 47"/>
              <p:cNvCxnSpPr>
                <a:endCxn id="21" idx="1"/>
              </p:cNvCxnSpPr>
              <p:nvPr/>
            </p:nvCxnSpPr>
            <p:spPr>
              <a:xfrm>
                <a:off x="5940552" y="3480170"/>
                <a:ext cx="1553911" cy="0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Connettore 1 50"/>
              <p:cNvCxnSpPr>
                <a:endCxn id="3077" idx="1"/>
              </p:cNvCxnSpPr>
              <p:nvPr/>
            </p:nvCxnSpPr>
            <p:spPr>
              <a:xfrm>
                <a:off x="5940552" y="4959576"/>
                <a:ext cx="1503877" cy="0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Connettore 1 53"/>
              <p:cNvCxnSpPr/>
              <p:nvPr/>
            </p:nvCxnSpPr>
            <p:spPr>
              <a:xfrm flipV="1">
                <a:off x="5940552" y="3479730"/>
                <a:ext cx="0" cy="1479406"/>
              </a:xfrm>
              <a:prstGeom prst="line">
                <a:avLst/>
              </a:pr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CasellaDiTesto 59"/>
            <p:cNvSpPr txBox="1"/>
            <p:nvPr/>
          </p:nvSpPr>
          <p:spPr>
            <a:xfrm>
              <a:off x="5949677" y="3151057"/>
              <a:ext cx="942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10.0.0.1</a:t>
              </a: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5949677" y="3889954"/>
              <a:ext cx="942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10.0.0.2</a:t>
              </a:r>
            </a:p>
          </p:txBody>
        </p:sp>
        <p:sp>
          <p:nvSpPr>
            <p:cNvPr id="65" name="CasellaDiTesto 64"/>
            <p:cNvSpPr txBox="1"/>
            <p:nvPr/>
          </p:nvSpPr>
          <p:spPr>
            <a:xfrm>
              <a:off x="5949677" y="4638609"/>
              <a:ext cx="942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10.0.0.3</a:t>
              </a:r>
            </a:p>
          </p:txBody>
        </p:sp>
      </p:grpSp>
      <p:sp>
        <p:nvSpPr>
          <p:cNvPr id="66" name="CasellaDiTesto 65"/>
          <p:cNvSpPr txBox="1"/>
          <p:nvPr/>
        </p:nvSpPr>
        <p:spPr>
          <a:xfrm>
            <a:off x="4878527" y="4149080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10.0.0.*</a:t>
            </a:r>
          </a:p>
        </p:txBody>
      </p:sp>
      <p:sp>
        <p:nvSpPr>
          <p:cNvPr id="61" name="Rettangolo 60"/>
          <p:cNvSpPr/>
          <p:nvPr/>
        </p:nvSpPr>
        <p:spPr>
          <a:xfrm>
            <a:off x="1131382" y="4149080"/>
            <a:ext cx="1747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2000" b="1" dirty="0"/>
              <a:t>128.130.90.61</a:t>
            </a:r>
            <a:endParaRPr lang="it-IT" b="1" dirty="0"/>
          </a:p>
        </p:txBody>
      </p:sp>
      <p:sp>
        <p:nvSpPr>
          <p:cNvPr id="84" name="Freccia circolare in su 83"/>
          <p:cNvSpPr/>
          <p:nvPr/>
        </p:nvSpPr>
        <p:spPr>
          <a:xfrm>
            <a:off x="2340113" y="4581128"/>
            <a:ext cx="3240000" cy="900000"/>
          </a:xfrm>
          <a:prstGeom prst="curvedUpArrow">
            <a:avLst/>
          </a:prstGeom>
          <a:scene3d>
            <a:camera prst="orthographicFron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8" name="Freccia circolare in su 87"/>
          <p:cNvSpPr/>
          <p:nvPr/>
        </p:nvSpPr>
        <p:spPr>
          <a:xfrm rot="10800000">
            <a:off x="2267745" y="2927139"/>
            <a:ext cx="3240000" cy="900000"/>
          </a:xfrm>
          <a:prstGeom prst="curvedUpArrow">
            <a:avLst/>
          </a:prstGeom>
          <a:scene3d>
            <a:camera prst="orthographicFron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90" name="Connettore 1 89"/>
          <p:cNvCxnSpPr>
            <a:stCxn id="5" idx="1"/>
            <a:endCxn id="38" idx="1"/>
          </p:cNvCxnSpPr>
          <p:nvPr/>
        </p:nvCxnSpPr>
        <p:spPr>
          <a:xfrm rot="16200000" flipH="1">
            <a:off x="1887771" y="3123294"/>
            <a:ext cx="453722" cy="1566225"/>
          </a:xfrm>
          <a:prstGeom prst="curvedConnector2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Rettangolo 90"/>
          <p:cNvSpPr/>
          <p:nvPr/>
        </p:nvSpPr>
        <p:spPr>
          <a:xfrm>
            <a:off x="323872" y="5733256"/>
            <a:ext cx="324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Public IP address</a:t>
            </a:r>
          </a:p>
          <a:p>
            <a:pPr algn="ctr"/>
            <a:r>
              <a:rPr lang="en-US" sz="2000" dirty="0"/>
              <a:t>worldwide unique</a:t>
            </a:r>
            <a:br>
              <a:rPr lang="en-US" sz="2000" dirty="0"/>
            </a:br>
            <a:r>
              <a:rPr lang="en-US" sz="2000" dirty="0"/>
              <a:t>registered addresses</a:t>
            </a:r>
            <a:endParaRPr lang="it-IT" sz="2000" dirty="0"/>
          </a:p>
        </p:txBody>
      </p:sp>
      <p:sp>
        <p:nvSpPr>
          <p:cNvPr id="96" name="Rettangolo 95"/>
          <p:cNvSpPr/>
          <p:nvPr/>
        </p:nvSpPr>
        <p:spPr>
          <a:xfrm>
            <a:off x="4902614" y="5733256"/>
            <a:ext cx="324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Private IP addresses</a:t>
            </a:r>
          </a:p>
          <a:p>
            <a:pPr algn="ctr"/>
            <a:r>
              <a:rPr lang="en-US" sz="2000" dirty="0"/>
              <a:t>unregistered addresses</a:t>
            </a:r>
            <a:endParaRPr lang="it-IT" sz="2000" dirty="0"/>
          </a:p>
        </p:txBody>
      </p:sp>
      <p:grpSp>
        <p:nvGrpSpPr>
          <p:cNvPr id="37" name="Gruppo 36"/>
          <p:cNvGrpSpPr/>
          <p:nvPr/>
        </p:nvGrpSpPr>
        <p:grpSpPr>
          <a:xfrm>
            <a:off x="2897745" y="3467100"/>
            <a:ext cx="1980000" cy="1332168"/>
            <a:chOff x="3097412" y="3609072"/>
            <a:chExt cx="1980000" cy="1332168"/>
          </a:xfrm>
        </p:grpSpPr>
        <p:sp>
          <p:nvSpPr>
            <p:cNvPr id="38" name="Rettangolo 37"/>
            <p:cNvSpPr/>
            <p:nvPr/>
          </p:nvSpPr>
          <p:spPr>
            <a:xfrm>
              <a:off x="3097412" y="3609240"/>
              <a:ext cx="1980000" cy="133200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44000" tIns="180000" rIns="0" bIns="0" rtlCol="0" anchor="t"/>
            <a:lstStyle/>
            <a:p>
              <a:r>
                <a:rPr lang="en-US" sz="2400" b="1" dirty="0"/>
                <a:t>Home NAT</a:t>
              </a:r>
            </a:p>
          </p:txBody>
        </p:sp>
        <p:pic>
          <p:nvPicPr>
            <p:cNvPr id="39" name="Picture 2" descr="http://forerunner.com.au/wp-content/uploads/router-sketch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9978" y="3609072"/>
              <a:ext cx="1368000" cy="1261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492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05833 2.59259E-6 C 0.0842 2.59259E-6 0.11666 -0.05093 0.11666 -0.09236 L 0.11666 -0.18357 " pathEditMode="relative" rAng="0" ptsTypes="FfFF">
                                      <p:cBhvr>
                                        <p:cTn id="3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6" grpId="0"/>
      <p:bldP spid="61" grpId="0"/>
      <p:bldP spid="84" grpId="0" animBg="1"/>
      <p:bldP spid="88" grpId="0" animBg="1"/>
      <p:bldP spid="91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…and Carrier Grade NAT – NAT444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 dirty="0"/>
          </a:p>
        </p:txBody>
      </p:sp>
      <p:pic>
        <p:nvPicPr>
          <p:cNvPr id="32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8220958" y="3362974"/>
            <a:ext cx="720000" cy="7140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</p:pic>
      <p:pic>
        <p:nvPicPr>
          <p:cNvPr id="35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7666210" y="1782386"/>
            <a:ext cx="1152000" cy="114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loud 18"/>
          <p:cNvSpPr/>
          <p:nvPr/>
        </p:nvSpPr>
        <p:spPr>
          <a:xfrm rot="4895166">
            <a:off x="5587775" y="1579252"/>
            <a:ext cx="4816004" cy="4495188"/>
          </a:xfrm>
          <a:prstGeom prst="cloud">
            <a:avLst/>
          </a:prstGeom>
          <a:noFill/>
          <a:ln w="31750"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6428234" y="5688134"/>
            <a:ext cx="2700000" cy="540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ISP Subnet</a:t>
            </a:r>
          </a:p>
        </p:txBody>
      </p:sp>
      <p:grpSp>
        <p:nvGrpSpPr>
          <p:cNvPr id="41" name="Gruppo 40"/>
          <p:cNvGrpSpPr/>
          <p:nvPr/>
        </p:nvGrpSpPr>
        <p:grpSpPr>
          <a:xfrm>
            <a:off x="251520" y="2420888"/>
            <a:ext cx="2160000" cy="1260000"/>
            <a:chOff x="395536" y="2965294"/>
            <a:chExt cx="2160000" cy="1260000"/>
          </a:xfrm>
        </p:grpSpPr>
        <p:sp>
          <p:nvSpPr>
            <p:cNvPr id="43" name="Cloud 18"/>
            <p:cNvSpPr/>
            <p:nvPr/>
          </p:nvSpPr>
          <p:spPr>
            <a:xfrm>
              <a:off x="395536" y="2965294"/>
              <a:ext cx="2160000" cy="1260000"/>
            </a:xfrm>
            <a:prstGeom prst="cloud">
              <a:avLst/>
            </a:prstGeom>
            <a:solidFill>
              <a:schemeClr val="tx1">
                <a:lumMod val="85000"/>
                <a:lumOff val="15000"/>
                <a:alpha val="2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88"/>
            <p:cNvSpPr txBox="1"/>
            <p:nvPr/>
          </p:nvSpPr>
          <p:spPr>
            <a:xfrm>
              <a:off x="755576" y="3335434"/>
              <a:ext cx="12077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Internet</a:t>
              </a:r>
            </a:p>
          </p:txBody>
        </p:sp>
      </p:grpSp>
      <p:cxnSp>
        <p:nvCxnSpPr>
          <p:cNvPr id="45" name="Connettore 1 89"/>
          <p:cNvCxnSpPr>
            <a:stCxn id="43" idx="1"/>
          </p:cNvCxnSpPr>
          <p:nvPr/>
        </p:nvCxnSpPr>
        <p:spPr>
          <a:xfrm rot="16200000" flipH="1">
            <a:off x="1887771" y="3123294"/>
            <a:ext cx="453722" cy="1566225"/>
          </a:xfrm>
          <a:prstGeom prst="curvedConnector2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2" name="Gruppo 51"/>
          <p:cNvGrpSpPr/>
          <p:nvPr/>
        </p:nvGrpSpPr>
        <p:grpSpPr>
          <a:xfrm>
            <a:off x="2897745" y="3469476"/>
            <a:ext cx="1980000" cy="1332168"/>
            <a:chOff x="3097412" y="3609072"/>
            <a:chExt cx="1980000" cy="1332168"/>
          </a:xfrm>
        </p:grpSpPr>
        <p:sp>
          <p:nvSpPr>
            <p:cNvPr id="53" name="Rettangolo 52"/>
            <p:cNvSpPr/>
            <p:nvPr/>
          </p:nvSpPr>
          <p:spPr>
            <a:xfrm>
              <a:off x="3097412" y="3609240"/>
              <a:ext cx="1980000" cy="133200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44000" tIns="180000" rIns="0" bIns="0" rtlCol="0" anchor="t"/>
            <a:lstStyle/>
            <a:p>
              <a:r>
                <a:rPr lang="en-US" sz="2400" b="1" dirty="0"/>
                <a:t>Home NAT</a:t>
              </a:r>
            </a:p>
          </p:txBody>
        </p:sp>
        <p:pic>
          <p:nvPicPr>
            <p:cNvPr id="55" name="Picture 2" descr="http://forerunner.com.au/wp-content/uploads/router-sketch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579978" y="3609072"/>
              <a:ext cx="1368000" cy="1261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6" name="Gruppo 55"/>
          <p:cNvGrpSpPr/>
          <p:nvPr/>
        </p:nvGrpSpPr>
        <p:grpSpPr>
          <a:xfrm>
            <a:off x="2900050" y="3469476"/>
            <a:ext cx="1980000" cy="1332000"/>
            <a:chOff x="2897745" y="3467268"/>
            <a:chExt cx="1980000" cy="1332000"/>
          </a:xfrm>
        </p:grpSpPr>
        <p:sp>
          <p:nvSpPr>
            <p:cNvPr id="57" name="Rettangolo 56"/>
            <p:cNvSpPr/>
            <p:nvPr/>
          </p:nvSpPr>
          <p:spPr>
            <a:xfrm>
              <a:off x="2897745" y="3467268"/>
              <a:ext cx="1980000" cy="133200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72000" rIns="0" bIns="0" rtlCol="0" anchor="t"/>
            <a:lstStyle/>
            <a:p>
              <a:pPr algn="ctr"/>
              <a:r>
                <a:rPr lang="en-US" sz="2400" b="1" dirty="0"/>
                <a:t>Carrier Grade NAT</a:t>
              </a:r>
            </a:p>
          </p:txBody>
        </p:sp>
        <p:pic>
          <p:nvPicPr>
            <p:cNvPr id="58" name="Picture 3" descr="C:\Users\Virtual_7\Desktop\ethernet-156547_640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40" b="40228"/>
            <a:stretch/>
          </p:blipFill>
          <p:spPr bwMode="auto">
            <a:xfrm>
              <a:off x="2951745" y="4581128"/>
              <a:ext cx="1872000" cy="173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3" descr="C:\Users\Virtual_7\Desktop\ethernet-156547_640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540" b="40228"/>
            <a:stretch/>
          </p:blipFill>
          <p:spPr bwMode="auto">
            <a:xfrm>
              <a:off x="2951745" y="4396854"/>
              <a:ext cx="1872000" cy="173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ttangolo 7"/>
          <p:cNvSpPr/>
          <p:nvPr/>
        </p:nvSpPr>
        <p:spPr>
          <a:xfrm>
            <a:off x="7249686" y="5200172"/>
            <a:ext cx="864000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4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8316416" y="4515102"/>
            <a:ext cx="720000" cy="7140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</p:pic>
      <p:cxnSp>
        <p:nvCxnSpPr>
          <p:cNvPr id="13" name="Connettore 1 12"/>
          <p:cNvCxnSpPr>
            <a:stCxn id="53" idx="3"/>
          </p:cNvCxnSpPr>
          <p:nvPr/>
        </p:nvCxnSpPr>
        <p:spPr>
          <a:xfrm flipV="1">
            <a:off x="4877745" y="3906406"/>
            <a:ext cx="1648480" cy="22923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57" idx="3"/>
            <a:endCxn id="47" idx="2"/>
          </p:cNvCxnSpPr>
          <p:nvPr/>
        </p:nvCxnSpPr>
        <p:spPr>
          <a:xfrm flipV="1">
            <a:off x="4880050" y="2816848"/>
            <a:ext cx="2406114" cy="131862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6910521" y="3103609"/>
            <a:ext cx="720000" cy="7140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</p:pic>
      <p:cxnSp>
        <p:nvCxnSpPr>
          <p:cNvPr id="71" name="Connettore 1 70"/>
          <p:cNvCxnSpPr>
            <a:stCxn id="57" idx="3"/>
            <a:endCxn id="38" idx="1"/>
          </p:cNvCxnSpPr>
          <p:nvPr/>
        </p:nvCxnSpPr>
        <p:spPr>
          <a:xfrm flipV="1">
            <a:off x="4880050" y="4077104"/>
            <a:ext cx="3148334" cy="58372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stCxn id="53" idx="3"/>
            <a:endCxn id="42" idx="1"/>
          </p:cNvCxnSpPr>
          <p:nvPr/>
        </p:nvCxnSpPr>
        <p:spPr>
          <a:xfrm>
            <a:off x="4877745" y="4135644"/>
            <a:ext cx="2238025" cy="102158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1 79"/>
          <p:cNvCxnSpPr>
            <a:stCxn id="53" idx="3"/>
          </p:cNvCxnSpPr>
          <p:nvPr/>
        </p:nvCxnSpPr>
        <p:spPr>
          <a:xfrm>
            <a:off x="4877745" y="4135644"/>
            <a:ext cx="3726703" cy="119560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ttangolo 82"/>
          <p:cNvSpPr/>
          <p:nvPr/>
        </p:nvSpPr>
        <p:spPr>
          <a:xfrm>
            <a:off x="107504" y="5316974"/>
            <a:ext cx="558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6"/>
              </a:buBlip>
            </a:pPr>
            <a:r>
              <a:rPr lang="en-US" sz="2200" dirty="0"/>
              <a:t>ISP subnet becomes a large private network</a:t>
            </a:r>
          </a:p>
          <a:p>
            <a:pPr marL="342900" indent="-342900">
              <a:buBlip>
                <a:blip r:embed="rId6"/>
              </a:buBlip>
            </a:pPr>
            <a:r>
              <a:rPr lang="en-US" sz="2200" dirty="0"/>
              <a:t>Home routers are assigned private IPs</a:t>
            </a:r>
          </a:p>
          <a:p>
            <a:pPr marL="342900" indent="-342900">
              <a:buBlip>
                <a:blip r:embed="rId6"/>
              </a:buBlip>
            </a:pPr>
            <a:r>
              <a:rPr lang="en-US" sz="2200" dirty="0"/>
              <a:t>The amount of  required public addresses is reduced as well as cost</a:t>
            </a:r>
          </a:p>
        </p:txBody>
      </p:sp>
      <p:pic>
        <p:nvPicPr>
          <p:cNvPr id="36" name="Picture 2" descr="http://forerunner.com.au/wp-content/uploads/router-ske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0192" y="3429064"/>
            <a:ext cx="62462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forerunner.com.au/wp-content/uploads/router-ske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3789104"/>
            <a:ext cx="62462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://forerunner.com.au/wp-content/uploads/router-ske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83882" y="4956966"/>
            <a:ext cx="62462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://forerunner.com.au/wp-content/uploads/router-sketch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770" y="4869224"/>
            <a:ext cx="624622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F:\papers\2015\TRAC, Impact of Carrier-Grade NAT on Web Browsing\nat_stage\presentation\house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5" t="9454" r="17662" b="7097"/>
          <a:stretch/>
        </p:blipFill>
        <p:spPr bwMode="auto">
          <a:xfrm>
            <a:off x="7236376" y="4432652"/>
            <a:ext cx="720000" cy="7140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</p:pic>
      <p:pic>
        <p:nvPicPr>
          <p:cNvPr id="47" name="Picture 2" descr="http://forerunner.com.au/wp-content/uploads/router-ske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2060848"/>
            <a:ext cx="819817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96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Carrier Grade NAT (CGN)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The deployment of CGN has some implications: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Breaks the end-to-end IP connectivity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Introduces reachability problems for NAT-ted devices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Need of successful NAT traversal techniques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Updates of non-NAT friendly applications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Mandates the network keeps the state of the connections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Impacts negatively lawful intercept</a:t>
            </a:r>
          </a:p>
          <a:p>
            <a:pPr>
              <a:buBlip>
                <a:blip r:embed="rId2"/>
              </a:buBlip>
            </a:pPr>
            <a:r>
              <a:rPr lang="en-US" sz="2200" dirty="0"/>
              <a:t>May have performance implications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1044488" y="4869160"/>
            <a:ext cx="7920000" cy="1800000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Our investigation goals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sz="2200" dirty="0"/>
              <a:t>Does CGN impact users’ browsing experience?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sz="2200" dirty="0"/>
              <a:t>Are there any benefits in not having a public IP?</a:t>
            </a:r>
          </a:p>
          <a:p>
            <a:pPr marL="0" lvl="1" algn="ctr">
              <a:lnSpc>
                <a:spcPct val="150000"/>
              </a:lnSpc>
            </a:pPr>
            <a:r>
              <a:rPr lang="en-US" sz="2600" b="1" dirty="0"/>
              <a:t>Answer with measurements</a:t>
            </a:r>
          </a:p>
        </p:txBody>
      </p:sp>
    </p:spTree>
    <p:extLst>
      <p:ext uri="{BB962C8B-B14F-4D97-AF65-F5344CB8AC3E}">
        <p14:creationId xmlns:p14="http://schemas.microsoft.com/office/powerpoint/2010/main" val="205254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0000">
              <a:schemeClr val="accent1">
                <a:tint val="44500"/>
                <a:satMod val="160000"/>
                <a:lumMod val="60000"/>
                <a:lumOff val="4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10735" y="2708920"/>
            <a:ext cx="2771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Methodology</a:t>
            </a:r>
            <a:endParaRPr lang="it-IT" sz="36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8047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roadmap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/>
              <a:t>Large scale passive measurement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A real ISP deployment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Customers are offered public or private address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Traffic monitored to extract performance metrics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600" b="1" dirty="0"/>
              <a:t>Leverage statistical tools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Collect and compare empirical probability distributions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Check and assess eventual differences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600" b="1" dirty="0"/>
              <a:t>Focus on</a:t>
            </a:r>
          </a:p>
          <a:p>
            <a:pPr lvl="1">
              <a:buBlip>
                <a:blip r:embed="rId2"/>
              </a:buBlip>
            </a:pPr>
            <a:r>
              <a:rPr lang="en-US" sz="2200" dirty="0"/>
              <a:t>Web traffic and performance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413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Scenario</a:t>
            </a:r>
          </a:p>
        </p:txBody>
      </p:sp>
      <p:sp>
        <p:nvSpPr>
          <p:cNvPr id="13" name="Cloud 18"/>
          <p:cNvSpPr>
            <a:spLocks/>
          </p:cNvSpPr>
          <p:nvPr/>
        </p:nvSpPr>
        <p:spPr>
          <a:xfrm>
            <a:off x="3065500" y="1796144"/>
            <a:ext cx="3605285" cy="1800000"/>
          </a:xfrm>
          <a:prstGeom prst="cloud">
            <a:avLst/>
          </a:prstGeom>
          <a:solidFill>
            <a:schemeClr val="tx1">
              <a:lumMod val="75000"/>
              <a:lumOff val="25000"/>
              <a:alpha val="5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88"/>
          <p:cNvSpPr txBox="1"/>
          <p:nvPr/>
        </p:nvSpPr>
        <p:spPr>
          <a:xfrm>
            <a:off x="3031257" y="1444714"/>
            <a:ext cx="2337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ISP Point of Presence</a:t>
            </a:r>
          </a:p>
        </p:txBody>
      </p:sp>
      <p:cxnSp>
        <p:nvCxnSpPr>
          <p:cNvPr id="17" name="Curved Connector 42"/>
          <p:cNvCxnSpPr>
            <a:stCxn id="76" idx="1"/>
            <a:endCxn id="68" idx="0"/>
          </p:cNvCxnSpPr>
          <p:nvPr/>
        </p:nvCxnSpPr>
        <p:spPr>
          <a:xfrm rot="10800000" flipV="1">
            <a:off x="3566501" y="2179981"/>
            <a:ext cx="148852" cy="315654"/>
          </a:xfrm>
          <a:prstGeom prst="curvedConnector2">
            <a:avLst/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42"/>
          <p:cNvCxnSpPr>
            <a:stCxn id="20" idx="1"/>
            <a:endCxn id="68" idx="3"/>
          </p:cNvCxnSpPr>
          <p:nvPr/>
        </p:nvCxnSpPr>
        <p:spPr>
          <a:xfrm rot="10800000">
            <a:off x="3861222" y="2711636"/>
            <a:ext cx="472145" cy="505651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47" y="1963980"/>
            <a:ext cx="631079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366" y="3001286"/>
            <a:ext cx="58944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88"/>
          <p:cNvSpPr txBox="1"/>
          <p:nvPr/>
        </p:nvSpPr>
        <p:spPr>
          <a:xfrm>
            <a:off x="3895353" y="2354907"/>
            <a:ext cx="1465466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/>
              <a:t>Carrier-Grade</a:t>
            </a:r>
          </a:p>
          <a:p>
            <a:pPr algn="ctr">
              <a:lnSpc>
                <a:spcPct val="80000"/>
              </a:lnSpc>
            </a:pPr>
            <a:r>
              <a:rPr lang="en-US" i="1" dirty="0"/>
              <a:t>NAT</a:t>
            </a:r>
          </a:p>
        </p:txBody>
      </p:sp>
      <p:grpSp>
        <p:nvGrpSpPr>
          <p:cNvPr id="22" name="Gruppo 21"/>
          <p:cNvGrpSpPr>
            <a:grpSpLocks noChangeAspect="1"/>
          </p:cNvGrpSpPr>
          <p:nvPr/>
        </p:nvGrpSpPr>
        <p:grpSpPr>
          <a:xfrm>
            <a:off x="619249" y="2785214"/>
            <a:ext cx="2340000" cy="1089412"/>
            <a:chOff x="0" y="2741676"/>
            <a:chExt cx="3060004" cy="1424615"/>
          </a:xfrm>
        </p:grpSpPr>
        <p:sp>
          <p:nvSpPr>
            <p:cNvPr id="23" name="Rectangle 87"/>
            <p:cNvSpPr/>
            <p:nvPr/>
          </p:nvSpPr>
          <p:spPr>
            <a:xfrm>
              <a:off x="0" y="2741676"/>
              <a:ext cx="3060000" cy="1368000"/>
            </a:xfrm>
            <a:prstGeom prst="rect">
              <a:avLst/>
            </a:prstGeom>
            <a:solidFill>
              <a:schemeClr val="accent6">
                <a:alpha val="10000"/>
              </a:schemeClr>
            </a:solidFill>
            <a:ln>
              <a:solidFill>
                <a:schemeClr val="accent1">
                  <a:shade val="95000"/>
                  <a:satMod val="105000"/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" name="Curved Connector 46"/>
            <p:cNvCxnSpPr>
              <a:stCxn id="28" idx="3"/>
              <a:endCxn id="25" idx="2"/>
            </p:cNvCxnSpPr>
            <p:nvPr/>
          </p:nvCxnSpPr>
          <p:spPr>
            <a:xfrm flipV="1">
              <a:off x="684043" y="3293745"/>
              <a:ext cx="233332" cy="190579"/>
            </a:xfrm>
            <a:prstGeom prst="curvedConnector2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5547" y="3001005"/>
              <a:ext cx="383656" cy="292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0" y="2848473"/>
              <a:ext cx="207963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22" y="2874003"/>
              <a:ext cx="1492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8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771" y="3323987"/>
              <a:ext cx="54927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5196" y="3084578"/>
              <a:ext cx="54000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0003" y="2923393"/>
              <a:ext cx="54000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0389" y="2923393"/>
              <a:ext cx="54000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2" name="Curved Connector 46"/>
            <p:cNvCxnSpPr>
              <a:stCxn id="26" idx="3"/>
              <a:endCxn id="25" idx="3"/>
            </p:cNvCxnSpPr>
            <p:nvPr/>
          </p:nvCxnSpPr>
          <p:spPr>
            <a:xfrm>
              <a:off x="316753" y="3032624"/>
              <a:ext cx="408794" cy="114751"/>
            </a:xfrm>
            <a:prstGeom prst="curvedConnector3">
              <a:avLst>
                <a:gd name="adj1" fmla="val 50000"/>
              </a:avLst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67"/>
            <p:cNvSpPr txBox="1"/>
            <p:nvPr/>
          </p:nvSpPr>
          <p:spPr>
            <a:xfrm>
              <a:off x="395725" y="3683319"/>
              <a:ext cx="2268548" cy="4829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Public Addresses</a:t>
              </a:r>
            </a:p>
          </p:txBody>
        </p:sp>
      </p:grpSp>
      <p:grpSp>
        <p:nvGrpSpPr>
          <p:cNvPr id="34" name="Gruppo 33"/>
          <p:cNvGrpSpPr>
            <a:grpSpLocks noChangeAspect="1"/>
          </p:cNvGrpSpPr>
          <p:nvPr/>
        </p:nvGrpSpPr>
        <p:grpSpPr>
          <a:xfrm>
            <a:off x="583257" y="1587645"/>
            <a:ext cx="2340000" cy="1053553"/>
            <a:chOff x="-13654" y="1295294"/>
            <a:chExt cx="3060004" cy="1377731"/>
          </a:xfrm>
        </p:grpSpPr>
        <p:sp>
          <p:nvSpPr>
            <p:cNvPr id="35" name="Rectangle 86"/>
            <p:cNvSpPr/>
            <p:nvPr/>
          </p:nvSpPr>
          <p:spPr>
            <a:xfrm>
              <a:off x="-13654" y="1305025"/>
              <a:ext cx="3060000" cy="1368000"/>
            </a:xfrm>
            <a:prstGeom prst="rect">
              <a:avLst/>
            </a:prstGeom>
            <a:solidFill>
              <a:srgbClr val="008000">
                <a:alpha val="10000"/>
              </a:srgbClr>
            </a:solidFill>
            <a:ln>
              <a:solidFill>
                <a:schemeClr val="accent1">
                  <a:shade val="95000"/>
                  <a:satMod val="105000"/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67"/>
            <p:cNvSpPr txBox="1"/>
            <p:nvPr/>
          </p:nvSpPr>
          <p:spPr>
            <a:xfrm>
              <a:off x="370558" y="1295294"/>
              <a:ext cx="2291576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Private Addresses</a:t>
              </a:r>
            </a:p>
          </p:txBody>
        </p:sp>
        <p:cxnSp>
          <p:nvCxnSpPr>
            <p:cNvPr id="37" name="Curved Connector 46"/>
            <p:cNvCxnSpPr>
              <a:stCxn id="41" idx="3"/>
              <a:endCxn id="38" idx="2"/>
            </p:cNvCxnSpPr>
            <p:nvPr/>
          </p:nvCxnSpPr>
          <p:spPr>
            <a:xfrm flipV="1">
              <a:off x="691461" y="2251672"/>
              <a:ext cx="233332" cy="190579"/>
            </a:xfrm>
            <a:prstGeom prst="curvedConnector2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2965" y="1958931"/>
              <a:ext cx="383656" cy="292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12" y="1806399"/>
              <a:ext cx="207963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40" y="1831929"/>
              <a:ext cx="149225" cy="15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8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190" y="2281913"/>
              <a:ext cx="549275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2" name="Curved Connector 46"/>
            <p:cNvCxnSpPr>
              <a:stCxn id="39" idx="3"/>
              <a:endCxn id="38" idx="3"/>
            </p:cNvCxnSpPr>
            <p:nvPr/>
          </p:nvCxnSpPr>
          <p:spPr>
            <a:xfrm>
              <a:off x="324171" y="1990549"/>
              <a:ext cx="408794" cy="114751"/>
            </a:xfrm>
            <a:prstGeom prst="curvedConnector3">
              <a:avLst>
                <a:gd name="adj1" fmla="val 50000"/>
              </a:avLst>
            </a:prstGeom>
            <a:ln w="127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41" y="1705831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350" y="194469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3" descr="E:\Scaricati\di7e57rxT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735" y="1944695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" name="Cloud 18"/>
          <p:cNvSpPr/>
          <p:nvPr/>
        </p:nvSpPr>
        <p:spPr>
          <a:xfrm>
            <a:off x="6670786" y="2282660"/>
            <a:ext cx="2304000" cy="1512000"/>
          </a:xfrm>
          <a:prstGeom prst="cloud">
            <a:avLst/>
          </a:prstGeom>
          <a:solidFill>
            <a:schemeClr val="tx1">
              <a:lumMod val="85000"/>
              <a:lumOff val="15000"/>
              <a:alpha val="5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Curved Connector 42"/>
          <p:cNvCxnSpPr>
            <a:stCxn id="71" idx="2"/>
            <a:endCxn id="69" idx="3"/>
          </p:cNvCxnSpPr>
          <p:nvPr/>
        </p:nvCxnSpPr>
        <p:spPr>
          <a:xfrm rot="5400000">
            <a:off x="7226315" y="2570868"/>
            <a:ext cx="555769" cy="1745083"/>
          </a:xfrm>
          <a:prstGeom prst="curvedConnector2">
            <a:avLst/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2"/>
          <p:cNvCxnSpPr>
            <a:stCxn id="69" idx="3"/>
            <a:endCxn id="51" idx="2"/>
          </p:cNvCxnSpPr>
          <p:nvPr/>
        </p:nvCxnSpPr>
        <p:spPr>
          <a:xfrm flipV="1">
            <a:off x="6631657" y="3334257"/>
            <a:ext cx="679401" cy="387037"/>
          </a:xfrm>
          <a:prstGeom prst="curvedConnector2">
            <a:avLst/>
          </a:prstGeom>
          <a:ln w="381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2"/>
          <p:cNvCxnSpPr/>
          <p:nvPr/>
        </p:nvCxnSpPr>
        <p:spPr>
          <a:xfrm rot="5400000">
            <a:off x="6958712" y="2780096"/>
            <a:ext cx="416524" cy="1434873"/>
          </a:xfrm>
          <a:prstGeom prst="curvedConnector2">
            <a:avLst/>
          </a:prstGeom>
          <a:ln w="381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2"/>
          <p:cNvCxnSpPr/>
          <p:nvPr/>
        </p:nvCxnSpPr>
        <p:spPr>
          <a:xfrm rot="5400000">
            <a:off x="6983856" y="2785270"/>
            <a:ext cx="468000" cy="1476000"/>
          </a:xfrm>
          <a:prstGeom prst="curvedConnector2">
            <a:avLst/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" name="Picture 70"/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3152" t="1605" r="23562" b="1440"/>
          <a:stretch/>
        </p:blipFill>
        <p:spPr>
          <a:xfrm>
            <a:off x="7138417" y="2705984"/>
            <a:ext cx="345282" cy="62827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2" name="TextBox 88"/>
          <p:cNvSpPr txBox="1"/>
          <p:nvPr/>
        </p:nvSpPr>
        <p:spPr>
          <a:xfrm>
            <a:off x="7781877" y="1921118"/>
            <a:ext cx="1010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Internet</a:t>
            </a:r>
          </a:p>
        </p:txBody>
      </p:sp>
      <p:pic>
        <p:nvPicPr>
          <p:cNvPr id="54" name="Picture 1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48058"/>
            <a:ext cx="360000" cy="26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5" name="Curved Connector 42"/>
          <p:cNvCxnSpPr>
            <a:stCxn id="20" idx="3"/>
            <a:endCxn id="69" idx="1"/>
          </p:cNvCxnSpPr>
          <p:nvPr/>
        </p:nvCxnSpPr>
        <p:spPr>
          <a:xfrm>
            <a:off x="4922807" y="3217286"/>
            <a:ext cx="1119409" cy="504008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/>
          <p:cNvGrpSpPr/>
          <p:nvPr/>
        </p:nvGrpSpPr>
        <p:grpSpPr>
          <a:xfrm>
            <a:off x="1736017" y="2711635"/>
            <a:ext cx="1535764" cy="335799"/>
            <a:chOff x="1836600" y="1359457"/>
            <a:chExt cx="1535764" cy="335799"/>
          </a:xfrm>
        </p:grpSpPr>
        <p:cxnSp>
          <p:nvCxnSpPr>
            <p:cNvPr id="57" name="Curved Connector 27"/>
            <p:cNvCxnSpPr>
              <a:stCxn id="30" idx="0"/>
              <a:endCxn id="68" idx="1"/>
            </p:cNvCxnSpPr>
            <p:nvPr/>
          </p:nvCxnSpPr>
          <p:spPr>
            <a:xfrm rot="5400000" flipH="1" flipV="1">
              <a:off x="3006593" y="1206227"/>
              <a:ext cx="212539" cy="519001"/>
            </a:xfrm>
            <a:prstGeom prst="curvedConnector2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urved Connector 27"/>
            <p:cNvCxnSpPr>
              <a:stCxn id="31" idx="0"/>
              <a:endCxn id="68" idx="1"/>
            </p:cNvCxnSpPr>
            <p:nvPr/>
          </p:nvCxnSpPr>
          <p:spPr>
            <a:xfrm rot="5400000" flipH="1" flipV="1">
              <a:off x="2498212" y="697845"/>
              <a:ext cx="212539" cy="1535764"/>
            </a:xfrm>
            <a:prstGeom prst="curvedConnector2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urved Connector 27"/>
            <p:cNvCxnSpPr>
              <a:stCxn id="29" idx="0"/>
              <a:endCxn id="68" idx="1"/>
            </p:cNvCxnSpPr>
            <p:nvPr/>
          </p:nvCxnSpPr>
          <p:spPr>
            <a:xfrm rot="5400000" flipH="1" flipV="1">
              <a:off x="2690772" y="1013665"/>
              <a:ext cx="335798" cy="1027383"/>
            </a:xfrm>
            <a:prstGeom prst="curvedConnector2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o 59"/>
          <p:cNvGrpSpPr/>
          <p:nvPr/>
        </p:nvGrpSpPr>
        <p:grpSpPr>
          <a:xfrm>
            <a:off x="1700025" y="2314521"/>
            <a:ext cx="1571756" cy="397113"/>
            <a:chOff x="1800608" y="1005211"/>
            <a:chExt cx="1571756" cy="397113"/>
          </a:xfrm>
        </p:grpSpPr>
        <p:cxnSp>
          <p:nvCxnSpPr>
            <p:cNvPr id="61" name="Curved Connector 42"/>
            <p:cNvCxnSpPr>
              <a:stCxn id="43" idx="2"/>
              <a:endCxn id="68" idx="1"/>
            </p:cNvCxnSpPr>
            <p:nvPr/>
          </p:nvCxnSpPr>
          <p:spPr>
            <a:xfrm rot="16200000" flipH="1">
              <a:off x="2642119" y="672080"/>
              <a:ext cx="397113" cy="1063375"/>
            </a:xfrm>
            <a:prstGeom prst="curvedConnector2">
              <a:avLst/>
            </a:prstGeom>
            <a:ln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urved Connector 42"/>
            <p:cNvCxnSpPr>
              <a:stCxn id="45" idx="2"/>
              <a:endCxn id="68" idx="1"/>
            </p:cNvCxnSpPr>
            <p:nvPr/>
          </p:nvCxnSpPr>
          <p:spPr>
            <a:xfrm rot="16200000" flipH="1">
              <a:off x="2479259" y="509220"/>
              <a:ext cx="214453" cy="1571756"/>
            </a:xfrm>
            <a:prstGeom prst="curvedConnector2">
              <a:avLst/>
            </a:prstGeom>
            <a:ln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urved Connector 42"/>
            <p:cNvCxnSpPr>
              <a:stCxn id="44" idx="2"/>
              <a:endCxn id="68" idx="1"/>
            </p:cNvCxnSpPr>
            <p:nvPr/>
          </p:nvCxnSpPr>
          <p:spPr>
            <a:xfrm rot="16200000" flipH="1">
              <a:off x="2987640" y="1017601"/>
              <a:ext cx="214453" cy="554993"/>
            </a:xfrm>
            <a:prstGeom prst="curvedConnector2">
              <a:avLst/>
            </a:prstGeom>
            <a:ln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Curved Connector 42"/>
          <p:cNvCxnSpPr>
            <a:stCxn id="75" idx="2"/>
            <a:endCxn id="69" idx="0"/>
          </p:cNvCxnSpPr>
          <p:nvPr/>
        </p:nvCxnSpPr>
        <p:spPr>
          <a:xfrm rot="16200000" flipH="1">
            <a:off x="5818284" y="2986640"/>
            <a:ext cx="892569" cy="144737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5" name="Gruppo 64"/>
          <p:cNvGrpSpPr/>
          <p:nvPr/>
        </p:nvGrpSpPr>
        <p:grpSpPr>
          <a:xfrm rot="10800000">
            <a:off x="3538876" y="2925215"/>
            <a:ext cx="55250" cy="468000"/>
            <a:chOff x="3715575" y="1618326"/>
            <a:chExt cx="55250" cy="1015414"/>
          </a:xfrm>
        </p:grpSpPr>
        <p:cxnSp>
          <p:nvCxnSpPr>
            <p:cNvPr id="66" name="Curved Connector 27"/>
            <p:cNvCxnSpPr/>
            <p:nvPr/>
          </p:nvCxnSpPr>
          <p:spPr>
            <a:xfrm rot="5400000" flipH="1" flipV="1">
              <a:off x="3207870" y="2126031"/>
              <a:ext cx="1015411" cy="1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42"/>
            <p:cNvCxnSpPr/>
            <p:nvPr/>
          </p:nvCxnSpPr>
          <p:spPr>
            <a:xfrm rot="5400000" flipH="1" flipV="1">
              <a:off x="3263119" y="2126033"/>
              <a:ext cx="1015412" cy="1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8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780" y="2495635"/>
            <a:ext cx="58944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216" y="3505294"/>
            <a:ext cx="589441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70"/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3152" t="1605" r="23562" b="1440"/>
          <a:stretch/>
        </p:blipFill>
        <p:spPr>
          <a:xfrm>
            <a:off x="7749873" y="2716615"/>
            <a:ext cx="345282" cy="62827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3152" t="1605" r="23562" b="1440"/>
          <a:stretch/>
        </p:blipFill>
        <p:spPr>
          <a:xfrm>
            <a:off x="8204099" y="2537252"/>
            <a:ext cx="345282" cy="62827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2" name="TextBox 88"/>
          <p:cNvSpPr txBox="1"/>
          <p:nvPr/>
        </p:nvSpPr>
        <p:spPr>
          <a:xfrm>
            <a:off x="2771800" y="4005112"/>
            <a:ext cx="1601913" cy="40011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i="1" dirty="0"/>
              <a:t>Passive Probe</a:t>
            </a:r>
          </a:p>
        </p:txBody>
      </p:sp>
      <p:pic>
        <p:nvPicPr>
          <p:cNvPr id="73" name="Picture 1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672" y="3393288"/>
            <a:ext cx="552169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" name="Segnaposto contenuto 2"/>
          <p:cNvSpPr>
            <a:spLocks noGrp="1"/>
          </p:cNvSpPr>
          <p:nvPr>
            <p:ph idx="1"/>
          </p:nvPr>
        </p:nvSpPr>
        <p:spPr>
          <a:xfrm>
            <a:off x="323528" y="4761368"/>
            <a:ext cx="8460000" cy="198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Dataset</a:t>
            </a:r>
          </a:p>
          <a:p>
            <a:pPr lvl="1">
              <a:buBlip>
                <a:blip r:embed="rId13"/>
              </a:buBlip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1 month </a:t>
            </a:r>
            <a:r>
              <a:rPr lang="en-US" sz="2200" dirty="0"/>
              <a:t>of real traffic recorded, October 2014</a:t>
            </a:r>
          </a:p>
          <a:p>
            <a:pPr lvl="1">
              <a:buBlip>
                <a:blip r:embed="rId13"/>
              </a:buBlip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17,000 household </a:t>
            </a:r>
            <a:r>
              <a:rPr lang="en-US" sz="2200" dirty="0"/>
              <a:t>monitored, 40% with public IP address</a:t>
            </a:r>
          </a:p>
          <a:p>
            <a:pPr lvl="1">
              <a:buBlip>
                <a:blip r:embed="rId13"/>
              </a:buBlip>
            </a:pPr>
            <a:r>
              <a:rPr lang="en-US" sz="2200" dirty="0"/>
              <a:t>1.7Billion TCP flows, 0.7Billion HTTP requests</a:t>
            </a:r>
          </a:p>
        </p:txBody>
      </p:sp>
      <p:sp>
        <p:nvSpPr>
          <p:cNvPr id="9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896" y="687611"/>
            <a:ext cx="2133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 dirty="0"/>
          </a:p>
        </p:txBody>
      </p:sp>
      <p:pic>
        <p:nvPicPr>
          <p:cNvPr id="74" name="Picture 6" descr="http://tstat.polito.it/img/tstat.logo.bw_differenc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52756" y="4361420"/>
            <a:ext cx="1440000" cy="360001"/>
          </a:xfrm>
          <a:prstGeom prst="rect">
            <a:avLst/>
          </a:prstGeom>
        </p:spPr>
      </p:pic>
      <p:pic>
        <p:nvPicPr>
          <p:cNvPr id="75" name="Picture 1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200" y="2348880"/>
            <a:ext cx="360000" cy="26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1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353" y="2048058"/>
            <a:ext cx="360000" cy="26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7" name="Curved Connector 42"/>
          <p:cNvCxnSpPr>
            <a:stCxn id="76" idx="3"/>
            <a:endCxn id="19" idx="1"/>
          </p:cNvCxnSpPr>
          <p:nvPr/>
        </p:nvCxnSpPr>
        <p:spPr>
          <a:xfrm flipV="1">
            <a:off x="4075353" y="2179980"/>
            <a:ext cx="237194" cy="1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42"/>
          <p:cNvCxnSpPr>
            <a:stCxn id="54" idx="1"/>
            <a:endCxn id="19" idx="3"/>
          </p:cNvCxnSpPr>
          <p:nvPr/>
        </p:nvCxnSpPr>
        <p:spPr>
          <a:xfrm rot="10800000">
            <a:off x="4943626" y="2179981"/>
            <a:ext cx="420462" cy="1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42"/>
          <p:cNvCxnSpPr>
            <a:stCxn id="54" idx="3"/>
            <a:endCxn id="75" idx="1"/>
          </p:cNvCxnSpPr>
          <p:nvPr/>
        </p:nvCxnSpPr>
        <p:spPr>
          <a:xfrm>
            <a:off x="5724088" y="2179981"/>
            <a:ext cx="288112" cy="300822"/>
          </a:xfrm>
          <a:prstGeom prst="curvedConnector3">
            <a:avLst>
              <a:gd name="adj1" fmla="val 50000"/>
            </a:avLst>
          </a:prstGeom>
          <a:ln w="38100">
            <a:solidFill>
              <a:srgbClr val="008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/>
          <p:cNvSpPr txBox="1"/>
          <p:nvPr/>
        </p:nvSpPr>
        <p:spPr>
          <a:xfrm>
            <a:off x="6879720" y="6438840"/>
            <a:ext cx="224523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http://tstat.polito.it</a:t>
            </a:r>
          </a:p>
        </p:txBody>
      </p:sp>
    </p:spTree>
    <p:extLst>
      <p:ext uri="{BB962C8B-B14F-4D97-AF65-F5344CB8AC3E}">
        <p14:creationId xmlns:p14="http://schemas.microsoft.com/office/powerpoint/2010/main" val="165516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21" grpId="0"/>
      <p:bldP spid="46" grpId="0" animBg="1"/>
      <p:bldP spid="52" grpId="0"/>
      <p:bldP spid="72" grpId="0" animBg="1"/>
      <p:bldP spid="98" grpId="0" uiExpand="1" build="p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Measurements</a:t>
            </a:r>
          </a:p>
        </p:txBody>
      </p:sp>
      <p:sp>
        <p:nvSpPr>
          <p:cNvPr id="88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896" y="687611"/>
            <a:ext cx="2133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 dirty="0"/>
          </a:p>
        </p:txBody>
      </p:sp>
      <p:sp>
        <p:nvSpPr>
          <p:cNvPr id="95" name="TextBox 88"/>
          <p:cNvSpPr txBox="1"/>
          <p:nvPr/>
        </p:nvSpPr>
        <p:spPr>
          <a:xfrm>
            <a:off x="179512" y="1444714"/>
            <a:ext cx="1282723" cy="40011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i="1" dirty="0"/>
              <a:t>Household</a:t>
            </a:r>
          </a:p>
        </p:txBody>
      </p:sp>
      <p:pic>
        <p:nvPicPr>
          <p:cNvPr id="96" name="Picture 3" descr="E:\Scaricati\di7e57rx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08" y="1682694"/>
            <a:ext cx="622800" cy="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7" name="Gruppo 96"/>
          <p:cNvGrpSpPr/>
          <p:nvPr/>
        </p:nvGrpSpPr>
        <p:grpSpPr>
          <a:xfrm>
            <a:off x="2771800" y="1685042"/>
            <a:ext cx="1601913" cy="1011934"/>
            <a:chOff x="2766540" y="3388524"/>
            <a:chExt cx="1601913" cy="1011934"/>
          </a:xfrm>
        </p:grpSpPr>
        <p:sp>
          <p:nvSpPr>
            <p:cNvPr id="99" name="TextBox 88"/>
            <p:cNvSpPr txBox="1"/>
            <p:nvPr/>
          </p:nvSpPr>
          <p:spPr>
            <a:xfrm>
              <a:off x="2766540" y="4000348"/>
              <a:ext cx="1601913" cy="400110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Passive Probe</a:t>
              </a:r>
            </a:p>
          </p:txBody>
        </p:sp>
        <p:pic>
          <p:nvPicPr>
            <p:cNvPr id="100" name="Picture 1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1412" y="3388524"/>
              <a:ext cx="552169" cy="64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6" name="Picture 70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3152" t="1605" r="23562" b="1440"/>
          <a:stretch/>
        </p:blipFill>
        <p:spPr>
          <a:xfrm>
            <a:off x="8138953" y="1828968"/>
            <a:ext cx="345282" cy="628273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107" name="Gruppo 106"/>
          <p:cNvGrpSpPr/>
          <p:nvPr/>
        </p:nvGrpSpPr>
        <p:grpSpPr>
          <a:xfrm>
            <a:off x="323528" y="2780928"/>
            <a:ext cx="3240000" cy="330559"/>
            <a:chOff x="323528" y="4019313"/>
            <a:chExt cx="3240000" cy="330559"/>
          </a:xfrm>
        </p:grpSpPr>
        <p:cxnSp>
          <p:nvCxnSpPr>
            <p:cNvPr id="108" name="Straight Arrow Connector 109"/>
            <p:cNvCxnSpPr/>
            <p:nvPr/>
          </p:nvCxnSpPr>
          <p:spPr>
            <a:xfrm>
              <a:off x="323528" y="4349872"/>
              <a:ext cx="324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headEnd type="none" w="lg" len="sm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14"/>
            <p:cNvSpPr txBox="1"/>
            <p:nvPr/>
          </p:nvSpPr>
          <p:spPr>
            <a:xfrm>
              <a:off x="358056" y="4019313"/>
              <a:ext cx="40261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latin typeface="+mj-lt"/>
                  <a:cs typeface="Times New Roman" pitchFamily="18" charset="0"/>
                </a:rPr>
                <a:t>T</a:t>
              </a:r>
              <a:r>
                <a:rPr lang="en-US" sz="2000" b="1" baseline="-25000" dirty="0">
                  <a:latin typeface="+mj-lt"/>
                  <a:cs typeface="Times New Roman" pitchFamily="18" charset="0"/>
                </a:rPr>
                <a:t>SYN</a:t>
              </a:r>
              <a:endParaRPr lang="en-US" sz="1600" b="1" baseline="-25000" dirty="0"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110" name="Gruppo 109"/>
          <p:cNvGrpSpPr/>
          <p:nvPr/>
        </p:nvGrpSpPr>
        <p:grpSpPr>
          <a:xfrm>
            <a:off x="328861" y="3779515"/>
            <a:ext cx="3240000" cy="331465"/>
            <a:chOff x="328861" y="5036950"/>
            <a:chExt cx="3240000" cy="331465"/>
          </a:xfrm>
        </p:grpSpPr>
        <p:cxnSp>
          <p:nvCxnSpPr>
            <p:cNvPr id="111" name="Straight Arrow Connector 109"/>
            <p:cNvCxnSpPr/>
            <p:nvPr/>
          </p:nvCxnSpPr>
          <p:spPr>
            <a:xfrm>
              <a:off x="328861" y="5368415"/>
              <a:ext cx="324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headEnd type="none" w="lg" len="sm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4"/>
            <p:cNvSpPr txBox="1"/>
            <p:nvPr/>
          </p:nvSpPr>
          <p:spPr>
            <a:xfrm>
              <a:off x="357436" y="5036950"/>
              <a:ext cx="75463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latin typeface="+mj-lt"/>
                  <a:cs typeface="Times New Roman" pitchFamily="18" charset="0"/>
                </a:rPr>
                <a:t>T</a:t>
              </a:r>
              <a:r>
                <a:rPr lang="en-US" sz="2000" b="1" baseline="-25000" dirty="0">
                  <a:latin typeface="+mj-lt"/>
                  <a:cs typeface="Times New Roman" pitchFamily="18" charset="0"/>
                </a:rPr>
                <a:t>Establish</a:t>
              </a:r>
              <a:endParaRPr lang="en-US" sz="1600" b="1" baseline="-25000" dirty="0"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117" name="TextBox 114"/>
          <p:cNvSpPr txBox="1"/>
          <p:nvPr/>
        </p:nvSpPr>
        <p:spPr>
          <a:xfrm rot="5400000">
            <a:off x="8321990" y="6055437"/>
            <a:ext cx="40556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i="1" dirty="0"/>
              <a:t>Time</a:t>
            </a:r>
          </a:p>
        </p:txBody>
      </p:sp>
      <p:grpSp>
        <p:nvGrpSpPr>
          <p:cNvPr id="122" name="Gruppo 121"/>
          <p:cNvGrpSpPr/>
          <p:nvPr/>
        </p:nvGrpSpPr>
        <p:grpSpPr>
          <a:xfrm>
            <a:off x="1616388" y="2847053"/>
            <a:ext cx="6732000" cy="562849"/>
            <a:chOff x="1616388" y="4104488"/>
            <a:chExt cx="6732000" cy="562849"/>
          </a:xfrm>
        </p:grpSpPr>
        <p:cxnSp>
          <p:nvCxnSpPr>
            <p:cNvPr id="123" name="Straight Arrow Connector 105"/>
            <p:cNvCxnSpPr/>
            <p:nvPr/>
          </p:nvCxnSpPr>
          <p:spPr>
            <a:xfrm>
              <a:off x="1616388" y="4235337"/>
              <a:ext cx="6732000" cy="432000"/>
            </a:xfrm>
            <a:prstGeom prst="straightConnector1">
              <a:avLst/>
            </a:prstGeom>
            <a:ln w="31750">
              <a:solidFill>
                <a:schemeClr val="accent2"/>
              </a:solidFill>
              <a:prstDash val="sysDot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Box 114"/>
            <p:cNvSpPr txBox="1"/>
            <p:nvPr/>
          </p:nvSpPr>
          <p:spPr>
            <a:xfrm rot="240000">
              <a:off x="4522619" y="4104488"/>
              <a:ext cx="6029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  <a:cs typeface="Times New Roman" pitchFamily="18" charset="0"/>
                </a:rPr>
                <a:t>SYN</a:t>
              </a:r>
            </a:p>
          </p:txBody>
        </p:sp>
      </p:grpSp>
      <p:grpSp>
        <p:nvGrpSpPr>
          <p:cNvPr id="125" name="Gruppo 124"/>
          <p:cNvGrpSpPr/>
          <p:nvPr/>
        </p:nvGrpSpPr>
        <p:grpSpPr>
          <a:xfrm>
            <a:off x="1598381" y="3387087"/>
            <a:ext cx="6732000" cy="536420"/>
            <a:chOff x="1619672" y="4599460"/>
            <a:chExt cx="6732000" cy="536420"/>
          </a:xfrm>
        </p:grpSpPr>
        <p:cxnSp>
          <p:nvCxnSpPr>
            <p:cNvPr id="126" name="Straight Arrow Connector 109"/>
            <p:cNvCxnSpPr/>
            <p:nvPr/>
          </p:nvCxnSpPr>
          <p:spPr>
            <a:xfrm flipH="1">
              <a:off x="1619672" y="4703880"/>
              <a:ext cx="6732000" cy="432000"/>
            </a:xfrm>
            <a:prstGeom prst="straightConnector1">
              <a:avLst/>
            </a:prstGeom>
            <a:ln w="31750">
              <a:solidFill>
                <a:srgbClr val="417016"/>
              </a:solidFill>
              <a:prstDash val="sysDot"/>
              <a:headEnd type="none" w="lg" len="sm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15"/>
            <p:cNvSpPr txBox="1"/>
            <p:nvPr/>
          </p:nvSpPr>
          <p:spPr>
            <a:xfrm rot="21360000">
              <a:off x="4268447" y="4599460"/>
              <a:ext cx="11113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  <a:cs typeface="Times New Roman" pitchFamily="18" charset="0"/>
                </a:rPr>
                <a:t>SYN-ACK</a:t>
              </a:r>
            </a:p>
          </p:txBody>
        </p:sp>
      </p:grpSp>
      <p:grpSp>
        <p:nvGrpSpPr>
          <p:cNvPr id="128" name="Gruppo 127"/>
          <p:cNvGrpSpPr/>
          <p:nvPr/>
        </p:nvGrpSpPr>
        <p:grpSpPr>
          <a:xfrm>
            <a:off x="1619672" y="3860899"/>
            <a:ext cx="6732000" cy="557163"/>
            <a:chOff x="1619672" y="5118334"/>
            <a:chExt cx="6732000" cy="557163"/>
          </a:xfrm>
        </p:grpSpPr>
        <p:cxnSp>
          <p:nvCxnSpPr>
            <p:cNvPr id="129" name="Straight Arrow Connector 110"/>
            <p:cNvCxnSpPr/>
            <p:nvPr/>
          </p:nvCxnSpPr>
          <p:spPr>
            <a:xfrm>
              <a:off x="1619672" y="5243497"/>
              <a:ext cx="6732000" cy="432000"/>
            </a:xfrm>
            <a:prstGeom prst="straightConnector1">
              <a:avLst/>
            </a:prstGeom>
            <a:ln w="31750">
              <a:solidFill>
                <a:schemeClr val="accent2"/>
              </a:solidFill>
              <a:prstDash val="sysDot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16"/>
            <p:cNvSpPr txBox="1"/>
            <p:nvPr/>
          </p:nvSpPr>
          <p:spPr>
            <a:xfrm rot="240000">
              <a:off x="4516880" y="5118334"/>
              <a:ext cx="6144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  <a:cs typeface="Times New Roman" pitchFamily="18" charset="0"/>
                </a:rPr>
                <a:t>ACK</a:t>
              </a:r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1611712" y="4550982"/>
            <a:ext cx="6732000" cy="568929"/>
            <a:chOff x="1611712" y="4478902"/>
            <a:chExt cx="6732000" cy="568929"/>
          </a:xfrm>
        </p:grpSpPr>
        <p:cxnSp>
          <p:nvCxnSpPr>
            <p:cNvPr id="173" name="Straight Arrow Connector 111"/>
            <p:cNvCxnSpPr/>
            <p:nvPr/>
          </p:nvCxnSpPr>
          <p:spPr>
            <a:xfrm>
              <a:off x="1611712" y="4615831"/>
              <a:ext cx="6732000" cy="432000"/>
            </a:xfrm>
            <a:prstGeom prst="straightConnector1">
              <a:avLst/>
            </a:prstGeom>
            <a:ln w="31750">
              <a:solidFill>
                <a:schemeClr val="accent2"/>
              </a:solidFill>
              <a:prstDash val="sysDot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TextBox 117"/>
            <p:cNvSpPr txBox="1"/>
            <p:nvPr/>
          </p:nvSpPr>
          <p:spPr>
            <a:xfrm rot="240000">
              <a:off x="4318631" y="4478902"/>
              <a:ext cx="12121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b="1">
                  <a:latin typeface="Times New Roman" pitchFamily="18" charset="0"/>
                  <a:cs typeface="Times New Roman" pitchFamily="18" charset="0"/>
                </a:defRPr>
              </a:lvl1pPr>
            </a:lstStyle>
            <a:p>
              <a:r>
                <a:rPr lang="en-US" sz="2000" b="0" dirty="0">
                  <a:latin typeface="+mj-lt"/>
                </a:rPr>
                <a:t>HTTP GET</a:t>
              </a:r>
            </a:p>
          </p:txBody>
        </p:sp>
      </p:grpSp>
      <p:sp>
        <p:nvSpPr>
          <p:cNvPr id="177" name="Rettangolo 176"/>
          <p:cNvSpPr/>
          <p:nvPr/>
        </p:nvSpPr>
        <p:spPr>
          <a:xfrm>
            <a:off x="8507845" y="5127109"/>
            <a:ext cx="123919" cy="4788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4" name="Gruppo 13"/>
          <p:cNvGrpSpPr/>
          <p:nvPr/>
        </p:nvGrpSpPr>
        <p:grpSpPr>
          <a:xfrm>
            <a:off x="1468457" y="5556108"/>
            <a:ext cx="6921855" cy="1185260"/>
            <a:chOff x="1468457" y="5484028"/>
            <a:chExt cx="6921855" cy="1185260"/>
          </a:xfrm>
        </p:grpSpPr>
        <p:sp>
          <p:nvSpPr>
            <p:cNvPr id="176" name="TextBox 118"/>
            <p:cNvSpPr txBox="1"/>
            <p:nvPr/>
          </p:nvSpPr>
          <p:spPr>
            <a:xfrm rot="21360000">
              <a:off x="3983860" y="5484028"/>
              <a:ext cx="18816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  <a:cs typeface="Times New Roman" pitchFamily="18" charset="0"/>
                </a:rPr>
                <a:t>HTTP RESPONSE</a:t>
              </a:r>
            </a:p>
          </p:txBody>
        </p:sp>
        <p:grpSp>
          <p:nvGrpSpPr>
            <p:cNvPr id="178" name="Gruppo 177"/>
            <p:cNvGrpSpPr/>
            <p:nvPr/>
          </p:nvGrpSpPr>
          <p:grpSpPr>
            <a:xfrm>
              <a:off x="1468457" y="5589240"/>
              <a:ext cx="6921855" cy="1080048"/>
              <a:chOff x="1454809" y="6306676"/>
              <a:chExt cx="6921855" cy="1080048"/>
            </a:xfrm>
          </p:grpSpPr>
          <p:sp>
            <p:nvSpPr>
              <p:cNvPr id="179" name="Parallelogram 121"/>
              <p:cNvSpPr/>
              <p:nvPr/>
            </p:nvSpPr>
            <p:spPr>
              <a:xfrm rot="21360000">
                <a:off x="1536664" y="6542600"/>
                <a:ext cx="6840000" cy="432000"/>
              </a:xfrm>
              <a:prstGeom prst="parallelogram">
                <a:avLst>
                  <a:gd name="adj" fmla="val 12532"/>
                </a:avLst>
              </a:prstGeom>
              <a:pattFill prst="ltDnDiag">
                <a:fgClr>
                  <a:srgbClr val="417016"/>
                </a:fgClr>
                <a:bgClr>
                  <a:prstClr val="white"/>
                </a:bgClr>
              </a:patt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Rettangolo 179"/>
              <p:cNvSpPr/>
              <p:nvPr/>
            </p:nvSpPr>
            <p:spPr>
              <a:xfrm>
                <a:off x="1454809" y="6738724"/>
                <a:ext cx="123919" cy="64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cxnSp>
            <p:nvCxnSpPr>
              <p:cNvPr id="181" name="Straight Arrow Connector 112"/>
              <p:cNvCxnSpPr/>
              <p:nvPr/>
            </p:nvCxnSpPr>
            <p:spPr>
              <a:xfrm flipH="1">
                <a:off x="1584416" y="6738724"/>
                <a:ext cx="6732000" cy="468000"/>
              </a:xfrm>
              <a:prstGeom prst="straightConnector1">
                <a:avLst/>
              </a:prstGeom>
              <a:ln w="31750">
                <a:solidFill>
                  <a:srgbClr val="417016"/>
                </a:solidFill>
                <a:prstDash val="sysDot"/>
                <a:headEnd type="none" w="lg" len="sm"/>
                <a:tailEnd type="triangl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Arrow Connector 113"/>
              <p:cNvCxnSpPr/>
              <p:nvPr/>
            </p:nvCxnSpPr>
            <p:spPr>
              <a:xfrm flipH="1">
                <a:off x="1592376" y="6306676"/>
                <a:ext cx="6732000" cy="468000"/>
              </a:xfrm>
              <a:prstGeom prst="straightConnector1">
                <a:avLst/>
              </a:prstGeom>
              <a:ln w="31750">
                <a:solidFill>
                  <a:srgbClr val="417016"/>
                </a:solidFill>
                <a:prstDash val="sysDot"/>
                <a:headEnd type="none" w="lg" len="sm"/>
                <a:tailEnd type="triangl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uppo 11"/>
          <p:cNvGrpSpPr/>
          <p:nvPr/>
        </p:nvGrpSpPr>
        <p:grpSpPr>
          <a:xfrm>
            <a:off x="1598381" y="5105738"/>
            <a:ext cx="6732000" cy="555534"/>
            <a:chOff x="1584416" y="5033658"/>
            <a:chExt cx="6732000" cy="555534"/>
          </a:xfrm>
        </p:grpSpPr>
        <p:sp>
          <p:nvSpPr>
            <p:cNvPr id="174" name="TextBox 116"/>
            <p:cNvSpPr txBox="1"/>
            <p:nvPr/>
          </p:nvSpPr>
          <p:spPr>
            <a:xfrm rot="21360000">
              <a:off x="4624101" y="5033658"/>
              <a:ext cx="6011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>
                <a:defRPr sz="2000" b="0">
                  <a:latin typeface="+mj-lt"/>
                  <a:cs typeface="Times New Roman" pitchFamily="18" charset="0"/>
                </a:defRPr>
              </a:lvl1pPr>
            </a:lstStyle>
            <a:p>
              <a:r>
                <a:rPr lang="en-US" dirty="0"/>
                <a:t>ACK</a:t>
              </a:r>
            </a:p>
          </p:txBody>
        </p:sp>
        <p:cxnSp>
          <p:nvCxnSpPr>
            <p:cNvPr id="183" name="Straight Arrow Connector 109"/>
            <p:cNvCxnSpPr/>
            <p:nvPr/>
          </p:nvCxnSpPr>
          <p:spPr>
            <a:xfrm flipH="1">
              <a:off x="1584416" y="5157192"/>
              <a:ext cx="6732000" cy="432000"/>
            </a:xfrm>
            <a:prstGeom prst="straightConnector1">
              <a:avLst/>
            </a:prstGeom>
            <a:ln w="31750">
              <a:solidFill>
                <a:srgbClr val="417016"/>
              </a:solidFill>
              <a:prstDash val="sysDot"/>
              <a:headEnd type="none" w="lg" len="sm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o 6"/>
          <p:cNvGrpSpPr/>
          <p:nvPr/>
        </p:nvGrpSpPr>
        <p:grpSpPr>
          <a:xfrm>
            <a:off x="320120" y="4481896"/>
            <a:ext cx="3240000" cy="328976"/>
            <a:chOff x="320120" y="4409816"/>
            <a:chExt cx="3240000" cy="328976"/>
          </a:xfrm>
        </p:grpSpPr>
        <p:cxnSp>
          <p:nvCxnSpPr>
            <p:cNvPr id="186" name="Straight Arrow Connector 109"/>
            <p:cNvCxnSpPr/>
            <p:nvPr/>
          </p:nvCxnSpPr>
          <p:spPr>
            <a:xfrm>
              <a:off x="320120" y="4738792"/>
              <a:ext cx="324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headEnd type="none" w="lg" len="sm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14"/>
            <p:cNvSpPr txBox="1"/>
            <p:nvPr/>
          </p:nvSpPr>
          <p:spPr>
            <a:xfrm>
              <a:off x="350824" y="4409816"/>
              <a:ext cx="70250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latin typeface="+mj-lt"/>
                  <a:cs typeface="Times New Roman" pitchFamily="18" charset="0"/>
                </a:rPr>
                <a:t>T</a:t>
              </a:r>
              <a:r>
                <a:rPr lang="en-US" sz="2000" b="1" baseline="-25000" dirty="0">
                  <a:latin typeface="+mj-lt"/>
                  <a:cs typeface="Times New Roman" pitchFamily="18" charset="0"/>
                </a:rPr>
                <a:t>Request</a:t>
              </a:r>
              <a:endParaRPr lang="en-US" sz="1600" b="1" baseline="-25000" dirty="0"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208" name="TextBox 88"/>
          <p:cNvSpPr txBox="1"/>
          <p:nvPr/>
        </p:nvSpPr>
        <p:spPr>
          <a:xfrm>
            <a:off x="8113359" y="1340768"/>
            <a:ext cx="836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Server</a:t>
            </a:r>
          </a:p>
        </p:txBody>
      </p:sp>
      <p:grpSp>
        <p:nvGrpSpPr>
          <p:cNvPr id="9" name="Gruppo 8"/>
          <p:cNvGrpSpPr/>
          <p:nvPr/>
        </p:nvGrpSpPr>
        <p:grpSpPr>
          <a:xfrm>
            <a:off x="1603905" y="2780928"/>
            <a:ext cx="6768000" cy="3960000"/>
            <a:chOff x="1603905" y="2780928"/>
            <a:chExt cx="6768000" cy="3528000"/>
          </a:xfrm>
        </p:grpSpPr>
        <p:cxnSp>
          <p:nvCxnSpPr>
            <p:cNvPr id="119" name="Straight Arrow Connector 91"/>
            <p:cNvCxnSpPr/>
            <p:nvPr/>
          </p:nvCxnSpPr>
          <p:spPr>
            <a:xfrm>
              <a:off x="3566530" y="2780928"/>
              <a:ext cx="0" cy="3528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92"/>
            <p:cNvCxnSpPr/>
            <p:nvPr/>
          </p:nvCxnSpPr>
          <p:spPr>
            <a:xfrm>
              <a:off x="8371905" y="2780928"/>
              <a:ext cx="0" cy="3528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90"/>
            <p:cNvCxnSpPr/>
            <p:nvPr/>
          </p:nvCxnSpPr>
          <p:spPr>
            <a:xfrm>
              <a:off x="1603905" y="2780928"/>
              <a:ext cx="0" cy="3528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o 9"/>
          <p:cNvGrpSpPr/>
          <p:nvPr/>
        </p:nvGrpSpPr>
        <p:grpSpPr>
          <a:xfrm>
            <a:off x="316352" y="6105243"/>
            <a:ext cx="3240000" cy="329198"/>
            <a:chOff x="316352" y="5997538"/>
            <a:chExt cx="3240000" cy="329198"/>
          </a:xfrm>
        </p:grpSpPr>
        <p:cxnSp>
          <p:nvCxnSpPr>
            <p:cNvPr id="185" name="Straight Arrow Connector 109"/>
            <p:cNvCxnSpPr/>
            <p:nvPr/>
          </p:nvCxnSpPr>
          <p:spPr>
            <a:xfrm>
              <a:off x="316352" y="6326736"/>
              <a:ext cx="324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headEnd type="none" w="lg" len="sm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TextBox 114"/>
            <p:cNvSpPr txBox="1"/>
            <p:nvPr/>
          </p:nvSpPr>
          <p:spPr>
            <a:xfrm>
              <a:off x="349295" y="5997538"/>
              <a:ext cx="410049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latin typeface="+mj-lt"/>
                  <a:cs typeface="Times New Roman" pitchFamily="18" charset="0"/>
                </a:rPr>
                <a:t>T</a:t>
              </a:r>
              <a:r>
                <a:rPr lang="en-US" sz="2000" b="1" baseline="-25000" dirty="0">
                  <a:latin typeface="+mj-lt"/>
                  <a:cs typeface="Times New Roman" pitchFamily="18" charset="0"/>
                </a:rPr>
                <a:t>Last</a:t>
              </a:r>
              <a:endParaRPr lang="en-US" b="1" baseline="-25000" dirty="0"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310240" y="5652657"/>
            <a:ext cx="3240000" cy="341407"/>
            <a:chOff x="310240" y="5432793"/>
            <a:chExt cx="3240000" cy="341407"/>
          </a:xfrm>
        </p:grpSpPr>
        <p:cxnSp>
          <p:nvCxnSpPr>
            <p:cNvPr id="184" name="Straight Arrow Connector 109"/>
            <p:cNvCxnSpPr/>
            <p:nvPr/>
          </p:nvCxnSpPr>
          <p:spPr>
            <a:xfrm>
              <a:off x="310240" y="5774200"/>
              <a:ext cx="324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headEnd type="none" w="lg" len="sm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TextBox 114"/>
            <p:cNvSpPr txBox="1"/>
            <p:nvPr/>
          </p:nvSpPr>
          <p:spPr>
            <a:xfrm>
              <a:off x="360519" y="5432793"/>
              <a:ext cx="80541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latin typeface="+mj-lt"/>
                  <a:cs typeface="Times New Roman" pitchFamily="18" charset="0"/>
                </a:rPr>
                <a:t>T</a:t>
              </a:r>
              <a:r>
                <a:rPr lang="en-US" sz="2000" b="1" baseline="-25000" dirty="0">
                  <a:latin typeface="+mj-lt"/>
                  <a:cs typeface="Times New Roman" pitchFamily="18" charset="0"/>
                </a:rPr>
                <a:t>Response</a:t>
              </a:r>
              <a:endParaRPr lang="en-US" sz="1600" b="1" baseline="-25000" dirty="0"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187" name="Group 119"/>
          <p:cNvGrpSpPr/>
          <p:nvPr/>
        </p:nvGrpSpPr>
        <p:grpSpPr>
          <a:xfrm>
            <a:off x="2691544" y="4824520"/>
            <a:ext cx="873978" cy="1152000"/>
            <a:chOff x="2819714" y="3456756"/>
            <a:chExt cx="873978" cy="1008112"/>
          </a:xfrm>
        </p:grpSpPr>
        <p:sp>
          <p:nvSpPr>
            <p:cNvPr id="188" name="TextBox 120"/>
            <p:cNvSpPr txBox="1"/>
            <p:nvPr/>
          </p:nvSpPr>
          <p:spPr>
            <a:xfrm>
              <a:off x="2819714" y="3823575"/>
              <a:ext cx="517706" cy="26933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TTFB</a:t>
              </a:r>
              <a:endParaRPr lang="en-US" sz="16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90" name="Left Brace 122"/>
            <p:cNvSpPr/>
            <p:nvPr/>
          </p:nvSpPr>
          <p:spPr>
            <a:xfrm>
              <a:off x="3405692" y="3456756"/>
              <a:ext cx="288000" cy="1008112"/>
            </a:xfrm>
            <a:prstGeom prst="leftBrac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9" name="Gruppo 208"/>
          <p:cNvGrpSpPr/>
          <p:nvPr/>
        </p:nvGrpSpPr>
        <p:grpSpPr>
          <a:xfrm>
            <a:off x="2794545" y="3107669"/>
            <a:ext cx="766311" cy="684000"/>
            <a:chOff x="1040810" y="4350938"/>
            <a:chExt cx="766311" cy="684000"/>
          </a:xfrm>
        </p:grpSpPr>
        <p:sp>
          <p:nvSpPr>
            <p:cNvPr id="210" name="TextBox 114"/>
            <p:cNvSpPr txBox="1"/>
            <p:nvPr/>
          </p:nvSpPr>
          <p:spPr>
            <a:xfrm>
              <a:off x="1040810" y="4523407"/>
              <a:ext cx="398186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RTT</a:t>
              </a:r>
              <a:endPara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11" name="Left Brace 116"/>
            <p:cNvSpPr/>
            <p:nvPr/>
          </p:nvSpPr>
          <p:spPr>
            <a:xfrm>
              <a:off x="1519121" y="4350938"/>
              <a:ext cx="288000" cy="684000"/>
            </a:xfrm>
            <a:prstGeom prst="leftBrac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3" name="Gruppo 112"/>
          <p:cNvGrpSpPr/>
          <p:nvPr/>
        </p:nvGrpSpPr>
        <p:grpSpPr>
          <a:xfrm>
            <a:off x="611560" y="3120970"/>
            <a:ext cx="1004828" cy="972000"/>
            <a:chOff x="802293" y="4350938"/>
            <a:chExt cx="1004828" cy="972000"/>
          </a:xfrm>
        </p:grpSpPr>
        <p:sp>
          <p:nvSpPr>
            <p:cNvPr id="114" name="TextBox 114"/>
            <p:cNvSpPr txBox="1"/>
            <p:nvPr/>
          </p:nvSpPr>
          <p:spPr>
            <a:xfrm>
              <a:off x="802293" y="4677782"/>
              <a:ext cx="64761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000" b="1" dirty="0">
                  <a:solidFill>
                    <a:schemeClr val="accent1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TWHT</a:t>
              </a:r>
              <a:endPara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15" name="Left Brace 116"/>
            <p:cNvSpPr/>
            <p:nvPr/>
          </p:nvSpPr>
          <p:spPr>
            <a:xfrm>
              <a:off x="1519121" y="4350938"/>
              <a:ext cx="288000" cy="972000"/>
            </a:xfrm>
            <a:prstGeom prst="leftBrac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2" name="TextBox 120"/>
          <p:cNvSpPr txBox="1"/>
          <p:nvPr/>
        </p:nvSpPr>
        <p:spPr>
          <a:xfrm rot="21360000">
            <a:off x="4150535" y="5941147"/>
            <a:ext cx="1620000" cy="3600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THROUGHPUT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91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21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16626</TotalTime>
  <Words>1109</Words>
  <Application>Microsoft Office PowerPoint</Application>
  <PresentationFormat>On-screen Show (4:3)</PresentationFormat>
  <Paragraphs>361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Gill Sans MT</vt:lpstr>
      <vt:lpstr>Times New Roman</vt:lpstr>
      <vt:lpstr>Wingdings</vt:lpstr>
      <vt:lpstr>Wingdings 2</vt:lpstr>
      <vt:lpstr>Tema di Office</vt:lpstr>
      <vt:lpstr>PowerPoint Presentation</vt:lpstr>
      <vt:lpstr>NAT at a glance - Traditional NAT44</vt:lpstr>
      <vt:lpstr>NAT at a glance - Traditional NAT44</vt:lpstr>
      <vt:lpstr>…and Carrier Grade NAT – NAT444</vt:lpstr>
      <vt:lpstr>Carrier Grade NAT (CGN)</vt:lpstr>
      <vt:lpstr>PowerPoint Presentation</vt:lpstr>
      <vt:lpstr>Methodology roadmap</vt:lpstr>
      <vt:lpstr>Monitoring Scenario</vt:lpstr>
      <vt:lpstr>Measurements</vt:lpstr>
      <vt:lpstr>Assessing the Impact of CGN</vt:lpstr>
      <vt:lpstr>Jensen-Shannon Calibration</vt:lpstr>
      <vt:lpstr>Jensen-Shannon Calibration</vt:lpstr>
      <vt:lpstr>PowerPoint Presentation</vt:lpstr>
      <vt:lpstr>Performance Metrics – TWHT </vt:lpstr>
      <vt:lpstr>Performance Metrics – Throughput </vt:lpstr>
      <vt:lpstr>Performance Metrics – Number of Hops</vt:lpstr>
      <vt:lpstr>Jensen-Shannon Results</vt:lpstr>
      <vt:lpstr>PowerPoint Presentation</vt:lpstr>
      <vt:lpstr>Active Servers</vt:lpstr>
      <vt:lpstr>Saving in IP addresses using NAT</vt:lpstr>
      <vt:lpstr>What about PAT?</vt:lpstr>
      <vt:lpstr>Conclusions</vt:lpstr>
      <vt:lpstr>PowerPoint Presentation</vt:lpstr>
      <vt:lpstr>Unsolicited Traffic</vt:lpstr>
      <vt:lpstr>Unsolicited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Virtual_7</dc:creator>
  <cp:lastModifiedBy>ali safari khatouni</cp:lastModifiedBy>
  <cp:revision>868</cp:revision>
  <dcterms:created xsi:type="dcterms:W3CDTF">2015-06-17T16:53:35Z</dcterms:created>
  <dcterms:modified xsi:type="dcterms:W3CDTF">2018-04-25T18:57:07Z</dcterms:modified>
</cp:coreProperties>
</file>