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ov" ContentType="video/quicktime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7" r:id="rId2"/>
    <p:sldId id="280" r:id="rId3"/>
    <p:sldId id="260" r:id="rId4"/>
    <p:sldId id="256" r:id="rId5"/>
    <p:sldId id="281" r:id="rId6"/>
    <p:sldId id="282" r:id="rId7"/>
    <p:sldId id="293" r:id="rId8"/>
    <p:sldId id="285" r:id="rId9"/>
    <p:sldId id="284" r:id="rId10"/>
    <p:sldId id="283" r:id="rId11"/>
    <p:sldId id="286" r:id="rId12"/>
    <p:sldId id="289" r:id="rId13"/>
    <p:sldId id="288" r:id="rId14"/>
    <p:sldId id="292" r:id="rId15"/>
    <p:sldId id="290" r:id="rId16"/>
    <p:sldId id="296" r:id="rId17"/>
    <p:sldId id="298" r:id="rId18"/>
    <p:sldId id="297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0C"/>
    <a:srgbClr val="D36767"/>
    <a:srgbClr val="A8DF5F"/>
    <a:srgbClr val="83BB93"/>
    <a:srgbClr val="D2D671"/>
    <a:srgbClr val="90D26C"/>
    <a:srgbClr val="CED668"/>
    <a:srgbClr val="B6BF7F"/>
    <a:srgbClr val="AED2B8"/>
    <a:srgbClr val="D39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>
      <p:cViewPr varScale="1">
        <p:scale>
          <a:sx n="88" d="100"/>
          <a:sy n="88" d="100"/>
        </p:scale>
        <p:origin x="57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Continent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33-4EC8-B08E-44F23A91BE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33-4EC8-B08E-44F23A91BE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FB-4C4C-AEC7-708B1B8B0825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F33-4EC8-B08E-44F23A91BE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FB-4C4C-AEC7-708B1B8B0825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FB-4C4C-AEC7-708B1B8B0825}"/>
              </c:ext>
            </c:extLst>
          </c:dPt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America</c:v>
                </c:pt>
                <c:pt idx="2">
                  <c:v>Asia</c:v>
                </c:pt>
                <c:pt idx="3">
                  <c:v>Oceanic</c:v>
                </c:pt>
                <c:pt idx="4">
                  <c:v>Africa</c:v>
                </c:pt>
                <c:pt idx="5">
                  <c:v>Antarctica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64.2</c:v>
                </c:pt>
                <c:pt idx="1">
                  <c:v>23.9</c:v>
                </c:pt>
                <c:pt idx="2">
                  <c:v>7.1</c:v>
                </c:pt>
                <c:pt idx="3">
                  <c:v>4</c:v>
                </c:pt>
                <c:pt idx="4">
                  <c:v>0.7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33-4EC8-B08E-44F23A91B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Asia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61-4AD9-8544-C876E3596228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161-4AD9-8544-C876E3596228}"/>
              </c:ext>
            </c:extLst>
          </c:dPt>
          <c:cat>
            <c:strRef>
              <c:f>Sheet1!$A$2:$A$3</c:f>
              <c:strCache>
                <c:ptCount val="2"/>
                <c:pt idx="0">
                  <c:v>Middle East</c:v>
                </c:pt>
                <c:pt idx="1">
                  <c:v>Other Asia Countries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1-4AD9-8544-C876E3596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Middle East Average Latency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in 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D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44-4D71-8F5B-9F7AC2799B9C}"/>
              </c:ext>
            </c:extLst>
          </c:dPt>
          <c:dPt>
            <c:idx val="1"/>
            <c:invertIfNegative val="0"/>
            <c:bubble3D val="0"/>
            <c:spPr>
              <a:solidFill>
                <a:srgbClr val="D36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044-4D71-8F5B-9F7AC2799B9C}"/>
              </c:ext>
            </c:extLst>
          </c:dPt>
          <c:dPt>
            <c:idx val="2"/>
            <c:invertIfNegative val="0"/>
            <c:bubble3D val="0"/>
            <c:spPr>
              <a:solidFill>
                <a:srgbClr val="D36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44-4D71-8F5B-9F7AC2799B9C}"/>
              </c:ext>
            </c:extLst>
          </c:dPt>
          <c:dPt>
            <c:idx val="3"/>
            <c:invertIfNegative val="0"/>
            <c:bubble3D val="0"/>
            <c:spPr>
              <a:solidFill>
                <a:srgbClr val="D36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44-4D71-8F5B-9F7AC2799B9C}"/>
              </c:ext>
            </c:extLst>
          </c:dPt>
          <c:dPt>
            <c:idx val="4"/>
            <c:invertIfNegative val="0"/>
            <c:bubble3D val="0"/>
            <c:spPr>
              <a:solidFill>
                <a:srgbClr val="D36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044-4D71-8F5B-9F7AC2799B9C}"/>
              </c:ext>
            </c:extLst>
          </c:dPt>
          <c:cat>
            <c:strRef>
              <c:f>Sheet1!$A$2:$A$6</c:f>
              <c:strCache>
                <c:ptCount val="5"/>
                <c:pt idx="0">
                  <c:v>Europe</c:v>
                </c:pt>
                <c:pt idx="1">
                  <c:v>North America</c:v>
                </c:pt>
                <c:pt idx="2">
                  <c:v>South America</c:v>
                </c:pt>
                <c:pt idx="3">
                  <c:v>Asia Pacific</c:v>
                </c:pt>
                <c:pt idx="4">
                  <c:v>Oceanic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113.1</c:v>
                </c:pt>
                <c:pt idx="1">
                  <c:v>230.1</c:v>
                </c:pt>
                <c:pt idx="2">
                  <c:v>284</c:v>
                </c:pt>
                <c:pt idx="3">
                  <c:v>305.8</c:v>
                </c:pt>
                <c:pt idx="4">
                  <c:v>354.2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4-4D71-8F5B-9F7AC2799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393536"/>
        <c:axId val="1051390584"/>
      </c:barChart>
      <c:catAx>
        <c:axId val="10513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390584"/>
        <c:crosses val="autoZero"/>
        <c:auto val="1"/>
        <c:lblAlgn val="ctr"/>
        <c:lblOffset val="100"/>
        <c:noMultiLvlLbl val="0"/>
      </c:catAx>
      <c:valAx>
        <c:axId val="105139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39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A400F-861A-4275-B043-ECB5876859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D5EA-1F85-4233-BAFE-245703B2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1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1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1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B45F-A16F-4EED-BDBC-A318616878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697B-D436-4561-BADF-CF44BA4EA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9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AC4CC"/>
            </a:gs>
            <a:gs pos="100000">
              <a:schemeClr val="accent2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6158" y="2794042"/>
            <a:ext cx="441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Ahmad Reza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Mollapour</a:t>
            </a:r>
            <a:endParaRPr lang="en-US" sz="36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9741" y="868345"/>
            <a:ext cx="4025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60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Anycast</a:t>
            </a:r>
            <a:r>
              <a:rPr lang="en-US" sz="60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CDN</a:t>
            </a:r>
            <a:endParaRPr lang="en-US" sz="60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17" t="-334" r="11717" b="334"/>
          <a:stretch/>
        </p:blipFill>
        <p:spPr>
          <a:xfrm>
            <a:off x="2427005" y="2643311"/>
            <a:ext cx="1331616" cy="1331616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17261" y="3420929"/>
            <a:ext cx="2288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ArvanCloud</a:t>
            </a:r>
            <a:endParaRPr lang="en-US" sz="36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7261" y="4070023"/>
            <a:ext cx="379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MENOG 18 - Tehran</a:t>
            </a:r>
            <a:endParaRPr lang="en-US" sz="36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9741" y="4716354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April 25,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2018</a:t>
            </a:r>
            <a:endParaRPr lang="en-US" sz="36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6" name="AutoShape 2" descr="Image result for menog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0" y="6064380"/>
            <a:ext cx="2027445" cy="5337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36" y="5914880"/>
            <a:ext cx="878060" cy="7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62" y="375377"/>
            <a:ext cx="632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Web Request Share of Iranian Websites in Asia</a:t>
            </a:r>
            <a:endParaRPr lang="en-US" sz="2400" b="1" dirty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03682687"/>
              </p:ext>
            </p:extLst>
          </p:nvPr>
        </p:nvGraphicFramePr>
        <p:xfrm>
          <a:off x="-96179" y="880974"/>
          <a:ext cx="6338124" cy="422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54410"/>
              </p:ext>
            </p:extLst>
          </p:nvPr>
        </p:nvGraphicFramePr>
        <p:xfrm>
          <a:off x="6105777" y="2378354"/>
          <a:ext cx="5551836" cy="148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918">
                  <a:extLst>
                    <a:ext uri="{9D8B030D-6E8A-4147-A177-3AD203B41FA5}">
                      <a16:colId xmlns:a16="http://schemas.microsoft.com/office/drawing/2014/main" val="2152798871"/>
                    </a:ext>
                  </a:extLst>
                </a:gridCol>
                <a:gridCol w="2775918">
                  <a:extLst>
                    <a:ext uri="{9D8B030D-6E8A-4147-A177-3AD203B41FA5}">
                      <a16:colId xmlns:a16="http://schemas.microsoft.com/office/drawing/2014/main" val="3546865904"/>
                    </a:ext>
                  </a:extLst>
                </a:gridCol>
              </a:tblGrid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434069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Middle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East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74%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52906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Asian Countries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791397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5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963" y="435110"/>
            <a:ext cx="455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Middle 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East </a:t>
            </a:r>
            <a:r>
              <a:rPr lang="en-US" sz="2400" b="1" dirty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Web Request 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Share 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for Iranian Websites</a:t>
            </a:r>
            <a:endParaRPr lang="en-US" sz="2400" b="1" dirty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48626"/>
              </p:ext>
            </p:extLst>
          </p:nvPr>
        </p:nvGraphicFramePr>
        <p:xfrm>
          <a:off x="5785002" y="716925"/>
          <a:ext cx="5975099" cy="520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119">
                  <a:extLst>
                    <a:ext uri="{9D8B030D-6E8A-4147-A177-3AD203B41FA5}">
                      <a16:colId xmlns:a16="http://schemas.microsoft.com/office/drawing/2014/main" val="3886085184"/>
                    </a:ext>
                  </a:extLst>
                </a:gridCol>
                <a:gridCol w="3278280">
                  <a:extLst>
                    <a:ext uri="{9D8B030D-6E8A-4147-A177-3AD203B41FA5}">
                      <a16:colId xmlns:a16="http://schemas.microsoft.com/office/drawing/2014/main" val="2152798871"/>
                    </a:ext>
                  </a:extLst>
                </a:gridCol>
                <a:gridCol w="1991700">
                  <a:extLst>
                    <a:ext uri="{9D8B030D-6E8A-4147-A177-3AD203B41FA5}">
                      <a16:colId xmlns:a16="http://schemas.microsoft.com/office/drawing/2014/main" val="3546865904"/>
                    </a:ext>
                  </a:extLst>
                </a:gridCol>
              </a:tblGrid>
              <a:tr h="3255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               Country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Percent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282843406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United Arab Emirates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51.6</a:t>
                      </a:r>
                      <a:r>
                        <a:rPr lang="en-US" sz="1500" dirty="0" smtClean="0"/>
                        <a:t>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897913976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Turkey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26.1</a:t>
                      </a:r>
                      <a:r>
                        <a:rPr lang="en-US" sz="1500" dirty="0" smtClean="0"/>
                        <a:t>%</a:t>
                      </a:r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672287612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Iraq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8.5%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453515834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Saudi Arabia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5.1%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716346800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Kuwait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4.4%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532018990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Qatar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1.1%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4228916348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Oman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270329852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Egypt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0.5%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1797856951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Syria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0.4%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158474959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Lybia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58477450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Bahrain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252861452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Cyprus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469757915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Jordan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324630768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Palestine</a:t>
                      </a:r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0.06%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474259120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Yemen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0.02%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40259480"/>
                  </a:ext>
                </a:extLst>
              </a:tr>
            </a:tbl>
          </a:graphicData>
        </a:graphic>
      </p:graphicFrame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195" name="Group 8194"/>
          <p:cNvGrpSpPr/>
          <p:nvPr/>
        </p:nvGrpSpPr>
        <p:grpSpPr>
          <a:xfrm>
            <a:off x="5903170" y="1122956"/>
            <a:ext cx="432260" cy="4758728"/>
            <a:chOff x="3642669" y="1155290"/>
            <a:chExt cx="411358" cy="4528619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73149" y="1463657"/>
              <a:ext cx="379078" cy="1858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3148" y="1155290"/>
              <a:ext cx="380879" cy="1895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73149" y="1772023"/>
              <a:ext cx="379078" cy="2108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73149" y="2099945"/>
              <a:ext cx="379078" cy="18585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73149" y="2404176"/>
              <a:ext cx="379078" cy="1895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92198" y="2698884"/>
              <a:ext cx="332001" cy="199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73149" y="3006992"/>
              <a:ext cx="379078" cy="1895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3148" y="3314743"/>
              <a:ext cx="359335" cy="20514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73149" y="3630634"/>
              <a:ext cx="325278" cy="21797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3148" y="3945873"/>
              <a:ext cx="315899" cy="18953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71551" y="4253288"/>
              <a:ext cx="353399" cy="2120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54099" y="4880558"/>
              <a:ext cx="379078" cy="185858"/>
            </a:xfrm>
            <a:prstGeom prst="rect">
              <a:avLst/>
            </a:prstGeom>
          </p:spPr>
        </p:pic>
        <p:pic>
          <p:nvPicPr>
            <p:cNvPr id="8193" name="Picture 8192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59162" y="5494595"/>
              <a:ext cx="379078" cy="18931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50598" y="5184626"/>
              <a:ext cx="379078" cy="189539"/>
            </a:xfrm>
            <a:prstGeom prst="rect">
              <a:avLst/>
            </a:prstGeom>
          </p:spPr>
        </p:pic>
        <p:pic>
          <p:nvPicPr>
            <p:cNvPr id="8194" name="Picture 819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42669" y="4539912"/>
              <a:ext cx="379078" cy="227447"/>
            </a:xfrm>
            <a:prstGeom prst="rect">
              <a:avLst/>
            </a:prstGeom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34798"/>
              </p:ext>
            </p:extLst>
          </p:nvPr>
        </p:nvGraphicFramePr>
        <p:xfrm>
          <a:off x="542431" y="2314635"/>
          <a:ext cx="4791621" cy="217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04">
                  <a:extLst>
                    <a:ext uri="{9D8B030D-6E8A-4147-A177-3AD203B41FA5}">
                      <a16:colId xmlns:a16="http://schemas.microsoft.com/office/drawing/2014/main" val="2486665406"/>
                    </a:ext>
                  </a:extLst>
                </a:gridCol>
                <a:gridCol w="4256117">
                  <a:extLst>
                    <a:ext uri="{9D8B030D-6E8A-4147-A177-3AD203B41FA5}">
                      <a16:colId xmlns:a16="http://schemas.microsoft.com/office/drawing/2014/main" val="2152798871"/>
                    </a:ext>
                  </a:extLst>
                </a:gridCol>
              </a:tblGrid>
              <a:tr h="2530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Place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Service Provider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2828434069"/>
                  </a:ext>
                </a:extLst>
              </a:tr>
              <a:tr h="221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Turk Telecom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169192626"/>
                  </a:ext>
                </a:extLst>
              </a:tr>
              <a:tr h="294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Emirates Telecommunications Corporation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897913976"/>
                  </a:ext>
                </a:extLst>
              </a:tr>
              <a:tr h="221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EarthLink Iraq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2611076265"/>
                  </a:ext>
                </a:extLst>
              </a:tr>
              <a:tr h="221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Turkcell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3453515834"/>
                  </a:ext>
                </a:extLst>
              </a:tr>
              <a:tr h="221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SaudiNet</a:t>
                      </a:r>
                      <a:endParaRPr lang="en-US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532018990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4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074988" y="342909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Worldwide IXP Distribution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971"/>
            <a:ext cx="12192000" cy="51380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4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30726" y="388167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Common Internet Exchange Points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76336"/>
              </p:ext>
            </p:extLst>
          </p:nvPr>
        </p:nvGraphicFramePr>
        <p:xfrm>
          <a:off x="6462261" y="647604"/>
          <a:ext cx="5187702" cy="520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851">
                  <a:extLst>
                    <a:ext uri="{9D8B030D-6E8A-4147-A177-3AD203B41FA5}">
                      <a16:colId xmlns:a16="http://schemas.microsoft.com/office/drawing/2014/main" val="2152798871"/>
                    </a:ext>
                  </a:extLst>
                </a:gridCol>
                <a:gridCol w="2593851">
                  <a:extLst>
                    <a:ext uri="{9D8B030D-6E8A-4147-A177-3AD203B41FA5}">
                      <a16:colId xmlns:a16="http://schemas.microsoft.com/office/drawing/2014/main" val="3060293850"/>
                    </a:ext>
                  </a:extLst>
                </a:gridCol>
              </a:tblGrid>
              <a:tr h="325503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 Exchange Point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Exchange</a:t>
                      </a:r>
                      <a:r>
                        <a:rPr lang="en-US" sz="1500" baseline="0" dirty="0" smtClean="0"/>
                        <a:t> Point</a:t>
                      </a:r>
                      <a:endParaRPr lang="en-US" sz="1500" dirty="0"/>
                    </a:p>
                  </a:txBody>
                  <a:tcPr marL="96086" marR="96086" marT="48043" marB="48043" anchor="ctr"/>
                </a:tc>
                <a:extLst>
                  <a:ext uri="{0D108BD9-81ED-4DB2-BD59-A6C34878D82A}">
                    <a16:rowId xmlns:a16="http://schemas.microsoft.com/office/drawing/2014/main" val="282843406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DE-CIX Frankfurt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 Australia NSWNSW-IX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913976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DE-CIX Madrid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 Australia VICVIC-IX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2287612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AMS-IX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JPIX OSAKA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3515834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IX.br Rio de Janeiro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JPIX TOKYO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346800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IX.br São Paulo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 Africa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Johannesburg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018990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Ashburn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BBIX Tokyo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8916348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Chicago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Boston Internet Exchange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329852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Dallas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MegaIX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Melbourne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856951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Hong Kong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MegaIX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Sydney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474959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New York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NYIIX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77450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Singapore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614529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Sydney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757915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Equinix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Tokyo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4630768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SIX 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259120"/>
                  </a:ext>
                </a:extLst>
              </a:tr>
              <a:tr h="325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CoreSite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Any2 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59480"/>
                  </a:ext>
                </a:extLst>
              </a:tr>
            </a:tbl>
          </a:graphicData>
        </a:graphic>
      </p:graphicFrame>
      <p:pic>
        <p:nvPicPr>
          <p:cNvPr id="10244" name="Picture 4" descr="Image result for edgecast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9" y="4693055"/>
            <a:ext cx="1691060" cy="4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Image result for fastly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56" y="5155812"/>
            <a:ext cx="1534343" cy="6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2" name="Picture 12" descr="Image result for cloudflare log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1" y="2632742"/>
            <a:ext cx="1675771" cy="5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64" y="3047844"/>
            <a:ext cx="1614421" cy="14259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1" y="1600638"/>
            <a:ext cx="2257706" cy="7892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4" y="1375390"/>
            <a:ext cx="1422677" cy="6502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8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824844" y="2822411"/>
            <a:ext cx="13668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No Common IXP in Middle East 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4" descr="Image result for edgecast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50" y="1966501"/>
            <a:ext cx="1507897" cy="412634"/>
          </a:xfrm>
          <a:prstGeom prst="rect">
            <a:avLst/>
          </a:prstGeom>
          <a:solidFill>
            <a:schemeClr val="bg1">
              <a:alpha val="80000"/>
            </a:schemeClr>
          </a:solidFill>
          <a:extLst/>
        </p:spPr>
      </p:pic>
      <p:pic>
        <p:nvPicPr>
          <p:cNvPr id="23" name="Picture 8" descr="Image result for fastly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97" y="4345636"/>
            <a:ext cx="1397811" cy="628230"/>
          </a:xfrm>
          <a:prstGeom prst="rect">
            <a:avLst/>
          </a:prstGeom>
          <a:solidFill>
            <a:schemeClr val="bg1">
              <a:alpha val="80000"/>
            </a:schemeClr>
          </a:solidFill>
          <a:extLst/>
        </p:spPr>
      </p:pic>
      <p:pic>
        <p:nvPicPr>
          <p:cNvPr id="24" name="Picture 12" descr="Image result for cloudflare log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0" y="3984168"/>
            <a:ext cx="1595721" cy="532013"/>
          </a:xfrm>
          <a:prstGeom prst="rect">
            <a:avLst/>
          </a:prstGeom>
          <a:solidFill>
            <a:schemeClr val="bg1">
              <a:alpha val="80000"/>
            </a:schemeClr>
          </a:solidFill>
          <a:ex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13" y="669507"/>
            <a:ext cx="926363" cy="818224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03" y="1809750"/>
            <a:ext cx="3889592" cy="335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9" y="1177237"/>
            <a:ext cx="2257706" cy="789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63" y="5161922"/>
            <a:ext cx="1422677" cy="6502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00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53060" y="327425"/>
            <a:ext cx="377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Middle East IXPs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72821"/>
              </p:ext>
            </p:extLst>
          </p:nvPr>
        </p:nvGraphicFramePr>
        <p:xfrm>
          <a:off x="1453162" y="1231164"/>
          <a:ext cx="9825241" cy="439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248">
                  <a:extLst>
                    <a:ext uri="{9D8B030D-6E8A-4147-A177-3AD203B41FA5}">
                      <a16:colId xmlns:a16="http://schemas.microsoft.com/office/drawing/2014/main" val="372749622"/>
                    </a:ext>
                  </a:extLst>
                </a:gridCol>
                <a:gridCol w="686176">
                  <a:extLst>
                    <a:ext uri="{9D8B030D-6E8A-4147-A177-3AD203B41FA5}">
                      <a16:colId xmlns:a16="http://schemas.microsoft.com/office/drawing/2014/main" val="2100145937"/>
                    </a:ext>
                  </a:extLst>
                </a:gridCol>
                <a:gridCol w="1244956">
                  <a:extLst>
                    <a:ext uri="{9D8B030D-6E8A-4147-A177-3AD203B41FA5}">
                      <a16:colId xmlns:a16="http://schemas.microsoft.com/office/drawing/2014/main" val="2152798871"/>
                    </a:ext>
                  </a:extLst>
                </a:gridCol>
                <a:gridCol w="566529">
                  <a:extLst>
                    <a:ext uri="{9D8B030D-6E8A-4147-A177-3AD203B41FA5}">
                      <a16:colId xmlns:a16="http://schemas.microsoft.com/office/drawing/2014/main" val="4049679269"/>
                    </a:ext>
                  </a:extLst>
                </a:gridCol>
                <a:gridCol w="830474">
                  <a:extLst>
                    <a:ext uri="{9D8B030D-6E8A-4147-A177-3AD203B41FA5}">
                      <a16:colId xmlns:a16="http://schemas.microsoft.com/office/drawing/2014/main" val="661778316"/>
                    </a:ext>
                  </a:extLst>
                </a:gridCol>
                <a:gridCol w="1092856">
                  <a:extLst>
                    <a:ext uri="{9D8B030D-6E8A-4147-A177-3AD203B41FA5}">
                      <a16:colId xmlns:a16="http://schemas.microsoft.com/office/drawing/2014/main" val="1744603788"/>
                    </a:ext>
                  </a:extLst>
                </a:gridCol>
                <a:gridCol w="1018879">
                  <a:extLst>
                    <a:ext uri="{9D8B030D-6E8A-4147-A177-3AD203B41FA5}">
                      <a16:colId xmlns:a16="http://schemas.microsoft.com/office/drawing/2014/main" val="1322564432"/>
                    </a:ext>
                  </a:extLst>
                </a:gridCol>
                <a:gridCol w="895307">
                  <a:extLst>
                    <a:ext uri="{9D8B030D-6E8A-4147-A177-3AD203B41FA5}">
                      <a16:colId xmlns:a16="http://schemas.microsoft.com/office/drawing/2014/main" val="3059883087"/>
                    </a:ext>
                  </a:extLst>
                </a:gridCol>
                <a:gridCol w="881147">
                  <a:extLst>
                    <a:ext uri="{9D8B030D-6E8A-4147-A177-3AD203B41FA5}">
                      <a16:colId xmlns:a16="http://schemas.microsoft.com/office/drawing/2014/main" val="1945982171"/>
                    </a:ext>
                  </a:extLst>
                </a:gridCol>
                <a:gridCol w="655214">
                  <a:extLst>
                    <a:ext uri="{9D8B030D-6E8A-4147-A177-3AD203B41FA5}">
                      <a16:colId xmlns:a16="http://schemas.microsoft.com/office/drawing/2014/main" val="3821012604"/>
                    </a:ext>
                  </a:extLst>
                </a:gridCol>
                <a:gridCol w="928455">
                  <a:extLst>
                    <a:ext uri="{9D8B030D-6E8A-4147-A177-3AD203B41FA5}">
                      <a16:colId xmlns:a16="http://schemas.microsoft.com/office/drawing/2014/main" val="1133596798"/>
                    </a:ext>
                  </a:extLst>
                </a:gridCol>
              </a:tblGrid>
              <a:tr h="2951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Country</a:t>
                      </a:r>
                      <a:endParaRPr lang="en-US" sz="14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City</a:t>
                      </a:r>
                      <a:endParaRPr lang="en-US" sz="1400" dirty="0"/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IXP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Peer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Amazon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ArvanCloud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>
                    <a:solidFill>
                      <a:srgbClr val="00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CloudFlare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EdgeCast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CacheFly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Fastly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>
                    <a:solidFill>
                      <a:srgbClr val="E10D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Incapsula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6086" marR="96086" marT="48043" marB="48043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34069"/>
                  </a:ext>
                </a:extLst>
              </a:tr>
              <a:tr h="249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Arab Emirates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UAE-IX by DE-CIX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9192626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Tehran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Tehran-IX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913976"/>
                  </a:ext>
                </a:extLst>
              </a:tr>
              <a:tr h="38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Arab Emirates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Fujairah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SmartHub-IX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1076265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DE-CIX Istanbul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3515834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MiddleEast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018990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Shiraz-IX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408965"/>
                  </a:ext>
                </a:extLst>
              </a:tr>
              <a:tr h="222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017072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Mashhad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Mashhad-IX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2787700"/>
                  </a:ext>
                </a:extLst>
              </a:tr>
              <a:tr h="31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Tabriz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Tabriz-IX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1433684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Cairo-IX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105797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GatewayGulf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7965884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Cyprus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Lefkosia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Cyprus-IX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0D1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10D1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017063"/>
                  </a:ext>
                </a:extLst>
              </a:tr>
              <a:tr h="222461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 Arabia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Riyadh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SaudiArabia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-IX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651511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27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26023" y="3970110"/>
            <a:ext cx="1846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D36767"/>
                </a:solidFill>
                <a:latin typeface="Gotham Narrow Book" pitchFamily="50" charset="0"/>
                <a:cs typeface="IRANSans" panose="02040503050201020203" pitchFamily="18" charset="-78"/>
              </a:rPr>
              <a:t>1 </a:t>
            </a:r>
            <a:r>
              <a:rPr lang="en-US" sz="2000" b="1" dirty="0" err="1" smtClean="0">
                <a:solidFill>
                  <a:srgbClr val="D36767"/>
                </a:solidFill>
                <a:latin typeface="Gotham Narrow Book" pitchFamily="50" charset="0"/>
                <a:cs typeface="IRANSans" panose="02040503050201020203" pitchFamily="18" charset="-78"/>
              </a:rPr>
              <a:t>ms</a:t>
            </a:r>
            <a:endParaRPr lang="en-US" sz="2000" b="1" dirty="0">
              <a:solidFill>
                <a:srgbClr val="D36767"/>
              </a:solidFill>
              <a:latin typeface="Gotham Narrow Book" pitchFamily="50" charset="0"/>
              <a:cs typeface="IRANSans" panose="02040503050201020203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8"/>
          <a:stretch/>
        </p:blipFill>
        <p:spPr>
          <a:xfrm>
            <a:off x="6076950" y="-3573"/>
            <a:ext cx="6134100" cy="6320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980712" y="1448118"/>
            <a:ext cx="148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Iran</a:t>
            </a:r>
          </a:p>
        </p:txBody>
      </p:sp>
      <p:sp>
        <p:nvSpPr>
          <p:cNvPr id="23" name="Oval 22"/>
          <p:cNvSpPr/>
          <p:nvPr/>
        </p:nvSpPr>
        <p:spPr>
          <a:xfrm>
            <a:off x="7584687" y="1726093"/>
            <a:ext cx="373012" cy="373012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3862" y="2841457"/>
            <a:ext cx="257175" cy="25717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65649" y="2386413"/>
            <a:ext cx="257175" cy="25717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96575" y="3793927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3917752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96823" y="3541514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62994" y="1676948"/>
            <a:ext cx="101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155</a:t>
            </a:r>
          </a:p>
          <a:p>
            <a:pPr algn="ctr" rtl="1"/>
            <a:r>
              <a:rPr lang="en-US" sz="11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9400" y="3793926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190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6825" y="3925417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150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8933" y="3553896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122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2189" y="2400224"/>
            <a:ext cx="1016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0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184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60878" y="2848075"/>
            <a:ext cx="1016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0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198</a:t>
            </a:r>
          </a:p>
        </p:txBody>
      </p:sp>
      <p:pic>
        <p:nvPicPr>
          <p:cNvPr id="16390" name="Picture 6" descr="Image result for iran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1" y="2189137"/>
            <a:ext cx="3346972" cy="19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20700" y="4329885"/>
            <a:ext cx="481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Latency to Other Countries</a:t>
            </a:r>
            <a:endParaRPr lang="en-US" sz="3200" b="1" dirty="0" smtClean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26023" y="3970110"/>
            <a:ext cx="1846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D36767"/>
                </a:solidFill>
                <a:latin typeface="Gotham Narrow Book" pitchFamily="50" charset="0"/>
                <a:cs typeface="IRANSans" panose="02040503050201020203" pitchFamily="18" charset="-78"/>
              </a:rPr>
              <a:t>1 </a:t>
            </a:r>
            <a:r>
              <a:rPr lang="en-US" sz="2000" b="1" dirty="0" err="1" smtClean="0">
                <a:solidFill>
                  <a:srgbClr val="D36767"/>
                </a:solidFill>
                <a:latin typeface="Gotham Narrow Book" pitchFamily="50" charset="0"/>
                <a:cs typeface="IRANSans" panose="02040503050201020203" pitchFamily="18" charset="-78"/>
              </a:rPr>
              <a:t>ms</a:t>
            </a:r>
            <a:endParaRPr lang="en-US" sz="2000" b="1" dirty="0">
              <a:solidFill>
                <a:srgbClr val="D36767"/>
              </a:solidFill>
              <a:latin typeface="Gotham Narrow Book" pitchFamily="50" charset="0"/>
              <a:cs typeface="IRANSans" panose="02040503050201020203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8"/>
          <a:stretch/>
        </p:blipFill>
        <p:spPr>
          <a:xfrm>
            <a:off x="6076950" y="-3573"/>
            <a:ext cx="6134100" cy="6320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128086" y="1319204"/>
            <a:ext cx="148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Turkey</a:t>
            </a:r>
          </a:p>
        </p:txBody>
      </p:sp>
      <p:pic>
        <p:nvPicPr>
          <p:cNvPr id="16386" name="Picture 2" descr="Image result for turkey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74" y="2153219"/>
            <a:ext cx="2984112" cy="19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8043862" y="2841457"/>
            <a:ext cx="257175" cy="25717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65649" y="2386413"/>
            <a:ext cx="257175" cy="25717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96575" y="3793927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39400" y="2515000"/>
            <a:ext cx="455045" cy="45504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3917752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96823" y="3541514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158723" y="2507807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155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9400" y="3793926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143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6825" y="3925417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150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8933" y="3553896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91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2189" y="2400224"/>
            <a:ext cx="1016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0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101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60878" y="2848075"/>
            <a:ext cx="1016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0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88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3741" y="4396388"/>
            <a:ext cx="481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Latency to Other Countries</a:t>
            </a:r>
            <a:endParaRPr lang="en-US" sz="3200" b="1" dirty="0" smtClean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56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26023" y="3970110"/>
            <a:ext cx="1846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D36767"/>
                </a:solidFill>
                <a:latin typeface="Gotham Narrow Book" pitchFamily="50" charset="0"/>
                <a:cs typeface="IRANSans" panose="02040503050201020203" pitchFamily="18" charset="-78"/>
              </a:rPr>
              <a:t>1 </a:t>
            </a:r>
            <a:r>
              <a:rPr lang="en-US" sz="2000" b="1" dirty="0" err="1" smtClean="0">
                <a:solidFill>
                  <a:srgbClr val="D36767"/>
                </a:solidFill>
                <a:latin typeface="Gotham Narrow Book" pitchFamily="50" charset="0"/>
                <a:cs typeface="IRANSans" panose="02040503050201020203" pitchFamily="18" charset="-78"/>
              </a:rPr>
              <a:t>ms</a:t>
            </a:r>
            <a:endParaRPr lang="en-US" sz="2000" b="1" dirty="0">
              <a:solidFill>
                <a:srgbClr val="D36767"/>
              </a:solidFill>
              <a:latin typeface="Gotham Narrow Book" pitchFamily="50" charset="0"/>
              <a:cs typeface="IRANSans" panose="02040503050201020203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8"/>
          <a:stretch/>
        </p:blipFill>
        <p:spPr>
          <a:xfrm>
            <a:off x="6076950" y="-3573"/>
            <a:ext cx="6134100" cy="6320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79712" y="1788931"/>
            <a:ext cx="409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United Arab Emirates</a:t>
            </a:r>
          </a:p>
        </p:txBody>
      </p:sp>
      <p:sp>
        <p:nvSpPr>
          <p:cNvPr id="23" name="Oval 22"/>
          <p:cNvSpPr/>
          <p:nvPr/>
        </p:nvSpPr>
        <p:spPr>
          <a:xfrm>
            <a:off x="7584687" y="1726093"/>
            <a:ext cx="373012" cy="373012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3862" y="2841457"/>
            <a:ext cx="257175" cy="25717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65649" y="2386413"/>
            <a:ext cx="257175" cy="25717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39400" y="2515000"/>
            <a:ext cx="455045" cy="45504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3917752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96823" y="3541514"/>
            <a:ext cx="504825" cy="504825"/>
          </a:xfrm>
          <a:prstGeom prst="ellipse">
            <a:avLst/>
          </a:prstGeom>
          <a:solidFill>
            <a:srgbClr val="D3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158723" y="2507807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190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6825" y="3925417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150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8933" y="3553896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330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2189" y="2400224"/>
            <a:ext cx="1016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0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180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60878" y="2848075"/>
            <a:ext cx="1016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0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158</a:t>
            </a:r>
          </a:p>
        </p:txBody>
      </p:sp>
      <p:pic>
        <p:nvPicPr>
          <p:cNvPr id="19458" name="Picture 2" descr="Image result for uae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18" y="2563311"/>
            <a:ext cx="3129418" cy="15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258353" y="1668443"/>
            <a:ext cx="1016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143</a:t>
            </a:r>
          </a:p>
          <a:p>
            <a:pPr algn="ctr" rtl="1"/>
            <a:r>
              <a:rPr lang="en-US" sz="13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ms</a:t>
            </a:r>
            <a:endParaRPr lang="en-US" sz="1300" b="1" dirty="0" smtClean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700" y="4329885"/>
            <a:ext cx="481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Latency to Other Countries</a:t>
            </a:r>
            <a:endParaRPr lang="en-US" sz="3200" b="1" dirty="0" smtClean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38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2147707780"/>
              </p:ext>
            </p:extLst>
          </p:nvPr>
        </p:nvGraphicFramePr>
        <p:xfrm>
          <a:off x="795553" y="909142"/>
          <a:ext cx="6886496" cy="459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8569263" y="245224"/>
            <a:ext cx="1274216" cy="1704516"/>
            <a:chOff x="8806716" y="1500125"/>
            <a:chExt cx="1274216" cy="170451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203" y="1500125"/>
              <a:ext cx="1189729" cy="17045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051746" y="2267314"/>
              <a:ext cx="858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D2D671"/>
                  </a:solidFill>
                  <a:latin typeface="+mj-lt"/>
                  <a:cs typeface="IRANSans" panose="02040503050201020203" pitchFamily="18" charset="-78"/>
                </a:rPr>
                <a:t>113.1</a:t>
              </a:r>
            </a:p>
            <a:p>
              <a:pPr algn="ctr" rtl="1"/>
              <a:r>
                <a:rPr lang="en-US" sz="2000" b="1" dirty="0" err="1" smtClean="0">
                  <a:solidFill>
                    <a:srgbClr val="D2D671"/>
                  </a:solidFill>
                  <a:latin typeface="+mj-lt"/>
                  <a:cs typeface="IRANSans" panose="02040503050201020203" pitchFamily="18" charset="-78"/>
                </a:rPr>
                <a:t>ms</a:t>
              </a:r>
              <a:endParaRPr lang="en-US" sz="2000" b="1" dirty="0" smtClean="0">
                <a:solidFill>
                  <a:srgbClr val="D2D671"/>
                </a:solidFill>
                <a:latin typeface="+mj-lt"/>
                <a:cs typeface="IRANSans" panose="02040503050201020203" pitchFamily="18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06716" y="1513991"/>
              <a:ext cx="858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200" b="1" dirty="0" smtClean="0">
                  <a:solidFill>
                    <a:schemeClr val="bg1"/>
                  </a:solidFill>
                  <a:latin typeface="Gotham Narrow Book" pitchFamily="50" charset="0"/>
                  <a:cs typeface="IRANSans" panose="02040503050201020203" pitchFamily="18" charset="-78"/>
                </a:rPr>
                <a:t>EU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451857" y="279705"/>
            <a:ext cx="1274216" cy="1704516"/>
            <a:chOff x="8806716" y="1500125"/>
            <a:chExt cx="1274216" cy="170451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203" y="1500125"/>
              <a:ext cx="1189729" cy="170451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051746" y="2267314"/>
              <a:ext cx="858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230.1</a:t>
              </a:r>
            </a:p>
            <a:p>
              <a:pPr algn="ctr" rtl="1"/>
              <a:r>
                <a:rPr lang="en-US" sz="2000" b="1" dirty="0" err="1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ms</a:t>
              </a:r>
              <a:endParaRPr lang="en-US" sz="2000" b="1" dirty="0" smtClean="0">
                <a:solidFill>
                  <a:srgbClr val="D36767"/>
                </a:solidFill>
                <a:latin typeface="+mj-lt"/>
                <a:cs typeface="IRANSans" panose="02040503050201020203" pitchFamily="18" charset="-7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806716" y="1504466"/>
              <a:ext cx="858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200" b="1" dirty="0" smtClean="0">
                  <a:solidFill>
                    <a:schemeClr val="bg1"/>
                  </a:solidFill>
                  <a:latin typeface="Gotham Narrow Book" pitchFamily="50" charset="0"/>
                  <a:cs typeface="IRANSans" panose="02040503050201020203" pitchFamily="18" charset="-78"/>
                </a:rPr>
                <a:t>NA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569263" y="2252913"/>
            <a:ext cx="1274216" cy="1704516"/>
            <a:chOff x="8806716" y="1500125"/>
            <a:chExt cx="1274216" cy="170451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203" y="1500125"/>
              <a:ext cx="1189729" cy="170451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051746" y="2267314"/>
              <a:ext cx="858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284</a:t>
              </a:r>
            </a:p>
            <a:p>
              <a:pPr algn="ctr" rtl="1"/>
              <a:r>
                <a:rPr lang="en-US" sz="2000" b="1" dirty="0" err="1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ms</a:t>
              </a:r>
              <a:endParaRPr lang="en-US" sz="2000" b="1" dirty="0" smtClean="0">
                <a:solidFill>
                  <a:srgbClr val="D36767"/>
                </a:solidFill>
                <a:latin typeface="+mj-lt"/>
                <a:cs typeface="IRANSans" panose="02040503050201020203" pitchFamily="18" charset="-78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06716" y="1504466"/>
              <a:ext cx="858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200" b="1" dirty="0">
                  <a:solidFill>
                    <a:schemeClr val="bg1"/>
                  </a:solidFill>
                  <a:latin typeface="Gotham Narrow Book" pitchFamily="50" charset="0"/>
                  <a:cs typeface="IRANSans" panose="02040503050201020203" pitchFamily="18" charset="-78"/>
                </a:rPr>
                <a:t>S</a:t>
              </a:r>
              <a:r>
                <a:rPr lang="en-US" sz="1200" b="1" dirty="0" smtClean="0">
                  <a:solidFill>
                    <a:schemeClr val="bg1"/>
                  </a:solidFill>
                  <a:latin typeface="Gotham Narrow Book" pitchFamily="50" charset="0"/>
                  <a:cs typeface="IRANSans" panose="02040503050201020203" pitchFamily="18" charset="-78"/>
                </a:rPr>
                <a:t>A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536344" y="2261899"/>
            <a:ext cx="1274216" cy="1704516"/>
            <a:chOff x="8806716" y="1500125"/>
            <a:chExt cx="1274216" cy="170451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203" y="1500125"/>
              <a:ext cx="1189729" cy="170451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9051746" y="2267314"/>
              <a:ext cx="858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305.8</a:t>
              </a:r>
            </a:p>
            <a:p>
              <a:pPr algn="ctr" rtl="1"/>
              <a:r>
                <a:rPr lang="en-US" sz="2000" b="1" dirty="0" err="1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ms</a:t>
              </a:r>
              <a:endParaRPr lang="en-US" sz="2000" b="1" dirty="0" smtClean="0">
                <a:solidFill>
                  <a:srgbClr val="D36767"/>
                </a:solidFill>
                <a:latin typeface="+mj-lt"/>
                <a:cs typeface="IRANSans" panose="02040503050201020203" pitchFamily="18" charset="-7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806716" y="1504466"/>
              <a:ext cx="858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200" b="1" dirty="0" smtClean="0">
                  <a:solidFill>
                    <a:schemeClr val="bg1"/>
                  </a:solidFill>
                  <a:latin typeface="Gotham Narrow Book" pitchFamily="50" charset="0"/>
                  <a:cs typeface="IRANSans" panose="02040503050201020203" pitchFamily="18" charset="-78"/>
                </a:rPr>
                <a:t>AS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07043" y="4149148"/>
            <a:ext cx="1274216" cy="1704516"/>
            <a:chOff x="8806716" y="1500125"/>
            <a:chExt cx="1274216" cy="1704516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203" y="1500125"/>
              <a:ext cx="1189729" cy="1704516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9051746" y="2267314"/>
              <a:ext cx="858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354.1</a:t>
              </a:r>
            </a:p>
            <a:p>
              <a:pPr algn="ctr" rtl="1"/>
              <a:r>
                <a:rPr lang="en-US" sz="2000" b="1" dirty="0" err="1" smtClean="0">
                  <a:solidFill>
                    <a:srgbClr val="D36767"/>
                  </a:solidFill>
                  <a:latin typeface="+mj-lt"/>
                  <a:cs typeface="IRANSans" panose="02040503050201020203" pitchFamily="18" charset="-78"/>
                </a:rPr>
                <a:t>ms</a:t>
              </a:r>
              <a:endParaRPr lang="en-US" sz="2000" b="1" dirty="0" smtClean="0">
                <a:solidFill>
                  <a:srgbClr val="D36767"/>
                </a:solidFill>
                <a:latin typeface="+mj-lt"/>
                <a:cs typeface="IRANSans" panose="02040503050201020203" pitchFamily="18" charset="-7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806716" y="1504466"/>
              <a:ext cx="858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200" b="1" dirty="0" smtClean="0">
                  <a:solidFill>
                    <a:schemeClr val="bg1"/>
                  </a:solidFill>
                  <a:latin typeface="Gotham Narrow Book" pitchFamily="50" charset="0"/>
                  <a:cs typeface="IRANSans" panose="02040503050201020203" pitchFamily="18" charset="-78"/>
                </a:rPr>
                <a:t>OC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13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284089"/>
              </p:ext>
            </p:extLst>
          </p:nvPr>
        </p:nvGraphicFramePr>
        <p:xfrm>
          <a:off x="666088" y="897775"/>
          <a:ext cx="11239989" cy="590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Image" r:id="rId3" imgW="25003080" imgH="14133240" progId="Photoshop.Image.18">
                  <p:embed/>
                </p:oleObj>
              </mc:Choice>
              <mc:Fallback>
                <p:oleObj name="Image" r:id="rId3" imgW="25003080" imgH="14133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088" y="897775"/>
                        <a:ext cx="11239989" cy="5905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261" y="253696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What 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are we 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t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alking </a:t>
            </a:r>
            <a:r>
              <a:rPr lang="en-US" sz="2400" b="1" dirty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a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bout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4" name="Group 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0255961" y="6305146"/>
                <a:ext cx="180369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solidFill>
                      <a:schemeClr val="bg1"/>
                    </a:solidFill>
                    <a:latin typeface="+mj-lt"/>
                    <a:cs typeface="IRANSans" panose="02040503050201020203" pitchFamily="18" charset="-78"/>
                  </a:rPr>
                  <a:t>#MENOG18</a:t>
                </a:r>
                <a:endParaRPr lang="en-US" sz="2700" b="1" dirty="0">
                  <a:solidFill>
                    <a:schemeClr val="bg1"/>
                  </a:solidFill>
                  <a:latin typeface="+mj-lt"/>
                  <a:cs typeface="IRANSans" panose="02040503050201020203" pitchFamily="18" charset="-78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9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2" name="AutoShape 2" descr="https://emojipedia-us.s3.amazonaws.com/thumbs/120/emojidex/112/flag-for-united-arab-emirates_1f1e6-1f1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oudflare logo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0" descr="Image result for cloudflare logo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99" y="793958"/>
            <a:ext cx="2768254" cy="33269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28086" y="4330125"/>
            <a:ext cx="724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Reduce Latency by Peering in Local </a:t>
            </a:r>
            <a:r>
              <a:rPr lang="en-US" sz="32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IXPs </a:t>
            </a:r>
            <a:endParaRPr lang="en-US" sz="3200" b="1" dirty="0" smtClean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pic>
        <p:nvPicPr>
          <p:cNvPr id="5" name="2018-04-24_12-53-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69116" y="2051875"/>
            <a:ext cx="1506695" cy="13652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1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821822" y="1181380"/>
            <a:ext cx="1100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8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Traditional CDN    vs.   Modern CDN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25" name="Group 24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50" y="2274673"/>
            <a:ext cx="2171204" cy="257694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579770"/>
              </p:ext>
            </p:extLst>
          </p:nvPr>
        </p:nvGraphicFramePr>
        <p:xfrm>
          <a:off x="2721363" y="2361581"/>
          <a:ext cx="1366041" cy="24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Image" r:id="rId8" imgW="7707600" imgH="13548960" progId="Photoshop.Image.18">
                  <p:embed/>
                </p:oleObj>
              </mc:Choice>
              <mc:Fallback>
                <p:oleObj name="Image" r:id="rId8" imgW="7707600" imgH="135489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1363" y="2361581"/>
                        <a:ext cx="1366041" cy="241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1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8799" y="443752"/>
            <a:ext cx="142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err="1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GeoDNS</a:t>
            </a:r>
            <a:endParaRPr lang="en-US" sz="2400" b="1" dirty="0" smtClean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6" name="Group 15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2137846"/>
            <a:ext cx="11376976" cy="219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67" y="4277473"/>
            <a:ext cx="4094911" cy="587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48" y="1651099"/>
            <a:ext cx="4041503" cy="605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47" y="4226189"/>
            <a:ext cx="4691345" cy="70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31" y="1737659"/>
            <a:ext cx="3976756" cy="5076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56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4070478" y="455940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err="1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GeoDNS</a:t>
            </a:r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 with ECS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5" name="Group 14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84" y="1665541"/>
            <a:ext cx="3952627" cy="1114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91" y="1706531"/>
            <a:ext cx="4045385" cy="516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5" y="2031424"/>
            <a:ext cx="11197244" cy="248624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45715"/>
              </p:ext>
            </p:extLst>
          </p:nvPr>
        </p:nvGraphicFramePr>
        <p:xfrm>
          <a:off x="6340883" y="4593466"/>
          <a:ext cx="4917032" cy="64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Image" r:id="rId9" imgW="7123680" imgH="939600" progId="Photoshop.Image.18">
                  <p:embed/>
                </p:oleObj>
              </mc:Choice>
              <mc:Fallback>
                <p:oleObj name="Image" r:id="rId9" imgW="7123680" imgH="9396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0883" y="4593466"/>
                        <a:ext cx="4917032" cy="64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91" y="4593466"/>
            <a:ext cx="4127073" cy="5972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5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zgif.com-video-to-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6945" y="845144"/>
            <a:ext cx="8858992" cy="505893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-4857825" y="505573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IP </a:t>
            </a:r>
            <a:r>
              <a:rPr lang="en-US" sz="2400" b="1" dirty="0" err="1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Anycast</a:t>
            </a:r>
            <a:endParaRPr lang="en-US" sz="2400" b="1" dirty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00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8561" y="2724089"/>
            <a:ext cx="688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Complexity</a:t>
            </a:r>
            <a:endParaRPr lang="en-US" sz="5400" b="1" dirty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01714" cy="62791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14" name="Group 13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51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6" name="Group 5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09406" y="3657879"/>
            <a:ext cx="354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8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Websites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4228" y="3657880"/>
            <a:ext cx="5285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8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Requests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8086" y="1941493"/>
            <a:ext cx="232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IRANSans" panose="02040503050201020203" pitchFamily="18" charset="-78"/>
              </a:rPr>
              <a:t>5000+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7566" y="1941493"/>
            <a:ext cx="4991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IRANSans" panose="02040503050201020203" pitchFamily="18" charset="-78"/>
              </a:rPr>
              <a:t>2,500,000,000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0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105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4" y="6241225"/>
            <a:ext cx="12210546" cy="628649"/>
            <a:chOff x="504" y="6229350"/>
            <a:chExt cx="12210546" cy="628649"/>
          </a:xfrm>
        </p:grpSpPr>
        <p:grpSp>
          <p:nvGrpSpPr>
            <p:cNvPr id="5" name="Group 4"/>
            <p:cNvGrpSpPr/>
            <p:nvPr/>
          </p:nvGrpSpPr>
          <p:grpSpPr>
            <a:xfrm>
              <a:off x="504" y="6229350"/>
              <a:ext cx="12210546" cy="628649"/>
              <a:chOff x="504" y="6229350"/>
              <a:chExt cx="12210546" cy="62864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" t="-1042" r="-238" b="66668"/>
              <a:stretch/>
            </p:blipFill>
            <p:spPr>
              <a:xfrm>
                <a:off x="504" y="6229350"/>
                <a:ext cx="12210546" cy="628649"/>
              </a:xfrm>
              <a:prstGeom prst="rect">
                <a:avLst/>
              </a:prstGeom>
              <a:gradFill>
                <a:gsLst>
                  <a:gs pos="0">
                    <a:srgbClr val="7AC4CC"/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</a:gradFill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61" y="6322959"/>
                <a:ext cx="1676890" cy="441429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86" y="6267302"/>
              <a:ext cx="593277" cy="5240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06400" y="410390"/>
            <a:ext cx="641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65577"/>
                </a:solidFill>
                <a:latin typeface="+mj-lt"/>
                <a:cs typeface="IRANSans" panose="02040503050201020203" pitchFamily="18" charset="-78"/>
              </a:rPr>
              <a:t>Web Request Share of Iranian Websites Worldwide</a:t>
            </a:r>
            <a:endParaRPr lang="en-US" sz="2400" b="1" dirty="0">
              <a:solidFill>
                <a:srgbClr val="065577"/>
              </a:solidFill>
              <a:latin typeface="+mj-lt"/>
              <a:cs typeface="IRANSans" panose="02040503050201020203" pitchFamily="18" charset="-78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40734860"/>
              </p:ext>
            </p:extLst>
          </p:nvPr>
        </p:nvGraphicFramePr>
        <p:xfrm>
          <a:off x="-232347" y="1099418"/>
          <a:ext cx="6338124" cy="422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39948"/>
              </p:ext>
            </p:extLst>
          </p:nvPr>
        </p:nvGraphicFramePr>
        <p:xfrm>
          <a:off x="6105777" y="1480190"/>
          <a:ext cx="5551836" cy="346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918">
                  <a:extLst>
                    <a:ext uri="{9D8B030D-6E8A-4147-A177-3AD203B41FA5}">
                      <a16:colId xmlns:a16="http://schemas.microsoft.com/office/drawing/2014/main" val="2152798871"/>
                    </a:ext>
                  </a:extLst>
                </a:gridCol>
                <a:gridCol w="2775918">
                  <a:extLst>
                    <a:ext uri="{9D8B030D-6E8A-4147-A177-3AD203B41FA5}">
                      <a16:colId xmlns:a16="http://schemas.microsoft.com/office/drawing/2014/main" val="3546865904"/>
                    </a:ext>
                  </a:extLst>
                </a:gridCol>
              </a:tblGrid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434069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152906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America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23.9%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7913976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Asia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7.1%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34570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Oceanic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43321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487982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Antarctica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96797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255961" y="631702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#MENOG18</a:t>
            </a:r>
            <a:endParaRPr lang="en-US" sz="2700" b="1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2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21080</TotalTime>
  <Words>533</Words>
  <Application>Microsoft Office PowerPoint</Application>
  <PresentationFormat>Widescreen</PresentationFormat>
  <Paragraphs>342</Paragraphs>
  <Slides>20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Gotham Narrow Book</vt:lpstr>
      <vt:lpstr>IRANSans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AhmadReza</dc:creator>
  <cp:lastModifiedBy>AhmadReza</cp:lastModifiedBy>
  <cp:revision>186</cp:revision>
  <dcterms:created xsi:type="dcterms:W3CDTF">2016-07-09T07:47:20Z</dcterms:created>
  <dcterms:modified xsi:type="dcterms:W3CDTF">2018-04-24T16:03:56Z</dcterms:modified>
</cp:coreProperties>
</file>