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3" r:id="rId6"/>
    <p:sldId id="287" r:id="rId7"/>
    <p:sldId id="285" r:id="rId8"/>
    <p:sldId id="261" r:id="rId9"/>
    <p:sldId id="262" r:id="rId10"/>
    <p:sldId id="264" r:id="rId11"/>
    <p:sldId id="290" r:id="rId12"/>
    <p:sldId id="265" r:id="rId13"/>
    <p:sldId id="289" r:id="rId14"/>
    <p:sldId id="294" r:id="rId15"/>
    <p:sldId id="271" r:id="rId16"/>
    <p:sldId id="297" r:id="rId17"/>
    <p:sldId id="272" r:id="rId18"/>
    <p:sldId id="298" r:id="rId19"/>
    <p:sldId id="299" r:id="rId20"/>
    <p:sldId id="267" r:id="rId21"/>
    <p:sldId id="300" r:id="rId22"/>
    <p:sldId id="273" r:id="rId23"/>
    <p:sldId id="293" r:id="rId24"/>
    <p:sldId id="257" r:id="rId25"/>
    <p:sldId id="302" r:id="rId26"/>
    <p:sldId id="303" r:id="rId27"/>
    <p:sldId id="301" r:id="rId28"/>
    <p:sldId id="270" r:id="rId29"/>
    <p:sldId id="305" r:id="rId30"/>
    <p:sldId id="306" r:id="rId31"/>
    <p:sldId id="288" r:id="rId32"/>
    <p:sldId id="266" r:id="rId33"/>
    <p:sldId id="279" r:id="rId34"/>
  </p:sldIdLst>
  <p:sldSz cx="9144000" cy="5143500" type="screen16x9"/>
  <p:notesSz cx="6858000" cy="9144000"/>
  <p:embeddedFontLst>
    <p:embeddedFont>
      <p:font typeface="Work Sans" pitchFamily="2" charset="77"/>
      <p:regular r:id="rId36"/>
      <p:bold r:id="rId37"/>
    </p:embeddedFont>
    <p:embeddedFont>
      <p:font typeface="Barlow Light" pitchFamily="2" charset="77"/>
      <p:regular r:id="rId38"/>
      <p:bold r:id="rId39"/>
      <p:italic r:id="rId40"/>
      <p:boldItalic r:id="rId41"/>
    </p:embeddedFont>
    <p:embeddedFont>
      <p:font typeface="Barlow" pitchFamily="2" charset="77"/>
      <p:regular r:id="rId42"/>
      <p:bold r:id="rId43"/>
      <p:italic r:id="rId44"/>
      <p:boldItalic r:id="rId45"/>
    </p:embeddedFont>
    <p:embeddedFont>
      <p:font typeface="Miriam Libre" pitchFamily="2" charset="-79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567E1D-F373-4F82-A9B4-27625171F6C4}">
  <a:tblStyle styleId="{E8567E1D-F373-4F82-A9B4-27625171F6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31"/>
    <p:restoredTop sz="94767"/>
  </p:normalViewPr>
  <p:slideViewPr>
    <p:cSldViewPr snapToGrid="0" snapToObjects="1">
      <p:cViewPr varScale="1">
        <p:scale>
          <a:sx n="141" d="100"/>
          <a:sy n="141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Significance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 xDSL </c:v>
                </c:pt>
                <c:pt idx="1">
                  <c:v>BroadBand</c:v>
                </c:pt>
                <c:pt idx="2">
                  <c:v>Datacenter</c:v>
                </c:pt>
                <c:pt idx="3">
                  <c:v>Campus</c:v>
                </c:pt>
                <c:pt idx="4">
                  <c:v>Internal Services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E-4345-9947-C50754E156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Complexity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 xDSL </c:v>
                </c:pt>
                <c:pt idx="1">
                  <c:v>BroadBand</c:v>
                </c:pt>
                <c:pt idx="2">
                  <c:v>Datacenter</c:v>
                </c:pt>
                <c:pt idx="3">
                  <c:v>Campus</c:v>
                </c:pt>
                <c:pt idx="4">
                  <c:v>Internal Services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E-4345-9947-C50754E1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95328"/>
        <c:axId val="412779360"/>
      </c:barChart>
      <c:catAx>
        <c:axId val="41249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79360"/>
        <c:crosses val="autoZero"/>
        <c:auto val="1"/>
        <c:lblAlgn val="ctr"/>
        <c:lblOffset val="100"/>
        <c:noMultiLvlLbl val="0"/>
      </c:catAx>
      <c:valAx>
        <c:axId val="4127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4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Cisco cannot understand some IPv6 radius attributes although it is supported by RFC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PCEF support asked for money and an update to support IPv6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Many CPEs do not support IPv6 or they don’t support every function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most challenge was AAA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there is no AAA to fully support IPv6 and also see it as a product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847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most time consuming is training staff. Also when they don’t like to learn new technologies and don’t know why should they learn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to have IPv6DR log like IPDR but it needs to pass whole traffic into a device or send </a:t>
            </a:r>
            <a:r>
              <a:rPr lang="en-US"/>
              <a:t>a copy of it and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650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were keen to see the statistics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4382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IPv6 usage of broadband users in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448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hard part was ADSL users because of AAA and PCEF but we made it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internet usage of ADSL users after one month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788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25% goes to Telegram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30% goes to Instagram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Many websites use google services</a:t>
            </a:r>
          </a:p>
        </p:txBody>
      </p:sp>
    </p:spTree>
    <p:extLst>
      <p:ext uri="{BB962C8B-B14F-4D97-AF65-F5344CB8AC3E}">
        <p14:creationId xmlns:p14="http://schemas.microsoft.com/office/powerpoint/2010/main" val="335573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for R&amp;D department of Asiatech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figured out that we have much delay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459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An ADSL Latency divides into 3 parts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customer CPE to Telco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220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31 provinces that they have multiple cities and telco centers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604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21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only one provider with very low quality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Several International providers that customer can’t choose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International CDNs can’t go to Iran because of sanctions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TIC seems doesn’t like peer in neighbor IXPs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404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Measurment</a:t>
            </a:r>
            <a:r>
              <a:rPr lang="en-US" dirty="0"/>
              <a:t> from Iranian probes to Instagram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Measurment</a:t>
            </a:r>
            <a:r>
              <a:rPr lang="en-US" dirty="0"/>
              <a:t> from Iranian Probes to Telegram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 most of probes are hosted in datacenters not over ADSL links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137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quickly on transition mechanisms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Simple latency monitor from various countries to Iran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556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Content is very important but no v6 on datacenter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two types of internet with TIC doesn’t peer on v6 with Datacenter Internet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827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peer on IPv6 and increase traffic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chose dual-stack for every service. Because I didn’t to impact other services and we have time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eat an elephant? Cut it in smaller pieces and eat it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several services and we needed to categories them and get them priority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moved services with less complexity and more </a:t>
            </a:r>
            <a:r>
              <a:rPr lang="en-US" dirty="0" err="1"/>
              <a:t>importancy</a:t>
            </a:r>
            <a:r>
              <a:rPr lang="en-US" dirty="0"/>
              <a:t> at first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96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48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Security permission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had many problems in peering on v6 with TIC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Shape 13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Shape 2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Shape 34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Shape 38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Shape 51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Shape 5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Shape 5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Shape 66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Shape 79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Shape 90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Shape 99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Shape 100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Shape 119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Shape 13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Shape 151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Shape 165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Shape 18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Shape 189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Shape 207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Shape 20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IPv6 Implementation Challenges in Iran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Devices Don’t Support IPv6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Cisco as BRAS</a:t>
            </a:r>
            <a:endParaRPr b="1" dirty="0"/>
          </a:p>
          <a:p>
            <a:pPr marL="0" lvl="0" indent="0">
              <a:buNone/>
            </a:pPr>
            <a:r>
              <a:rPr lang="en" dirty="0"/>
              <a:t>Some of RADIUS attributes are not supported</a:t>
            </a:r>
            <a:endParaRPr dirty="0"/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a-IR" b="1" dirty="0"/>
              <a:t> </a:t>
            </a:r>
            <a:r>
              <a:rPr lang="en-US" b="1" dirty="0"/>
              <a:t>PCEF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Charging asked for new module and extra charge for supporting IPv6</a:t>
            </a:r>
            <a:endParaRPr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CPEs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Most of ADSL modems don’t support IPv6 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AAA IPv6 </a:t>
            </a:r>
            <a:r>
              <a:rPr lang="en-US" dirty="0"/>
              <a:t>Aware</a:t>
            </a:r>
            <a:r>
              <a:rPr lang="en" dirty="0"/>
              <a:t>ness </a:t>
            </a:r>
            <a:endParaRPr dirty="0"/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200" b="1" dirty="0"/>
              <a:t>AAA should has IPv6 Address Management for assigning static IPv6 to customers</a:t>
            </a:r>
          </a:p>
          <a:p>
            <a:pPr marL="0" indent="0">
              <a:buNone/>
            </a:pPr>
            <a:endParaRPr lang="en-US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199" y="1519900"/>
            <a:ext cx="2566657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</a:rPr>
              <a:t>AAA needs to save 2 extra attributes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</a:rPr>
              <a:t>Framed-IPv6-Address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Delegated-IPv6-Prefix</a:t>
            </a:r>
            <a:endParaRPr sz="120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83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457200" y="1068309"/>
            <a:ext cx="3537900" cy="11398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 Staff</a:t>
            </a:r>
            <a:endParaRPr dirty="0"/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457200" y="2353901"/>
            <a:ext cx="3537900" cy="2269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Training staff is time/money consuming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People are not motivated in learning IPv6</a:t>
            </a:r>
            <a:endParaRPr sz="1800" dirty="0"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IPv6DR Logs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199" y="1661575"/>
            <a:ext cx="4531259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There is no NAT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need a copy of traffic for saving logs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buNone/>
            </a:pPr>
            <a:r>
              <a:rPr lang="en-US" b="1" dirty="0"/>
              <a:t>Multiple IPs</a:t>
            </a:r>
          </a:p>
          <a:p>
            <a:pPr marL="0" lvl="0" indent="0">
              <a:buNone/>
            </a:pPr>
            <a:r>
              <a:rPr lang="en-US" dirty="0"/>
              <a:t>There are multiple IPv6s per user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93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7274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Statistics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Statistics after implementing IPv6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31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FFFF"/>
                </a:solidFill>
              </a:rPr>
              <a:t>ONLY 0.5%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O</a:t>
            </a:r>
            <a:r>
              <a:rPr lang="en" dirty="0"/>
              <a:t>f broadband users asked for IPv6 connectivity</a:t>
            </a:r>
            <a:endParaRPr dirty="0"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6463-66A7-A24A-B504-DF9610F75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16" y="1800898"/>
            <a:ext cx="7528668" cy="2476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B2A7B-BAA0-D649-9E35-709B0C9309E2}"/>
              </a:ext>
            </a:extLst>
          </p:cNvPr>
          <p:cNvSpPr txBox="1"/>
          <p:nvPr/>
        </p:nvSpPr>
        <p:spPr>
          <a:xfrm>
            <a:off x="2199942" y="742384"/>
            <a:ext cx="47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IPv6 Usage by Broadband Users</a:t>
            </a:r>
          </a:p>
        </p:txBody>
      </p:sp>
    </p:spTree>
    <p:extLst>
      <p:ext uri="{BB962C8B-B14F-4D97-AF65-F5344CB8AC3E}">
        <p14:creationId xmlns:p14="http://schemas.microsoft.com/office/powerpoint/2010/main" val="182455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ctrTitle" idx="4294967295"/>
          </p:nvPr>
        </p:nvSpPr>
        <p:spPr>
          <a:xfrm>
            <a:off x="3552600" y="648000"/>
            <a:ext cx="4905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82,000 USERS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ubTitle" idx="4294967295"/>
          </p:nvPr>
        </p:nvSpPr>
        <p:spPr>
          <a:xfrm>
            <a:off x="3552600" y="1182708"/>
            <a:ext cx="4905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Switched to dual-stack </a:t>
            </a:r>
            <a:endParaRPr sz="2400" dirty="0"/>
          </a:p>
        </p:txBody>
      </p:sp>
      <p:sp>
        <p:nvSpPr>
          <p:cNvPr id="386" name="Shape 386"/>
          <p:cNvSpPr txBox="1">
            <a:spLocks noGrp="1"/>
          </p:cNvSpPr>
          <p:nvPr>
            <p:ph type="ctrTitle" idx="4294967295"/>
          </p:nvPr>
        </p:nvSpPr>
        <p:spPr>
          <a:xfrm>
            <a:off x="3552600" y="3276893"/>
            <a:ext cx="4905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6,000 USERS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subTitle" idx="4294967295"/>
          </p:nvPr>
        </p:nvSpPr>
        <p:spPr>
          <a:xfrm>
            <a:off x="3552600" y="3811601"/>
            <a:ext cx="4905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Asked for Delegated IPv6 Address</a:t>
            </a:r>
            <a:endParaRPr sz="2400" dirty="0"/>
          </a:p>
        </p:txBody>
      </p:sp>
      <p:sp>
        <p:nvSpPr>
          <p:cNvPr id="388" name="Shape 388"/>
          <p:cNvSpPr txBox="1">
            <a:spLocks noGrp="1"/>
          </p:cNvSpPr>
          <p:nvPr>
            <p:ph type="ctrTitle" idx="4294967295"/>
          </p:nvPr>
        </p:nvSpPr>
        <p:spPr>
          <a:xfrm>
            <a:off x="3552600" y="1962447"/>
            <a:ext cx="4905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20,000 USERS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subTitle" idx="4294967295"/>
          </p:nvPr>
        </p:nvSpPr>
        <p:spPr>
          <a:xfrm>
            <a:off x="3552600" y="2497155"/>
            <a:ext cx="4905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Were ready to use IPv6</a:t>
            </a:r>
            <a:endParaRPr sz="2400" dirty="0"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91" name="Shape 391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92" name="Shape 392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807DF-1CFD-6240-8320-F67F368EE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69" y="1839827"/>
            <a:ext cx="7478162" cy="244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85FDB-3B86-264B-8841-BEE648EC871A}"/>
              </a:ext>
            </a:extLst>
          </p:cNvPr>
          <p:cNvSpPr txBox="1"/>
          <p:nvPr/>
        </p:nvSpPr>
        <p:spPr>
          <a:xfrm>
            <a:off x="2489653" y="851672"/>
            <a:ext cx="400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IPv6 Usage by ADSL Users</a:t>
            </a:r>
          </a:p>
        </p:txBody>
      </p:sp>
    </p:spTree>
    <p:extLst>
      <p:ext uri="{BB962C8B-B14F-4D97-AF65-F5344CB8AC3E}">
        <p14:creationId xmlns:p14="http://schemas.microsoft.com/office/powerpoint/2010/main" val="61216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Potentially IPv6 Traffic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Instagram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About 30% of Iran’s internet traffic goes to Instagram servers</a:t>
            </a:r>
            <a:endParaRPr dirty="0"/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Telegram</a:t>
            </a:r>
            <a:endParaRPr b="1" dirty="0"/>
          </a:p>
          <a:p>
            <a:pPr marL="0" lvl="0" indent="0">
              <a:buNone/>
            </a:pPr>
            <a:r>
              <a:rPr lang="en" dirty="0"/>
              <a:t>Telegram is the most popular messenger in Iran, having around 25% of Iran’s total traffic.</a:t>
            </a:r>
            <a:endParaRPr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Google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Many websites use Google libraries, besides, there are many customers for google services like Gmail in Iran.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49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75"/>
            <a:ext cx="3297300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5B0FE"/>
                </a:solidFill>
              </a:rPr>
              <a:t>I am </a:t>
            </a:r>
            <a:r>
              <a:rPr lang="en" dirty="0" err="1">
                <a:solidFill>
                  <a:srgbClr val="A5B0FE"/>
                </a:solidFill>
              </a:rPr>
              <a:t>Shahin</a:t>
            </a:r>
            <a:r>
              <a:rPr lang="en" dirty="0">
                <a:solidFill>
                  <a:srgbClr val="A5B0FE"/>
                </a:solidFill>
              </a:rPr>
              <a:t> </a:t>
            </a:r>
            <a:r>
              <a:rPr lang="en" dirty="0" err="1">
                <a:solidFill>
                  <a:srgbClr val="A5B0FE"/>
                </a:solidFill>
              </a:rPr>
              <a:t>Gharghi</a:t>
            </a:r>
            <a:endParaRPr dirty="0">
              <a:solidFill>
                <a:srgbClr val="A5B0FE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IPv6 enthusiast.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err="1"/>
              <a:t>Shahin@Gharghi.ir</a:t>
            </a:r>
            <a:endParaRPr sz="2000" b="1" dirty="0"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5CAB1-DD33-494B-A426-3994E6D7E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732"/>
          <a:stretch/>
        </p:blipFill>
        <p:spPr>
          <a:xfrm>
            <a:off x="4570527" y="-9048"/>
            <a:ext cx="4631366" cy="51525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6" name="Shape 308">
            <a:extLst>
              <a:ext uri="{FF2B5EF4-FFF2-40B4-BE49-F238E27FC236}">
                <a16:creationId xmlns:a16="http://schemas.microsoft.com/office/drawing/2014/main" id="{CE8D125F-5150-5243-B14F-ECF97FA4FC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gold, butter and ripe lemons. In the spectrum of visible light, yellow is found between green and orange.</a:t>
            </a:r>
            <a:endParaRPr dirty="0"/>
          </a:p>
        </p:txBody>
      </p:sp>
      <p:grpSp>
        <p:nvGrpSpPr>
          <p:cNvPr id="17" name="Shape 774">
            <a:extLst>
              <a:ext uri="{FF2B5EF4-FFF2-40B4-BE49-F238E27FC236}">
                <a16:creationId xmlns:a16="http://schemas.microsoft.com/office/drawing/2014/main" id="{5BEEC021-61D3-3148-A72C-8B09A66D47ED}"/>
              </a:ext>
            </a:extLst>
          </p:cNvPr>
          <p:cNvGrpSpPr/>
          <p:nvPr/>
        </p:nvGrpSpPr>
        <p:grpSpPr>
          <a:xfrm>
            <a:off x="6452383" y="1460420"/>
            <a:ext cx="2177084" cy="2222710"/>
            <a:chOff x="3951850" y="2985350"/>
            <a:chExt cx="407950" cy="416500"/>
          </a:xfrm>
        </p:grpSpPr>
        <p:sp>
          <p:nvSpPr>
            <p:cNvPr id="18" name="Shape 775">
              <a:extLst>
                <a:ext uri="{FF2B5EF4-FFF2-40B4-BE49-F238E27FC236}">
                  <a16:creationId xmlns:a16="http://schemas.microsoft.com/office/drawing/2014/main" id="{88D0268C-5712-5846-8D81-D6B7F02DCCC4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776">
              <a:extLst>
                <a:ext uri="{FF2B5EF4-FFF2-40B4-BE49-F238E27FC236}">
                  <a16:creationId xmlns:a16="http://schemas.microsoft.com/office/drawing/2014/main" id="{88C47969-7835-9C42-98AE-12BACF13C198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777">
              <a:extLst>
                <a:ext uri="{FF2B5EF4-FFF2-40B4-BE49-F238E27FC236}">
                  <a16:creationId xmlns:a16="http://schemas.microsoft.com/office/drawing/2014/main" id="{D86DE1F0-26EF-134C-BD5D-107012C49C14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778">
              <a:extLst>
                <a:ext uri="{FF2B5EF4-FFF2-40B4-BE49-F238E27FC236}">
                  <a16:creationId xmlns:a16="http://schemas.microsoft.com/office/drawing/2014/main" id="{B29E6471-090C-9C40-8452-6C71CDCC27A8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49A6AC-3721-C142-8BE1-743F45B7D67B}"/>
              </a:ext>
            </a:extLst>
          </p:cNvPr>
          <p:cNvSpPr txBox="1"/>
          <p:nvPr/>
        </p:nvSpPr>
        <p:spPr>
          <a:xfrm>
            <a:off x="878186" y="787651"/>
            <a:ext cx="4734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WHY</a:t>
            </a:r>
            <a:r>
              <a:rPr lang="en-US" sz="3000" b="1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 </a:t>
            </a:r>
          </a:p>
          <a:p>
            <a:r>
              <a:rPr lang="en-US" sz="3200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don’t we have much traffic?!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6" name="Shape 308">
            <a:extLst>
              <a:ext uri="{FF2B5EF4-FFF2-40B4-BE49-F238E27FC236}">
                <a16:creationId xmlns:a16="http://schemas.microsoft.com/office/drawing/2014/main" id="{CE8D125F-5150-5243-B14F-ECF97FA4FC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gold, butter and ripe lemons. In the spectrum of visible light, yellow is found between green and orange.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9A6AC-3721-C142-8BE1-743F45B7D67B}"/>
              </a:ext>
            </a:extLst>
          </p:cNvPr>
          <p:cNvSpPr txBox="1"/>
          <p:nvPr/>
        </p:nvSpPr>
        <p:spPr>
          <a:xfrm>
            <a:off x="561316" y="787651"/>
            <a:ext cx="505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Happy Eyeballs</a:t>
            </a:r>
            <a:r>
              <a:rPr lang="en-US" sz="1100" b="1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 </a:t>
            </a:r>
          </a:p>
        </p:txBody>
      </p:sp>
      <p:grpSp>
        <p:nvGrpSpPr>
          <p:cNvPr id="34" name="Shape 975">
            <a:extLst>
              <a:ext uri="{FF2B5EF4-FFF2-40B4-BE49-F238E27FC236}">
                <a16:creationId xmlns:a16="http://schemas.microsoft.com/office/drawing/2014/main" id="{9E8FB851-B189-6D4D-B35B-48FFF4A13877}"/>
              </a:ext>
            </a:extLst>
          </p:cNvPr>
          <p:cNvGrpSpPr/>
          <p:nvPr/>
        </p:nvGrpSpPr>
        <p:grpSpPr>
          <a:xfrm>
            <a:off x="6618083" y="974119"/>
            <a:ext cx="1979053" cy="3137647"/>
            <a:chOff x="6718575" y="2318625"/>
            <a:chExt cx="256950" cy="407375"/>
          </a:xfrm>
        </p:grpSpPr>
        <p:sp>
          <p:nvSpPr>
            <p:cNvPr id="35" name="Shape 976">
              <a:extLst>
                <a:ext uri="{FF2B5EF4-FFF2-40B4-BE49-F238E27FC236}">
                  <a16:creationId xmlns:a16="http://schemas.microsoft.com/office/drawing/2014/main" id="{2FA1FDD6-0D47-F44B-BE56-8CF1558E7AA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977">
              <a:extLst>
                <a:ext uri="{FF2B5EF4-FFF2-40B4-BE49-F238E27FC236}">
                  <a16:creationId xmlns:a16="http://schemas.microsoft.com/office/drawing/2014/main" id="{76B9F83B-C24E-9846-8715-19813651712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978">
              <a:extLst>
                <a:ext uri="{FF2B5EF4-FFF2-40B4-BE49-F238E27FC236}">
                  <a16:creationId xmlns:a16="http://schemas.microsoft.com/office/drawing/2014/main" id="{38FF0E2C-691C-CF49-B29B-F6BF342D7FC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979">
              <a:extLst>
                <a:ext uri="{FF2B5EF4-FFF2-40B4-BE49-F238E27FC236}">
                  <a16:creationId xmlns:a16="http://schemas.microsoft.com/office/drawing/2014/main" id="{CEBF5FAC-791E-A849-949D-22C88A5925E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980">
              <a:extLst>
                <a:ext uri="{FF2B5EF4-FFF2-40B4-BE49-F238E27FC236}">
                  <a16:creationId xmlns:a16="http://schemas.microsoft.com/office/drawing/2014/main" id="{EB89C92E-5754-454E-8C6B-AB21CB6C6D56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981">
              <a:extLst>
                <a:ext uri="{FF2B5EF4-FFF2-40B4-BE49-F238E27FC236}">
                  <a16:creationId xmlns:a16="http://schemas.microsoft.com/office/drawing/2014/main" id="{E9287828-893F-AE4F-ACDA-37CF319C5A93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982">
              <a:extLst>
                <a:ext uri="{FF2B5EF4-FFF2-40B4-BE49-F238E27FC236}">
                  <a16:creationId xmlns:a16="http://schemas.microsoft.com/office/drawing/2014/main" id="{5F65BC42-53CD-B840-A420-87056D214FD9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983">
              <a:extLst>
                <a:ext uri="{FF2B5EF4-FFF2-40B4-BE49-F238E27FC236}">
                  <a16:creationId xmlns:a16="http://schemas.microsoft.com/office/drawing/2014/main" id="{33AFFFD6-737B-3343-AED2-4FF6D8DC8767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F731BE-8A89-B04E-BFAF-E397D3DDF0A7}"/>
              </a:ext>
            </a:extLst>
          </p:cNvPr>
          <p:cNvSpPr txBox="1"/>
          <p:nvPr/>
        </p:nvSpPr>
        <p:spPr>
          <a:xfrm>
            <a:off x="561316" y="2160821"/>
            <a:ext cx="49522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50ms time for DNS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A5B0FE"/>
                </a:solidFill>
                <a:latin typeface="Miriam Libre"/>
                <a:cs typeface="Miriam Libre"/>
                <a:sym typeface="Miriam Libre"/>
              </a:rPr>
              <a:t>250ms time for first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3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ADSL Latency</a:t>
            </a:r>
            <a:endParaRPr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592500" y="1753750"/>
            <a:ext cx="1960800" cy="2313300"/>
          </a:xfrm>
          <a:prstGeom prst="homePlate">
            <a:avLst>
              <a:gd name="adj" fmla="val 30129"/>
            </a:avLst>
          </a:prstGeom>
          <a:solidFill>
            <a:srgbClr val="8184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Last Mile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999365" y="1753750"/>
            <a:ext cx="1998600" cy="2313300"/>
          </a:xfrm>
          <a:prstGeom prst="chevron">
            <a:avLst>
              <a:gd name="adj" fmla="val 29853"/>
            </a:avLst>
          </a:prstGeom>
          <a:solidFill>
            <a:srgbClr val="646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3443940" y="1753750"/>
            <a:ext cx="1998600" cy="2313300"/>
          </a:xfrm>
          <a:prstGeom prst="chevron">
            <a:avLst>
              <a:gd name="adj" fmla="val 29853"/>
            </a:avLst>
          </a:prstGeom>
          <a:solidFill>
            <a:srgbClr val="4F4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C46F-6A50-0849-8668-3AE7B93C57C5}"/>
              </a:ext>
            </a:extLst>
          </p:cNvPr>
          <p:cNvSpPr txBox="1"/>
          <p:nvPr/>
        </p:nvSpPr>
        <p:spPr>
          <a:xfrm>
            <a:off x="2625505" y="2756511"/>
            <a:ext cx="1439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FCC8B-19D6-E54E-A077-F2E444E78F41}"/>
              </a:ext>
            </a:extLst>
          </p:cNvPr>
          <p:cNvSpPr txBox="1"/>
          <p:nvPr/>
        </p:nvSpPr>
        <p:spPr>
          <a:xfrm>
            <a:off x="4101218" y="2756510"/>
            <a:ext cx="1377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Last Mile</a:t>
            </a:r>
            <a:endParaRPr dirty="0"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1CB2E-FA94-EE44-AF5B-A149C99E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3" y="1724537"/>
            <a:ext cx="5497859" cy="1210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5FC45D-5A13-FF40-B1C1-C0D90EC77F84}"/>
              </a:ext>
            </a:extLst>
          </p:cNvPr>
          <p:cNvSpPr txBox="1"/>
          <p:nvPr/>
        </p:nvSpPr>
        <p:spPr>
          <a:xfrm>
            <a:off x="457200" y="3576119"/>
            <a:ext cx="513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dirty="0"/>
              <a:t>ADSL link latency is between 6ms to 100ms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dirty="0"/>
              <a:t>Average RTT is about 40ms</a:t>
            </a:r>
          </a:p>
        </p:txBody>
      </p:sp>
    </p:spTree>
    <p:extLst>
      <p:ext uri="{BB962C8B-B14F-4D97-AF65-F5344CB8AC3E}">
        <p14:creationId xmlns:p14="http://schemas.microsoft.com/office/powerpoint/2010/main" val="3409753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Transmission</a:t>
            </a:r>
            <a:endParaRPr dirty="0"/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Province to Telco</a:t>
            </a:r>
            <a:endParaRPr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" sz="1200" dirty="0"/>
              <a:t>It is different in every province.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Mostly MPLS served by TCI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</a:rPr>
              <a:t>Datacenter to Province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</a:rPr>
              <a:t>It is usually VPLS served by TIC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TIC VPLS</a:t>
            </a:r>
            <a:endParaRPr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C46F-6A50-0849-8668-3AE7B93C57C5}"/>
              </a:ext>
            </a:extLst>
          </p:cNvPr>
          <p:cNvSpPr txBox="1"/>
          <p:nvPr/>
        </p:nvSpPr>
        <p:spPr>
          <a:xfrm>
            <a:off x="2625505" y="2756511"/>
            <a:ext cx="1439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FCC8B-19D6-E54E-A077-F2E444E78F41}"/>
              </a:ext>
            </a:extLst>
          </p:cNvPr>
          <p:cNvSpPr txBox="1"/>
          <p:nvPr/>
        </p:nvSpPr>
        <p:spPr>
          <a:xfrm>
            <a:off x="4101218" y="2756510"/>
            <a:ext cx="1377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D0215-A1CC-6042-BED2-4680CAA6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1222"/>
            <a:ext cx="5085074" cy="1831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C7C55-B94B-8840-8A30-F5B2010AF217}"/>
              </a:ext>
            </a:extLst>
          </p:cNvPr>
          <p:cNvSpPr txBox="1"/>
          <p:nvPr/>
        </p:nvSpPr>
        <p:spPr>
          <a:xfrm>
            <a:off x="556788" y="3838669"/>
            <a:ext cx="433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Average RTT of VPLS is 20ms</a:t>
            </a:r>
          </a:p>
        </p:txBody>
      </p:sp>
    </p:spTree>
    <p:extLst>
      <p:ext uri="{BB962C8B-B14F-4D97-AF65-F5344CB8AC3E}">
        <p14:creationId xmlns:p14="http://schemas.microsoft.com/office/powerpoint/2010/main" val="59698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Provinces MPLS</a:t>
            </a:r>
            <a:endParaRPr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C46F-6A50-0849-8668-3AE7B93C57C5}"/>
              </a:ext>
            </a:extLst>
          </p:cNvPr>
          <p:cNvSpPr txBox="1"/>
          <p:nvPr/>
        </p:nvSpPr>
        <p:spPr>
          <a:xfrm>
            <a:off x="2625505" y="2756511"/>
            <a:ext cx="1439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FCC8B-19D6-E54E-A077-F2E444E78F41}"/>
              </a:ext>
            </a:extLst>
          </p:cNvPr>
          <p:cNvSpPr txBox="1"/>
          <p:nvPr/>
        </p:nvSpPr>
        <p:spPr>
          <a:xfrm>
            <a:off x="4101218" y="2756510"/>
            <a:ext cx="1377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C7C55-B94B-8840-8A30-F5B2010AF217}"/>
              </a:ext>
            </a:extLst>
          </p:cNvPr>
          <p:cNvSpPr txBox="1"/>
          <p:nvPr/>
        </p:nvSpPr>
        <p:spPr>
          <a:xfrm>
            <a:off x="556788" y="3838669"/>
            <a:ext cx="433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Average RTT of MPLS is 10ms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1AADE-0A51-D540-A7FC-15194A4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" y="1576502"/>
            <a:ext cx="5593867" cy="19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3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International Links</a:t>
            </a:r>
            <a:endParaRPr dirty="0"/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3101651" y="1519900"/>
            <a:ext cx="2494200" cy="1168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Several international providers</a:t>
            </a:r>
            <a:endParaRPr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1200" dirty="0"/>
              <a:t>It is possible to access various international providers via TIC.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</a:rPr>
              <a:t>Only one provider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</a:rPr>
              <a:t>There is only one provider in Iran.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Two networks: AS12880, AS48159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" name="Shape 246">
            <a:extLst>
              <a:ext uri="{FF2B5EF4-FFF2-40B4-BE49-F238E27FC236}">
                <a16:creationId xmlns:a16="http://schemas.microsoft.com/office/drawing/2014/main" id="{5CA63AC5-F2BA-9E49-AC46-812CEEBA1DBC}"/>
              </a:ext>
            </a:extLst>
          </p:cNvPr>
          <p:cNvSpPr txBox="1">
            <a:spLocks/>
          </p:cNvSpPr>
          <p:nvPr/>
        </p:nvSpPr>
        <p:spPr>
          <a:xfrm>
            <a:off x="532326" y="2935375"/>
            <a:ext cx="2494200" cy="116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n-US" sz="1200" b="1" dirty="0"/>
              <a:t>No international CDN</a:t>
            </a:r>
            <a:endParaRPr lang="en-US" sz="1200" dirty="0"/>
          </a:p>
          <a:p>
            <a:pPr marL="0" indent="0">
              <a:buFont typeface="Barlow Light"/>
              <a:buNone/>
            </a:pPr>
            <a:r>
              <a:rPr lang="en-US" sz="1200" dirty="0"/>
              <a:t>International CDNs cannot have a local cache because of sanctions.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/>
          </a:p>
        </p:txBody>
      </p:sp>
      <p:sp>
        <p:nvSpPr>
          <p:cNvPr id="9" name="Shape 246">
            <a:extLst>
              <a:ext uri="{FF2B5EF4-FFF2-40B4-BE49-F238E27FC236}">
                <a16:creationId xmlns:a16="http://schemas.microsoft.com/office/drawing/2014/main" id="{E7C26A82-690B-B841-9943-1618EC9973ED}"/>
              </a:ext>
            </a:extLst>
          </p:cNvPr>
          <p:cNvSpPr txBox="1">
            <a:spLocks/>
          </p:cNvSpPr>
          <p:nvPr/>
        </p:nvSpPr>
        <p:spPr>
          <a:xfrm>
            <a:off x="3107930" y="2935375"/>
            <a:ext cx="2494200" cy="116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n-US" sz="1200" b="1" dirty="0"/>
              <a:t>No peering with neighbors</a:t>
            </a:r>
            <a:endParaRPr lang="en-US" sz="1200" dirty="0"/>
          </a:p>
          <a:p>
            <a:pPr marL="0" indent="0">
              <a:buFont typeface="Barlow Light"/>
              <a:buNone/>
            </a:pPr>
            <a:r>
              <a:rPr lang="en-US" sz="1200" dirty="0"/>
              <a:t>TIC has no peering in neighbor countries.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3817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 idx="4294967295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RTT to Instagram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287DF-D50B-4343-8107-6BC433CA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17" y="1743919"/>
            <a:ext cx="8139065" cy="14092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 idx="4294967295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RTT to Telegram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2C321-E483-EE4B-AA90-F2FDF046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7" y="1783661"/>
            <a:ext cx="8087727" cy="13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2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Agenda</a:t>
            </a: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07818" y="1657350"/>
            <a:ext cx="54864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800" dirty="0"/>
              <a:t>Transition Steps</a:t>
            </a:r>
            <a:endParaRPr sz="2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sz="2800" dirty="0"/>
              <a:t>Challenges for implementation</a:t>
            </a:r>
            <a:endParaRPr sz="2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sz="2800" dirty="0"/>
              <a:t>Statistics after implementation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sz="2800" dirty="0"/>
              <a:t>Problems</a:t>
            </a:r>
            <a:endParaRPr sz="2800"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 idx="4294967295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RTT to Iran From Various Countries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E7DEB-AF26-0E41-BEEB-9E5C018C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6" y="1659630"/>
            <a:ext cx="8292974" cy="14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71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NO </a:t>
            </a:r>
            <a:r>
              <a:rPr lang="en" sz="3600" dirty="0"/>
              <a:t>IPv6 </a:t>
            </a:r>
            <a:br>
              <a:rPr lang="en" sz="3600" dirty="0"/>
            </a:br>
            <a:r>
              <a:rPr lang="en" sz="2400" dirty="0"/>
              <a:t>in Datacenter</a:t>
            </a:r>
            <a:endParaRPr sz="3600" dirty="0"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TIC does not accept IPv6 traffic for datacenters at all</a:t>
            </a:r>
            <a:endParaRPr sz="1800" dirty="0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17" name="Shape 733">
            <a:extLst>
              <a:ext uri="{FF2B5EF4-FFF2-40B4-BE49-F238E27FC236}">
                <a16:creationId xmlns:a16="http://schemas.microsoft.com/office/drawing/2014/main" id="{AAC3C7D1-B95B-9343-88AA-C2B014D0445D}"/>
              </a:ext>
            </a:extLst>
          </p:cNvPr>
          <p:cNvGrpSpPr/>
          <p:nvPr/>
        </p:nvGrpSpPr>
        <p:grpSpPr>
          <a:xfrm rot="2048165">
            <a:off x="4274600" y="860276"/>
            <a:ext cx="290169" cy="290150"/>
            <a:chOff x="1951075" y="2333250"/>
            <a:chExt cx="381200" cy="381175"/>
          </a:xfrm>
        </p:grpSpPr>
        <p:sp>
          <p:nvSpPr>
            <p:cNvPr id="18" name="Shape 734">
              <a:extLst>
                <a:ext uri="{FF2B5EF4-FFF2-40B4-BE49-F238E27FC236}">
                  <a16:creationId xmlns:a16="http://schemas.microsoft.com/office/drawing/2014/main" id="{78482BE4-1D7F-B842-B38C-6E63EF79E91E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735">
              <a:extLst>
                <a:ext uri="{FF2B5EF4-FFF2-40B4-BE49-F238E27FC236}">
                  <a16:creationId xmlns:a16="http://schemas.microsoft.com/office/drawing/2014/main" id="{42F61FD3-6B73-5B4E-B95D-AEC7F3F46687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736">
              <a:extLst>
                <a:ext uri="{FF2B5EF4-FFF2-40B4-BE49-F238E27FC236}">
                  <a16:creationId xmlns:a16="http://schemas.microsoft.com/office/drawing/2014/main" id="{8CD28C3E-BDD3-3048-B213-601E067135F0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737">
              <a:extLst>
                <a:ext uri="{FF2B5EF4-FFF2-40B4-BE49-F238E27FC236}">
                  <a16:creationId xmlns:a16="http://schemas.microsoft.com/office/drawing/2014/main" id="{A1A46544-61EF-0F45-9F20-7126230C9C4D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733">
            <a:extLst>
              <a:ext uri="{FF2B5EF4-FFF2-40B4-BE49-F238E27FC236}">
                <a16:creationId xmlns:a16="http://schemas.microsoft.com/office/drawing/2014/main" id="{6580C87D-E5B4-CB40-8D37-0E152B27EEDD}"/>
              </a:ext>
            </a:extLst>
          </p:cNvPr>
          <p:cNvGrpSpPr/>
          <p:nvPr/>
        </p:nvGrpSpPr>
        <p:grpSpPr>
          <a:xfrm>
            <a:off x="7950307" y="681961"/>
            <a:ext cx="290169" cy="290150"/>
            <a:chOff x="1951075" y="2333250"/>
            <a:chExt cx="381200" cy="381175"/>
          </a:xfrm>
        </p:grpSpPr>
        <p:sp>
          <p:nvSpPr>
            <p:cNvPr id="23" name="Shape 734">
              <a:extLst>
                <a:ext uri="{FF2B5EF4-FFF2-40B4-BE49-F238E27FC236}">
                  <a16:creationId xmlns:a16="http://schemas.microsoft.com/office/drawing/2014/main" id="{DB352DF0-DA6A-F84F-8276-7BF8AE370878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735">
              <a:extLst>
                <a:ext uri="{FF2B5EF4-FFF2-40B4-BE49-F238E27FC236}">
                  <a16:creationId xmlns:a16="http://schemas.microsoft.com/office/drawing/2014/main" id="{FB231EB6-4E38-9344-811E-6DF01CBE7883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736">
              <a:extLst>
                <a:ext uri="{FF2B5EF4-FFF2-40B4-BE49-F238E27FC236}">
                  <a16:creationId xmlns:a16="http://schemas.microsoft.com/office/drawing/2014/main" id="{F0BA8F77-1E56-7740-8756-A35C76F677F6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737">
              <a:extLst>
                <a:ext uri="{FF2B5EF4-FFF2-40B4-BE49-F238E27FC236}">
                  <a16:creationId xmlns:a16="http://schemas.microsoft.com/office/drawing/2014/main" id="{DE3AB72C-EACA-4047-B1A2-CF34641826EE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Shape 733">
            <a:extLst>
              <a:ext uri="{FF2B5EF4-FFF2-40B4-BE49-F238E27FC236}">
                <a16:creationId xmlns:a16="http://schemas.microsoft.com/office/drawing/2014/main" id="{19D23BC5-D9D8-474A-9519-4E4C2A14FFB8}"/>
              </a:ext>
            </a:extLst>
          </p:cNvPr>
          <p:cNvGrpSpPr/>
          <p:nvPr/>
        </p:nvGrpSpPr>
        <p:grpSpPr>
          <a:xfrm rot="19627335">
            <a:off x="5134680" y="4439150"/>
            <a:ext cx="290169" cy="290150"/>
            <a:chOff x="1951075" y="2333250"/>
            <a:chExt cx="381200" cy="381175"/>
          </a:xfrm>
        </p:grpSpPr>
        <p:sp>
          <p:nvSpPr>
            <p:cNvPr id="28" name="Shape 734">
              <a:extLst>
                <a:ext uri="{FF2B5EF4-FFF2-40B4-BE49-F238E27FC236}">
                  <a16:creationId xmlns:a16="http://schemas.microsoft.com/office/drawing/2014/main" id="{14434FDF-3DA4-CC4C-BB23-71DF623F4296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735">
              <a:extLst>
                <a:ext uri="{FF2B5EF4-FFF2-40B4-BE49-F238E27FC236}">
                  <a16:creationId xmlns:a16="http://schemas.microsoft.com/office/drawing/2014/main" id="{CF5E371D-CF8B-8A48-901E-0CF6AE213A53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736">
              <a:extLst>
                <a:ext uri="{FF2B5EF4-FFF2-40B4-BE49-F238E27FC236}">
                  <a16:creationId xmlns:a16="http://schemas.microsoft.com/office/drawing/2014/main" id="{667B1B27-9FDE-CB4D-B1F9-E397E9D92850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737">
              <a:extLst>
                <a:ext uri="{FF2B5EF4-FFF2-40B4-BE49-F238E27FC236}">
                  <a16:creationId xmlns:a16="http://schemas.microsoft.com/office/drawing/2014/main" id="{F55EC38E-8D67-3E40-BCA8-06C628B74DCC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Shape 738">
            <a:extLst>
              <a:ext uri="{FF2B5EF4-FFF2-40B4-BE49-F238E27FC236}">
                <a16:creationId xmlns:a16="http://schemas.microsoft.com/office/drawing/2014/main" id="{EEA8798C-7A4E-D644-98F6-87B6077721DC}"/>
              </a:ext>
            </a:extLst>
          </p:cNvPr>
          <p:cNvGrpSpPr/>
          <p:nvPr/>
        </p:nvGrpSpPr>
        <p:grpSpPr>
          <a:xfrm>
            <a:off x="3708917" y="3118150"/>
            <a:ext cx="290150" cy="290150"/>
            <a:chOff x="2623275" y="2333250"/>
            <a:chExt cx="381175" cy="381175"/>
          </a:xfrm>
        </p:grpSpPr>
        <p:sp>
          <p:nvSpPr>
            <p:cNvPr id="33" name="Shape 739">
              <a:extLst>
                <a:ext uri="{FF2B5EF4-FFF2-40B4-BE49-F238E27FC236}">
                  <a16:creationId xmlns:a16="http://schemas.microsoft.com/office/drawing/2014/main" id="{B073FB46-3805-C843-A11B-215A1F8E6C3C}"/>
                </a:ext>
              </a:extLst>
            </p:cNvPr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740">
              <a:extLst>
                <a:ext uri="{FF2B5EF4-FFF2-40B4-BE49-F238E27FC236}">
                  <a16:creationId xmlns:a16="http://schemas.microsoft.com/office/drawing/2014/main" id="{8746852D-0443-9B44-96FA-1380B7F51709}"/>
                </a:ext>
              </a:extLst>
            </p:cNvPr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741">
              <a:extLst>
                <a:ext uri="{FF2B5EF4-FFF2-40B4-BE49-F238E27FC236}">
                  <a16:creationId xmlns:a16="http://schemas.microsoft.com/office/drawing/2014/main" id="{CDCD801E-FC4C-ED4D-AD9A-427A141F36EA}"/>
                </a:ext>
              </a:extLst>
            </p:cNvPr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742">
              <a:extLst>
                <a:ext uri="{FF2B5EF4-FFF2-40B4-BE49-F238E27FC236}">
                  <a16:creationId xmlns:a16="http://schemas.microsoft.com/office/drawing/2014/main" id="{8776EC67-A2E1-3041-B2CE-3C1242A19E81}"/>
                </a:ext>
              </a:extLst>
            </p:cNvPr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Shape 738">
            <a:extLst>
              <a:ext uri="{FF2B5EF4-FFF2-40B4-BE49-F238E27FC236}">
                <a16:creationId xmlns:a16="http://schemas.microsoft.com/office/drawing/2014/main" id="{E90A805B-89E9-2E4B-A909-45E84334C714}"/>
              </a:ext>
            </a:extLst>
          </p:cNvPr>
          <p:cNvGrpSpPr/>
          <p:nvPr/>
        </p:nvGrpSpPr>
        <p:grpSpPr>
          <a:xfrm>
            <a:off x="7950326" y="2281625"/>
            <a:ext cx="290150" cy="290150"/>
            <a:chOff x="2623275" y="2333250"/>
            <a:chExt cx="381175" cy="381175"/>
          </a:xfrm>
        </p:grpSpPr>
        <p:sp>
          <p:nvSpPr>
            <p:cNvPr id="38" name="Shape 739">
              <a:extLst>
                <a:ext uri="{FF2B5EF4-FFF2-40B4-BE49-F238E27FC236}">
                  <a16:creationId xmlns:a16="http://schemas.microsoft.com/office/drawing/2014/main" id="{F3165093-F622-3748-9B1E-8EF2782E5683}"/>
                </a:ext>
              </a:extLst>
            </p:cNvPr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740">
              <a:extLst>
                <a:ext uri="{FF2B5EF4-FFF2-40B4-BE49-F238E27FC236}">
                  <a16:creationId xmlns:a16="http://schemas.microsoft.com/office/drawing/2014/main" id="{E8CCB38E-818C-5549-8888-BB701956F5BD}"/>
                </a:ext>
              </a:extLst>
            </p:cNvPr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741">
              <a:extLst>
                <a:ext uri="{FF2B5EF4-FFF2-40B4-BE49-F238E27FC236}">
                  <a16:creationId xmlns:a16="http://schemas.microsoft.com/office/drawing/2014/main" id="{6390196D-F2CA-3642-9C13-B0AC3E707467}"/>
                </a:ext>
              </a:extLst>
            </p:cNvPr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742">
              <a:extLst>
                <a:ext uri="{FF2B5EF4-FFF2-40B4-BE49-F238E27FC236}">
                  <a16:creationId xmlns:a16="http://schemas.microsoft.com/office/drawing/2014/main" id="{9A539142-1492-3F42-9F9D-43FE9910FDA8}"/>
                </a:ext>
              </a:extLst>
            </p:cNvPr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Shape 844">
            <a:extLst>
              <a:ext uri="{FF2B5EF4-FFF2-40B4-BE49-F238E27FC236}">
                <a16:creationId xmlns:a16="http://schemas.microsoft.com/office/drawing/2014/main" id="{E17DED02-8519-5D42-AF01-F20D4D332315}"/>
              </a:ext>
            </a:extLst>
          </p:cNvPr>
          <p:cNvSpPr/>
          <p:nvPr/>
        </p:nvSpPr>
        <p:spPr>
          <a:xfrm>
            <a:off x="4690243" y="1020091"/>
            <a:ext cx="2934638" cy="2934817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tx1"/>
          </a:solidFill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767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 idx="4294967295"/>
          </p:nvPr>
        </p:nvSpPr>
        <p:spPr>
          <a:xfrm>
            <a:off x="500400" y="510775"/>
            <a:ext cx="8143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FFFFFF"/>
                </a:solidFill>
              </a:rPr>
              <a:t>Good News is</a:t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b="0" dirty="0">
                <a:solidFill>
                  <a:srgbClr val="FFFFFF"/>
                </a:solidFill>
              </a:rPr>
              <a:t>we can peer on IPv6 in IXP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84" name="Shape 484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485" name="Shape 485"/>
          <p:cNvSpPr txBox="1">
            <a:spLocks noGrp="1"/>
          </p:cNvSpPr>
          <p:nvPr>
            <p:ph type="body" idx="4294967295"/>
          </p:nvPr>
        </p:nvSpPr>
        <p:spPr>
          <a:xfrm>
            <a:off x="685800" y="3141552"/>
            <a:ext cx="4863900" cy="1784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can find me at: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@</a:t>
            </a:r>
            <a:r>
              <a:rPr lang="en" sz="1800" dirty="0" err="1"/>
              <a:t>shahin.gharghi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err="1"/>
              <a:t>Shahin@Gharghi,ir</a:t>
            </a:r>
            <a:endParaRPr sz="1800" dirty="0"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STEPS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Phases for implementing IPv6 in a fixed service provider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Significance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 service with more users will have more IPv6 traffic.</a:t>
            </a:r>
            <a:endParaRPr dirty="0"/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Factors for Finding Priorities</a:t>
            </a:r>
            <a:endParaRPr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Complexity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</a:t>
            </a:r>
            <a:r>
              <a:rPr lang="en-US" dirty="0"/>
              <a:t>implementation</a:t>
            </a:r>
            <a:r>
              <a:rPr lang="en" dirty="0"/>
              <a:t> complexity is too much, it is better to postpone it for the end.</a:t>
            </a:r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45923D-8EBE-DA4D-BD93-EA4CD78C0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393077"/>
              </p:ext>
            </p:extLst>
          </p:nvPr>
        </p:nvGraphicFramePr>
        <p:xfrm>
          <a:off x="609600" y="702712"/>
          <a:ext cx="4976388" cy="34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710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7274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Difficulties</a:t>
            </a:r>
            <a:r>
              <a:rPr lang="en" dirty="0"/>
              <a:t> in IPv6 implementation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83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Every provider needs to get permission from security authorities before advertising IPv6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 idx="4294967295"/>
          </p:nvPr>
        </p:nvSpPr>
        <p:spPr>
          <a:xfrm>
            <a:off x="223284" y="1583350"/>
            <a:ext cx="256244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Provider </a:t>
            </a:r>
            <a:r>
              <a:rPr lang="en-US" sz="3200" dirty="0"/>
              <a:t>Cooperation</a:t>
            </a:r>
            <a:endParaRPr sz="3200" dirty="0"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TIC doesn’t advertise IPv6 by default</a:t>
            </a:r>
            <a:endParaRPr sz="1800" dirty="0"/>
          </a:p>
        </p:txBody>
      </p:sp>
      <p:grpSp>
        <p:nvGrpSpPr>
          <p:cNvPr id="282" name="Shape 282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Shape 28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7" name="Shape 587">
            <a:extLst>
              <a:ext uri="{FF2B5EF4-FFF2-40B4-BE49-F238E27FC236}">
                <a16:creationId xmlns:a16="http://schemas.microsoft.com/office/drawing/2014/main" id="{7AA374ED-E97A-F04A-A6D9-AFF6A0E86F63}"/>
              </a:ext>
            </a:extLst>
          </p:cNvPr>
          <p:cNvGrpSpPr/>
          <p:nvPr/>
        </p:nvGrpSpPr>
        <p:grpSpPr>
          <a:xfrm rot="10800000" flipH="1">
            <a:off x="4363756" y="3510550"/>
            <a:ext cx="1436785" cy="1111812"/>
            <a:chOff x="9598025" y="882650"/>
            <a:chExt cx="2266938" cy="1754200"/>
          </a:xfrm>
        </p:grpSpPr>
        <p:sp>
          <p:nvSpPr>
            <p:cNvPr id="18" name="Shape 588">
              <a:extLst>
                <a:ext uri="{FF2B5EF4-FFF2-40B4-BE49-F238E27FC236}">
                  <a16:creationId xmlns:a16="http://schemas.microsoft.com/office/drawing/2014/main" id="{09C7CDF5-A62C-DB4C-B1E8-9154B2CA54D3}"/>
                </a:ext>
              </a:extLst>
            </p:cNvPr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589">
              <a:extLst>
                <a:ext uri="{FF2B5EF4-FFF2-40B4-BE49-F238E27FC236}">
                  <a16:creationId xmlns:a16="http://schemas.microsoft.com/office/drawing/2014/main" id="{2381023C-1669-3942-BDF1-6C0DB90340B5}"/>
                </a:ext>
              </a:extLst>
            </p:cNvPr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590">
              <a:extLst>
                <a:ext uri="{FF2B5EF4-FFF2-40B4-BE49-F238E27FC236}">
                  <a16:creationId xmlns:a16="http://schemas.microsoft.com/office/drawing/2014/main" id="{D76B2FE2-7237-004E-A3AC-DAE5E7A467F7}"/>
                </a:ext>
              </a:extLst>
            </p:cNvPr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591">
              <a:extLst>
                <a:ext uri="{FF2B5EF4-FFF2-40B4-BE49-F238E27FC236}">
                  <a16:creationId xmlns:a16="http://schemas.microsoft.com/office/drawing/2014/main" id="{98459F5B-757B-B14C-903E-C7750340DD1B}"/>
                </a:ext>
              </a:extLst>
            </p:cNvPr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949</Words>
  <Application>Microsoft Macintosh PowerPoint</Application>
  <PresentationFormat>On-screen Show (16:9)</PresentationFormat>
  <Paragraphs>186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Courier New</vt:lpstr>
      <vt:lpstr>Work Sans</vt:lpstr>
      <vt:lpstr>Barlow Light</vt:lpstr>
      <vt:lpstr>Barlow</vt:lpstr>
      <vt:lpstr>Miriam Libre</vt:lpstr>
      <vt:lpstr>Calibri</vt:lpstr>
      <vt:lpstr>Arial</vt:lpstr>
      <vt:lpstr>Roderigo template</vt:lpstr>
      <vt:lpstr>IPv6 Implementation Challenges in Iran</vt:lpstr>
      <vt:lpstr>HELLO!</vt:lpstr>
      <vt:lpstr>Agenda</vt:lpstr>
      <vt:lpstr> TRANSITION STEPS</vt:lpstr>
      <vt:lpstr>Two Factors for Finding Priorities</vt:lpstr>
      <vt:lpstr>PowerPoint Presentation</vt:lpstr>
      <vt:lpstr>Challenges</vt:lpstr>
      <vt:lpstr>PowerPoint Presentation</vt:lpstr>
      <vt:lpstr>Provider Cooperation</vt:lpstr>
      <vt:lpstr>Devices Don’t Support IPv6</vt:lpstr>
      <vt:lpstr>AAA IPv6 Awareness </vt:lpstr>
      <vt:lpstr>Training Staff</vt:lpstr>
      <vt:lpstr>IPv6DR Logs</vt:lpstr>
      <vt:lpstr>Statistics</vt:lpstr>
      <vt:lpstr>ONLY 0.5%</vt:lpstr>
      <vt:lpstr>PowerPoint Presentation</vt:lpstr>
      <vt:lpstr>82,000 USERS</vt:lpstr>
      <vt:lpstr>PowerPoint Presentation</vt:lpstr>
      <vt:lpstr>Potentially IPv6 Traffic</vt:lpstr>
      <vt:lpstr>PowerPoint Presentation</vt:lpstr>
      <vt:lpstr>PowerPoint Presentation</vt:lpstr>
      <vt:lpstr>ADSL Latency</vt:lpstr>
      <vt:lpstr>Last Mile</vt:lpstr>
      <vt:lpstr>Transmission</vt:lpstr>
      <vt:lpstr>TIC VPLS</vt:lpstr>
      <vt:lpstr>Provinces MPLS</vt:lpstr>
      <vt:lpstr>International Links</vt:lpstr>
      <vt:lpstr>RTT to Instagram</vt:lpstr>
      <vt:lpstr>RTT to Telegram</vt:lpstr>
      <vt:lpstr>RTT to Iran From Various Countries</vt:lpstr>
      <vt:lpstr>NO IPv6  in Datacenter</vt:lpstr>
      <vt:lpstr>Good News is we can peer on IPv6 in IXP</vt:lpstr>
      <vt:lpstr>THANKS!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Implementation Challenges in Iran</dc:title>
  <cp:lastModifiedBy>Microsoft Office User</cp:lastModifiedBy>
  <cp:revision>34</cp:revision>
  <dcterms:modified xsi:type="dcterms:W3CDTF">2018-04-24T15:59:17Z</dcterms:modified>
</cp:coreProperties>
</file>