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95" r:id="rId2"/>
    <p:sldId id="313" r:id="rId3"/>
    <p:sldId id="311" r:id="rId4"/>
    <p:sldId id="310" r:id="rId5"/>
    <p:sldId id="304" r:id="rId6"/>
    <p:sldId id="305" r:id="rId7"/>
    <p:sldId id="306" r:id="rId8"/>
    <p:sldId id="308" r:id="rId9"/>
    <p:sldId id="303" r:id="rId10"/>
    <p:sldId id="314" r:id="rId11"/>
    <p:sldId id="312"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E50"/>
    <a:srgbClr val="EEF2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4"/>
    <p:restoredTop sz="78395"/>
  </p:normalViewPr>
  <p:slideViewPr>
    <p:cSldViewPr snapToGrid="0" snapToObjects="1">
      <p:cViewPr>
        <p:scale>
          <a:sx n="100" d="100"/>
          <a:sy n="100" d="100"/>
        </p:scale>
        <p:origin x="928" y="-4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60" d="100"/>
          <a:sy n="160" d="100"/>
        </p:scale>
        <p:origin x="4704" y="192"/>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4/20/17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20/04/2017</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78"/>
          <p:cNvSpPr>
            <a:spLocks noGrp="1" noRot="1" noChangeAspect="1"/>
          </p:cNvSpPr>
          <p:nvPr>
            <p:ph type="sldImg"/>
          </p:nvPr>
        </p:nvSpPr>
        <p:spPr/>
      </p:sp>
      <p:sp>
        <p:nvSpPr>
          <p:cNvPr id="50178" name="Shape 79"/>
          <p:cNvSpPr>
            <a:spLocks noGrp="1"/>
          </p:cNvSpPr>
          <p:nvPr>
            <p:ph type="body" sz="quarter" idx="1"/>
          </p:nvPr>
        </p:nvSpPr>
        <p:spPr/>
        <p:txBody>
          <a:bodyPr/>
          <a:lstStyle/>
          <a:p>
            <a:pPr marL="171450" marR="0" lvl="0" indent="-171450" algn="l" defTabSz="914400" rtl="0" eaLnBrk="1" fontAlgn="base" latinLnBrk="0" hangingPunct="1">
              <a:lnSpc>
                <a:spcPct val="100000"/>
              </a:lnSpc>
              <a:spcBef>
                <a:spcPts val="400"/>
              </a:spcBef>
              <a:spcAft>
                <a:spcPct val="0"/>
              </a:spcAft>
              <a:buClrTx/>
              <a:buSzTx/>
              <a:buFont typeface="Arial" charset="0"/>
              <a:buNone/>
              <a:tabLst/>
              <a:defRPr/>
            </a:pPr>
            <a:endParaRPr lang="en-US" sz="800" dirty="0">
              <a:solidFill>
                <a:srgbClr val="000000"/>
              </a:solidFill>
              <a:latin typeface="Arial" charset="0"/>
              <a:ea typeface="Arial" charset="0"/>
              <a:cs typeface="Arial" charset="0"/>
              <a:sym typeface="Calibri" charset="0"/>
            </a:endParaRPr>
          </a:p>
        </p:txBody>
      </p:sp>
    </p:spTree>
    <p:extLst>
      <p:ext uri="{BB962C8B-B14F-4D97-AF65-F5344CB8AC3E}">
        <p14:creationId xmlns:p14="http://schemas.microsoft.com/office/powerpoint/2010/main" val="106970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2</a:t>
            </a:fld>
            <a:endParaRPr lang="en-GB" altLang="en-US" dirty="0"/>
          </a:p>
        </p:txBody>
      </p:sp>
    </p:spTree>
    <p:extLst>
      <p:ext uri="{BB962C8B-B14F-4D97-AF65-F5344CB8AC3E}">
        <p14:creationId xmlns:p14="http://schemas.microsoft.com/office/powerpoint/2010/main" val="146234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30000"/>
              </a:spcBef>
              <a:spcAft>
                <a:spcPct val="0"/>
              </a:spcAft>
              <a:buClrTx/>
              <a:buSzTx/>
              <a:buFont typeface="Arial" charset="0"/>
              <a:buNone/>
              <a:tabLst/>
              <a:defRPr/>
            </a:pPr>
            <a:endParaRPr lang="en-US" sz="1200" b="0" dirty="0"/>
          </a:p>
        </p:txBody>
      </p:sp>
    </p:spTree>
    <p:extLst>
      <p:ext uri="{BB962C8B-B14F-4D97-AF65-F5344CB8AC3E}">
        <p14:creationId xmlns:p14="http://schemas.microsoft.com/office/powerpoint/2010/main" val="146649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30000"/>
              </a:spcBef>
              <a:spcAft>
                <a:spcPct val="0"/>
              </a:spcAft>
              <a:buClrTx/>
              <a:buSzTx/>
              <a:buFont typeface="Arial" charset="0"/>
              <a:buNone/>
              <a:tabLst/>
              <a:defRPr/>
            </a:pPr>
            <a:endParaRPr lang="en-US" sz="1200" b="0" dirty="0"/>
          </a:p>
        </p:txBody>
      </p:sp>
    </p:spTree>
    <p:extLst>
      <p:ext uri="{BB962C8B-B14F-4D97-AF65-F5344CB8AC3E}">
        <p14:creationId xmlns:p14="http://schemas.microsoft.com/office/powerpoint/2010/main" val="182335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30000"/>
              </a:spcBef>
              <a:spcAft>
                <a:spcPct val="0"/>
              </a:spcAft>
              <a:buClrTx/>
              <a:buSzTx/>
              <a:buFont typeface="Arial" charset="0"/>
              <a:buNone/>
              <a:tabLst/>
              <a:defRPr/>
            </a:pPr>
            <a:endParaRPr lang="en-US" sz="1200" b="0" dirty="0"/>
          </a:p>
        </p:txBody>
      </p:sp>
    </p:spTree>
    <p:extLst>
      <p:ext uri="{BB962C8B-B14F-4D97-AF65-F5344CB8AC3E}">
        <p14:creationId xmlns:p14="http://schemas.microsoft.com/office/powerpoint/2010/main" val="85034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30000"/>
              </a:spcBef>
              <a:spcAft>
                <a:spcPct val="0"/>
              </a:spcAft>
              <a:buClrTx/>
              <a:buSzTx/>
              <a:buFont typeface="Arial" charset="0"/>
              <a:buNone/>
              <a:tabLst/>
              <a:defRPr/>
            </a:pPr>
            <a:endParaRPr lang="en-US" sz="1200" b="0" dirty="0"/>
          </a:p>
        </p:txBody>
      </p:sp>
    </p:spTree>
    <p:extLst>
      <p:ext uri="{BB962C8B-B14F-4D97-AF65-F5344CB8AC3E}">
        <p14:creationId xmlns:p14="http://schemas.microsoft.com/office/powerpoint/2010/main" val="1405022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30000"/>
              </a:spcBef>
              <a:spcAft>
                <a:spcPct val="0"/>
              </a:spcAft>
              <a:buClrTx/>
              <a:buSzTx/>
              <a:buFont typeface="Arial" charset="0"/>
              <a:buNone/>
              <a:tabLst/>
              <a:defRPr/>
            </a:pPr>
            <a:endParaRPr lang="en-US" sz="1200" b="0" dirty="0"/>
          </a:p>
        </p:txBody>
      </p:sp>
    </p:spTree>
    <p:extLst>
      <p:ext uri="{BB962C8B-B14F-4D97-AF65-F5344CB8AC3E}">
        <p14:creationId xmlns:p14="http://schemas.microsoft.com/office/powerpoint/2010/main" val="63975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30000"/>
              </a:spcBef>
              <a:spcAft>
                <a:spcPct val="0"/>
              </a:spcAft>
              <a:buClrTx/>
              <a:buSzTx/>
              <a:buFont typeface="Arial" charset="0"/>
              <a:buNone/>
              <a:tabLst/>
              <a:defRPr/>
            </a:pPr>
            <a:endParaRPr lang="en-US" sz="1200" b="0" dirty="0"/>
          </a:p>
        </p:txBody>
      </p:sp>
    </p:spTree>
    <p:extLst>
      <p:ext uri="{BB962C8B-B14F-4D97-AF65-F5344CB8AC3E}">
        <p14:creationId xmlns:p14="http://schemas.microsoft.com/office/powerpoint/2010/main" val="1453830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sz="1200" dirty="0"/>
              <a:t>Collaborate with our Chapters, global community, and universities to identify 25 exceptional next generation Internet leaders under the age of 25.</a:t>
            </a:r>
          </a:p>
          <a:p>
            <a:pPr marL="342900" indent="-342900">
              <a:buFont typeface="Arial" charset="0"/>
              <a:buChar char="•"/>
            </a:pPr>
            <a:r>
              <a:rPr lang="en-US" sz="1200" dirty="0"/>
              <a:t>Use as a catalyst to drive youth engagement in Chapters and in the Internet Society</a:t>
            </a:r>
          </a:p>
          <a:p>
            <a:pPr marL="342900" indent="-342900">
              <a:buFont typeface="Arial" charset="0"/>
              <a:buChar char="•"/>
            </a:pPr>
            <a:r>
              <a:rPr lang="en-US" sz="1200" dirty="0"/>
              <a:t>Create a media campaign to highlight their work using the #</a:t>
            </a:r>
            <a:r>
              <a:rPr lang="en-US" sz="1200" dirty="0" err="1"/>
              <a:t>ShineTheLight</a:t>
            </a:r>
            <a:r>
              <a:rPr lang="en-US" sz="1200" dirty="0"/>
              <a:t> style photography and short descriptors</a:t>
            </a:r>
          </a:p>
          <a:p>
            <a:pPr marL="342900" indent="-342900">
              <a:buFont typeface="Arial" charset="0"/>
              <a:buChar char="•"/>
            </a:pPr>
            <a:r>
              <a:rPr lang="en-US" sz="1200" dirty="0"/>
              <a:t>Bring the 25 young leaders to the Internet Hall of Fame ceremony to network with the IHOF Inductees</a:t>
            </a:r>
          </a:p>
        </p:txBody>
      </p:sp>
      <p:sp>
        <p:nvSpPr>
          <p:cNvPr id="4" name="Slide Number Placeholder 3"/>
          <p:cNvSpPr>
            <a:spLocks noGrp="1"/>
          </p:cNvSpPr>
          <p:nvPr>
            <p:ph type="sldNum" sz="quarter" idx="10"/>
          </p:nvPr>
        </p:nvSpPr>
        <p:spPr/>
        <p:txBody>
          <a:bodyPr/>
          <a:lstStyle/>
          <a:p>
            <a:fld id="{B620D7F3-EDE1-C147-A04A-D4416A638280}" type="slidenum">
              <a:rPr lang="en-GB" altLang="en-US" smtClean="0"/>
              <a:pPr/>
              <a:t>10</a:t>
            </a:fld>
            <a:endParaRPr lang="en-GB" altLang="en-US" dirty="0"/>
          </a:p>
        </p:txBody>
      </p:sp>
    </p:spTree>
    <p:extLst>
      <p:ext uri="{BB962C8B-B14F-4D97-AF65-F5344CB8AC3E}">
        <p14:creationId xmlns:p14="http://schemas.microsoft.com/office/powerpoint/2010/main" val="151424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smtClean="0"/>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537799"/>
          </a:xfrm>
        </p:spPr>
        <p:txBody>
          <a:bodyPr rIns="0"/>
          <a:lstStyle>
            <a:lvl1pPr>
              <a:defRPr sz="3000"/>
            </a:lvl1pPr>
          </a:lstStyle>
          <a:p>
            <a:r>
              <a:rPr lang="en-US" noProof="0" smtClean="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746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Questions?</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smtClean="0"/>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000"/>
            </a:lvl1pPr>
          </a:lstStyle>
          <a:p>
            <a:r>
              <a:rPr lang="en-US" smtClean="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2"/>
          <p:cNvSpPr>
            <a:spLocks noGrp="1"/>
          </p:cNvSpPr>
          <p:nvPr>
            <p:ph idx="1"/>
          </p:nvPr>
        </p:nvSpPr>
        <p:spPr>
          <a:xfrm>
            <a:off x="6179485" y="1548400"/>
            <a:ext cx="5482290"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smtClean="0"/>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smtClean="0"/>
              <a:t>Click to edit Master text styles</a:t>
            </a:r>
          </a:p>
          <a:p>
            <a:pPr lvl="1"/>
            <a:r>
              <a:rPr lang="en-US" smtClean="0"/>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800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smtClean="0"/>
              <a:t>Drag picture to placeholder or click icon to add</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smtClean="0"/>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Text + graph – Blue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0728" cy="525099"/>
          </a:xfrm>
        </p:spPr>
        <p:txBody>
          <a:bodyPr rIns="0"/>
          <a:lstStyle>
            <a:lvl1pPr>
              <a:defRPr sz="3000"/>
            </a:lvl1pPr>
          </a:lstStyle>
          <a:p>
            <a:r>
              <a:rPr lang="en-US" smtClean="0"/>
              <a:t>Click to edit Master title style</a:t>
            </a:r>
            <a:endParaRPr lang="en-GB" dirty="0"/>
          </a:p>
        </p:txBody>
      </p:sp>
      <p:sp>
        <p:nvSpPr>
          <p:cNvPr id="11" name="Text Placeholder 10"/>
          <p:cNvSpPr>
            <a:spLocks noGrp="1"/>
          </p:cNvSpPr>
          <p:nvPr>
            <p:ph type="body" sz="quarter" idx="19"/>
          </p:nvPr>
        </p:nvSpPr>
        <p:spPr>
          <a:xfrm>
            <a:off x="6286356" y="662400"/>
            <a:ext cx="5517717" cy="544698"/>
          </a:xfr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1509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umn – Text only – Blue template">
    <p:spTree>
      <p:nvGrpSpPr>
        <p:cNvPr id="1" name=""/>
        <p:cNvGrpSpPr/>
        <p:nvPr/>
      </p:nvGrpSpPr>
      <p:grpSpPr>
        <a:xfrm>
          <a:off x="0" y="0"/>
          <a:ext cx="0" cy="0"/>
          <a:chOff x="0" y="0"/>
          <a:chExt cx="0" cy="0"/>
        </a:xfrm>
      </p:grpSpPr>
      <p:sp>
        <p:nvSpPr>
          <p:cNvPr id="15" name="Content Placeholder 2"/>
          <p:cNvSpPr>
            <a:spLocks noGrp="1"/>
          </p:cNvSpPr>
          <p:nvPr>
            <p:ph idx="17"/>
          </p:nvPr>
        </p:nvSpPr>
        <p:spPr>
          <a:xfrm>
            <a:off x="540001" y="2081800"/>
            <a:ext cx="2656004"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8"/>
          </p:nvPr>
        </p:nvSpPr>
        <p:spPr>
          <a:xfrm>
            <a:off x="3359178"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2"/>
          <p:cNvSpPr>
            <a:spLocks noGrp="1"/>
          </p:cNvSpPr>
          <p:nvPr>
            <p:ph idx="19"/>
          </p:nvPr>
        </p:nvSpPr>
        <p:spPr>
          <a:xfrm>
            <a:off x="6178356"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2"/>
          <p:cNvSpPr>
            <a:spLocks noGrp="1"/>
          </p:cNvSpPr>
          <p:nvPr>
            <p:ph idx="20"/>
          </p:nvPr>
        </p:nvSpPr>
        <p:spPr>
          <a:xfrm>
            <a:off x="8997535"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091BCFBB-AFFC-2C42-9CC9-3851C53B95FB}" type="slidenum">
              <a:rPr lang="uk-UA" altLang="en-US"/>
              <a:pPr/>
              <a:t>‹#›</a:t>
            </a:fld>
            <a:endParaRPr lang="uk-UA" altLang="en-US" dirty="0"/>
          </a:p>
        </p:txBody>
      </p:sp>
      <p:sp>
        <p:nvSpPr>
          <p:cNvPr id="9" name="Title Placeholder 1"/>
          <p:cNvSpPr>
            <a:spLocks noGrp="1"/>
          </p:cNvSpPr>
          <p:nvPr>
            <p:ph type="title"/>
          </p:nvPr>
        </p:nvSpPr>
        <p:spPr>
          <a:xfrm>
            <a:off x="541338" y="566738"/>
            <a:ext cx="11109600" cy="783035"/>
          </a:xfrm>
          <a:prstGeom prst="rect">
            <a:avLst/>
          </a:prstGeom>
        </p:spPr>
        <p:txBody>
          <a:bodyPr vert="horz" wrap="square" lIns="0" tIns="0" rIns="1728000" bIns="0" rtlCol="0" anchor="t" anchorCtr="0">
            <a:noAutofit/>
          </a:bodyPr>
          <a:lstStyle/>
          <a:p>
            <a:r>
              <a:rPr lang="en-US" smtClean="0"/>
              <a:t>Click to edit Master title style</a:t>
            </a:r>
            <a:endParaRPr lang="en-GB"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9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lumn – Chart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613999"/>
          </a:xfrm>
        </p:spPr>
        <p:txBody>
          <a:bodyPr/>
          <a:lstStyle>
            <a:lvl1pPr>
              <a:defRPr sz="3000"/>
            </a:lvl1pPr>
          </a:lstStyle>
          <a:p>
            <a:r>
              <a:rPr lang="en-US" smtClean="0"/>
              <a:t>Click to edit Master title style</a:t>
            </a:r>
            <a:endParaRPr lang="en-GB" dirty="0"/>
          </a:p>
        </p:txBody>
      </p:sp>
      <p:sp>
        <p:nvSpPr>
          <p:cNvPr id="5" name="Text Placeholder 4"/>
          <p:cNvSpPr>
            <a:spLocks noGrp="1"/>
          </p:cNvSpPr>
          <p:nvPr>
            <p:ph type="body" sz="quarter" idx="14"/>
          </p:nvPr>
        </p:nvSpPr>
        <p:spPr>
          <a:xfrm>
            <a:off x="533249"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2" name="Text Placeholder 4"/>
          <p:cNvSpPr>
            <a:spLocks noGrp="1"/>
          </p:cNvSpPr>
          <p:nvPr>
            <p:ph type="body" sz="quarter" idx="15"/>
          </p:nvPr>
        </p:nvSpPr>
        <p:spPr>
          <a:xfrm>
            <a:off x="3355298"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3" name="Text Placeholder 4"/>
          <p:cNvSpPr>
            <a:spLocks noGrp="1"/>
          </p:cNvSpPr>
          <p:nvPr>
            <p:ph type="body" sz="quarter" idx="16"/>
          </p:nvPr>
        </p:nvSpPr>
        <p:spPr>
          <a:xfrm>
            <a:off x="6177347" y="1774405"/>
            <a:ext cx="2662877" cy="3666146"/>
          </a:xfrm>
          <a:solidFill>
            <a:schemeClr val="accent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4" name="Text Placeholder 4"/>
          <p:cNvSpPr>
            <a:spLocks noGrp="1"/>
          </p:cNvSpPr>
          <p:nvPr>
            <p:ph type="body" sz="quarter" idx="17"/>
          </p:nvPr>
        </p:nvSpPr>
        <p:spPr>
          <a:xfrm>
            <a:off x="8999395"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19"/>
          </p:nvPr>
        </p:nvSpPr>
        <p:spPr/>
        <p:txBody>
          <a:bodyPr/>
          <a:lstStyle>
            <a:lvl1pPr>
              <a:defRPr/>
            </a:lvl1pPr>
          </a:lstStyle>
          <a:p>
            <a:fld id="{82834A66-9ED4-4C45-923A-E517812884FA}" type="slidenum">
              <a:rPr lang="uk-UA" altLang="en-US"/>
              <a:pPr/>
              <a:t>‹#›</a:t>
            </a:fld>
            <a:endParaRPr lang="uk-UA" altLang="en-US"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54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cSld>
  <p:clrMap bg1="lt1" tx1="dk1" bg2="lt2" tx2="dk2" accent1="accent1" accent2="accent2" accent3="accent3" accent4="accent4" accent5="accent5" accent6="accent6" hlink="hlink" folHlink="folHlink"/>
  <p:sldLayoutIdLst>
    <p:sldLayoutId id="2147483722" r:id="rId1"/>
    <p:sldLayoutId id="2147483729" r:id="rId2"/>
    <p:sldLayoutId id="2147483714" r:id="rId3"/>
    <p:sldLayoutId id="2147483715" r:id="rId4"/>
    <p:sldLayoutId id="2147483731" r:id="rId5"/>
    <p:sldLayoutId id="2147483716" r:id="rId6"/>
    <p:sldLayoutId id="2147483732" r:id="rId7"/>
    <p:sldLayoutId id="2147483733" r:id="rId8"/>
    <p:sldLayoutId id="2147483717" r:id="rId9"/>
    <p:sldLayoutId id="2147483735" r:id="rId10"/>
    <p:sldLayoutId id="2147483736" r:id="rId11"/>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1200"/>
        </a:spcAft>
        <a:buFont typeface="Arial" charset="0"/>
        <a:defRPr sz="2000" kern="1200" spc="20">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yamout@iso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5"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539999" y="3355200"/>
            <a:ext cx="11109600" cy="391517"/>
          </a:xfrm>
        </p:spPr>
        <p:txBody>
          <a:bodyPr/>
          <a:lstStyle/>
          <a:p>
            <a:r>
              <a:rPr lang="en-US" sz="2400" dirty="0" smtClean="0"/>
              <a:t>List of available online course and tutorials</a:t>
            </a:r>
            <a:endParaRPr lang="en-US" sz="2400" dirty="0"/>
          </a:p>
        </p:txBody>
      </p:sp>
      <p:sp>
        <p:nvSpPr>
          <p:cNvPr id="2" name="Title 1"/>
          <p:cNvSpPr>
            <a:spLocks noGrp="1"/>
          </p:cNvSpPr>
          <p:nvPr>
            <p:ph type="ctrTitle"/>
          </p:nvPr>
        </p:nvSpPr>
        <p:spPr/>
        <p:txBody>
          <a:bodyPr/>
          <a:lstStyle/>
          <a:p>
            <a:r>
              <a:rPr lang="en-US" dirty="0" smtClean="0">
                <a:sym typeface="Arial Bold" charset="0"/>
              </a:rPr>
              <a:t>Capacity Building</a:t>
            </a:r>
            <a:endParaRPr lang="en-US" dirty="0">
              <a:sym typeface="Arial Bold"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797" y="1"/>
            <a:ext cx="14952301" cy="6858000"/>
          </a:xfrm>
          <a:prstGeom prst="rect">
            <a:avLst/>
          </a:prstGeom>
        </p:spPr>
      </p:pic>
      <p:sp>
        <p:nvSpPr>
          <p:cNvPr id="2" name="Title 1"/>
          <p:cNvSpPr>
            <a:spLocks noGrp="1"/>
          </p:cNvSpPr>
          <p:nvPr>
            <p:ph type="title" idx="4294967295"/>
          </p:nvPr>
        </p:nvSpPr>
        <p:spPr>
          <a:xfrm>
            <a:off x="538163" y="642938"/>
            <a:ext cx="11120437" cy="830262"/>
          </a:xfrm>
        </p:spPr>
        <p:txBody>
          <a:bodyPr/>
          <a:lstStyle/>
          <a:p>
            <a:r>
              <a:rPr lang="en-GB" dirty="0"/>
              <a:t>25 Under 25</a:t>
            </a:r>
          </a:p>
        </p:txBody>
      </p:sp>
      <p:sp>
        <p:nvSpPr>
          <p:cNvPr id="4" name="Slide Number Placeholder 3"/>
          <p:cNvSpPr>
            <a:spLocks noGrp="1"/>
          </p:cNvSpPr>
          <p:nvPr>
            <p:ph type="sldNum" sz="quarter" idx="4294967295"/>
          </p:nvPr>
        </p:nvSpPr>
        <p:spPr>
          <a:xfrm>
            <a:off x="9448800" y="6342063"/>
            <a:ext cx="2743200" cy="173037"/>
          </a:xfrm>
        </p:spPr>
        <p:txBody>
          <a:bodyPr/>
          <a:lstStyle/>
          <a:p>
            <a:fld id="{9EE1D23A-55C4-7542-8A1B-C225D7430AAE}" type="slidenum">
              <a:rPr lang="uk-UA" altLang="en-US" smtClean="0"/>
              <a:pPr/>
              <a:t>10</a:t>
            </a:fld>
            <a:endParaRPr lang="uk-UA" altLang="en-US" dirty="0"/>
          </a:p>
        </p:txBody>
      </p:sp>
      <p:sp>
        <p:nvSpPr>
          <p:cNvPr id="3" name="Content Placeholder 2"/>
          <p:cNvSpPr>
            <a:spLocks noGrp="1"/>
          </p:cNvSpPr>
          <p:nvPr>
            <p:ph idx="4294967295"/>
          </p:nvPr>
        </p:nvSpPr>
        <p:spPr>
          <a:xfrm>
            <a:off x="533400" y="1590675"/>
            <a:ext cx="6248400" cy="4327525"/>
          </a:xfrm>
          <a:prstGeom prst="rect">
            <a:avLst/>
          </a:prstGeom>
        </p:spPr>
        <p:txBody>
          <a:bodyPr/>
          <a:lstStyle/>
          <a:p>
            <a:r>
              <a:rPr lang="en-US" dirty="0">
                <a:solidFill>
                  <a:schemeClr val="bg1"/>
                </a:solidFill>
              </a:rPr>
              <a:t>The search is on. Who is #thenext25?</a:t>
            </a:r>
          </a:p>
          <a:p>
            <a:r>
              <a:rPr lang="en-US" dirty="0">
                <a:solidFill>
                  <a:schemeClr val="bg1"/>
                </a:solidFill>
              </a:rPr>
              <a:t>25 Under 25 will identify and spotlight the next generation of Internet leaders to advance our mission.</a:t>
            </a:r>
          </a:p>
          <a:p>
            <a:r>
              <a:rPr lang="en-US" dirty="0">
                <a:solidFill>
                  <a:schemeClr val="bg1"/>
                </a:solidFill>
              </a:rPr>
              <a:t>Nominations open now through 31 May.</a:t>
            </a:r>
          </a:p>
          <a:p>
            <a:r>
              <a:rPr lang="en-US" dirty="0">
                <a:solidFill>
                  <a:schemeClr val="bg1"/>
                </a:solidFill>
              </a:rPr>
              <a:t>Awardees will join us in Los Angeles for the Internet Hall of Fame Induction Ceremony and </a:t>
            </a:r>
            <a:r>
              <a:rPr lang="en-US" dirty="0" err="1">
                <a:solidFill>
                  <a:schemeClr val="bg1"/>
                </a:solidFill>
              </a:rPr>
              <a:t>InterCommunity</a:t>
            </a:r>
            <a:r>
              <a:rPr lang="en-US" dirty="0">
                <a:solidFill>
                  <a:schemeClr val="bg1"/>
                </a:solidFill>
              </a:rPr>
              <a:t>.</a:t>
            </a:r>
          </a:p>
          <a:p>
            <a:r>
              <a:rPr lang="en-US" dirty="0">
                <a:solidFill>
                  <a:schemeClr val="bg1"/>
                </a:solidFill>
              </a:rPr>
              <a:t>Their participation will include the Collaborative Leadership Exchange and unparalleled networking.</a:t>
            </a:r>
          </a:p>
          <a:p>
            <a:r>
              <a:rPr lang="en-US" dirty="0" err="1">
                <a:solidFill>
                  <a:schemeClr val="bg1"/>
                </a:solidFill>
              </a:rPr>
              <a:t>internetsociety.org</a:t>
            </a:r>
            <a:r>
              <a:rPr lang="en-US" dirty="0">
                <a:solidFill>
                  <a:schemeClr val="bg1"/>
                </a:solidFill>
              </a:rPr>
              <a:t>/25th/25-under-25</a:t>
            </a:r>
          </a:p>
        </p:txBody>
      </p:sp>
    </p:spTree>
    <p:extLst>
      <p:ext uri="{BB962C8B-B14F-4D97-AF65-F5344CB8AC3E}">
        <p14:creationId xmlns:p14="http://schemas.microsoft.com/office/powerpoint/2010/main" val="483328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0000" y="4351780"/>
            <a:ext cx="4097551" cy="1807720"/>
          </a:xfrm>
        </p:spPr>
        <p:txBody>
          <a:bodyPr/>
          <a:lstStyle/>
          <a:p>
            <a:r>
              <a:rPr lang="en-US" dirty="0" smtClean="0"/>
              <a:t>For more information on how to become a moderator please contact</a:t>
            </a:r>
          </a:p>
          <a:p>
            <a:r>
              <a:rPr lang="en-US" dirty="0" smtClean="0"/>
              <a:t>Salam Yamout     </a:t>
            </a:r>
            <a:r>
              <a:rPr lang="en-US" dirty="0" err="1" smtClean="0">
                <a:solidFill>
                  <a:schemeClr val="tx1">
                    <a:lumMod val="25000"/>
                    <a:lumOff val="75000"/>
                  </a:schemeClr>
                </a:solidFill>
              </a:rPr>
              <a:t>yamout@isoc.org</a:t>
            </a:r>
            <a:r>
              <a:rPr lang="en-US" dirty="0" err="1" smtClean="0">
                <a:solidFill>
                  <a:schemeClr val="bg1"/>
                </a:solidFill>
                <a:hlinkClick r:id="rId2"/>
              </a:rPr>
              <a:t>amout@iscg</a:t>
            </a:r>
            <a:endParaRPr lang="en-US" dirty="0" smtClean="0">
              <a:solidFill>
                <a:schemeClr val="bg1"/>
              </a:solidFill>
            </a:endParaRPr>
          </a:p>
          <a:p>
            <a:r>
              <a:rPr lang="en-US" dirty="0" err="1" smtClean="0"/>
              <a:t>Niel</a:t>
            </a:r>
            <a:r>
              <a:rPr lang="en-US" dirty="0" smtClean="0"/>
              <a:t> Harper         </a:t>
            </a:r>
            <a:r>
              <a:rPr lang="en-US" dirty="0" err="1" smtClean="0">
                <a:solidFill>
                  <a:schemeClr val="tx1">
                    <a:lumMod val="25000"/>
                    <a:lumOff val="75000"/>
                  </a:schemeClr>
                </a:solidFill>
              </a:rPr>
              <a:t>harper@isoc.org</a:t>
            </a:r>
            <a:endParaRPr lang="en-US" dirty="0">
              <a:solidFill>
                <a:schemeClr val="tx1">
                  <a:lumMod val="25000"/>
                  <a:lumOff val="75000"/>
                </a:schemeClr>
              </a:solidFill>
            </a:endParaRPr>
          </a:p>
          <a:p>
            <a:endParaRPr lang="en-US" dirty="0"/>
          </a:p>
        </p:txBody>
      </p:sp>
      <p:sp>
        <p:nvSpPr>
          <p:cNvPr id="3" name="Slide Number Placeholder 2"/>
          <p:cNvSpPr>
            <a:spLocks noGrp="1"/>
          </p:cNvSpPr>
          <p:nvPr>
            <p:ph type="sldNum" sz="quarter" idx="12"/>
          </p:nvPr>
        </p:nvSpPr>
        <p:spPr/>
        <p:txBody>
          <a:bodyPr/>
          <a:lstStyle/>
          <a:p>
            <a:fld id="{18433E0E-72FD-FD40-88BA-BE70973222D5}" type="slidenum">
              <a:rPr lang="uk-UA" altLang="en-US" smtClean="0"/>
              <a:pPr/>
              <a:t>11</a:t>
            </a:fld>
            <a:endParaRPr lang="uk-UA" altLang="en-US" dirty="0"/>
          </a:p>
        </p:txBody>
      </p:sp>
    </p:spTree>
    <p:extLst>
      <p:ext uri="{BB962C8B-B14F-4D97-AF65-F5344CB8AC3E}">
        <p14:creationId xmlns:p14="http://schemas.microsoft.com/office/powerpoint/2010/main" val="18230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 Regional Bureau</a:t>
            </a:r>
            <a:endParaRPr lang="en-US" dirty="0"/>
          </a:p>
        </p:txBody>
      </p:sp>
      <p:sp>
        <p:nvSpPr>
          <p:cNvPr id="3" name="Content Placeholder 2"/>
          <p:cNvSpPr>
            <a:spLocks noGrp="1"/>
          </p:cNvSpPr>
          <p:nvPr>
            <p:ph idx="1"/>
          </p:nvPr>
        </p:nvSpPr>
        <p:spPr>
          <a:xfrm>
            <a:off x="540000" y="1535700"/>
            <a:ext cx="8378575" cy="3220368"/>
          </a:xfrm>
        </p:spPr>
        <p:txBody>
          <a:bodyPr/>
          <a:lstStyle/>
          <a:p>
            <a:pPr marL="457200" indent="-457200">
              <a:spcAft>
                <a:spcPts val="0"/>
              </a:spcAft>
              <a:buFontTx/>
              <a:buChar char="-"/>
            </a:pPr>
            <a:r>
              <a:rPr lang="en-US" dirty="0"/>
              <a:t>Established in November 2016</a:t>
            </a:r>
          </a:p>
          <a:p>
            <a:pPr marL="742950" lvl="1" indent="-457200">
              <a:buFontTx/>
              <a:buChar char="-"/>
            </a:pPr>
            <a:r>
              <a:rPr lang="en-US" dirty="0"/>
              <a:t>Arab Workshop @ IGF 2016</a:t>
            </a:r>
          </a:p>
          <a:p>
            <a:pPr marL="742950" lvl="1" indent="-457200">
              <a:buFontTx/>
              <a:buChar char="-"/>
            </a:pPr>
            <a:r>
              <a:rPr lang="en-US" dirty="0"/>
              <a:t>IXP Best Practices workshop in Beirut 24-25 March 2017</a:t>
            </a:r>
          </a:p>
          <a:p>
            <a:pPr marL="742950" lvl="1" indent="-457200">
              <a:buFontTx/>
              <a:buChar char="-"/>
            </a:pPr>
            <a:r>
              <a:rPr lang="en-US" dirty="0"/>
              <a:t>Middle East Chapters Workshop 19-21 April 2017</a:t>
            </a:r>
          </a:p>
          <a:p>
            <a:pPr marL="742950" lvl="1" indent="-457200">
              <a:buFontTx/>
              <a:buChar char="-"/>
            </a:pPr>
            <a:r>
              <a:rPr lang="en-US" dirty="0"/>
              <a:t>2 regional calls; several one on one calls and </a:t>
            </a:r>
            <a:r>
              <a:rPr lang="en-US" dirty="0" smtClean="0"/>
              <a:t>meeting</a:t>
            </a:r>
          </a:p>
          <a:p>
            <a:pPr>
              <a:spcAft>
                <a:spcPts val="0"/>
              </a:spcAft>
            </a:pPr>
            <a:r>
              <a:rPr lang="en-US" dirty="0" smtClean="0"/>
              <a:t>    </a:t>
            </a:r>
          </a:p>
          <a:p>
            <a:pPr>
              <a:spcAft>
                <a:spcPts val="0"/>
              </a:spcAft>
            </a:pPr>
            <a:r>
              <a:rPr lang="en-US" dirty="0" smtClean="0"/>
              <a:t>- Strategic </a:t>
            </a:r>
            <a:r>
              <a:rPr lang="en-US" dirty="0"/>
              <a:t>Objectives</a:t>
            </a:r>
          </a:p>
          <a:p>
            <a:pPr marL="742950" lvl="1" indent="-457200">
              <a:buFontTx/>
              <a:buChar char="-"/>
            </a:pPr>
            <a:r>
              <a:rPr lang="en-US" dirty="0"/>
              <a:t>Empowering chapters and members</a:t>
            </a:r>
          </a:p>
          <a:p>
            <a:pPr marL="742950" lvl="1" indent="-457200">
              <a:buFontTx/>
              <a:buChar char="-"/>
            </a:pPr>
            <a:r>
              <a:rPr lang="en-US" dirty="0"/>
              <a:t>Strengthening Government Relationships</a:t>
            </a:r>
          </a:p>
          <a:p>
            <a:pPr marL="742950" lvl="1" indent="-457200">
              <a:buFontTx/>
              <a:buChar char="-"/>
            </a:pPr>
            <a:r>
              <a:rPr lang="en-US" dirty="0"/>
              <a:t>Address Gender Gap </a:t>
            </a:r>
          </a:p>
          <a:p>
            <a:pPr marL="742950" lvl="1" indent="-457200">
              <a:buFontTx/>
              <a:buChar char="-"/>
            </a:pPr>
            <a:r>
              <a:rPr lang="en-US" dirty="0"/>
              <a:t>Improve Participation in the Digital Economy</a:t>
            </a:r>
          </a:p>
          <a:p>
            <a:pPr marL="742950" lvl="1" indent="-457200">
              <a:buFontTx/>
              <a:buChar char="-"/>
            </a:pPr>
            <a:r>
              <a:rPr lang="en-US" dirty="0"/>
              <a:t>Build the Middle East Technical </a:t>
            </a:r>
            <a:r>
              <a:rPr lang="en-US" dirty="0" smtClean="0"/>
              <a:t>Community</a:t>
            </a:r>
          </a:p>
          <a:p>
            <a:pPr marL="742950" lvl="1" indent="-457200">
              <a:buFontTx/>
              <a:buChar char="-"/>
            </a:pPr>
            <a:r>
              <a:rPr lang="en-US" dirty="0" smtClean="0"/>
              <a:t>Engagement through partnerships with governments, civil society, and private sector</a:t>
            </a:r>
          </a:p>
          <a:p>
            <a:pPr marL="457200" indent="-457200">
              <a:buFontTx/>
              <a:buChar char="-"/>
            </a:pPr>
            <a:endParaRPr lang="en-US" dirty="0" smtClean="0"/>
          </a:p>
          <a:p>
            <a:pPr marL="742950" lvl="1" indent="-457200">
              <a:buFontTx/>
              <a:buChar char="-"/>
            </a:pPr>
            <a:endParaRPr lang="en-US" sz="2800" dirty="0">
              <a:ea typeface="Hind Medium" charset="0"/>
              <a:cs typeface="Hind Medium" charset="0"/>
            </a:endParaRPr>
          </a:p>
        </p:txBody>
      </p:sp>
      <p:sp>
        <p:nvSpPr>
          <p:cNvPr id="4" name="Slide Number Placeholder 3"/>
          <p:cNvSpPr>
            <a:spLocks noGrp="1"/>
          </p:cNvSpPr>
          <p:nvPr>
            <p:ph type="sldNum" sz="quarter" idx="15"/>
          </p:nvPr>
        </p:nvSpPr>
        <p:spPr/>
        <p:txBody>
          <a:bodyPr/>
          <a:lstStyle/>
          <a:p>
            <a:fld id="{9EE1D23A-55C4-7542-8A1B-C225D7430AAE}" type="slidenum">
              <a:rPr lang="uk-UA" altLang="en-US" smtClean="0"/>
              <a:pPr/>
              <a:t>2</a:t>
            </a:fld>
            <a:endParaRPr lang="uk-UA" alt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1666" t="1894" r="4672" b="22237"/>
          <a:stretch/>
        </p:blipFill>
        <p:spPr>
          <a:xfrm>
            <a:off x="9232900" y="-12700"/>
            <a:ext cx="2236665" cy="21082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9705" t="7230" b="25146"/>
          <a:stretch/>
        </p:blipFill>
        <p:spPr>
          <a:xfrm>
            <a:off x="9207500" y="4521200"/>
            <a:ext cx="2262064" cy="23368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4856" b="23076"/>
          <a:stretch/>
        </p:blipFill>
        <p:spPr>
          <a:xfrm>
            <a:off x="9220199" y="2082800"/>
            <a:ext cx="2249365" cy="2424195"/>
          </a:xfrm>
          <a:prstGeom prst="rect">
            <a:avLst/>
          </a:prstGeom>
        </p:spPr>
      </p:pic>
    </p:spTree>
    <p:extLst>
      <p:ext uri="{BB962C8B-B14F-4D97-AF65-F5344CB8AC3E}">
        <p14:creationId xmlns:p14="http://schemas.microsoft.com/office/powerpoint/2010/main" val="1592651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spread technical know how</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smtClean="0"/>
              <a:t>Internet Society has several online courses of interest to the technical community</a:t>
            </a:r>
          </a:p>
          <a:p>
            <a:pPr marL="342900" indent="-342900">
              <a:buFont typeface="Arial" charset="0"/>
              <a:buChar char="•"/>
            </a:pPr>
            <a:r>
              <a:rPr lang="en-US" dirty="0" smtClean="0"/>
              <a:t>These </a:t>
            </a:r>
            <a:r>
              <a:rPr lang="en-US" dirty="0"/>
              <a:t>courses are administered through a blended/hybrid </a:t>
            </a:r>
            <a:r>
              <a:rPr lang="en-US" dirty="0" smtClean="0"/>
              <a:t>model to combine </a:t>
            </a:r>
            <a:r>
              <a:rPr lang="en-US" dirty="0"/>
              <a:t>online </a:t>
            </a:r>
            <a:r>
              <a:rPr lang="en-US" dirty="0" smtClean="0"/>
              <a:t>learning with face-to-face (over Zoom) class </a:t>
            </a:r>
            <a:r>
              <a:rPr lang="en-US" dirty="0"/>
              <a:t>time in a structured </a:t>
            </a:r>
            <a:r>
              <a:rPr lang="en-US" dirty="0" smtClean="0"/>
              <a:t>manner.</a:t>
            </a:r>
            <a:endParaRPr lang="en-US" dirty="0"/>
          </a:p>
          <a:p>
            <a:pPr marL="342900" indent="-342900">
              <a:buFont typeface="Arial" charset="0"/>
              <a:buChar char="•"/>
            </a:pPr>
            <a:r>
              <a:rPr lang="en-US" dirty="0" smtClean="0"/>
              <a:t>A local </a:t>
            </a:r>
            <a:r>
              <a:rPr lang="en-US" dirty="0"/>
              <a:t>moderator to groups of 8 people or more.  The groups come together to discuss the material in the online courses.</a:t>
            </a:r>
          </a:p>
          <a:p>
            <a:pPr marL="342900" indent="-342900">
              <a:buFont typeface="Arial" charset="0"/>
              <a:buChar char="•"/>
            </a:pPr>
            <a:r>
              <a:rPr lang="en-US" dirty="0" smtClean="0"/>
              <a:t>The Internet Society is looking for moderators for the following courses</a:t>
            </a:r>
          </a:p>
          <a:p>
            <a:pPr marL="342900" indent="-342900">
              <a:buFont typeface="Arial" charset="0"/>
              <a:buChar char="•"/>
            </a:pPr>
            <a:endParaRPr lang="en-US" dirty="0"/>
          </a:p>
        </p:txBody>
      </p:sp>
      <p:sp>
        <p:nvSpPr>
          <p:cNvPr id="4" name="Slide Number Placeholder 3"/>
          <p:cNvSpPr>
            <a:spLocks noGrp="1"/>
          </p:cNvSpPr>
          <p:nvPr>
            <p:ph type="sldNum" sz="quarter" idx="15"/>
          </p:nvPr>
        </p:nvSpPr>
        <p:spPr/>
        <p:txBody>
          <a:bodyPr/>
          <a:lstStyle/>
          <a:p>
            <a:fld id="{9EE1D23A-55C4-7542-8A1B-C225D7430AAE}" type="slidenum">
              <a:rPr lang="uk-UA" altLang="en-US" smtClean="0"/>
              <a:pPr/>
              <a:t>3</a:t>
            </a:fld>
            <a:endParaRPr lang="uk-UA" altLang="en-US" dirty="0"/>
          </a:p>
        </p:txBody>
      </p:sp>
    </p:spTree>
    <p:extLst>
      <p:ext uri="{BB962C8B-B14F-4D97-AF65-F5344CB8AC3E}">
        <p14:creationId xmlns:p14="http://schemas.microsoft.com/office/powerpoint/2010/main" val="2081550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35000" y="532327"/>
            <a:ext cx="10909300" cy="684213"/>
          </a:xfrm>
        </p:spPr>
        <p:txBody>
          <a:bodyPr/>
          <a:lstStyle/>
          <a:p>
            <a:r>
              <a:rPr lang="en-US" altLang="x-none" sz="2800" b="1" dirty="0" smtClean="0">
                <a:solidFill>
                  <a:schemeClr val="tx1"/>
                </a:solidFill>
                <a:latin typeface="Arial" charset="0"/>
                <a:ea typeface="Arial" charset="0"/>
                <a:cs typeface="Arial" charset="0"/>
              </a:rPr>
              <a:t>Building Computer Security Incident Response Teams (CSIRTs)</a:t>
            </a:r>
            <a:endParaRPr lang="en-US" altLang="x-none" sz="2800" b="1" dirty="0">
              <a:solidFill>
                <a:schemeClr val="tx1"/>
              </a:solidFill>
              <a:latin typeface="Arial" charset="0"/>
              <a:ea typeface="Arial" charset="0"/>
              <a:cs typeface="Arial" charset="0"/>
            </a:endParaRPr>
          </a:p>
        </p:txBody>
      </p:sp>
      <p:sp>
        <p:nvSpPr>
          <p:cNvPr id="8" name="TextBox 7"/>
          <p:cNvSpPr txBox="1"/>
          <p:nvPr/>
        </p:nvSpPr>
        <p:spPr>
          <a:xfrm>
            <a:off x="635000" y="1216540"/>
            <a:ext cx="10998200" cy="3970318"/>
          </a:xfrm>
          <a:prstGeom prst="rect">
            <a:avLst/>
          </a:prstGeom>
          <a:noFill/>
        </p:spPr>
        <p:txBody>
          <a:bodyPr wrap="square" rtlCol="0">
            <a:spAutoFit/>
          </a:bodyPr>
          <a:lstStyle/>
          <a:p>
            <a:r>
              <a:rPr lang="en-US" dirty="0" smtClean="0"/>
              <a:t>The </a:t>
            </a:r>
            <a:r>
              <a:rPr lang="en-US" dirty="0"/>
              <a:t>goal of this online course is to provide high-level guidance on the scope, motivation and importance of establishing </a:t>
            </a:r>
            <a:r>
              <a:rPr lang="en-US" dirty="0" smtClean="0"/>
              <a:t>Computer Security Incident Response Teams (CSIRTs), </a:t>
            </a:r>
            <a:r>
              <a:rPr lang="en-US" dirty="0"/>
              <a:t>and </a:t>
            </a:r>
            <a:r>
              <a:rPr lang="en-US" dirty="0" smtClean="0"/>
              <a:t>covers </a:t>
            </a:r>
            <a:r>
              <a:rPr lang="en-US" dirty="0"/>
              <a:t>the process of setting up CSIRTs from all relevant perspectives such as business management, process management and the technical perspective</a:t>
            </a:r>
            <a:r>
              <a:rPr lang="en-US" dirty="0" smtClean="0"/>
              <a:t>. The topics covered in this course are as follows:</a:t>
            </a:r>
          </a:p>
          <a:p>
            <a:endParaRPr lang="en-US" dirty="0"/>
          </a:p>
          <a:p>
            <a:pPr marL="285750" indent="-285750">
              <a:buFont typeface="Arial" charset="0"/>
              <a:buChar char="•"/>
            </a:pPr>
            <a:r>
              <a:rPr lang="en-US" dirty="0" smtClean="0"/>
              <a:t>Background on CSIRTs</a:t>
            </a:r>
          </a:p>
          <a:p>
            <a:pPr marL="285750" indent="-285750">
              <a:buFont typeface="Arial" charset="0"/>
              <a:buChar char="•"/>
            </a:pPr>
            <a:r>
              <a:rPr lang="en-US" dirty="0" smtClean="0"/>
              <a:t>Planning for a CSIRT</a:t>
            </a:r>
          </a:p>
          <a:p>
            <a:pPr marL="285750" indent="-285750">
              <a:buFont typeface="Arial" charset="0"/>
              <a:buChar char="•"/>
            </a:pPr>
            <a:r>
              <a:rPr lang="en-US" dirty="0" smtClean="0"/>
              <a:t>Developing the Business Plan</a:t>
            </a:r>
          </a:p>
          <a:p>
            <a:pPr marL="285750" indent="-285750">
              <a:buFont typeface="Arial" charset="0"/>
              <a:buChar char="•"/>
            </a:pPr>
            <a:r>
              <a:rPr lang="en-US" dirty="0" smtClean="0"/>
              <a:t>Promoting the Business Plan</a:t>
            </a:r>
          </a:p>
          <a:p>
            <a:pPr marL="285750" indent="-285750">
              <a:buFont typeface="Arial" charset="0"/>
              <a:buChar char="•"/>
            </a:pPr>
            <a:r>
              <a:rPr lang="en-US" dirty="0" smtClean="0"/>
              <a:t>Operational and Technical Procedures</a:t>
            </a:r>
          </a:p>
          <a:p>
            <a:pPr marL="285750" indent="-285750">
              <a:buFont typeface="Arial" charset="0"/>
              <a:buChar char="•"/>
            </a:pPr>
            <a:r>
              <a:rPr lang="en-US" dirty="0" smtClean="0"/>
              <a:t>Training the Staff</a:t>
            </a:r>
          </a:p>
          <a:p>
            <a:pPr marL="285750" indent="-285750">
              <a:buFont typeface="Arial" charset="0"/>
              <a:buChar char="•"/>
            </a:pPr>
            <a:r>
              <a:rPr lang="en-US" dirty="0" smtClean="0"/>
              <a:t>Practical Example of a CSIRT Task</a:t>
            </a:r>
          </a:p>
          <a:p>
            <a:pPr marL="285750" indent="-285750">
              <a:buFont typeface="Arial" charset="0"/>
              <a:buChar char="•"/>
            </a:pPr>
            <a:endParaRPr lang="en-US" dirty="0"/>
          </a:p>
          <a:p>
            <a:r>
              <a:rPr lang="en-US" b="1" dirty="0" smtClean="0"/>
              <a:t>Languages Available: </a:t>
            </a:r>
            <a:r>
              <a:rPr lang="en-US" dirty="0" smtClean="0"/>
              <a:t>English</a:t>
            </a:r>
            <a:endParaRPr lang="en-US" dirty="0"/>
          </a:p>
        </p:txBody>
      </p:sp>
    </p:spTree>
    <p:extLst>
      <p:ext uri="{BB962C8B-B14F-4D97-AF65-F5344CB8AC3E}">
        <p14:creationId xmlns:p14="http://schemas.microsoft.com/office/powerpoint/2010/main" val="163636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35000" y="532327"/>
            <a:ext cx="8928100" cy="684213"/>
          </a:xfrm>
        </p:spPr>
        <p:txBody>
          <a:bodyPr/>
          <a:lstStyle/>
          <a:p>
            <a:r>
              <a:rPr lang="en-US" altLang="x-none" b="1" dirty="0" smtClean="0">
                <a:solidFill>
                  <a:schemeClr val="tx1"/>
                </a:solidFill>
                <a:latin typeface="Arial" charset="0"/>
                <a:ea typeface="Arial" charset="0"/>
                <a:cs typeface="Arial" charset="0"/>
              </a:rPr>
              <a:t>Building Wireless Community Networks</a:t>
            </a:r>
            <a:endParaRPr lang="en-US" altLang="x-none" b="1" dirty="0">
              <a:solidFill>
                <a:schemeClr val="tx1"/>
              </a:solidFill>
              <a:latin typeface="Arial" charset="0"/>
              <a:ea typeface="Arial" charset="0"/>
              <a:cs typeface="Arial" charset="0"/>
            </a:endParaRPr>
          </a:p>
        </p:txBody>
      </p:sp>
      <p:sp>
        <p:nvSpPr>
          <p:cNvPr id="8" name="TextBox 7"/>
          <p:cNvSpPr txBox="1"/>
          <p:nvPr/>
        </p:nvSpPr>
        <p:spPr>
          <a:xfrm>
            <a:off x="635000" y="1216540"/>
            <a:ext cx="10998200" cy="5062924"/>
          </a:xfrm>
          <a:prstGeom prst="rect">
            <a:avLst/>
          </a:prstGeom>
          <a:noFill/>
        </p:spPr>
        <p:txBody>
          <a:bodyPr wrap="square" rtlCol="0">
            <a:spAutoFit/>
          </a:bodyPr>
          <a:lstStyle/>
          <a:p>
            <a:r>
              <a:rPr lang="en-US" sz="1700" dirty="0"/>
              <a:t> </a:t>
            </a:r>
            <a:r>
              <a:rPr lang="en-US" sz="1700" dirty="0" smtClean="0"/>
              <a:t>This </a:t>
            </a:r>
            <a:r>
              <a:rPr lang="en-US" sz="1700" dirty="0"/>
              <a:t>course provides a solid foundation on how to build wireless community networks to foster collective endeavor through a shared, intangible network. It covers important topics such as wireless network standards, radio physics, practical network planning, IP network administration, radio device configuration, securing wireless networks, and others</a:t>
            </a:r>
            <a:r>
              <a:rPr lang="en-US" sz="1700" dirty="0" smtClean="0"/>
              <a:t>. The modules in this course are as follows:</a:t>
            </a:r>
          </a:p>
          <a:p>
            <a:endParaRPr lang="en-US" sz="1700" dirty="0"/>
          </a:p>
          <a:p>
            <a:pPr marL="285750" indent="-285750">
              <a:buFont typeface="Arial" charset="0"/>
              <a:buChar char="•"/>
            </a:pPr>
            <a:r>
              <a:rPr lang="en-US" sz="1700" dirty="0" smtClean="0"/>
              <a:t>Wireless Networking Standards </a:t>
            </a:r>
            <a:r>
              <a:rPr lang="mr-IN" sz="1700" dirty="0" smtClean="0"/>
              <a:t>–</a:t>
            </a:r>
            <a:r>
              <a:rPr lang="en-US" sz="1700" dirty="0" smtClean="0"/>
              <a:t> IEEE</a:t>
            </a:r>
          </a:p>
          <a:p>
            <a:pPr marL="285750" indent="-285750">
              <a:buFont typeface="Arial" charset="0"/>
              <a:buChar char="•"/>
            </a:pPr>
            <a:r>
              <a:rPr lang="en-US" sz="1700" dirty="0" smtClean="0"/>
              <a:t>Radio Physics</a:t>
            </a:r>
          </a:p>
          <a:p>
            <a:pPr marL="285750" indent="-285750">
              <a:buFont typeface="Arial" charset="0"/>
              <a:buChar char="•"/>
            </a:pPr>
            <a:r>
              <a:rPr lang="en-US" sz="1700" dirty="0" smtClean="0"/>
              <a:t>Radio Link</a:t>
            </a:r>
          </a:p>
          <a:p>
            <a:pPr marL="285750" indent="-285750">
              <a:buFont typeface="Arial" charset="0"/>
              <a:buChar char="•"/>
            </a:pPr>
            <a:r>
              <a:rPr lang="en-US" sz="1700" dirty="0" smtClean="0"/>
              <a:t>Introduction to Networking</a:t>
            </a:r>
          </a:p>
          <a:p>
            <a:pPr marL="285750" indent="-285750">
              <a:buFont typeface="Arial" charset="0"/>
              <a:buChar char="•"/>
            </a:pPr>
            <a:r>
              <a:rPr lang="en-US" sz="1700" dirty="0" smtClean="0"/>
              <a:t>The Network Layer</a:t>
            </a:r>
          </a:p>
          <a:p>
            <a:pPr marL="285750" indent="-285750">
              <a:buFont typeface="Arial" charset="0"/>
              <a:buChar char="•"/>
            </a:pPr>
            <a:r>
              <a:rPr lang="en-US" sz="1700" dirty="0" smtClean="0"/>
              <a:t>Routing</a:t>
            </a:r>
          </a:p>
          <a:p>
            <a:pPr marL="285750" indent="-285750">
              <a:buFont typeface="Arial" charset="0"/>
              <a:buChar char="•"/>
            </a:pPr>
            <a:r>
              <a:rPr lang="en-US" sz="1700" dirty="0" smtClean="0"/>
              <a:t>The Upper Layers</a:t>
            </a:r>
          </a:p>
          <a:p>
            <a:pPr marL="285750" indent="-285750">
              <a:buFont typeface="Arial" charset="0"/>
              <a:buChar char="•"/>
            </a:pPr>
            <a:r>
              <a:rPr lang="en-US" sz="1700" dirty="0" smtClean="0"/>
              <a:t>Network Topologies and Infrastructure</a:t>
            </a:r>
          </a:p>
          <a:p>
            <a:pPr marL="285750" indent="-285750">
              <a:buFont typeface="Arial" charset="0"/>
              <a:buChar char="•"/>
            </a:pPr>
            <a:r>
              <a:rPr lang="en-US" sz="1700" dirty="0" smtClean="0"/>
              <a:t>Radio Device Configuration</a:t>
            </a:r>
          </a:p>
          <a:p>
            <a:pPr marL="285750" indent="-285750">
              <a:buFont typeface="Arial" charset="0"/>
              <a:buChar char="•"/>
            </a:pPr>
            <a:r>
              <a:rPr lang="en-US" sz="1700" dirty="0" smtClean="0"/>
              <a:t>How to Make Wireless Networks Secure</a:t>
            </a:r>
          </a:p>
          <a:p>
            <a:pPr marL="285750" indent="-285750">
              <a:buFont typeface="Arial" charset="0"/>
              <a:buChar char="•"/>
            </a:pPr>
            <a:r>
              <a:rPr lang="en-US" sz="1700" dirty="0" smtClean="0"/>
              <a:t>Example of Access Point Configuration</a:t>
            </a:r>
          </a:p>
          <a:p>
            <a:pPr marL="285750" indent="-285750">
              <a:buFont typeface="Arial" charset="0"/>
              <a:buChar char="•"/>
            </a:pPr>
            <a:r>
              <a:rPr lang="en-US" sz="1700" dirty="0" smtClean="0"/>
              <a:t>Troubleshooting a Wireless Network</a:t>
            </a:r>
          </a:p>
          <a:p>
            <a:pPr marL="285750" indent="-285750">
              <a:buFont typeface="Arial" charset="0"/>
              <a:buChar char="•"/>
            </a:pPr>
            <a:endParaRPr lang="en-US" sz="1700" dirty="0"/>
          </a:p>
          <a:p>
            <a:r>
              <a:rPr lang="en-US" sz="1700" b="1" dirty="0"/>
              <a:t>Languages Available: </a:t>
            </a:r>
            <a:r>
              <a:rPr lang="en-US" sz="1700" dirty="0" smtClean="0"/>
              <a:t>English (Spanish and Russian currently in development)</a:t>
            </a:r>
            <a:endParaRPr lang="en-US" sz="1700" dirty="0"/>
          </a:p>
        </p:txBody>
      </p:sp>
    </p:spTree>
    <p:extLst>
      <p:ext uri="{BB962C8B-B14F-4D97-AF65-F5344CB8AC3E}">
        <p14:creationId xmlns:p14="http://schemas.microsoft.com/office/powerpoint/2010/main" val="38951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35000" y="532327"/>
            <a:ext cx="8928100" cy="684213"/>
          </a:xfrm>
        </p:spPr>
        <p:txBody>
          <a:bodyPr/>
          <a:lstStyle/>
          <a:p>
            <a:r>
              <a:rPr lang="en-US" altLang="x-none" b="1" dirty="0" smtClean="0">
                <a:solidFill>
                  <a:schemeClr val="tx1"/>
                </a:solidFill>
                <a:latin typeface="Arial" charset="0"/>
                <a:ea typeface="Arial" charset="0"/>
                <a:cs typeface="Arial" charset="0"/>
              </a:rPr>
              <a:t>Combating Spam and Mobile Threats</a:t>
            </a:r>
            <a:endParaRPr lang="en-US" altLang="x-none" b="1" dirty="0">
              <a:solidFill>
                <a:schemeClr val="tx1"/>
              </a:solidFill>
              <a:latin typeface="Arial" charset="0"/>
              <a:ea typeface="Arial" charset="0"/>
              <a:cs typeface="Arial" charset="0"/>
            </a:endParaRPr>
          </a:p>
        </p:txBody>
      </p:sp>
      <p:sp>
        <p:nvSpPr>
          <p:cNvPr id="8" name="TextBox 7"/>
          <p:cNvSpPr txBox="1"/>
          <p:nvPr/>
        </p:nvSpPr>
        <p:spPr>
          <a:xfrm>
            <a:off x="635000" y="1216540"/>
            <a:ext cx="10998200" cy="3970318"/>
          </a:xfrm>
          <a:prstGeom prst="rect">
            <a:avLst/>
          </a:prstGeom>
          <a:noFill/>
        </p:spPr>
        <p:txBody>
          <a:bodyPr wrap="square" rtlCol="0">
            <a:spAutoFit/>
          </a:bodyPr>
          <a:lstStyle/>
          <a:p>
            <a:r>
              <a:rPr lang="en-US" dirty="0" smtClean="0"/>
              <a:t>This </a:t>
            </a:r>
            <a:r>
              <a:rPr lang="en-US" dirty="0"/>
              <a:t>course focuses on the growing use of mobility to access the Internet, the risks of becoming infected by malware, spreading botnets, redirecting Internet traffic to malicious websites, hijacking cloud and hosting services and inserting spyware onto computers and handheld devices. It shows how the risk increases and impacts countries and users who are unaware or under prepared to address the problem of spam and malicious threat. The course will provide you with a better understanding of the online and mobile threats facing governments, businesses and consumers today</a:t>
            </a:r>
            <a:r>
              <a:rPr lang="en-US" dirty="0" smtClean="0"/>
              <a:t>. This course includes the following modules:</a:t>
            </a:r>
          </a:p>
          <a:p>
            <a:endParaRPr lang="en-US" dirty="0"/>
          </a:p>
          <a:p>
            <a:pPr marL="285750" indent="-285750">
              <a:buFont typeface="Arial" charset="0"/>
              <a:buChar char="•"/>
            </a:pPr>
            <a:r>
              <a:rPr lang="en-US" dirty="0" smtClean="0"/>
              <a:t>Introduction to Spam</a:t>
            </a:r>
          </a:p>
          <a:p>
            <a:pPr marL="285750" indent="-285750">
              <a:buFont typeface="Arial" charset="0"/>
              <a:buChar char="•"/>
            </a:pPr>
            <a:r>
              <a:rPr lang="en-US" dirty="0" smtClean="0"/>
              <a:t>Malware and Botnets</a:t>
            </a:r>
          </a:p>
          <a:p>
            <a:pPr marL="285750" indent="-285750">
              <a:buFont typeface="Arial" charset="0"/>
              <a:buChar char="•"/>
            </a:pPr>
            <a:r>
              <a:rPr lang="en-US" dirty="0" smtClean="0"/>
              <a:t>Phishing</a:t>
            </a:r>
          </a:p>
          <a:p>
            <a:pPr marL="285750" indent="-285750">
              <a:buFont typeface="Arial" charset="0"/>
              <a:buChar char="•"/>
            </a:pPr>
            <a:r>
              <a:rPr lang="en-US" dirty="0" smtClean="0"/>
              <a:t>Domain Name System and Internet Protocol Exploits</a:t>
            </a:r>
          </a:p>
          <a:p>
            <a:pPr marL="285750" indent="-285750">
              <a:buFont typeface="Arial" charset="0"/>
              <a:buChar char="•"/>
            </a:pPr>
            <a:r>
              <a:rPr lang="en-US" dirty="0" smtClean="0"/>
              <a:t>Mobile Threats</a:t>
            </a:r>
          </a:p>
          <a:p>
            <a:pPr marL="285750" indent="-285750">
              <a:buFont typeface="Arial" charset="0"/>
              <a:buChar char="•"/>
            </a:pPr>
            <a:endParaRPr lang="en-US" dirty="0"/>
          </a:p>
          <a:p>
            <a:r>
              <a:rPr lang="en-US" b="1" dirty="0"/>
              <a:t>Languages Available: </a:t>
            </a:r>
            <a:r>
              <a:rPr lang="en-US" dirty="0" smtClean="0"/>
              <a:t>English</a:t>
            </a:r>
            <a:r>
              <a:rPr lang="en-US" dirty="0"/>
              <a:t> </a:t>
            </a:r>
            <a:r>
              <a:rPr lang="en-US" dirty="0" smtClean="0"/>
              <a:t>and Spanish</a:t>
            </a:r>
            <a:endParaRPr lang="en-US" dirty="0"/>
          </a:p>
        </p:txBody>
      </p:sp>
    </p:spTree>
    <p:extLst>
      <p:ext uri="{BB962C8B-B14F-4D97-AF65-F5344CB8AC3E}">
        <p14:creationId xmlns:p14="http://schemas.microsoft.com/office/powerpoint/2010/main" val="1555688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35000" y="532327"/>
            <a:ext cx="8928100" cy="684213"/>
          </a:xfrm>
        </p:spPr>
        <p:txBody>
          <a:bodyPr/>
          <a:lstStyle/>
          <a:p>
            <a:r>
              <a:rPr lang="en-US" altLang="x-none" b="1" dirty="0" smtClean="0">
                <a:solidFill>
                  <a:schemeClr val="tx1"/>
                </a:solidFill>
                <a:latin typeface="Arial" charset="0"/>
                <a:ea typeface="Arial" charset="0"/>
                <a:cs typeface="Arial" charset="0"/>
              </a:rPr>
              <a:t>Digital Footprints</a:t>
            </a:r>
            <a:endParaRPr lang="en-US" altLang="x-none" b="1" dirty="0">
              <a:solidFill>
                <a:schemeClr val="tx1"/>
              </a:solidFill>
              <a:latin typeface="Arial" charset="0"/>
              <a:ea typeface="Arial" charset="0"/>
              <a:cs typeface="Arial" charset="0"/>
            </a:endParaRPr>
          </a:p>
        </p:txBody>
      </p:sp>
      <p:sp>
        <p:nvSpPr>
          <p:cNvPr id="8" name="TextBox 7"/>
          <p:cNvSpPr txBox="1"/>
          <p:nvPr/>
        </p:nvSpPr>
        <p:spPr>
          <a:xfrm>
            <a:off x="635000" y="1216540"/>
            <a:ext cx="10998200" cy="3970318"/>
          </a:xfrm>
          <a:prstGeom prst="rect">
            <a:avLst/>
          </a:prstGeom>
          <a:noFill/>
        </p:spPr>
        <p:txBody>
          <a:bodyPr wrap="square" rtlCol="0">
            <a:spAutoFit/>
          </a:bodyPr>
          <a:lstStyle/>
          <a:p>
            <a:r>
              <a:rPr lang="en-US" dirty="0" smtClean="0"/>
              <a:t>These </a:t>
            </a:r>
            <a:r>
              <a:rPr lang="en-US" dirty="0"/>
              <a:t>online </a:t>
            </a:r>
            <a:r>
              <a:rPr lang="en-US" dirty="0" smtClean="0"/>
              <a:t>tutorials were </a:t>
            </a:r>
            <a:r>
              <a:rPr lang="en-US" dirty="0"/>
              <a:t>developed to help you not only learn about your digital footprint, but help you make the right choices to take back control of your online identity</a:t>
            </a:r>
            <a:r>
              <a:rPr lang="en-US" dirty="0" smtClean="0"/>
              <a:t>. There are nine (9) tutorials in this series:</a:t>
            </a:r>
          </a:p>
          <a:p>
            <a:endParaRPr lang="en-US" dirty="0"/>
          </a:p>
          <a:p>
            <a:pPr marL="285750" indent="-285750">
              <a:buFont typeface="Arial" charset="0"/>
              <a:buChar char="•"/>
            </a:pPr>
            <a:r>
              <a:rPr lang="en-US" dirty="0" smtClean="0"/>
              <a:t>What is a Digital Footprint?</a:t>
            </a:r>
          </a:p>
          <a:p>
            <a:pPr marL="285750" indent="-285750">
              <a:buFont typeface="Arial" charset="0"/>
              <a:buChar char="•"/>
            </a:pPr>
            <a:r>
              <a:rPr lang="en-US" dirty="0" smtClean="0"/>
              <a:t>Why Did We Start Leaving Such Big Footprints?</a:t>
            </a:r>
          </a:p>
          <a:p>
            <a:pPr marL="285750" indent="-285750">
              <a:buFont typeface="Arial" charset="0"/>
              <a:buChar char="•"/>
            </a:pPr>
            <a:r>
              <a:rPr lang="en-US" dirty="0" smtClean="0"/>
              <a:t>What is the Economic Bargain for Internet Users?</a:t>
            </a:r>
          </a:p>
          <a:p>
            <a:pPr marL="285750" indent="-285750">
              <a:buFont typeface="Arial" charset="0"/>
              <a:buChar char="•"/>
            </a:pPr>
            <a:r>
              <a:rPr lang="en-US" dirty="0" smtClean="0"/>
              <a:t>Are Digital Footprints a Problem?</a:t>
            </a:r>
          </a:p>
          <a:p>
            <a:pPr marL="285750" indent="-285750">
              <a:buFont typeface="Arial" charset="0"/>
              <a:buChar char="•"/>
            </a:pPr>
            <a:r>
              <a:rPr lang="en-US" dirty="0" smtClean="0"/>
              <a:t>Do Different Devices Make Different Digital Footprints?</a:t>
            </a:r>
          </a:p>
          <a:p>
            <a:pPr marL="285750" indent="-285750">
              <a:buFont typeface="Arial" charset="0"/>
              <a:buChar char="•"/>
            </a:pPr>
            <a:r>
              <a:rPr lang="en-US" dirty="0" smtClean="0"/>
              <a:t>How Can I Manage My Digital Footprints?</a:t>
            </a:r>
          </a:p>
          <a:p>
            <a:pPr marL="285750" indent="-285750">
              <a:buFont typeface="Arial" charset="0"/>
              <a:buChar char="•"/>
            </a:pPr>
            <a:r>
              <a:rPr lang="en-US" dirty="0" smtClean="0"/>
              <a:t>Who Is Tracking Me and How Do They Do It?</a:t>
            </a:r>
          </a:p>
          <a:p>
            <a:pPr marL="285750" indent="-285750">
              <a:buFont typeface="Arial" charset="0"/>
              <a:buChar char="•"/>
            </a:pPr>
            <a:r>
              <a:rPr lang="en-US" dirty="0" smtClean="0"/>
              <a:t>What Dynamics are at Work in the World of Digital Footprints?</a:t>
            </a:r>
          </a:p>
          <a:p>
            <a:pPr marL="285750" indent="-285750">
              <a:buFont typeface="Arial" charset="0"/>
              <a:buChar char="•"/>
            </a:pPr>
            <a:r>
              <a:rPr lang="en-US" dirty="0" smtClean="0"/>
              <a:t>How Does Legislation Affect Digital Footprints?</a:t>
            </a:r>
          </a:p>
          <a:p>
            <a:pPr marL="285750" indent="-285750">
              <a:buFont typeface="Arial" charset="0"/>
              <a:buChar char="•"/>
            </a:pPr>
            <a:endParaRPr lang="en-US" dirty="0"/>
          </a:p>
          <a:p>
            <a:r>
              <a:rPr lang="en-US" b="1" dirty="0"/>
              <a:t>Languages Available: </a:t>
            </a:r>
            <a:r>
              <a:rPr lang="en-US" dirty="0" smtClean="0"/>
              <a:t>English, French, Spanish, Bahasa and Urdu</a:t>
            </a:r>
            <a:endParaRPr lang="en-US" dirty="0"/>
          </a:p>
        </p:txBody>
      </p:sp>
    </p:spTree>
    <p:extLst>
      <p:ext uri="{BB962C8B-B14F-4D97-AF65-F5344CB8AC3E}">
        <p14:creationId xmlns:p14="http://schemas.microsoft.com/office/powerpoint/2010/main" val="218575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35000" y="532327"/>
            <a:ext cx="8928100" cy="684213"/>
          </a:xfrm>
        </p:spPr>
        <p:txBody>
          <a:bodyPr/>
          <a:lstStyle/>
          <a:p>
            <a:r>
              <a:rPr lang="en-US" altLang="x-none" b="1" dirty="0" smtClean="0">
                <a:solidFill>
                  <a:schemeClr val="tx1"/>
                </a:solidFill>
                <a:latin typeface="Arial" charset="0"/>
                <a:ea typeface="Arial" charset="0"/>
                <a:cs typeface="Arial" charset="0"/>
              </a:rPr>
              <a:t>Introduction to Network Operations</a:t>
            </a:r>
            <a:endParaRPr lang="en-US" altLang="x-none" b="1" dirty="0">
              <a:solidFill>
                <a:schemeClr val="tx1"/>
              </a:solidFill>
              <a:latin typeface="Arial" charset="0"/>
              <a:ea typeface="Arial" charset="0"/>
              <a:cs typeface="Arial" charset="0"/>
            </a:endParaRPr>
          </a:p>
        </p:txBody>
      </p:sp>
      <p:sp>
        <p:nvSpPr>
          <p:cNvPr id="8" name="TextBox 7"/>
          <p:cNvSpPr txBox="1"/>
          <p:nvPr/>
        </p:nvSpPr>
        <p:spPr>
          <a:xfrm>
            <a:off x="635000" y="1216540"/>
            <a:ext cx="10998200" cy="4785926"/>
          </a:xfrm>
          <a:prstGeom prst="rect">
            <a:avLst/>
          </a:prstGeom>
          <a:noFill/>
        </p:spPr>
        <p:txBody>
          <a:bodyPr wrap="square" rtlCol="0">
            <a:spAutoFit/>
          </a:bodyPr>
          <a:lstStyle/>
          <a:p>
            <a:r>
              <a:rPr lang="en-US" sz="1700" dirty="0"/>
              <a:t>This introductory online course is targeted at novice/entry level UNIX/Linux users pursuing careers in Network or System Administration. The course is practically oriented and guides the trainee step by step on how to install and setup a working UNIX server, connect it to the Internet and then run a caching Domain Name System (DNS) server in a virtualized environment. The techniques covered in the course are applicable in real world environments to setup Internet-ready caching DNS servers. It is a foundation course that provides trainees with necessary skills to allow them to progress to more advanced topics in the future</a:t>
            </a:r>
            <a:r>
              <a:rPr lang="en-US" sz="1700" dirty="0" smtClean="0"/>
              <a:t>. The topics covered in this course are as follows:</a:t>
            </a:r>
          </a:p>
          <a:p>
            <a:endParaRPr lang="en-US" sz="1700" dirty="0"/>
          </a:p>
          <a:p>
            <a:pPr marL="285750" indent="-285750">
              <a:buFont typeface="Arial" charset="0"/>
              <a:buChar char="•"/>
            </a:pPr>
            <a:r>
              <a:rPr lang="en-US" sz="1700" dirty="0" smtClean="0"/>
              <a:t>Introduction to UNIX</a:t>
            </a:r>
          </a:p>
          <a:p>
            <a:pPr marL="285750" indent="-285750">
              <a:buFont typeface="Arial" charset="0"/>
              <a:buChar char="•"/>
            </a:pPr>
            <a:r>
              <a:rPr lang="en-US" sz="1700" dirty="0" smtClean="0"/>
              <a:t>FreeBSD Installation</a:t>
            </a:r>
          </a:p>
          <a:p>
            <a:pPr marL="285750" indent="-285750">
              <a:buFont typeface="Arial" charset="0"/>
              <a:buChar char="•"/>
            </a:pPr>
            <a:r>
              <a:rPr lang="en-US" sz="1700" dirty="0" smtClean="0"/>
              <a:t>Networking</a:t>
            </a:r>
          </a:p>
          <a:p>
            <a:pPr marL="285750" indent="-285750">
              <a:buFont typeface="Arial" charset="0"/>
              <a:buChar char="•"/>
            </a:pPr>
            <a:r>
              <a:rPr lang="en-US" sz="1700" dirty="0" smtClean="0"/>
              <a:t>Working with FreeBSD Ports</a:t>
            </a:r>
          </a:p>
          <a:p>
            <a:pPr marL="285750" indent="-285750">
              <a:buFont typeface="Arial" charset="0"/>
              <a:buChar char="•"/>
            </a:pPr>
            <a:r>
              <a:rPr lang="en-US" sz="1700" dirty="0" smtClean="0"/>
              <a:t>Working with the UNIX Shell</a:t>
            </a:r>
          </a:p>
          <a:p>
            <a:pPr marL="285750" indent="-285750">
              <a:buFont typeface="Arial" charset="0"/>
              <a:buChar char="•"/>
            </a:pPr>
            <a:r>
              <a:rPr lang="en-US" sz="1700" dirty="0" smtClean="0"/>
              <a:t>Editing with VIM</a:t>
            </a:r>
          </a:p>
          <a:p>
            <a:pPr marL="285750" indent="-285750">
              <a:buFont typeface="Arial" charset="0"/>
              <a:buChar char="•"/>
            </a:pPr>
            <a:r>
              <a:rPr lang="en-US" sz="1700" dirty="0" smtClean="0"/>
              <a:t>Introduction to Shell Scripting</a:t>
            </a:r>
          </a:p>
          <a:p>
            <a:pPr marL="285750" indent="-285750">
              <a:buFont typeface="Arial" charset="0"/>
              <a:buChar char="•"/>
            </a:pPr>
            <a:r>
              <a:rPr lang="en-US" sz="1700" dirty="0" smtClean="0"/>
              <a:t>DNS Fundamentals </a:t>
            </a:r>
          </a:p>
          <a:p>
            <a:pPr marL="285750" indent="-285750">
              <a:buFont typeface="Arial" charset="0"/>
              <a:buChar char="•"/>
            </a:pPr>
            <a:r>
              <a:rPr lang="en-US" sz="1700" dirty="0" smtClean="0"/>
              <a:t>Domain Name System</a:t>
            </a:r>
          </a:p>
          <a:p>
            <a:pPr marL="285750" indent="-285750">
              <a:buFont typeface="Arial" charset="0"/>
              <a:buChar char="•"/>
            </a:pPr>
            <a:endParaRPr lang="en-US" sz="1700" dirty="0"/>
          </a:p>
          <a:p>
            <a:r>
              <a:rPr lang="en-US" sz="1600" b="1" dirty="0"/>
              <a:t>Languages Available: </a:t>
            </a:r>
            <a:r>
              <a:rPr lang="en-US" sz="1600" dirty="0" smtClean="0"/>
              <a:t>English</a:t>
            </a:r>
            <a:r>
              <a:rPr lang="en-US" sz="1700" dirty="0" smtClean="0"/>
              <a:t>, French and Spanish</a:t>
            </a:r>
            <a:endParaRPr lang="en-US" sz="1600" dirty="0"/>
          </a:p>
        </p:txBody>
      </p:sp>
    </p:spTree>
    <p:extLst>
      <p:ext uri="{BB962C8B-B14F-4D97-AF65-F5344CB8AC3E}">
        <p14:creationId xmlns:p14="http://schemas.microsoft.com/office/powerpoint/2010/main" val="649347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35000" y="532327"/>
            <a:ext cx="8928100" cy="684213"/>
          </a:xfrm>
        </p:spPr>
        <p:txBody>
          <a:bodyPr/>
          <a:lstStyle/>
          <a:p>
            <a:r>
              <a:rPr lang="en-US" altLang="x-none" b="1" smtClean="0">
                <a:solidFill>
                  <a:schemeClr val="tx1"/>
                </a:solidFill>
                <a:latin typeface="Arial" charset="0"/>
                <a:ea typeface="Arial" charset="0"/>
                <a:cs typeface="Arial" charset="0"/>
              </a:rPr>
              <a:t>Shaping the Internet </a:t>
            </a:r>
            <a:r>
              <a:rPr lang="mr-IN" altLang="x-none" b="1" smtClean="0">
                <a:solidFill>
                  <a:schemeClr val="tx1"/>
                </a:solidFill>
                <a:latin typeface="Arial" charset="0"/>
                <a:ea typeface="Arial" charset="0"/>
                <a:cs typeface="Arial" charset="0"/>
              </a:rPr>
              <a:t>–</a:t>
            </a:r>
            <a:r>
              <a:rPr lang="en-US" altLang="x-none" b="1" smtClean="0">
                <a:solidFill>
                  <a:schemeClr val="tx1"/>
                </a:solidFill>
                <a:latin typeface="Arial" charset="0"/>
                <a:ea typeface="Arial" charset="0"/>
                <a:cs typeface="Arial" charset="0"/>
              </a:rPr>
              <a:t> History &amp; Futures</a:t>
            </a:r>
            <a:endParaRPr lang="en-US" altLang="x-none" b="1" dirty="0">
              <a:solidFill>
                <a:schemeClr val="tx1"/>
              </a:solidFill>
              <a:latin typeface="Arial" charset="0"/>
              <a:ea typeface="Arial" charset="0"/>
              <a:cs typeface="Arial" charset="0"/>
            </a:endParaRPr>
          </a:p>
        </p:txBody>
      </p:sp>
      <p:sp>
        <p:nvSpPr>
          <p:cNvPr id="8" name="TextBox 7"/>
          <p:cNvSpPr txBox="1"/>
          <p:nvPr/>
        </p:nvSpPr>
        <p:spPr>
          <a:xfrm>
            <a:off x="635000" y="1216540"/>
            <a:ext cx="10998200" cy="5047536"/>
          </a:xfrm>
          <a:prstGeom prst="rect">
            <a:avLst/>
          </a:prstGeom>
          <a:noFill/>
        </p:spPr>
        <p:txBody>
          <a:bodyPr wrap="square" rtlCol="0">
            <a:spAutoFit/>
          </a:bodyPr>
          <a:lstStyle/>
          <a:p>
            <a:r>
              <a:rPr lang="en-US" sz="1700" dirty="0" smtClean="0"/>
              <a:t>This </a:t>
            </a:r>
            <a:r>
              <a:rPr lang="en-US" sz="1700" dirty="0"/>
              <a:t>course provides an overview of Internet governance touching on key areas such as its history, policy principles, actors and stakeholders, infrastructure, regulatory frameworks, multilingualism, cybersecurity, and others. The course also discusses and analyses the multi-stakeholder model, examines the developmental aspects of Internet governance, and looks at the collaborative nature of achieving Internet security and resilience. </a:t>
            </a:r>
            <a:r>
              <a:rPr lang="en-US" sz="1700" dirty="0" smtClean="0"/>
              <a:t> The modules that comprise this course are as follows:</a:t>
            </a:r>
          </a:p>
          <a:p>
            <a:endParaRPr lang="en-US" altLang="x-none" sz="1700" dirty="0">
              <a:solidFill>
                <a:srgbClr val="000000"/>
              </a:solidFill>
            </a:endParaRPr>
          </a:p>
          <a:p>
            <a:pPr marL="285750" indent="-285750">
              <a:buFont typeface="Arial" charset="0"/>
              <a:buChar char="•"/>
            </a:pPr>
            <a:r>
              <a:rPr lang="en-US" altLang="x-none" sz="1700" dirty="0" smtClean="0">
                <a:solidFill>
                  <a:srgbClr val="000000"/>
                </a:solidFill>
              </a:rPr>
              <a:t>History of the Internet</a:t>
            </a:r>
          </a:p>
          <a:p>
            <a:pPr marL="285750" indent="-285750">
              <a:buFont typeface="Arial" charset="0"/>
              <a:buChar char="•"/>
            </a:pPr>
            <a:r>
              <a:rPr lang="en-US" altLang="x-none" sz="1700" dirty="0" smtClean="0">
                <a:solidFill>
                  <a:srgbClr val="000000"/>
                </a:solidFill>
              </a:rPr>
              <a:t>Internet Invariants</a:t>
            </a:r>
          </a:p>
          <a:p>
            <a:pPr marL="285750" indent="-285750">
              <a:buFont typeface="Arial" charset="0"/>
              <a:buChar char="•"/>
            </a:pPr>
            <a:r>
              <a:rPr lang="en-US" altLang="x-none" sz="1700" dirty="0" smtClean="0">
                <a:solidFill>
                  <a:srgbClr val="000000"/>
                </a:solidFill>
              </a:rPr>
              <a:t>Introduction to Internet Governance</a:t>
            </a:r>
          </a:p>
          <a:p>
            <a:pPr marL="285750" indent="-285750">
              <a:buFont typeface="Arial" charset="0"/>
              <a:buChar char="•"/>
            </a:pPr>
            <a:r>
              <a:rPr lang="en-US" altLang="x-none" sz="1700" dirty="0" smtClean="0">
                <a:solidFill>
                  <a:srgbClr val="000000"/>
                </a:solidFill>
              </a:rPr>
              <a:t>Internet Actors and Stakeholder Groups</a:t>
            </a:r>
          </a:p>
          <a:p>
            <a:pPr marL="285750" indent="-285750">
              <a:buFont typeface="Arial" charset="0"/>
              <a:buChar char="•"/>
            </a:pPr>
            <a:r>
              <a:rPr lang="en-US" altLang="x-none" sz="1700" dirty="0" smtClean="0">
                <a:solidFill>
                  <a:srgbClr val="000000"/>
                </a:solidFill>
              </a:rPr>
              <a:t>Internet Policy Principles</a:t>
            </a:r>
          </a:p>
          <a:p>
            <a:pPr marL="285750" indent="-285750">
              <a:buFont typeface="Arial" charset="0"/>
              <a:buChar char="•"/>
            </a:pPr>
            <a:r>
              <a:rPr lang="en-US" altLang="x-none" sz="1700" dirty="0" smtClean="0">
                <a:solidFill>
                  <a:srgbClr val="000000"/>
                </a:solidFill>
              </a:rPr>
              <a:t>Infrastructure</a:t>
            </a:r>
          </a:p>
          <a:p>
            <a:pPr marL="285750" indent="-285750">
              <a:buFont typeface="Arial" charset="0"/>
              <a:buChar char="•"/>
            </a:pPr>
            <a:r>
              <a:rPr lang="en-US" altLang="x-none" sz="1700" dirty="0" smtClean="0">
                <a:solidFill>
                  <a:srgbClr val="000000"/>
                </a:solidFill>
              </a:rPr>
              <a:t>Regulatory Frameworks</a:t>
            </a:r>
          </a:p>
          <a:p>
            <a:pPr marL="285750" indent="-285750">
              <a:buFont typeface="Arial" charset="0"/>
              <a:buChar char="•"/>
            </a:pPr>
            <a:r>
              <a:rPr lang="en-US" altLang="x-none" sz="1700" dirty="0" smtClean="0">
                <a:solidFill>
                  <a:srgbClr val="000000"/>
                </a:solidFill>
              </a:rPr>
              <a:t>Internet Governance for Development</a:t>
            </a:r>
          </a:p>
          <a:p>
            <a:pPr marL="285750" indent="-285750">
              <a:buFont typeface="Arial" charset="0"/>
              <a:buChar char="•"/>
            </a:pPr>
            <a:r>
              <a:rPr lang="en-US" altLang="x-none" sz="1700" dirty="0" smtClean="0">
                <a:solidFill>
                  <a:srgbClr val="000000"/>
                </a:solidFill>
              </a:rPr>
              <a:t>Multilingualism and Internationalization</a:t>
            </a:r>
          </a:p>
          <a:p>
            <a:pPr marL="285750" indent="-285750">
              <a:buFont typeface="Arial" charset="0"/>
              <a:buChar char="•"/>
            </a:pPr>
            <a:r>
              <a:rPr lang="en-US" altLang="x-none" sz="1700" dirty="0" smtClean="0">
                <a:solidFill>
                  <a:srgbClr val="000000"/>
                </a:solidFill>
              </a:rPr>
              <a:t>Legal Aspects of Internet Governance</a:t>
            </a:r>
          </a:p>
          <a:p>
            <a:pPr marL="285750" indent="-285750">
              <a:buFont typeface="Arial" charset="0"/>
              <a:buChar char="•"/>
            </a:pPr>
            <a:r>
              <a:rPr lang="en-US" altLang="x-none" sz="1700" dirty="0" smtClean="0">
                <a:solidFill>
                  <a:srgbClr val="000000"/>
                </a:solidFill>
              </a:rPr>
              <a:t>Cybersecurity and Resilience</a:t>
            </a:r>
          </a:p>
          <a:p>
            <a:pPr marL="285750" indent="-285750">
              <a:buFont typeface="Arial" charset="0"/>
              <a:buChar char="•"/>
            </a:pPr>
            <a:endParaRPr lang="en-US" altLang="x-none" sz="1700" dirty="0">
              <a:solidFill>
                <a:srgbClr val="000000"/>
              </a:solidFill>
            </a:endParaRPr>
          </a:p>
          <a:p>
            <a:r>
              <a:rPr lang="en-US" sz="1600" b="1" dirty="0"/>
              <a:t>Languages Available: </a:t>
            </a:r>
            <a:r>
              <a:rPr lang="en-US" sz="1600" dirty="0" smtClean="0"/>
              <a:t>English</a:t>
            </a:r>
            <a:r>
              <a:rPr lang="en-US" sz="1700" dirty="0" smtClean="0">
                <a:solidFill>
                  <a:srgbClr val="000000"/>
                </a:solidFill>
              </a:rPr>
              <a:t>, French, Spanish and Portuguese</a:t>
            </a:r>
            <a:endParaRPr lang="en-US" sz="1600" dirty="0"/>
          </a:p>
        </p:txBody>
      </p:sp>
    </p:spTree>
    <p:extLst>
      <p:ext uri="{BB962C8B-B14F-4D97-AF65-F5344CB8AC3E}">
        <p14:creationId xmlns:p14="http://schemas.microsoft.com/office/powerpoint/2010/main" val="1708030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theme/theme1.xml><?xml version="1.0" encoding="utf-8"?>
<a:theme xmlns:a="http://schemas.openxmlformats.org/drawingml/2006/main" name="ISOC - Blue templat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Template_2016-08-01_EN_FINAL_v01" id="{5192F294-8424-7440-AA8F-DFA0F3CB0ECA}" vid="{63D69417-F860-6D4F-884E-B46161DA6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ISOCPPT</Template>
  <TotalTime>365</TotalTime>
  <Words>909</Words>
  <Application>Microsoft Macintosh PowerPoint</Application>
  <PresentationFormat>Widescreen</PresentationFormat>
  <Paragraphs>124</Paragraphs>
  <Slides>11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.AppleSystemUIFont</vt:lpstr>
      <vt:lpstr>Arial</vt:lpstr>
      <vt:lpstr>Arial Bold</vt:lpstr>
      <vt:lpstr>Calibri</vt:lpstr>
      <vt:lpstr>Hind Light</vt:lpstr>
      <vt:lpstr>Hind Medium</vt:lpstr>
      <vt:lpstr>Mangal</vt:lpstr>
      <vt:lpstr>ＭＳ Ｐゴシック</vt:lpstr>
      <vt:lpstr>ISOC - Blue template</vt:lpstr>
      <vt:lpstr>Capacity Building</vt:lpstr>
      <vt:lpstr>Middle East Regional Bureau</vt:lpstr>
      <vt:lpstr>How can we spread technical know how</vt:lpstr>
      <vt:lpstr>Building Computer Security Incident Response Teams (CSIRTs)</vt:lpstr>
      <vt:lpstr>Building Wireless Community Networks</vt:lpstr>
      <vt:lpstr>Combating Spam and Mobile Threats</vt:lpstr>
      <vt:lpstr>Digital Footprints</vt:lpstr>
      <vt:lpstr>Introduction to Network Operations</vt:lpstr>
      <vt:lpstr>Shaping the Internet – History &amp; Futures</vt:lpstr>
      <vt:lpstr>25 Under 25</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COMBATING BOTNETS</dc:title>
  <dc:creator>Beth Gombala</dc:creator>
  <cp:lastModifiedBy>Microsoft Office User</cp:lastModifiedBy>
  <cp:revision>47</cp:revision>
  <cp:lastPrinted>2016-06-14T17:50:38Z</cp:lastPrinted>
  <dcterms:created xsi:type="dcterms:W3CDTF">2016-10-17T20:33:33Z</dcterms:created>
  <dcterms:modified xsi:type="dcterms:W3CDTF">2017-04-20T08:46:20Z</dcterms:modified>
</cp:coreProperties>
</file>