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67"/>
  </p:notesMasterIdLst>
  <p:handoutMasterIdLst>
    <p:handoutMasterId r:id="rId68"/>
  </p:handoutMasterIdLst>
  <p:sldIdLst>
    <p:sldId id="257" r:id="rId2"/>
    <p:sldId id="412" r:id="rId3"/>
    <p:sldId id="401" r:id="rId4"/>
    <p:sldId id="258" r:id="rId5"/>
    <p:sldId id="259" r:id="rId6"/>
    <p:sldId id="268" r:id="rId7"/>
    <p:sldId id="309" r:id="rId8"/>
    <p:sldId id="308" r:id="rId9"/>
    <p:sldId id="311" r:id="rId10"/>
    <p:sldId id="310" r:id="rId11"/>
    <p:sldId id="314" r:id="rId12"/>
    <p:sldId id="399" r:id="rId13"/>
    <p:sldId id="404" r:id="rId14"/>
    <p:sldId id="405" r:id="rId15"/>
    <p:sldId id="331" r:id="rId16"/>
    <p:sldId id="408" r:id="rId17"/>
    <p:sldId id="409" r:id="rId18"/>
    <p:sldId id="410" r:id="rId19"/>
    <p:sldId id="413" r:id="rId20"/>
    <p:sldId id="414" r:id="rId21"/>
    <p:sldId id="341" r:id="rId22"/>
    <p:sldId id="360" r:id="rId23"/>
    <p:sldId id="361" r:id="rId24"/>
    <p:sldId id="362" r:id="rId25"/>
    <p:sldId id="411" r:id="rId26"/>
    <p:sldId id="363" r:id="rId27"/>
    <p:sldId id="364" r:id="rId28"/>
    <p:sldId id="365" r:id="rId29"/>
    <p:sldId id="366" r:id="rId30"/>
    <p:sldId id="367" r:id="rId31"/>
    <p:sldId id="368" r:id="rId32"/>
    <p:sldId id="369" r:id="rId33"/>
    <p:sldId id="415" r:id="rId34"/>
    <p:sldId id="416" r:id="rId35"/>
    <p:sldId id="417" r:id="rId36"/>
    <p:sldId id="418" r:id="rId37"/>
    <p:sldId id="419" r:id="rId38"/>
    <p:sldId id="371" r:id="rId39"/>
    <p:sldId id="400" r:id="rId40"/>
    <p:sldId id="304" r:id="rId41"/>
    <p:sldId id="329" r:id="rId42"/>
    <p:sldId id="402" r:id="rId43"/>
    <p:sldId id="406" r:id="rId44"/>
    <p:sldId id="377" r:id="rId45"/>
    <p:sldId id="378" r:id="rId46"/>
    <p:sldId id="379" r:id="rId47"/>
    <p:sldId id="395" r:id="rId48"/>
    <p:sldId id="396" r:id="rId49"/>
    <p:sldId id="397" r:id="rId50"/>
    <p:sldId id="398" r:id="rId51"/>
    <p:sldId id="391" r:id="rId52"/>
    <p:sldId id="392" r:id="rId53"/>
    <p:sldId id="393" r:id="rId54"/>
    <p:sldId id="394" r:id="rId55"/>
    <p:sldId id="380" r:id="rId56"/>
    <p:sldId id="381" r:id="rId57"/>
    <p:sldId id="382" r:id="rId58"/>
    <p:sldId id="383" r:id="rId59"/>
    <p:sldId id="384" r:id="rId60"/>
    <p:sldId id="385" r:id="rId61"/>
    <p:sldId id="386" r:id="rId62"/>
    <p:sldId id="387" r:id="rId63"/>
    <p:sldId id="388" r:id="rId64"/>
    <p:sldId id="389" r:id="rId65"/>
    <p:sldId id="390" r:id="rId6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8" autoAdjust="0"/>
    <p:restoredTop sz="94737" autoAdjust="0"/>
  </p:normalViewPr>
  <p:slideViewPr>
    <p:cSldViewPr>
      <p:cViewPr>
        <p:scale>
          <a:sx n="100" d="100"/>
          <a:sy n="100" d="100"/>
        </p:scale>
        <p:origin x="-276" y="654"/>
      </p:cViewPr>
      <p:guideLst>
        <p:guide orient="horz" pos="2160"/>
        <p:guide pos="2880"/>
      </p:guideLst>
    </p:cSldViewPr>
  </p:slideViewPr>
  <p:outlineViewPr>
    <p:cViewPr>
      <p:scale>
        <a:sx n="33" d="100"/>
        <a:sy n="33" d="100"/>
      </p:scale>
      <p:origin x="0" y="1884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8" d="100"/>
          <a:sy n="58" d="100"/>
        </p:scale>
        <p:origin x="-2496" y="-7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2CA30-7C35-44A3-A484-5B2DEB698303}" type="doc">
      <dgm:prSet loTypeId="urn:microsoft.com/office/officeart/2005/8/layout/chart3" loCatId="relationship" qsTypeId="urn:microsoft.com/office/officeart/2005/8/quickstyle/simple1" qsCatId="simple" csTypeId="urn:microsoft.com/office/officeart/2005/8/colors/accent1_2" csCatId="accent1" phldr="1"/>
      <dgm:spPr/>
    </dgm:pt>
    <dgm:pt modelId="{21F4F341-3CB2-4647-B687-173118F0C475}">
      <dgm:prSet phldrT="[Text]" custT="1"/>
      <dgm:spPr/>
      <dgm:t>
        <a:bodyPr/>
        <a:lstStyle/>
        <a:p>
          <a:r>
            <a:rPr lang="en-US" sz="1200" b="1" dirty="0" smtClean="0"/>
            <a:t>Passive Acknowledgment</a:t>
          </a:r>
          <a:endParaRPr lang="en-US" sz="1200" b="1" dirty="0"/>
        </a:p>
      </dgm:t>
    </dgm:pt>
    <dgm:pt modelId="{23873E0D-488B-4047-9EFD-0FF19B094CA5}" type="parTrans" cxnId="{BF71B105-0E04-4551-8310-AF0509F8F328}">
      <dgm:prSet/>
      <dgm:spPr/>
      <dgm:t>
        <a:bodyPr/>
        <a:lstStyle/>
        <a:p>
          <a:endParaRPr lang="en-US"/>
        </a:p>
      </dgm:t>
    </dgm:pt>
    <dgm:pt modelId="{DEE19E92-EDA3-40DF-AA03-5899F8332E87}" type="sibTrans" cxnId="{BF71B105-0E04-4551-8310-AF0509F8F328}">
      <dgm:prSet/>
      <dgm:spPr/>
      <dgm:t>
        <a:bodyPr/>
        <a:lstStyle/>
        <a:p>
          <a:endParaRPr lang="en-US"/>
        </a:p>
      </dgm:t>
    </dgm:pt>
    <dgm:pt modelId="{462E1367-63E5-4E00-A576-0B43DA24F444}">
      <dgm:prSet phldrT="[Text]" custT="1"/>
      <dgm:spPr/>
      <dgm:t>
        <a:bodyPr/>
        <a:lstStyle/>
        <a:p>
          <a:r>
            <a:rPr lang="en-US" sz="1200" b="1" dirty="0" smtClean="0"/>
            <a:t>Erasure Coding</a:t>
          </a:r>
          <a:endParaRPr lang="en-US" sz="1200" b="1" dirty="0"/>
        </a:p>
      </dgm:t>
    </dgm:pt>
    <dgm:pt modelId="{CBB00FA2-56BB-4F95-B3E7-6CBEE9A31B52}" type="parTrans" cxnId="{031EDF09-9E4B-4D95-8024-631F98E8C90C}">
      <dgm:prSet/>
      <dgm:spPr/>
      <dgm:t>
        <a:bodyPr/>
        <a:lstStyle/>
        <a:p>
          <a:endParaRPr lang="en-US"/>
        </a:p>
      </dgm:t>
    </dgm:pt>
    <dgm:pt modelId="{AC288BAA-2DBD-4259-967B-D82F4AB184A2}" type="sibTrans" cxnId="{031EDF09-9E4B-4D95-8024-631F98E8C90C}">
      <dgm:prSet/>
      <dgm:spPr/>
      <dgm:t>
        <a:bodyPr/>
        <a:lstStyle/>
        <a:p>
          <a:endParaRPr lang="en-US"/>
        </a:p>
      </dgm:t>
    </dgm:pt>
    <dgm:pt modelId="{8ABD691A-8375-4C2F-A66E-183604034521}">
      <dgm:prSet phldrT="[Text]" custT="1"/>
      <dgm:spPr/>
      <dgm:t>
        <a:bodyPr/>
        <a:lstStyle/>
        <a:p>
          <a:r>
            <a:rPr lang="en-US" sz="1200" b="1" dirty="0" smtClean="0"/>
            <a:t>On-Demand Multipath Routing</a:t>
          </a:r>
          <a:endParaRPr lang="en-US" sz="1200" b="1" dirty="0"/>
        </a:p>
      </dgm:t>
    </dgm:pt>
    <dgm:pt modelId="{72148140-F77C-42FF-AB6D-AF0D89CE7976}" type="parTrans" cxnId="{5D29D8B6-430F-4AE6-A66A-CE7BA5BECB91}">
      <dgm:prSet/>
      <dgm:spPr/>
      <dgm:t>
        <a:bodyPr/>
        <a:lstStyle/>
        <a:p>
          <a:endParaRPr lang="en-US"/>
        </a:p>
      </dgm:t>
    </dgm:pt>
    <dgm:pt modelId="{9CE39F97-ACFE-49B5-BF54-B7A06241BD9D}" type="sibTrans" cxnId="{5D29D8B6-430F-4AE6-A66A-CE7BA5BECB91}">
      <dgm:prSet/>
      <dgm:spPr/>
      <dgm:t>
        <a:bodyPr/>
        <a:lstStyle/>
        <a:p>
          <a:endParaRPr lang="en-US"/>
        </a:p>
      </dgm:t>
    </dgm:pt>
    <dgm:pt modelId="{4713D158-50AE-485A-A7CC-77C76AE7EB8B}" type="pres">
      <dgm:prSet presAssocID="{C432CA30-7C35-44A3-A484-5B2DEB698303}" presName="compositeShape" presStyleCnt="0">
        <dgm:presLayoutVars>
          <dgm:chMax val="7"/>
          <dgm:dir/>
          <dgm:resizeHandles val="exact"/>
        </dgm:presLayoutVars>
      </dgm:prSet>
      <dgm:spPr/>
    </dgm:pt>
    <dgm:pt modelId="{8FFF2EEE-79E8-4DC9-8EC1-97633C7BCB86}" type="pres">
      <dgm:prSet presAssocID="{C432CA30-7C35-44A3-A484-5B2DEB698303}" presName="wedge1" presStyleLbl="node1" presStyleIdx="0" presStyleCnt="3"/>
      <dgm:spPr/>
      <dgm:t>
        <a:bodyPr/>
        <a:lstStyle/>
        <a:p>
          <a:endParaRPr lang="en-US"/>
        </a:p>
      </dgm:t>
    </dgm:pt>
    <dgm:pt modelId="{AA0C60F2-7A13-47BA-B77C-98A138184834}" type="pres">
      <dgm:prSet presAssocID="{C432CA30-7C35-44A3-A484-5B2DEB698303}" presName="wedge1Tx" presStyleLbl="node1" presStyleIdx="0" presStyleCnt="3">
        <dgm:presLayoutVars>
          <dgm:chMax val="0"/>
          <dgm:chPref val="0"/>
          <dgm:bulletEnabled val="1"/>
        </dgm:presLayoutVars>
      </dgm:prSet>
      <dgm:spPr/>
      <dgm:t>
        <a:bodyPr/>
        <a:lstStyle/>
        <a:p>
          <a:endParaRPr lang="en-US"/>
        </a:p>
      </dgm:t>
    </dgm:pt>
    <dgm:pt modelId="{6AC1CAC5-3D78-4110-8032-4BB1FDC8A849}" type="pres">
      <dgm:prSet presAssocID="{C432CA30-7C35-44A3-A484-5B2DEB698303}" presName="wedge2" presStyleLbl="node1" presStyleIdx="1" presStyleCnt="3"/>
      <dgm:spPr/>
      <dgm:t>
        <a:bodyPr/>
        <a:lstStyle/>
        <a:p>
          <a:endParaRPr lang="en-US"/>
        </a:p>
      </dgm:t>
    </dgm:pt>
    <dgm:pt modelId="{EA0A3396-A0B3-43D4-A5F9-2A06670CBFC6}" type="pres">
      <dgm:prSet presAssocID="{C432CA30-7C35-44A3-A484-5B2DEB698303}" presName="wedge2Tx" presStyleLbl="node1" presStyleIdx="1" presStyleCnt="3">
        <dgm:presLayoutVars>
          <dgm:chMax val="0"/>
          <dgm:chPref val="0"/>
          <dgm:bulletEnabled val="1"/>
        </dgm:presLayoutVars>
      </dgm:prSet>
      <dgm:spPr/>
      <dgm:t>
        <a:bodyPr/>
        <a:lstStyle/>
        <a:p>
          <a:endParaRPr lang="en-US"/>
        </a:p>
      </dgm:t>
    </dgm:pt>
    <dgm:pt modelId="{544A621D-0443-483E-B2F0-78AFFED3D18C}" type="pres">
      <dgm:prSet presAssocID="{C432CA30-7C35-44A3-A484-5B2DEB698303}" presName="wedge3" presStyleLbl="node1" presStyleIdx="2" presStyleCnt="3"/>
      <dgm:spPr/>
      <dgm:t>
        <a:bodyPr/>
        <a:lstStyle/>
        <a:p>
          <a:endParaRPr lang="en-US"/>
        </a:p>
      </dgm:t>
    </dgm:pt>
    <dgm:pt modelId="{48E1B7F6-5938-497D-BA22-748007EB7F8D}" type="pres">
      <dgm:prSet presAssocID="{C432CA30-7C35-44A3-A484-5B2DEB698303}" presName="wedge3Tx" presStyleLbl="node1" presStyleIdx="2" presStyleCnt="3">
        <dgm:presLayoutVars>
          <dgm:chMax val="0"/>
          <dgm:chPref val="0"/>
          <dgm:bulletEnabled val="1"/>
        </dgm:presLayoutVars>
      </dgm:prSet>
      <dgm:spPr/>
      <dgm:t>
        <a:bodyPr/>
        <a:lstStyle/>
        <a:p>
          <a:endParaRPr lang="en-US"/>
        </a:p>
      </dgm:t>
    </dgm:pt>
  </dgm:ptLst>
  <dgm:cxnLst>
    <dgm:cxn modelId="{CA72A099-435B-47F2-B89D-A94B75392F88}" type="presOf" srcId="{8ABD691A-8375-4C2F-A66E-183604034521}" destId="{48E1B7F6-5938-497D-BA22-748007EB7F8D}" srcOrd="1" destOrd="0" presId="urn:microsoft.com/office/officeart/2005/8/layout/chart3"/>
    <dgm:cxn modelId="{5D29D8B6-430F-4AE6-A66A-CE7BA5BECB91}" srcId="{C432CA30-7C35-44A3-A484-5B2DEB698303}" destId="{8ABD691A-8375-4C2F-A66E-183604034521}" srcOrd="2" destOrd="0" parTransId="{72148140-F77C-42FF-AB6D-AF0D89CE7976}" sibTransId="{9CE39F97-ACFE-49B5-BF54-B7A06241BD9D}"/>
    <dgm:cxn modelId="{5D504376-7296-440B-B6B6-94A38DBA8A87}" type="presOf" srcId="{C432CA30-7C35-44A3-A484-5B2DEB698303}" destId="{4713D158-50AE-485A-A7CC-77C76AE7EB8B}" srcOrd="0" destOrd="0" presId="urn:microsoft.com/office/officeart/2005/8/layout/chart3"/>
    <dgm:cxn modelId="{84A5E27F-CEB6-4502-9630-EC4C598873E3}" type="presOf" srcId="{462E1367-63E5-4E00-A576-0B43DA24F444}" destId="{EA0A3396-A0B3-43D4-A5F9-2A06670CBFC6}" srcOrd="1" destOrd="0" presId="urn:microsoft.com/office/officeart/2005/8/layout/chart3"/>
    <dgm:cxn modelId="{CEE9E26D-0938-4801-AC89-04CB85AC9E42}" type="presOf" srcId="{21F4F341-3CB2-4647-B687-173118F0C475}" destId="{AA0C60F2-7A13-47BA-B77C-98A138184834}" srcOrd="1" destOrd="0" presId="urn:microsoft.com/office/officeart/2005/8/layout/chart3"/>
    <dgm:cxn modelId="{2FFA7697-7235-4681-94D2-845E3741F575}" type="presOf" srcId="{8ABD691A-8375-4C2F-A66E-183604034521}" destId="{544A621D-0443-483E-B2F0-78AFFED3D18C}" srcOrd="0" destOrd="0" presId="urn:microsoft.com/office/officeart/2005/8/layout/chart3"/>
    <dgm:cxn modelId="{031EDF09-9E4B-4D95-8024-631F98E8C90C}" srcId="{C432CA30-7C35-44A3-A484-5B2DEB698303}" destId="{462E1367-63E5-4E00-A576-0B43DA24F444}" srcOrd="1" destOrd="0" parTransId="{CBB00FA2-56BB-4F95-B3E7-6CBEE9A31B52}" sibTransId="{AC288BAA-2DBD-4259-967B-D82F4AB184A2}"/>
    <dgm:cxn modelId="{BF71B105-0E04-4551-8310-AF0509F8F328}" srcId="{C432CA30-7C35-44A3-A484-5B2DEB698303}" destId="{21F4F341-3CB2-4647-B687-173118F0C475}" srcOrd="0" destOrd="0" parTransId="{23873E0D-488B-4047-9EFD-0FF19B094CA5}" sibTransId="{DEE19E92-EDA3-40DF-AA03-5899F8332E87}"/>
    <dgm:cxn modelId="{414F59B4-6D35-44A1-90A7-5E8BC85B16A7}" type="presOf" srcId="{21F4F341-3CB2-4647-B687-173118F0C475}" destId="{8FFF2EEE-79E8-4DC9-8EC1-97633C7BCB86}" srcOrd="0" destOrd="0" presId="urn:microsoft.com/office/officeart/2005/8/layout/chart3"/>
    <dgm:cxn modelId="{665B57B1-6663-440C-9A7D-C0257CE0CC41}" type="presOf" srcId="{462E1367-63E5-4E00-A576-0B43DA24F444}" destId="{6AC1CAC5-3D78-4110-8032-4BB1FDC8A849}" srcOrd="0" destOrd="0" presId="urn:microsoft.com/office/officeart/2005/8/layout/chart3"/>
    <dgm:cxn modelId="{98DDD10B-7665-4214-BE10-83826A73EB9A}" type="presParOf" srcId="{4713D158-50AE-485A-A7CC-77C76AE7EB8B}" destId="{8FFF2EEE-79E8-4DC9-8EC1-97633C7BCB86}" srcOrd="0" destOrd="0" presId="urn:microsoft.com/office/officeart/2005/8/layout/chart3"/>
    <dgm:cxn modelId="{573EF8EA-931E-4430-B6FB-C672B8A91F09}" type="presParOf" srcId="{4713D158-50AE-485A-A7CC-77C76AE7EB8B}" destId="{AA0C60F2-7A13-47BA-B77C-98A138184834}" srcOrd="1" destOrd="0" presId="urn:microsoft.com/office/officeart/2005/8/layout/chart3"/>
    <dgm:cxn modelId="{2975516E-E622-4D98-9C3E-1A6AE7FC049B}" type="presParOf" srcId="{4713D158-50AE-485A-A7CC-77C76AE7EB8B}" destId="{6AC1CAC5-3D78-4110-8032-4BB1FDC8A849}" srcOrd="2" destOrd="0" presId="urn:microsoft.com/office/officeart/2005/8/layout/chart3"/>
    <dgm:cxn modelId="{239395D4-B19B-4057-B583-42D220A0C054}" type="presParOf" srcId="{4713D158-50AE-485A-A7CC-77C76AE7EB8B}" destId="{EA0A3396-A0B3-43D4-A5F9-2A06670CBFC6}" srcOrd="3" destOrd="0" presId="urn:microsoft.com/office/officeart/2005/8/layout/chart3"/>
    <dgm:cxn modelId="{8353955D-B508-4BCC-9F3C-F210AFD7210E}" type="presParOf" srcId="{4713D158-50AE-485A-A7CC-77C76AE7EB8B}" destId="{544A621D-0443-483E-B2F0-78AFFED3D18C}" srcOrd="4" destOrd="0" presId="urn:microsoft.com/office/officeart/2005/8/layout/chart3"/>
    <dgm:cxn modelId="{88663646-801E-4427-996A-0D27E503000F}" type="presParOf" srcId="{4713D158-50AE-485A-A7CC-77C76AE7EB8B}" destId="{48E1B7F6-5938-497D-BA22-748007EB7F8D}"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32CA30-7C35-44A3-A484-5B2DEB698303}" type="doc">
      <dgm:prSet loTypeId="urn:microsoft.com/office/officeart/2005/8/layout/chart3" loCatId="relationship" qsTypeId="urn:microsoft.com/office/officeart/2005/8/quickstyle/simple1" qsCatId="simple" csTypeId="urn:microsoft.com/office/officeart/2005/8/colors/accent1_2" csCatId="accent1" phldr="1"/>
      <dgm:spPr/>
    </dgm:pt>
    <dgm:pt modelId="{21F4F341-3CB2-4647-B687-173118F0C475}">
      <dgm:prSet phldrT="[Text]" custT="1"/>
      <dgm:spPr/>
      <dgm:t>
        <a:bodyPr/>
        <a:lstStyle/>
        <a:p>
          <a:r>
            <a:rPr lang="en-US" sz="1200" b="1" dirty="0" smtClean="0"/>
            <a:t>Passive Acknowledgment</a:t>
          </a:r>
          <a:endParaRPr lang="en-US" sz="1200" b="1" dirty="0"/>
        </a:p>
      </dgm:t>
    </dgm:pt>
    <dgm:pt modelId="{23873E0D-488B-4047-9EFD-0FF19B094CA5}" type="parTrans" cxnId="{BF71B105-0E04-4551-8310-AF0509F8F328}">
      <dgm:prSet/>
      <dgm:spPr/>
      <dgm:t>
        <a:bodyPr/>
        <a:lstStyle/>
        <a:p>
          <a:endParaRPr lang="en-US"/>
        </a:p>
      </dgm:t>
    </dgm:pt>
    <dgm:pt modelId="{DEE19E92-EDA3-40DF-AA03-5899F8332E87}" type="sibTrans" cxnId="{BF71B105-0E04-4551-8310-AF0509F8F328}">
      <dgm:prSet/>
      <dgm:spPr/>
      <dgm:t>
        <a:bodyPr/>
        <a:lstStyle/>
        <a:p>
          <a:endParaRPr lang="en-US"/>
        </a:p>
      </dgm:t>
    </dgm:pt>
    <dgm:pt modelId="{462E1367-63E5-4E00-A576-0B43DA24F444}">
      <dgm:prSet phldrT="[Text]" custT="1"/>
      <dgm:spPr/>
      <dgm:t>
        <a:bodyPr/>
        <a:lstStyle/>
        <a:p>
          <a:r>
            <a:rPr lang="en-US" sz="1200" b="1" dirty="0" smtClean="0"/>
            <a:t>Erasure Coding</a:t>
          </a:r>
          <a:endParaRPr lang="en-US" sz="1200" b="1" dirty="0"/>
        </a:p>
      </dgm:t>
    </dgm:pt>
    <dgm:pt modelId="{CBB00FA2-56BB-4F95-B3E7-6CBEE9A31B52}" type="parTrans" cxnId="{031EDF09-9E4B-4D95-8024-631F98E8C90C}">
      <dgm:prSet/>
      <dgm:spPr/>
      <dgm:t>
        <a:bodyPr/>
        <a:lstStyle/>
        <a:p>
          <a:endParaRPr lang="en-US"/>
        </a:p>
      </dgm:t>
    </dgm:pt>
    <dgm:pt modelId="{AC288BAA-2DBD-4259-967B-D82F4AB184A2}" type="sibTrans" cxnId="{031EDF09-9E4B-4D95-8024-631F98E8C90C}">
      <dgm:prSet/>
      <dgm:spPr/>
      <dgm:t>
        <a:bodyPr/>
        <a:lstStyle/>
        <a:p>
          <a:endParaRPr lang="en-US"/>
        </a:p>
      </dgm:t>
    </dgm:pt>
    <dgm:pt modelId="{8ABD691A-8375-4C2F-A66E-183604034521}">
      <dgm:prSet phldrT="[Text]" custT="1"/>
      <dgm:spPr/>
      <dgm:t>
        <a:bodyPr/>
        <a:lstStyle/>
        <a:p>
          <a:r>
            <a:rPr lang="en-US" sz="1200" b="1" dirty="0" smtClean="0"/>
            <a:t>On-Demand Multipath Routing</a:t>
          </a:r>
          <a:endParaRPr lang="en-US" sz="1200" b="1" dirty="0"/>
        </a:p>
      </dgm:t>
    </dgm:pt>
    <dgm:pt modelId="{72148140-F77C-42FF-AB6D-AF0D89CE7976}" type="parTrans" cxnId="{5D29D8B6-430F-4AE6-A66A-CE7BA5BECB91}">
      <dgm:prSet/>
      <dgm:spPr/>
      <dgm:t>
        <a:bodyPr/>
        <a:lstStyle/>
        <a:p>
          <a:endParaRPr lang="en-US"/>
        </a:p>
      </dgm:t>
    </dgm:pt>
    <dgm:pt modelId="{9CE39F97-ACFE-49B5-BF54-B7A06241BD9D}" type="sibTrans" cxnId="{5D29D8B6-430F-4AE6-A66A-CE7BA5BECB91}">
      <dgm:prSet/>
      <dgm:spPr/>
      <dgm:t>
        <a:bodyPr/>
        <a:lstStyle/>
        <a:p>
          <a:endParaRPr lang="en-US"/>
        </a:p>
      </dgm:t>
    </dgm:pt>
    <dgm:pt modelId="{4713D158-50AE-485A-A7CC-77C76AE7EB8B}" type="pres">
      <dgm:prSet presAssocID="{C432CA30-7C35-44A3-A484-5B2DEB698303}" presName="compositeShape" presStyleCnt="0">
        <dgm:presLayoutVars>
          <dgm:chMax val="7"/>
          <dgm:dir/>
          <dgm:resizeHandles val="exact"/>
        </dgm:presLayoutVars>
      </dgm:prSet>
      <dgm:spPr/>
    </dgm:pt>
    <dgm:pt modelId="{8FFF2EEE-79E8-4DC9-8EC1-97633C7BCB86}" type="pres">
      <dgm:prSet presAssocID="{C432CA30-7C35-44A3-A484-5B2DEB698303}" presName="wedge1" presStyleLbl="node1" presStyleIdx="0" presStyleCnt="3"/>
      <dgm:spPr/>
      <dgm:t>
        <a:bodyPr/>
        <a:lstStyle/>
        <a:p>
          <a:endParaRPr lang="en-US"/>
        </a:p>
      </dgm:t>
    </dgm:pt>
    <dgm:pt modelId="{AA0C60F2-7A13-47BA-B77C-98A138184834}" type="pres">
      <dgm:prSet presAssocID="{C432CA30-7C35-44A3-A484-5B2DEB698303}" presName="wedge1Tx" presStyleLbl="node1" presStyleIdx="0" presStyleCnt="3">
        <dgm:presLayoutVars>
          <dgm:chMax val="0"/>
          <dgm:chPref val="0"/>
          <dgm:bulletEnabled val="1"/>
        </dgm:presLayoutVars>
      </dgm:prSet>
      <dgm:spPr/>
      <dgm:t>
        <a:bodyPr/>
        <a:lstStyle/>
        <a:p>
          <a:endParaRPr lang="en-US"/>
        </a:p>
      </dgm:t>
    </dgm:pt>
    <dgm:pt modelId="{6AC1CAC5-3D78-4110-8032-4BB1FDC8A849}" type="pres">
      <dgm:prSet presAssocID="{C432CA30-7C35-44A3-A484-5B2DEB698303}" presName="wedge2" presStyleLbl="node1" presStyleIdx="1" presStyleCnt="3"/>
      <dgm:spPr/>
      <dgm:t>
        <a:bodyPr/>
        <a:lstStyle/>
        <a:p>
          <a:endParaRPr lang="en-US"/>
        </a:p>
      </dgm:t>
    </dgm:pt>
    <dgm:pt modelId="{EA0A3396-A0B3-43D4-A5F9-2A06670CBFC6}" type="pres">
      <dgm:prSet presAssocID="{C432CA30-7C35-44A3-A484-5B2DEB698303}" presName="wedge2Tx" presStyleLbl="node1" presStyleIdx="1" presStyleCnt="3">
        <dgm:presLayoutVars>
          <dgm:chMax val="0"/>
          <dgm:chPref val="0"/>
          <dgm:bulletEnabled val="1"/>
        </dgm:presLayoutVars>
      </dgm:prSet>
      <dgm:spPr/>
      <dgm:t>
        <a:bodyPr/>
        <a:lstStyle/>
        <a:p>
          <a:endParaRPr lang="en-US"/>
        </a:p>
      </dgm:t>
    </dgm:pt>
    <dgm:pt modelId="{544A621D-0443-483E-B2F0-78AFFED3D18C}" type="pres">
      <dgm:prSet presAssocID="{C432CA30-7C35-44A3-A484-5B2DEB698303}" presName="wedge3" presStyleLbl="node1" presStyleIdx="2" presStyleCnt="3"/>
      <dgm:spPr/>
      <dgm:t>
        <a:bodyPr/>
        <a:lstStyle/>
        <a:p>
          <a:endParaRPr lang="en-US"/>
        </a:p>
      </dgm:t>
    </dgm:pt>
    <dgm:pt modelId="{48E1B7F6-5938-497D-BA22-748007EB7F8D}" type="pres">
      <dgm:prSet presAssocID="{C432CA30-7C35-44A3-A484-5B2DEB698303}" presName="wedge3Tx" presStyleLbl="node1" presStyleIdx="2" presStyleCnt="3">
        <dgm:presLayoutVars>
          <dgm:chMax val="0"/>
          <dgm:chPref val="0"/>
          <dgm:bulletEnabled val="1"/>
        </dgm:presLayoutVars>
      </dgm:prSet>
      <dgm:spPr/>
      <dgm:t>
        <a:bodyPr/>
        <a:lstStyle/>
        <a:p>
          <a:endParaRPr lang="en-US"/>
        </a:p>
      </dgm:t>
    </dgm:pt>
  </dgm:ptLst>
  <dgm:cxnLst>
    <dgm:cxn modelId="{E88F08D6-777A-4D28-9F2A-0F15DC2F0D06}" type="presOf" srcId="{8ABD691A-8375-4C2F-A66E-183604034521}" destId="{48E1B7F6-5938-497D-BA22-748007EB7F8D}" srcOrd="1" destOrd="0" presId="urn:microsoft.com/office/officeart/2005/8/layout/chart3"/>
    <dgm:cxn modelId="{E63F2178-16FD-4A14-A654-D5B27C42AC94}" type="presOf" srcId="{8ABD691A-8375-4C2F-A66E-183604034521}" destId="{544A621D-0443-483E-B2F0-78AFFED3D18C}" srcOrd="0" destOrd="0" presId="urn:microsoft.com/office/officeart/2005/8/layout/chart3"/>
    <dgm:cxn modelId="{A5E46C15-81FF-4FF1-A338-0CE322DF10E0}" type="presOf" srcId="{C432CA30-7C35-44A3-A484-5B2DEB698303}" destId="{4713D158-50AE-485A-A7CC-77C76AE7EB8B}" srcOrd="0" destOrd="0" presId="urn:microsoft.com/office/officeart/2005/8/layout/chart3"/>
    <dgm:cxn modelId="{EED469FC-A396-4E7B-9BD0-57894F843AC7}" type="presOf" srcId="{21F4F341-3CB2-4647-B687-173118F0C475}" destId="{AA0C60F2-7A13-47BA-B77C-98A138184834}" srcOrd="1" destOrd="0" presId="urn:microsoft.com/office/officeart/2005/8/layout/chart3"/>
    <dgm:cxn modelId="{DD5682D5-FC78-4B68-9E0F-CB1AA63BA8FD}" type="presOf" srcId="{462E1367-63E5-4E00-A576-0B43DA24F444}" destId="{EA0A3396-A0B3-43D4-A5F9-2A06670CBFC6}" srcOrd="1" destOrd="0" presId="urn:microsoft.com/office/officeart/2005/8/layout/chart3"/>
    <dgm:cxn modelId="{5D29D8B6-430F-4AE6-A66A-CE7BA5BECB91}" srcId="{C432CA30-7C35-44A3-A484-5B2DEB698303}" destId="{8ABD691A-8375-4C2F-A66E-183604034521}" srcOrd="2" destOrd="0" parTransId="{72148140-F77C-42FF-AB6D-AF0D89CE7976}" sibTransId="{9CE39F97-ACFE-49B5-BF54-B7A06241BD9D}"/>
    <dgm:cxn modelId="{98F7AFCB-75F5-496B-99B8-8CC55E678E4D}" type="presOf" srcId="{462E1367-63E5-4E00-A576-0B43DA24F444}" destId="{6AC1CAC5-3D78-4110-8032-4BB1FDC8A849}" srcOrd="0" destOrd="0" presId="urn:microsoft.com/office/officeart/2005/8/layout/chart3"/>
    <dgm:cxn modelId="{01C54B06-261E-4D9D-B39C-A0E642D951CE}" type="presOf" srcId="{21F4F341-3CB2-4647-B687-173118F0C475}" destId="{8FFF2EEE-79E8-4DC9-8EC1-97633C7BCB86}" srcOrd="0" destOrd="0" presId="urn:microsoft.com/office/officeart/2005/8/layout/chart3"/>
    <dgm:cxn modelId="{031EDF09-9E4B-4D95-8024-631F98E8C90C}" srcId="{C432CA30-7C35-44A3-A484-5B2DEB698303}" destId="{462E1367-63E5-4E00-A576-0B43DA24F444}" srcOrd="1" destOrd="0" parTransId="{CBB00FA2-56BB-4F95-B3E7-6CBEE9A31B52}" sibTransId="{AC288BAA-2DBD-4259-967B-D82F4AB184A2}"/>
    <dgm:cxn modelId="{BF71B105-0E04-4551-8310-AF0509F8F328}" srcId="{C432CA30-7C35-44A3-A484-5B2DEB698303}" destId="{21F4F341-3CB2-4647-B687-173118F0C475}" srcOrd="0" destOrd="0" parTransId="{23873E0D-488B-4047-9EFD-0FF19B094CA5}" sibTransId="{DEE19E92-EDA3-40DF-AA03-5899F8332E87}"/>
    <dgm:cxn modelId="{824696E6-EA11-4BCC-8AA7-EDDF662F274B}" type="presParOf" srcId="{4713D158-50AE-485A-A7CC-77C76AE7EB8B}" destId="{8FFF2EEE-79E8-4DC9-8EC1-97633C7BCB86}" srcOrd="0" destOrd="0" presId="urn:microsoft.com/office/officeart/2005/8/layout/chart3"/>
    <dgm:cxn modelId="{CB9A1A67-FE2D-4991-BA50-090D42EB6D40}" type="presParOf" srcId="{4713D158-50AE-485A-A7CC-77C76AE7EB8B}" destId="{AA0C60F2-7A13-47BA-B77C-98A138184834}" srcOrd="1" destOrd="0" presId="urn:microsoft.com/office/officeart/2005/8/layout/chart3"/>
    <dgm:cxn modelId="{DA490771-8283-4710-AA41-3F2159104C03}" type="presParOf" srcId="{4713D158-50AE-485A-A7CC-77C76AE7EB8B}" destId="{6AC1CAC5-3D78-4110-8032-4BB1FDC8A849}" srcOrd="2" destOrd="0" presId="urn:microsoft.com/office/officeart/2005/8/layout/chart3"/>
    <dgm:cxn modelId="{5FC1FB1E-D854-4524-9F00-0DEFC81317C2}" type="presParOf" srcId="{4713D158-50AE-485A-A7CC-77C76AE7EB8B}" destId="{EA0A3396-A0B3-43D4-A5F9-2A06670CBFC6}" srcOrd="3" destOrd="0" presId="urn:microsoft.com/office/officeart/2005/8/layout/chart3"/>
    <dgm:cxn modelId="{0626278E-139C-4305-BBD1-DF1334BCD221}" type="presParOf" srcId="{4713D158-50AE-485A-A7CC-77C76AE7EB8B}" destId="{544A621D-0443-483E-B2F0-78AFFED3D18C}" srcOrd="4" destOrd="0" presId="urn:microsoft.com/office/officeart/2005/8/layout/chart3"/>
    <dgm:cxn modelId="{E2B96DC6-4EF3-4C9C-9F52-9634DE28D2AB}" type="presParOf" srcId="{4713D158-50AE-485A-A7CC-77C76AE7EB8B}" destId="{48E1B7F6-5938-497D-BA22-748007EB7F8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32CA30-7C35-44A3-A484-5B2DEB698303}" type="doc">
      <dgm:prSet loTypeId="urn:microsoft.com/office/officeart/2005/8/layout/chart3" loCatId="relationship" qsTypeId="urn:microsoft.com/office/officeart/2005/8/quickstyle/simple1" qsCatId="simple" csTypeId="urn:microsoft.com/office/officeart/2005/8/colors/accent1_2" csCatId="accent1" phldr="1"/>
      <dgm:spPr/>
    </dgm:pt>
    <dgm:pt modelId="{21F4F341-3CB2-4647-B687-173118F0C475}">
      <dgm:prSet phldrT="[Text]" custT="1"/>
      <dgm:spPr/>
      <dgm:t>
        <a:bodyPr/>
        <a:lstStyle/>
        <a:p>
          <a:r>
            <a:rPr lang="en-US" sz="1200" b="1" dirty="0" smtClean="0"/>
            <a:t>Passive Acknowledgment</a:t>
          </a:r>
          <a:endParaRPr lang="en-US" sz="1200" b="1" dirty="0"/>
        </a:p>
      </dgm:t>
    </dgm:pt>
    <dgm:pt modelId="{23873E0D-488B-4047-9EFD-0FF19B094CA5}" type="parTrans" cxnId="{BF71B105-0E04-4551-8310-AF0509F8F328}">
      <dgm:prSet/>
      <dgm:spPr/>
      <dgm:t>
        <a:bodyPr/>
        <a:lstStyle/>
        <a:p>
          <a:endParaRPr lang="en-US"/>
        </a:p>
      </dgm:t>
    </dgm:pt>
    <dgm:pt modelId="{DEE19E92-EDA3-40DF-AA03-5899F8332E87}" type="sibTrans" cxnId="{BF71B105-0E04-4551-8310-AF0509F8F328}">
      <dgm:prSet/>
      <dgm:spPr/>
      <dgm:t>
        <a:bodyPr/>
        <a:lstStyle/>
        <a:p>
          <a:endParaRPr lang="en-US"/>
        </a:p>
      </dgm:t>
    </dgm:pt>
    <dgm:pt modelId="{462E1367-63E5-4E00-A576-0B43DA24F444}">
      <dgm:prSet phldrT="[Text]" custT="1"/>
      <dgm:spPr/>
      <dgm:t>
        <a:bodyPr/>
        <a:lstStyle/>
        <a:p>
          <a:r>
            <a:rPr lang="en-US" sz="1200" b="1" dirty="0" smtClean="0"/>
            <a:t>Erasure Coding</a:t>
          </a:r>
          <a:endParaRPr lang="en-US" sz="1200" b="1" dirty="0"/>
        </a:p>
      </dgm:t>
    </dgm:pt>
    <dgm:pt modelId="{CBB00FA2-56BB-4F95-B3E7-6CBEE9A31B52}" type="parTrans" cxnId="{031EDF09-9E4B-4D95-8024-631F98E8C90C}">
      <dgm:prSet/>
      <dgm:spPr/>
      <dgm:t>
        <a:bodyPr/>
        <a:lstStyle/>
        <a:p>
          <a:endParaRPr lang="en-US"/>
        </a:p>
      </dgm:t>
    </dgm:pt>
    <dgm:pt modelId="{AC288BAA-2DBD-4259-967B-D82F4AB184A2}" type="sibTrans" cxnId="{031EDF09-9E4B-4D95-8024-631F98E8C90C}">
      <dgm:prSet/>
      <dgm:spPr/>
      <dgm:t>
        <a:bodyPr/>
        <a:lstStyle/>
        <a:p>
          <a:endParaRPr lang="en-US"/>
        </a:p>
      </dgm:t>
    </dgm:pt>
    <dgm:pt modelId="{8ABD691A-8375-4C2F-A66E-183604034521}">
      <dgm:prSet phldrT="[Text]" custT="1"/>
      <dgm:spPr/>
      <dgm:t>
        <a:bodyPr/>
        <a:lstStyle/>
        <a:p>
          <a:r>
            <a:rPr lang="en-US" sz="1200" b="1" dirty="0" smtClean="0"/>
            <a:t>On-Demand Multipath Routing</a:t>
          </a:r>
          <a:endParaRPr lang="en-US" sz="1200" b="1" dirty="0"/>
        </a:p>
      </dgm:t>
    </dgm:pt>
    <dgm:pt modelId="{72148140-F77C-42FF-AB6D-AF0D89CE7976}" type="parTrans" cxnId="{5D29D8B6-430F-4AE6-A66A-CE7BA5BECB91}">
      <dgm:prSet/>
      <dgm:spPr/>
      <dgm:t>
        <a:bodyPr/>
        <a:lstStyle/>
        <a:p>
          <a:endParaRPr lang="en-US"/>
        </a:p>
      </dgm:t>
    </dgm:pt>
    <dgm:pt modelId="{9CE39F97-ACFE-49B5-BF54-B7A06241BD9D}" type="sibTrans" cxnId="{5D29D8B6-430F-4AE6-A66A-CE7BA5BECB91}">
      <dgm:prSet/>
      <dgm:spPr/>
      <dgm:t>
        <a:bodyPr/>
        <a:lstStyle/>
        <a:p>
          <a:endParaRPr lang="en-US"/>
        </a:p>
      </dgm:t>
    </dgm:pt>
    <dgm:pt modelId="{4713D158-50AE-485A-A7CC-77C76AE7EB8B}" type="pres">
      <dgm:prSet presAssocID="{C432CA30-7C35-44A3-A484-5B2DEB698303}" presName="compositeShape" presStyleCnt="0">
        <dgm:presLayoutVars>
          <dgm:chMax val="7"/>
          <dgm:dir/>
          <dgm:resizeHandles val="exact"/>
        </dgm:presLayoutVars>
      </dgm:prSet>
      <dgm:spPr/>
    </dgm:pt>
    <dgm:pt modelId="{8FFF2EEE-79E8-4DC9-8EC1-97633C7BCB86}" type="pres">
      <dgm:prSet presAssocID="{C432CA30-7C35-44A3-A484-5B2DEB698303}" presName="wedge1" presStyleLbl="node1" presStyleIdx="0" presStyleCnt="3"/>
      <dgm:spPr/>
      <dgm:t>
        <a:bodyPr/>
        <a:lstStyle/>
        <a:p>
          <a:endParaRPr lang="en-US"/>
        </a:p>
      </dgm:t>
    </dgm:pt>
    <dgm:pt modelId="{AA0C60F2-7A13-47BA-B77C-98A138184834}" type="pres">
      <dgm:prSet presAssocID="{C432CA30-7C35-44A3-A484-5B2DEB698303}" presName="wedge1Tx" presStyleLbl="node1" presStyleIdx="0" presStyleCnt="3">
        <dgm:presLayoutVars>
          <dgm:chMax val="0"/>
          <dgm:chPref val="0"/>
          <dgm:bulletEnabled val="1"/>
        </dgm:presLayoutVars>
      </dgm:prSet>
      <dgm:spPr/>
      <dgm:t>
        <a:bodyPr/>
        <a:lstStyle/>
        <a:p>
          <a:endParaRPr lang="en-US"/>
        </a:p>
      </dgm:t>
    </dgm:pt>
    <dgm:pt modelId="{6AC1CAC5-3D78-4110-8032-4BB1FDC8A849}" type="pres">
      <dgm:prSet presAssocID="{C432CA30-7C35-44A3-A484-5B2DEB698303}" presName="wedge2" presStyleLbl="node1" presStyleIdx="1" presStyleCnt="3"/>
      <dgm:spPr/>
      <dgm:t>
        <a:bodyPr/>
        <a:lstStyle/>
        <a:p>
          <a:endParaRPr lang="en-US"/>
        </a:p>
      </dgm:t>
    </dgm:pt>
    <dgm:pt modelId="{EA0A3396-A0B3-43D4-A5F9-2A06670CBFC6}" type="pres">
      <dgm:prSet presAssocID="{C432CA30-7C35-44A3-A484-5B2DEB698303}" presName="wedge2Tx" presStyleLbl="node1" presStyleIdx="1" presStyleCnt="3">
        <dgm:presLayoutVars>
          <dgm:chMax val="0"/>
          <dgm:chPref val="0"/>
          <dgm:bulletEnabled val="1"/>
        </dgm:presLayoutVars>
      </dgm:prSet>
      <dgm:spPr/>
      <dgm:t>
        <a:bodyPr/>
        <a:lstStyle/>
        <a:p>
          <a:endParaRPr lang="en-US"/>
        </a:p>
      </dgm:t>
    </dgm:pt>
    <dgm:pt modelId="{544A621D-0443-483E-B2F0-78AFFED3D18C}" type="pres">
      <dgm:prSet presAssocID="{C432CA30-7C35-44A3-A484-5B2DEB698303}" presName="wedge3" presStyleLbl="node1" presStyleIdx="2" presStyleCnt="3"/>
      <dgm:spPr/>
      <dgm:t>
        <a:bodyPr/>
        <a:lstStyle/>
        <a:p>
          <a:endParaRPr lang="en-US"/>
        </a:p>
      </dgm:t>
    </dgm:pt>
    <dgm:pt modelId="{48E1B7F6-5938-497D-BA22-748007EB7F8D}" type="pres">
      <dgm:prSet presAssocID="{C432CA30-7C35-44A3-A484-5B2DEB698303}" presName="wedge3Tx" presStyleLbl="node1" presStyleIdx="2" presStyleCnt="3">
        <dgm:presLayoutVars>
          <dgm:chMax val="0"/>
          <dgm:chPref val="0"/>
          <dgm:bulletEnabled val="1"/>
        </dgm:presLayoutVars>
      </dgm:prSet>
      <dgm:spPr/>
      <dgm:t>
        <a:bodyPr/>
        <a:lstStyle/>
        <a:p>
          <a:endParaRPr lang="en-US"/>
        </a:p>
      </dgm:t>
    </dgm:pt>
  </dgm:ptLst>
  <dgm:cxnLst>
    <dgm:cxn modelId="{ECD8E71A-1576-4175-A00D-E34A062F6456}" type="presOf" srcId="{21F4F341-3CB2-4647-B687-173118F0C475}" destId="{8FFF2EEE-79E8-4DC9-8EC1-97633C7BCB86}" srcOrd="0" destOrd="0" presId="urn:microsoft.com/office/officeart/2005/8/layout/chart3"/>
    <dgm:cxn modelId="{64FA12A4-B79D-4737-9A99-5F4F06EE4DF3}" type="presOf" srcId="{C432CA30-7C35-44A3-A484-5B2DEB698303}" destId="{4713D158-50AE-485A-A7CC-77C76AE7EB8B}" srcOrd="0" destOrd="0" presId="urn:microsoft.com/office/officeart/2005/8/layout/chart3"/>
    <dgm:cxn modelId="{84EAB4DA-1EEC-484A-9C98-9AA89FC8D7CD}" type="presOf" srcId="{21F4F341-3CB2-4647-B687-173118F0C475}" destId="{AA0C60F2-7A13-47BA-B77C-98A138184834}" srcOrd="1" destOrd="0" presId="urn:microsoft.com/office/officeart/2005/8/layout/chart3"/>
    <dgm:cxn modelId="{381DBAE4-EBEF-4F0B-B1AD-E6D4245F9E77}" type="presOf" srcId="{462E1367-63E5-4E00-A576-0B43DA24F444}" destId="{EA0A3396-A0B3-43D4-A5F9-2A06670CBFC6}" srcOrd="1" destOrd="0" presId="urn:microsoft.com/office/officeart/2005/8/layout/chart3"/>
    <dgm:cxn modelId="{3F3647C4-320D-4FC5-AAF7-BCFD89904AE9}" type="presOf" srcId="{462E1367-63E5-4E00-A576-0B43DA24F444}" destId="{6AC1CAC5-3D78-4110-8032-4BB1FDC8A849}" srcOrd="0" destOrd="0" presId="urn:microsoft.com/office/officeart/2005/8/layout/chart3"/>
    <dgm:cxn modelId="{B683ACC3-F9B8-4CA7-B3A7-15101477F041}" type="presOf" srcId="{8ABD691A-8375-4C2F-A66E-183604034521}" destId="{48E1B7F6-5938-497D-BA22-748007EB7F8D}" srcOrd="1" destOrd="0" presId="urn:microsoft.com/office/officeart/2005/8/layout/chart3"/>
    <dgm:cxn modelId="{5D29D8B6-430F-4AE6-A66A-CE7BA5BECB91}" srcId="{C432CA30-7C35-44A3-A484-5B2DEB698303}" destId="{8ABD691A-8375-4C2F-A66E-183604034521}" srcOrd="2" destOrd="0" parTransId="{72148140-F77C-42FF-AB6D-AF0D89CE7976}" sibTransId="{9CE39F97-ACFE-49B5-BF54-B7A06241BD9D}"/>
    <dgm:cxn modelId="{BF71B105-0E04-4551-8310-AF0509F8F328}" srcId="{C432CA30-7C35-44A3-A484-5B2DEB698303}" destId="{21F4F341-3CB2-4647-B687-173118F0C475}" srcOrd="0" destOrd="0" parTransId="{23873E0D-488B-4047-9EFD-0FF19B094CA5}" sibTransId="{DEE19E92-EDA3-40DF-AA03-5899F8332E87}"/>
    <dgm:cxn modelId="{031EDF09-9E4B-4D95-8024-631F98E8C90C}" srcId="{C432CA30-7C35-44A3-A484-5B2DEB698303}" destId="{462E1367-63E5-4E00-A576-0B43DA24F444}" srcOrd="1" destOrd="0" parTransId="{CBB00FA2-56BB-4F95-B3E7-6CBEE9A31B52}" sibTransId="{AC288BAA-2DBD-4259-967B-D82F4AB184A2}"/>
    <dgm:cxn modelId="{32017E9A-8E35-4825-B479-F3EB4BBD2712}" type="presOf" srcId="{8ABD691A-8375-4C2F-A66E-183604034521}" destId="{544A621D-0443-483E-B2F0-78AFFED3D18C}" srcOrd="0" destOrd="0" presId="urn:microsoft.com/office/officeart/2005/8/layout/chart3"/>
    <dgm:cxn modelId="{6C34079A-7FF5-436F-B1FB-563F504DD37E}" type="presParOf" srcId="{4713D158-50AE-485A-A7CC-77C76AE7EB8B}" destId="{8FFF2EEE-79E8-4DC9-8EC1-97633C7BCB86}" srcOrd="0" destOrd="0" presId="urn:microsoft.com/office/officeart/2005/8/layout/chart3"/>
    <dgm:cxn modelId="{F3324C1B-E293-4B23-89FC-6727F10A1899}" type="presParOf" srcId="{4713D158-50AE-485A-A7CC-77C76AE7EB8B}" destId="{AA0C60F2-7A13-47BA-B77C-98A138184834}" srcOrd="1" destOrd="0" presId="urn:microsoft.com/office/officeart/2005/8/layout/chart3"/>
    <dgm:cxn modelId="{7F044204-C482-4B98-8164-5CAADD9F934E}" type="presParOf" srcId="{4713D158-50AE-485A-A7CC-77C76AE7EB8B}" destId="{6AC1CAC5-3D78-4110-8032-4BB1FDC8A849}" srcOrd="2" destOrd="0" presId="urn:microsoft.com/office/officeart/2005/8/layout/chart3"/>
    <dgm:cxn modelId="{A2B55815-4987-49A8-8D0F-A4621DB14B49}" type="presParOf" srcId="{4713D158-50AE-485A-A7CC-77C76AE7EB8B}" destId="{EA0A3396-A0B3-43D4-A5F9-2A06670CBFC6}" srcOrd="3" destOrd="0" presId="urn:microsoft.com/office/officeart/2005/8/layout/chart3"/>
    <dgm:cxn modelId="{69EBAEF6-31F8-4B91-BD03-B2B25FA5897F}" type="presParOf" srcId="{4713D158-50AE-485A-A7CC-77C76AE7EB8B}" destId="{544A621D-0443-483E-B2F0-78AFFED3D18C}" srcOrd="4" destOrd="0" presId="urn:microsoft.com/office/officeart/2005/8/layout/chart3"/>
    <dgm:cxn modelId="{31582320-920F-414B-8ECF-9115DCA71A0F}" type="presParOf" srcId="{4713D158-50AE-485A-A7CC-77C76AE7EB8B}" destId="{48E1B7F6-5938-497D-BA22-748007EB7F8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F2EEE-79E8-4DC9-8EC1-97633C7BCB86}">
      <dsp:nvSpPr>
        <dsp:cNvPr id="0" name=""/>
        <dsp:cNvSpPr/>
      </dsp:nvSpPr>
      <dsp:spPr>
        <a:xfrm>
          <a:off x="2446572" y="334327"/>
          <a:ext cx="4160520" cy="4160520"/>
        </a:xfrm>
        <a:prstGeom prst="pie">
          <a:avLst>
            <a:gd name="adj1" fmla="val 16200000"/>
            <a:gd name="adj2" fmla="val 18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Passive Acknowledgment</a:t>
          </a:r>
          <a:endParaRPr lang="en-US" sz="1200" b="1" kern="1200" dirty="0"/>
        </a:p>
      </dsp:txBody>
      <dsp:txXfrm>
        <a:off x="4708607" y="1102042"/>
        <a:ext cx="1411605" cy="1386840"/>
      </dsp:txXfrm>
    </dsp:sp>
    <dsp:sp modelId="{6AC1CAC5-3D78-4110-8032-4BB1FDC8A849}">
      <dsp:nvSpPr>
        <dsp:cNvPr id="0" name=""/>
        <dsp:cNvSpPr/>
      </dsp:nvSpPr>
      <dsp:spPr>
        <a:xfrm>
          <a:off x="2232107" y="458152"/>
          <a:ext cx="4160520" cy="4160520"/>
        </a:xfrm>
        <a:prstGeom prst="pie">
          <a:avLst>
            <a:gd name="adj1" fmla="val 1800000"/>
            <a:gd name="adj2" fmla="val 90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Erasure Coding</a:t>
          </a:r>
          <a:endParaRPr lang="en-US" sz="1200" b="1" kern="1200" dirty="0"/>
        </a:p>
      </dsp:txBody>
      <dsp:txXfrm>
        <a:off x="3371297" y="3083242"/>
        <a:ext cx="1882140" cy="1287780"/>
      </dsp:txXfrm>
    </dsp:sp>
    <dsp:sp modelId="{544A621D-0443-483E-B2F0-78AFFED3D18C}">
      <dsp:nvSpPr>
        <dsp:cNvPr id="0" name=""/>
        <dsp:cNvSpPr/>
      </dsp:nvSpPr>
      <dsp:spPr>
        <a:xfrm>
          <a:off x="2232107" y="458152"/>
          <a:ext cx="4160520" cy="4160520"/>
        </a:xfrm>
        <a:prstGeom prst="pie">
          <a:avLst>
            <a:gd name="adj1" fmla="val 90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On-Demand Multipath Routing</a:t>
          </a:r>
          <a:endParaRPr lang="en-US" sz="1200" b="1" kern="1200" dirty="0"/>
        </a:p>
      </dsp:txBody>
      <dsp:txXfrm>
        <a:off x="2677877" y="1275397"/>
        <a:ext cx="1411605" cy="138684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r>
              <a:rPr lang="en-US" dirty="0" smtClean="0"/>
              <a:t>AICCSA</a:t>
            </a:r>
            <a:endParaRPr lang="en-US"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D40E9590-3C2A-498F-98C4-9DAD0707A954}" type="datetimeFigureOut">
              <a:rPr lang="en-US" smtClean="0"/>
              <a:pPr/>
              <a:t>3/24/2016</a:t>
            </a:fld>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0E0A6F7-F3E5-4FA5-8954-91F54FE6DA43}" type="slidenum">
              <a:rPr lang="en-US" smtClean="0"/>
              <a:pPr/>
              <a:t>‹#›</a:t>
            </a:fld>
            <a:endParaRPr lang="en-US"/>
          </a:p>
        </p:txBody>
      </p:sp>
    </p:spTree>
    <p:extLst>
      <p:ext uri="{BB962C8B-B14F-4D97-AF65-F5344CB8AC3E}">
        <p14:creationId xmlns:p14="http://schemas.microsoft.com/office/powerpoint/2010/main" val="1782142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07F9E916-E406-46CC-97B6-C0D9E07C219A}" type="datetimeFigureOut">
              <a:rPr lang="en-US" smtClean="0"/>
              <a:pPr/>
              <a:t>3/24/2016</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A8F9E2B0-D7C3-4AD2-A3BB-00988AFC0A66}" type="slidenum">
              <a:rPr lang="en-US" smtClean="0"/>
              <a:pPr/>
              <a:t>‹#›</a:t>
            </a:fld>
            <a:endParaRPr lang="en-US"/>
          </a:p>
        </p:txBody>
      </p:sp>
    </p:spTree>
    <p:extLst>
      <p:ext uri="{BB962C8B-B14F-4D97-AF65-F5344CB8AC3E}">
        <p14:creationId xmlns:p14="http://schemas.microsoft.com/office/powerpoint/2010/main" val="275952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977723-E08A-410C-B31F-F4741A70B5C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8786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F9E2B0-D7C3-4AD2-A3BB-00988AFC0A66}" type="slidenum">
              <a:rPr lang="en-US" smtClean="0"/>
              <a:pPr/>
              <a:t>37</a:t>
            </a:fld>
            <a:endParaRPr lang="en-US"/>
          </a:p>
        </p:txBody>
      </p:sp>
      <p:sp>
        <p:nvSpPr>
          <p:cNvPr id="5" name="Date Placeholder 4"/>
          <p:cNvSpPr>
            <a:spLocks noGrp="1"/>
          </p:cNvSpPr>
          <p:nvPr>
            <p:ph type="dt" idx="11"/>
          </p:nvPr>
        </p:nvSpPr>
        <p:spPr/>
        <p:txBody>
          <a:bodyPr/>
          <a:lstStyle/>
          <a:p>
            <a:fld id="{07F9E916-E406-46CC-97B6-C0D9E07C219A}" type="datetimeFigureOut">
              <a:rPr lang="en-US" smtClean="0"/>
              <a:pPr/>
              <a:t>3/24/2016</a:t>
            </a:fld>
            <a:endParaRPr lang="en-US"/>
          </a:p>
        </p:txBody>
      </p:sp>
      <p:sp>
        <p:nvSpPr>
          <p:cNvPr id="7" name="Header Placeholder 6"/>
          <p:cNvSpPr>
            <a:spLocks noGrp="1"/>
          </p:cNvSpPr>
          <p:nvPr>
            <p:ph type="hdr" sz="quarter" idx="13"/>
          </p:nvPr>
        </p:nvSpPr>
        <p:spPr/>
        <p:txBody>
          <a:bodyPr/>
          <a:lstStyle/>
          <a:p>
            <a:r>
              <a:rPr lang="en-US" smtClean="0"/>
              <a:t>MSR</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BB6F22E-AC53-4E58-86BA-4ACD19C83133}" type="datetime1">
              <a:rPr lang="en-US" smtClean="0">
                <a:solidFill>
                  <a:srgbClr val="FFFFFF"/>
                </a:solidFill>
              </a:rPr>
              <a:pPr/>
              <a:t>3/24/2016</a:t>
            </a:fld>
            <a:endParaRPr lang="en-US">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FFFFFF"/>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EE0E49-EF59-4361-95B9-8248197AEC2A}" type="datetime1">
              <a:rPr lang="en-US" smtClean="0">
                <a:solidFill>
                  <a:srgbClr val="FFFFFF"/>
                </a:solidFill>
              </a:rPr>
              <a:pPr/>
              <a:t>3/24/2016</a:t>
            </a:fld>
            <a:endParaRPr lang="en-US">
              <a:solidFill>
                <a:srgbClr val="FFFFFF"/>
              </a:solidFill>
            </a:endParaRPr>
          </a:p>
        </p:txBody>
      </p:sp>
      <p:sp>
        <p:nvSpPr>
          <p:cNvPr id="5" name="Footer Placeholder 4"/>
          <p:cNvSpPr>
            <a:spLocks noGrp="1"/>
          </p:cNvSpPr>
          <p:nvPr>
            <p:ph type="ftr" sz="quarter" idx="11"/>
          </p:nvPr>
        </p:nvSpPr>
        <p:spPr/>
        <p:txBody>
          <a:bodyPr/>
          <a:lstStyle>
            <a:extLst/>
          </a:lstStyle>
          <a:p>
            <a:endParaRPr lang="en-US">
              <a:solidFill>
                <a:srgbClr val="FFFFFF"/>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D58396-FDA4-4FE7-8C22-9FF77279BA92}" type="datetime1">
              <a:rPr lang="en-US" smtClean="0">
                <a:solidFill>
                  <a:srgbClr val="FFFFFF"/>
                </a:solidFill>
              </a:rPr>
              <a:pPr/>
              <a:t>3/24/2016</a:t>
            </a:fld>
            <a:endParaRPr lang="en-US">
              <a:solidFill>
                <a:srgbClr val="FFFFFF"/>
              </a:solidFill>
            </a:endParaRPr>
          </a:p>
        </p:txBody>
      </p:sp>
      <p:sp>
        <p:nvSpPr>
          <p:cNvPr id="5" name="Footer Placeholder 4"/>
          <p:cNvSpPr>
            <a:spLocks noGrp="1"/>
          </p:cNvSpPr>
          <p:nvPr>
            <p:ph type="ftr" sz="quarter" idx="11"/>
          </p:nvPr>
        </p:nvSpPr>
        <p:spPr/>
        <p:txBody>
          <a:bodyPr/>
          <a:lstStyle>
            <a:extLst/>
          </a:lstStyle>
          <a:p>
            <a:endParaRPr lang="en-US">
              <a:solidFill>
                <a:srgbClr val="FFFFFF"/>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70DBCE-19DE-4ED8-BF06-630FDFD6B58B}" type="datetime1">
              <a:rPr lang="en-US" smtClean="0">
                <a:solidFill>
                  <a:srgbClr val="FFFFFF"/>
                </a:solidFill>
              </a:rPr>
              <a:pPr/>
              <a:t>3/24/2016</a:t>
            </a:fld>
            <a:endParaRPr lang="en-US">
              <a:solidFill>
                <a:srgbClr val="FFFFFF"/>
              </a:solidFill>
            </a:endParaRPr>
          </a:p>
        </p:txBody>
      </p:sp>
      <p:sp>
        <p:nvSpPr>
          <p:cNvPr id="5" name="Footer Placeholder 4"/>
          <p:cNvSpPr>
            <a:spLocks noGrp="1"/>
          </p:cNvSpPr>
          <p:nvPr>
            <p:ph type="ftr" sz="quarter" idx="11"/>
          </p:nvPr>
        </p:nvSpPr>
        <p:spPr/>
        <p:txBody>
          <a:bodyPr/>
          <a:lstStyle>
            <a:extLst/>
          </a:lstStyle>
          <a:p>
            <a:endParaRPr lang="en-US">
              <a:solidFill>
                <a:srgbClr val="FFFFFF"/>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FFFFFF"/>
                </a:solidFill>
              </a:rPr>
              <a:pPr/>
              <a:t>‹#›</a:t>
            </a:fld>
            <a:endParaRPr lang="en-US">
              <a:solidFill>
                <a:srgbClr val="FFFFFF"/>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983D43B-61F8-4AB8-9329-A91C99AAA716}" type="datetime1">
              <a:rPr lang="en-US" smtClean="0">
                <a:solidFill>
                  <a:srgbClr val="FFFFFF"/>
                </a:solidFill>
              </a:rPr>
              <a:pPr/>
              <a:t>3/24/2016</a:t>
            </a:fld>
            <a:endParaRPr lang="en-US">
              <a:solidFill>
                <a:srgbClr val="FFFFFF"/>
              </a:solidFill>
            </a:endParaRPr>
          </a:p>
        </p:txBody>
      </p:sp>
      <p:sp>
        <p:nvSpPr>
          <p:cNvPr id="5" name="Footer Placeholder 4"/>
          <p:cNvSpPr>
            <a:spLocks noGrp="1"/>
          </p:cNvSpPr>
          <p:nvPr>
            <p:ph type="ftr" sz="quarter" idx="11"/>
          </p:nvPr>
        </p:nvSpPr>
        <p:spPr/>
        <p:txBody>
          <a:bodyPr/>
          <a:lstStyle>
            <a:extLst/>
          </a:lstStyle>
          <a:p>
            <a:endParaRPr lang="en-US">
              <a:solidFill>
                <a:srgbClr val="FFFFFF"/>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FFFFFF"/>
                </a:solidFill>
              </a:rPr>
              <a:pPr/>
              <a:t>‹#›</a:t>
            </a:fld>
            <a:endParaRPr lang="en-US">
              <a:solidFill>
                <a:srgbClr val="FFFFFF"/>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6051E0-B3E0-4ACD-B336-12605B19298E}" type="datetime1">
              <a:rPr lang="en-US" smtClean="0">
                <a:solidFill>
                  <a:srgbClr val="FFFFFF"/>
                </a:solidFill>
              </a:rPr>
              <a:pPr/>
              <a:t>3/24/2016</a:t>
            </a:fld>
            <a:endParaRPr lang="en-US">
              <a:solidFill>
                <a:srgbClr val="FFFFFF"/>
              </a:solidFill>
            </a:endParaRPr>
          </a:p>
        </p:txBody>
      </p:sp>
      <p:sp>
        <p:nvSpPr>
          <p:cNvPr id="6" name="Footer Placeholder 5"/>
          <p:cNvSpPr>
            <a:spLocks noGrp="1"/>
          </p:cNvSpPr>
          <p:nvPr>
            <p:ph type="ftr" sz="quarter" idx="11"/>
          </p:nvPr>
        </p:nvSpPr>
        <p:spPr/>
        <p:txBody>
          <a:bodyPr/>
          <a:lstStyle>
            <a:extLst/>
          </a:lstStyle>
          <a:p>
            <a:endParaRPr lang="en-US">
              <a:solidFill>
                <a:srgbClr val="FFFFFF"/>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FFFFFF"/>
                </a:solidFill>
              </a:rPr>
              <a:pPr/>
              <a:t>‹#›</a:t>
            </a:fld>
            <a:endParaRPr lang="en-US">
              <a:solidFill>
                <a:srgbClr val="FFFFFF"/>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693C26-F2D4-4CDD-A022-E898D373DABD}" type="datetime1">
              <a:rPr lang="en-US" smtClean="0">
                <a:solidFill>
                  <a:srgbClr val="FFFFFF"/>
                </a:solidFill>
              </a:rPr>
              <a:pPr/>
              <a:t>3/24/2016</a:t>
            </a:fld>
            <a:endParaRPr lang="en-US">
              <a:solidFill>
                <a:srgbClr val="FFFFFF"/>
              </a:solidFill>
            </a:endParaRPr>
          </a:p>
        </p:txBody>
      </p:sp>
      <p:sp>
        <p:nvSpPr>
          <p:cNvPr id="8" name="Footer Placeholder 7"/>
          <p:cNvSpPr>
            <a:spLocks noGrp="1"/>
          </p:cNvSpPr>
          <p:nvPr>
            <p:ph type="ftr" sz="quarter" idx="11"/>
          </p:nvPr>
        </p:nvSpPr>
        <p:spPr/>
        <p:txBody>
          <a:bodyPr/>
          <a:lstStyle>
            <a:extLst/>
          </a:lstStyle>
          <a:p>
            <a:endParaRPr lang="en-US">
              <a:solidFill>
                <a:srgbClr val="FFFFFF"/>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FFFFFF"/>
                </a:solidFill>
              </a:rPr>
              <a:pPr/>
              <a:t>‹#›</a:t>
            </a:fld>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6BE38DE-F58D-465B-BAC7-359B8F602826}" type="datetime1">
              <a:rPr lang="en-US" smtClean="0">
                <a:solidFill>
                  <a:srgbClr val="FFFFFF"/>
                </a:solidFill>
              </a:rPr>
              <a:pPr/>
              <a:t>3/24/2016</a:t>
            </a:fld>
            <a:endParaRPr lang="en-US">
              <a:solidFill>
                <a:srgbClr val="FFFFFF"/>
              </a:solidFill>
            </a:endParaRPr>
          </a:p>
        </p:txBody>
      </p:sp>
      <p:sp>
        <p:nvSpPr>
          <p:cNvPr id="4" name="Footer Placeholder 3"/>
          <p:cNvSpPr>
            <a:spLocks noGrp="1"/>
          </p:cNvSpPr>
          <p:nvPr>
            <p:ph type="ftr" sz="quarter" idx="11"/>
          </p:nvPr>
        </p:nvSpPr>
        <p:spPr/>
        <p:txBody>
          <a:bodyPr/>
          <a:lstStyle>
            <a:extLst/>
          </a:lstStyle>
          <a:p>
            <a:endParaRPr lang="en-US">
              <a:solidFill>
                <a:srgbClr val="FFFFFF"/>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FFFFFF"/>
                </a:solidFill>
              </a:rPr>
              <a:pPr/>
              <a:t>‹#›</a:t>
            </a:fld>
            <a:endParaRPr lang="en-US">
              <a:solidFill>
                <a:srgbClr val="FFFFFF"/>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BE1F385-1ECC-4269-9236-BA96B87D2EA8}" type="datetime1">
              <a:rPr lang="en-US" smtClean="0">
                <a:solidFill>
                  <a:srgbClr val="FFFFFF"/>
                </a:solidFill>
              </a:rPr>
              <a:pPr/>
              <a:t>3/24/2016</a:t>
            </a:fld>
            <a:endParaRPr lang="en-US">
              <a:solidFill>
                <a:srgbClr val="FFFFFF"/>
              </a:solidFill>
            </a:endParaRPr>
          </a:p>
        </p:txBody>
      </p:sp>
      <p:sp>
        <p:nvSpPr>
          <p:cNvPr id="3" name="Footer Placeholder 2"/>
          <p:cNvSpPr>
            <a:spLocks noGrp="1"/>
          </p:cNvSpPr>
          <p:nvPr>
            <p:ph type="ftr" sz="quarter" idx="11"/>
          </p:nvPr>
        </p:nvSpPr>
        <p:spPr/>
        <p:txBody>
          <a:bodyPr/>
          <a:lstStyle>
            <a:extLst/>
          </a:lstStyle>
          <a:p>
            <a:endParaRPr lang="en-US">
              <a:solidFill>
                <a:srgbClr val="FFFFFF"/>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1C844E0-C019-42A6-823F-4D318219009A}" type="datetime1">
              <a:rPr lang="en-US" smtClean="0">
                <a:solidFill>
                  <a:srgbClr val="FFFFFF"/>
                </a:solidFill>
              </a:rPr>
              <a:pPr/>
              <a:t>3/24/2016</a:t>
            </a:fld>
            <a:endParaRPr lang="en-US">
              <a:solidFill>
                <a:srgbClr val="FFFFFF"/>
              </a:solidFill>
            </a:endParaRPr>
          </a:p>
        </p:txBody>
      </p:sp>
      <p:sp>
        <p:nvSpPr>
          <p:cNvPr id="6" name="Footer Placeholder 5"/>
          <p:cNvSpPr>
            <a:spLocks noGrp="1"/>
          </p:cNvSpPr>
          <p:nvPr>
            <p:ph type="ftr" sz="quarter" idx="11"/>
          </p:nvPr>
        </p:nvSpPr>
        <p:spPr/>
        <p:txBody>
          <a:bodyPr/>
          <a:lstStyle>
            <a:extLst/>
          </a:lstStyle>
          <a:p>
            <a:endParaRPr lang="en-US">
              <a:solidFill>
                <a:srgbClr val="FFFFFF"/>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FFFFFF"/>
                </a:solidFill>
              </a:rPr>
              <a:pPr/>
              <a:t>‹#›</a:t>
            </a:fld>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9F140D8-EB57-49CD-B5FE-B974D90B8646}" type="datetime1">
              <a:rPr lang="en-US" smtClean="0">
                <a:solidFill>
                  <a:srgbClr val="FFFFFF"/>
                </a:solidFill>
              </a:rPr>
              <a:pPr/>
              <a:t>3/24/2016</a:t>
            </a:fld>
            <a:endParaRPr lang="en-US">
              <a:solidFill>
                <a:srgbClr val="FFFFFF"/>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srgbClr val="FFFFFF"/>
                </a:solidFill>
              </a:rPr>
              <a:pPr/>
              <a:t>‹#›</a:t>
            </a:fld>
            <a:endParaRPr lang="en-US">
              <a:solidFill>
                <a:srgbClr val="FFFFFF"/>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8B69D68-350D-4418-A5EB-E032F94F6048}" type="datetime1">
              <a:rPr lang="en-US" smtClean="0">
                <a:solidFill>
                  <a:prstClr val="black">
                    <a:tint val="75000"/>
                  </a:prstClr>
                </a:solidFill>
              </a:rPr>
              <a:pPr/>
              <a:t>3/24/2016</a:t>
            </a:fld>
            <a:endParaRPr lang="en-US">
              <a:solidFill>
                <a:prstClr val="black">
                  <a:tint val="75000"/>
                </a:prst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tint val="75000"/>
                </a:prst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467100"/>
            <a:ext cx="7239000" cy="2857500"/>
          </a:xfrm>
        </p:spPr>
        <p:txBody>
          <a:bodyPr>
            <a:noAutofit/>
          </a:bodyPr>
          <a:lstStyle/>
          <a:p>
            <a:pPr algn="l">
              <a:lnSpc>
                <a:spcPct val="90000"/>
              </a:lnSpc>
            </a:pPr>
            <a:endParaRPr lang="en-US" sz="1800" b="1" dirty="0" smtClean="0"/>
          </a:p>
          <a:p>
            <a:pPr algn="l">
              <a:lnSpc>
                <a:spcPct val="90000"/>
              </a:lnSpc>
            </a:pPr>
            <a:endParaRPr lang="en-US" sz="1800" b="1" dirty="0"/>
          </a:p>
          <a:p>
            <a:pPr algn="l">
              <a:lnSpc>
                <a:spcPct val="90000"/>
              </a:lnSpc>
            </a:pPr>
            <a:r>
              <a:rPr lang="en-US" sz="1800" b="1" dirty="0" smtClean="0">
                <a:solidFill>
                  <a:srgbClr val="00B0F0"/>
                </a:solidFill>
              </a:rPr>
              <a:t>Presented </a:t>
            </a:r>
            <a:r>
              <a:rPr lang="en-US" sz="1800" b="1" dirty="0">
                <a:solidFill>
                  <a:srgbClr val="00B0F0"/>
                </a:solidFill>
              </a:rPr>
              <a:t>by:</a:t>
            </a:r>
          </a:p>
          <a:p>
            <a:pPr algn="l">
              <a:lnSpc>
                <a:spcPct val="90000"/>
              </a:lnSpc>
            </a:pPr>
            <a:r>
              <a:rPr lang="en-US" sz="1800" b="1" dirty="0"/>
              <a:t>  Mariam Ahmed </a:t>
            </a:r>
            <a:r>
              <a:rPr lang="en-US" sz="1800" b="1" dirty="0" err="1"/>
              <a:t>Moustafa</a:t>
            </a:r>
            <a:r>
              <a:rPr lang="en-US" sz="2000" b="1" dirty="0"/>
              <a:t>   </a:t>
            </a:r>
            <a:endParaRPr lang="en-US" sz="2000" b="1" dirty="0" smtClean="0"/>
          </a:p>
          <a:p>
            <a:pPr algn="l">
              <a:lnSpc>
                <a:spcPct val="90000"/>
              </a:lnSpc>
            </a:pPr>
            <a:r>
              <a:rPr lang="en-US" sz="1600" dirty="0" smtClean="0"/>
              <a:t>    elansary.mam@gmail.com</a:t>
            </a:r>
            <a:endParaRPr lang="en-US" sz="1600" dirty="0"/>
          </a:p>
          <a:p>
            <a:pPr algn="l">
              <a:lnSpc>
                <a:spcPct val="90000"/>
              </a:lnSpc>
            </a:pPr>
            <a:endParaRPr lang="en-US" sz="1800" dirty="0" smtClean="0"/>
          </a:p>
          <a:p>
            <a:pPr algn="l">
              <a:lnSpc>
                <a:spcPct val="90000"/>
              </a:lnSpc>
            </a:pPr>
            <a:endParaRPr lang="en-US" sz="1800" dirty="0"/>
          </a:p>
          <a:p>
            <a:pPr algn="l">
              <a:lnSpc>
                <a:spcPct val="90000"/>
              </a:lnSpc>
            </a:pPr>
            <a:r>
              <a:rPr lang="en-US" sz="1800" dirty="0" smtClean="0"/>
              <a:t>                     </a:t>
            </a:r>
            <a:endParaRPr lang="en-US" sz="1800" dirty="0"/>
          </a:p>
          <a:p>
            <a:pPr algn="l">
              <a:spcBef>
                <a:spcPts val="0"/>
              </a:spcBef>
            </a:pPr>
            <a:r>
              <a:rPr lang="en-US" sz="1800" b="1" dirty="0" smtClean="0">
                <a:solidFill>
                  <a:schemeClr val="bg2">
                    <a:lumMod val="90000"/>
                  </a:schemeClr>
                </a:solidFill>
                <a:effectLst>
                  <a:outerShdw blurRad="38100" dist="38100" dir="2700000" algn="tl">
                    <a:srgbClr val="000000">
                      <a:alpha val="43137"/>
                    </a:srgbClr>
                  </a:outerShdw>
                </a:effectLst>
              </a:rPr>
              <a:t>Faculty of Engineering, Alexandria University, Egypt</a:t>
            </a:r>
            <a:endParaRPr lang="en-US" sz="1800" dirty="0">
              <a:solidFill>
                <a:schemeClr val="bg2">
                  <a:lumMod val="90000"/>
                </a:schemeClr>
              </a:solidFill>
              <a:effectLst>
                <a:outerShdw blurRad="38100" dist="38100" dir="2700000" algn="tl">
                  <a:srgbClr val="C0C0C0"/>
                </a:outerShdw>
              </a:effectLst>
            </a:endParaRPr>
          </a:p>
          <a:p>
            <a:pPr algn="l">
              <a:lnSpc>
                <a:spcPct val="90000"/>
              </a:lnSpc>
            </a:pPr>
            <a:endParaRPr lang="en-US" sz="1800" b="1" dirty="0"/>
          </a:p>
          <a:p>
            <a:pPr algn="l">
              <a:lnSpc>
                <a:spcPct val="90000"/>
              </a:lnSpc>
            </a:pPr>
            <a:r>
              <a:rPr lang="en-US" sz="1800" b="1" dirty="0" smtClean="0">
                <a:solidFill>
                  <a:schemeClr val="bg2">
                    <a:lumMod val="90000"/>
                  </a:schemeClr>
                </a:solidFill>
              </a:rPr>
              <a:t>				        </a:t>
            </a:r>
            <a:r>
              <a:rPr lang="en-US" sz="1100" b="1" dirty="0" smtClean="0">
                <a:solidFill>
                  <a:schemeClr val="bg2">
                    <a:lumMod val="90000"/>
                  </a:schemeClr>
                </a:solidFill>
              </a:rPr>
              <a:t>24 </a:t>
            </a:r>
            <a:r>
              <a:rPr lang="en-US" sz="1100" b="1" dirty="0">
                <a:solidFill>
                  <a:schemeClr val="bg2">
                    <a:lumMod val="90000"/>
                  </a:schemeClr>
                </a:solidFill>
              </a:rPr>
              <a:t>March 2016  |  RIPE NCC / </a:t>
            </a:r>
            <a:r>
              <a:rPr lang="en-US" sz="1100" b="1" dirty="0" smtClean="0">
                <a:solidFill>
                  <a:schemeClr val="bg2">
                    <a:lumMod val="90000"/>
                  </a:schemeClr>
                </a:solidFill>
              </a:rPr>
              <a:t>MENOG 16</a:t>
            </a:r>
            <a:endParaRPr lang="en-US" sz="1100" b="1" dirty="0">
              <a:solidFill>
                <a:schemeClr val="bg2">
                  <a:lumMod val="90000"/>
                </a:schemeClr>
              </a:solidFill>
            </a:endParaRPr>
          </a:p>
        </p:txBody>
      </p:sp>
      <p:pic>
        <p:nvPicPr>
          <p:cNvPr id="15364" name="Picture 4" descr="http://www.freelargeimages.com/wp-content/uploads/2014/11/Egypt_flag-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normAutofit fontScale="90000"/>
          </a:bodyPr>
          <a:lstStyle/>
          <a:p>
            <a:pPr algn="justLow"/>
            <a:r>
              <a:rPr lang="en-US" dirty="0" smtClean="0">
                <a:solidFill>
                  <a:schemeClr val="accent1"/>
                </a:solidFill>
              </a:rPr>
              <a:t>MSR</a:t>
            </a:r>
            <a:r>
              <a:rPr lang="en-US" dirty="0" smtClean="0"/>
              <a:t>: A Multipath Secure Reliable Routing Protocol for WSNs</a:t>
            </a: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3124200"/>
            <a:ext cx="1581150" cy="181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141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Communication </a:t>
            </a:r>
            <a:r>
              <a:rPr lang="en-US" sz="2000" b="1" dirty="0" smtClean="0"/>
              <a:t>security</a:t>
            </a:r>
            <a:r>
              <a:rPr lang="en-US" sz="2000" dirty="0" smtClean="0"/>
              <a:t> and reliability are two </a:t>
            </a:r>
            <a:r>
              <a:rPr lang="en-US" sz="2000" b="1" dirty="0" smtClean="0"/>
              <a:t>important issues</a:t>
            </a:r>
            <a:r>
              <a:rPr lang="en-US" sz="2000" dirty="0" smtClean="0"/>
              <a:t> in WSNs.</a:t>
            </a:r>
          </a:p>
          <a:p>
            <a:r>
              <a:rPr lang="en-US" sz="2000" dirty="0" smtClean="0"/>
              <a:t>WSNs possess a number of </a:t>
            </a:r>
            <a:r>
              <a:rPr lang="en-US" sz="2000" b="1" dirty="0" smtClean="0"/>
              <a:t>additional security attacks</a:t>
            </a:r>
            <a:r>
              <a:rPr lang="en-US" sz="2000" dirty="0" smtClean="0"/>
              <a:t>.</a:t>
            </a:r>
          </a:p>
          <a:p>
            <a:r>
              <a:rPr lang="en-US" sz="2000" b="1" dirty="0" smtClean="0"/>
              <a:t>Infeasible</a:t>
            </a:r>
            <a:r>
              <a:rPr lang="en-US" sz="2000" dirty="0" smtClean="0"/>
              <a:t> of using </a:t>
            </a:r>
            <a:r>
              <a:rPr lang="en-US" sz="2000" b="1" dirty="0" smtClean="0"/>
              <a:t>traditional security solutions </a:t>
            </a:r>
            <a:r>
              <a:rPr lang="en-US" sz="2000" dirty="0" smtClean="0"/>
              <a:t>like, cryptography which requires complex processing to provide encryption to the transmitted data. </a:t>
            </a:r>
          </a:p>
          <a:p>
            <a:r>
              <a:rPr lang="en-US" sz="2000" b="1" dirty="0" smtClean="0"/>
              <a:t>Lack of secure routing protocols</a:t>
            </a:r>
            <a:r>
              <a:rPr lang="en-US" sz="2000" dirty="0" smtClean="0"/>
              <a:t>, many sensor network routing protocols have been proposed for WSNs, only few of them addressed secure routing.</a:t>
            </a:r>
          </a:p>
          <a:p>
            <a:r>
              <a:rPr lang="en-US" sz="2000" b="1" dirty="0" smtClean="0">
                <a:solidFill>
                  <a:schemeClr val="accent1"/>
                </a:solidFill>
              </a:rPr>
              <a:t>Lightweight secure routing protocols should be addressed.</a:t>
            </a:r>
            <a:endParaRPr lang="en-US" sz="2000" dirty="0" smtClean="0"/>
          </a:p>
          <a:p>
            <a:endParaRPr lang="en-US" sz="2000" b="1" dirty="0">
              <a:solidFill>
                <a:schemeClr val="accent1"/>
              </a:solidFill>
            </a:endParaRPr>
          </a:p>
        </p:txBody>
      </p:sp>
      <p:sp>
        <p:nvSpPr>
          <p:cNvPr id="4" name="Title 3"/>
          <p:cNvSpPr>
            <a:spLocks noGrp="1"/>
          </p:cNvSpPr>
          <p:nvPr>
            <p:ph type="title"/>
          </p:nvPr>
        </p:nvSpPr>
        <p:spPr/>
        <p:txBody>
          <a:bodyPr>
            <a:normAutofit fontScale="90000"/>
          </a:bodyPr>
          <a:lstStyle/>
          <a:p>
            <a:pPr algn="ctr"/>
            <a:r>
              <a:rPr lang="en-US" dirty="0" smtClean="0"/>
              <a:t>Motivation – Why Secure Routing?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Proposing a novel </a:t>
            </a:r>
            <a:r>
              <a:rPr lang="en-US" b="1" dirty="0" smtClean="0">
                <a:solidFill>
                  <a:schemeClr val="accent1"/>
                </a:solidFill>
              </a:rPr>
              <a:t>MSR</a:t>
            </a:r>
            <a:r>
              <a:rPr lang="en-US" sz="3200" dirty="0" smtClean="0"/>
              <a:t> </a:t>
            </a:r>
            <a:r>
              <a:rPr lang="en-US" dirty="0" smtClean="0"/>
              <a:t>secure routing protocol.</a:t>
            </a:r>
          </a:p>
          <a:p>
            <a:r>
              <a:rPr lang="en-US" dirty="0" smtClean="0"/>
              <a:t>Utilizing </a:t>
            </a:r>
            <a:r>
              <a:rPr lang="en-US" dirty="0" smtClean="0">
                <a:solidFill>
                  <a:schemeClr val="accent1"/>
                </a:solidFill>
              </a:rPr>
              <a:t>erasure coding </a:t>
            </a:r>
            <a:r>
              <a:rPr lang="en-US" dirty="0" smtClean="0"/>
              <a:t>as a splitting method.</a:t>
            </a:r>
          </a:p>
          <a:p>
            <a:r>
              <a:rPr lang="en-US" dirty="0" smtClean="0"/>
              <a:t>Utilizing </a:t>
            </a:r>
            <a:r>
              <a:rPr lang="en-US" dirty="0" smtClean="0">
                <a:solidFill>
                  <a:schemeClr val="accent1"/>
                </a:solidFill>
              </a:rPr>
              <a:t>passive acknowledgment </a:t>
            </a:r>
            <a:r>
              <a:rPr lang="en-US" dirty="0" smtClean="0"/>
              <a:t>as a security validation method.</a:t>
            </a:r>
          </a:p>
          <a:p>
            <a:r>
              <a:rPr lang="en-US" dirty="0" smtClean="0"/>
              <a:t>Providing </a:t>
            </a:r>
            <a:r>
              <a:rPr lang="en-US" dirty="0" smtClean="0">
                <a:solidFill>
                  <a:schemeClr val="accent1"/>
                </a:solidFill>
              </a:rPr>
              <a:t>security study </a:t>
            </a:r>
            <a:r>
              <a:rPr lang="en-US" dirty="0" smtClean="0"/>
              <a:t>against major attacks.</a:t>
            </a:r>
          </a:p>
          <a:p>
            <a:r>
              <a:rPr lang="en-US" dirty="0" smtClean="0"/>
              <a:t>Evaluating MSR scheme‘s performance.</a:t>
            </a:r>
            <a:endParaRPr lang="en-US" dirty="0"/>
          </a:p>
        </p:txBody>
      </p:sp>
      <p:sp>
        <p:nvSpPr>
          <p:cNvPr id="4" name="Title 3"/>
          <p:cNvSpPr>
            <a:spLocks noGrp="1"/>
          </p:cNvSpPr>
          <p:nvPr>
            <p:ph type="title"/>
          </p:nvPr>
        </p:nvSpPr>
        <p:spPr/>
        <p:txBody>
          <a:bodyPr/>
          <a:lstStyle/>
          <a:p>
            <a:pPr algn="ctr"/>
            <a:r>
              <a:rPr lang="en-US" dirty="0" smtClean="0"/>
              <a:t>Contribution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1000"/>
                                        <p:tgtEl>
                                          <p:spTgt spid="2">
                                            <p:txEl>
                                              <p:pRg st="0" end="0"/>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lide(fromBottom)">
                                      <p:cBhvr>
                                        <p:cTn id="11" dur="1000"/>
                                        <p:tgtEl>
                                          <p:spTgt spid="2">
                                            <p:txEl>
                                              <p:pRg st="1" end="1"/>
                                            </p:txEl>
                                          </p:spTgt>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lide(fromBottom)">
                                      <p:cBhvr>
                                        <p:cTn id="15" dur="1000"/>
                                        <p:tgtEl>
                                          <p:spTgt spid="2">
                                            <p:txEl>
                                              <p:pRg st="2" end="2"/>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slide(fromBottom)">
                                      <p:cBhvr>
                                        <p:cTn id="19" dur="1000"/>
                                        <p:tgtEl>
                                          <p:spTgt spid="2">
                                            <p:txEl>
                                              <p:pRg st="3" end="3"/>
                                            </p:txEl>
                                          </p:spTgt>
                                        </p:tgtEl>
                                      </p:cBhvr>
                                    </p:animEffect>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slide(fromBottom)">
                                      <p:cBhvr>
                                        <p:cTn id="23"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ultipath.jpg"/>
          <p:cNvPicPr>
            <a:picLocks noChangeAspect="1"/>
          </p:cNvPicPr>
          <p:nvPr/>
        </p:nvPicPr>
        <p:blipFill>
          <a:blip r:embed="rId2"/>
          <a:stretch>
            <a:fillRect/>
          </a:stretch>
        </p:blipFill>
        <p:spPr>
          <a:xfrm>
            <a:off x="0" y="1490544"/>
            <a:ext cx="3229213" cy="1328856"/>
          </a:xfrm>
          <a:prstGeom prst="rect">
            <a:avLst/>
          </a:prstGeom>
        </p:spPr>
      </p:pic>
      <p:pic>
        <p:nvPicPr>
          <p:cNvPr id="6" name="Picture 5" descr="ec.jpg"/>
          <p:cNvPicPr>
            <a:picLocks noChangeAspect="1"/>
          </p:cNvPicPr>
          <p:nvPr/>
        </p:nvPicPr>
        <p:blipFill>
          <a:blip r:embed="rId3"/>
          <a:stretch>
            <a:fillRect/>
          </a:stretch>
        </p:blipFill>
        <p:spPr>
          <a:xfrm>
            <a:off x="5943600" y="4680194"/>
            <a:ext cx="2971800" cy="2254006"/>
          </a:xfrm>
          <a:prstGeom prst="rect">
            <a:avLst/>
          </a:prstGeom>
        </p:spPr>
      </p:pic>
      <p:pic>
        <p:nvPicPr>
          <p:cNvPr id="7" name="Picture 6" descr="pack.jpg"/>
          <p:cNvPicPr>
            <a:picLocks noChangeAspect="1"/>
          </p:cNvPicPr>
          <p:nvPr/>
        </p:nvPicPr>
        <p:blipFill>
          <a:blip r:embed="rId4"/>
          <a:stretch>
            <a:fillRect/>
          </a:stretch>
        </p:blipFill>
        <p:spPr>
          <a:xfrm>
            <a:off x="6416750" y="1524001"/>
            <a:ext cx="2727250" cy="2057399"/>
          </a:xfrm>
          <a:prstGeom prst="rect">
            <a:avLst/>
          </a:prstGeom>
          <a:noFill/>
          <a:ln>
            <a:noFill/>
          </a:ln>
        </p:spPr>
      </p:pic>
      <p:graphicFrame>
        <p:nvGraphicFramePr>
          <p:cNvPr id="5" name="Content Placeholder 4"/>
          <p:cNvGraphicFramePr>
            <a:graphicFrameLocks noGrp="1"/>
          </p:cNvGraphicFramePr>
          <p:nvPr>
            <p:ph idx="1"/>
          </p:nvPr>
        </p:nvGraphicFramePr>
        <p:xfrm>
          <a:off x="152400" y="1447800"/>
          <a:ext cx="8839200"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itle 3"/>
          <p:cNvSpPr>
            <a:spLocks noGrp="1"/>
          </p:cNvSpPr>
          <p:nvPr>
            <p:ph type="title"/>
          </p:nvPr>
        </p:nvSpPr>
        <p:spPr/>
        <p:txBody>
          <a:bodyPr>
            <a:noAutofit/>
          </a:bodyPr>
          <a:lstStyle/>
          <a:p>
            <a:pPr algn="ctr"/>
            <a:r>
              <a:rPr lang="en-US" sz="3200" dirty="0" smtClean="0">
                <a:solidFill>
                  <a:schemeClr val="accent1"/>
                </a:solidFill>
              </a:rPr>
              <a:t>MSR</a:t>
            </a:r>
            <a:r>
              <a:rPr lang="en-US" sz="3200" dirty="0" smtClean="0"/>
              <a:t>: A Multipath Secure Reliable Routing Protocol for WSNs</a:t>
            </a:r>
          </a:p>
        </p:txBody>
      </p:sp>
    </p:spTree>
    <p:extLst>
      <p:ext uri="{BB962C8B-B14F-4D97-AF65-F5344CB8AC3E}">
        <p14:creationId xmlns:p14="http://schemas.microsoft.com/office/powerpoint/2010/main" val="312841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544A621D-0443-483E-B2F0-78AFFED3D18C}"/>
                                            </p:graphicEl>
                                          </p:spTgt>
                                        </p:tgtEl>
                                        <p:attrNameLst>
                                          <p:attrName>style.visibility</p:attrName>
                                        </p:attrNameLst>
                                      </p:cBhvr>
                                      <p:to>
                                        <p:strVal val="visible"/>
                                      </p:to>
                                    </p:set>
                                    <p:animEffect transition="in" filter="fade">
                                      <p:cBhvr>
                                        <p:cTn id="7" dur="2000"/>
                                        <p:tgtEl>
                                          <p:spTgt spid="5">
                                            <p:graphicEl>
                                              <a:dgm id="{544A621D-0443-483E-B2F0-78AFFED3D18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5">
                                            <p:graphicEl>
                                              <a:dgm id="{6AC1CAC5-3D78-4110-8032-4BB1FDC8A849}"/>
                                            </p:graphicEl>
                                          </p:spTgt>
                                        </p:tgtEl>
                                        <p:attrNameLst>
                                          <p:attrName>style.visibility</p:attrName>
                                        </p:attrNameLst>
                                      </p:cBhvr>
                                      <p:to>
                                        <p:strVal val="visible"/>
                                      </p:to>
                                    </p:set>
                                    <p:animEffect transition="in" filter="fade">
                                      <p:cBhvr>
                                        <p:cTn id="16" dur="2000"/>
                                        <p:tgtEl>
                                          <p:spTgt spid="5">
                                            <p:graphicEl>
                                              <a:dgm id="{6AC1CAC5-3D78-4110-8032-4BB1FDC8A84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
                                            <p:graphicEl>
                                              <a:dgm id="{8FFF2EEE-79E8-4DC9-8EC1-97633C7BCB86}"/>
                                            </p:graphicEl>
                                          </p:spTgt>
                                        </p:tgtEl>
                                        <p:attrNameLst>
                                          <p:attrName>style.visibility</p:attrName>
                                        </p:attrNameLst>
                                      </p:cBhvr>
                                      <p:to>
                                        <p:strVal val="visible"/>
                                      </p:to>
                                    </p:set>
                                    <p:animEffect transition="in" filter="fade">
                                      <p:cBhvr>
                                        <p:cTn id="25" dur="2000"/>
                                        <p:tgtEl>
                                          <p:spTgt spid="5">
                                            <p:graphicEl>
                                              <a:dgm id="{8FFF2EEE-79E8-4DC9-8EC1-97633C7BCB86}"/>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rev="1"/>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719071"/>
          </a:xfrm>
        </p:spPr>
        <p:txBody>
          <a:bodyPr>
            <a:normAutofit fontScale="92500"/>
          </a:bodyPr>
          <a:lstStyle/>
          <a:p>
            <a:r>
              <a:rPr lang="en-US" sz="2000" dirty="0" smtClean="0"/>
              <a:t>Erasure coding is a forward error correction (FEC) code for the binary erasure channel, which transforms a message of </a:t>
            </a:r>
            <a:r>
              <a:rPr lang="en-US" sz="2000" b="1" dirty="0" smtClean="0">
                <a:solidFill>
                  <a:schemeClr val="accent1"/>
                </a:solidFill>
              </a:rPr>
              <a:t>m</a:t>
            </a:r>
            <a:r>
              <a:rPr lang="en-US" sz="2000" dirty="0" smtClean="0"/>
              <a:t> blocks into a longer message with </a:t>
            </a:r>
            <a:r>
              <a:rPr lang="en-US" sz="2000" b="1" dirty="0" smtClean="0">
                <a:solidFill>
                  <a:schemeClr val="accent1"/>
                </a:solidFill>
              </a:rPr>
              <a:t>n</a:t>
            </a:r>
            <a:r>
              <a:rPr lang="en-US" sz="2000" dirty="0" smtClean="0"/>
              <a:t> blocks (codeword) such that the original message can be reconstructed from a subset of the n symbols. The fraction </a:t>
            </a:r>
            <a:r>
              <a:rPr lang="en-US" sz="2000" b="1" dirty="0" smtClean="0">
                <a:solidFill>
                  <a:schemeClr val="accent1"/>
                </a:solidFill>
              </a:rPr>
              <a:t>r=m/n</a:t>
            </a:r>
            <a:r>
              <a:rPr lang="en-US" sz="2000" dirty="0" smtClean="0"/>
              <a:t> is called the code rate.</a:t>
            </a:r>
            <a:endParaRPr lang="en-US" sz="2000" dirty="0"/>
          </a:p>
        </p:txBody>
      </p:sp>
      <p:sp>
        <p:nvSpPr>
          <p:cNvPr id="4" name="Title 3"/>
          <p:cNvSpPr>
            <a:spLocks noGrp="1"/>
          </p:cNvSpPr>
          <p:nvPr>
            <p:ph type="title"/>
          </p:nvPr>
        </p:nvSpPr>
        <p:spPr/>
        <p:txBody>
          <a:bodyPr>
            <a:noAutofit/>
          </a:bodyPr>
          <a:lstStyle/>
          <a:p>
            <a:pPr algn="ctr"/>
            <a:r>
              <a:rPr lang="en-US" sz="3200" dirty="0" smtClean="0"/>
              <a:t>Background – Erasure Coding</a:t>
            </a:r>
            <a:endParaRPr lang="en-US" sz="3200" dirty="0"/>
          </a:p>
        </p:txBody>
      </p:sp>
      <p:pic>
        <p:nvPicPr>
          <p:cNvPr id="2050" name="Picture 2"/>
          <p:cNvPicPr>
            <a:picLocks noChangeAspect="1" noChangeArrowheads="1"/>
          </p:cNvPicPr>
          <p:nvPr/>
        </p:nvPicPr>
        <p:blipFill>
          <a:blip r:embed="rId2"/>
          <a:srcRect/>
          <a:stretch>
            <a:fillRect/>
          </a:stretch>
        </p:blipFill>
        <p:spPr bwMode="auto">
          <a:xfrm>
            <a:off x="2462213" y="3124200"/>
            <a:ext cx="4219575" cy="3200400"/>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fld id="{2787980C-B4FE-4B74-80D6-19F836B7A4B2}" type="datetime3">
              <a:rPr lang="en-US" smtClean="0">
                <a:solidFill>
                  <a:srgbClr val="FFFFFF"/>
                </a:solidFill>
              </a:rPr>
              <a:pPr/>
              <a:t>24 March 2016</a:t>
            </a:fld>
            <a:endParaRPr lang="en-US">
              <a:solidFill>
                <a:srgbClr val="FFFFFF"/>
              </a:solidFill>
            </a:endParaRPr>
          </a:p>
        </p:txBody>
      </p:sp>
    </p:spTree>
    <p:extLst>
      <p:ext uri="{BB962C8B-B14F-4D97-AF65-F5344CB8AC3E}">
        <p14:creationId xmlns:p14="http://schemas.microsoft.com/office/powerpoint/2010/main" val="998767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261872"/>
          </a:xfrm>
        </p:spPr>
        <p:txBody>
          <a:bodyPr>
            <a:noAutofit/>
          </a:bodyPr>
          <a:lstStyle/>
          <a:p>
            <a:r>
              <a:rPr lang="en-US" sz="2000" dirty="0" smtClean="0"/>
              <a:t>Passive Acknowledgment (PACK) refers to the sender passively listens after finishing the message transmission to confirm that the message has been received by the destination (indirect overhearing) .</a:t>
            </a:r>
            <a:endParaRPr lang="en-US" sz="2000" dirty="0"/>
          </a:p>
        </p:txBody>
      </p:sp>
      <p:sp>
        <p:nvSpPr>
          <p:cNvPr id="4" name="Title 3"/>
          <p:cNvSpPr>
            <a:spLocks noGrp="1"/>
          </p:cNvSpPr>
          <p:nvPr>
            <p:ph type="title"/>
          </p:nvPr>
        </p:nvSpPr>
        <p:spPr/>
        <p:txBody>
          <a:bodyPr>
            <a:noAutofit/>
          </a:bodyPr>
          <a:lstStyle/>
          <a:p>
            <a:pPr algn="ctr"/>
            <a:r>
              <a:rPr lang="en-US" sz="3200" dirty="0" smtClean="0"/>
              <a:t>Background – Passive </a:t>
            </a:r>
            <a:r>
              <a:rPr lang="en-US" sz="3200" dirty="0" err="1" smtClean="0"/>
              <a:t>Acknowlegdement</a:t>
            </a:r>
            <a:endParaRPr lang="en-US" sz="3200" dirty="0"/>
          </a:p>
        </p:txBody>
      </p:sp>
      <p:pic>
        <p:nvPicPr>
          <p:cNvPr id="50177" name="Picture 1"/>
          <p:cNvPicPr>
            <a:picLocks noChangeAspect="1" noChangeArrowheads="1"/>
          </p:cNvPicPr>
          <p:nvPr/>
        </p:nvPicPr>
        <p:blipFill>
          <a:blip r:embed="rId2"/>
          <a:srcRect/>
          <a:stretch>
            <a:fillRect/>
          </a:stretch>
        </p:blipFill>
        <p:spPr bwMode="auto">
          <a:xfrm>
            <a:off x="1585913" y="2971800"/>
            <a:ext cx="5972175" cy="3200400"/>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fld id="{8EB68544-8D22-40B0-BC69-149D215E57D8}" type="datetime3">
              <a:rPr lang="en-US" smtClean="0">
                <a:solidFill>
                  <a:srgbClr val="FFFFFF"/>
                </a:solidFill>
              </a:rPr>
              <a:pPr/>
              <a:t>24 March 2016</a:t>
            </a:fld>
            <a:endParaRPr lang="en-US">
              <a:solidFill>
                <a:srgbClr val="FFFFFF"/>
              </a:solidFill>
            </a:endParaRPr>
          </a:p>
        </p:txBody>
      </p:sp>
    </p:spTree>
    <p:extLst>
      <p:ext uri="{BB962C8B-B14F-4D97-AF65-F5344CB8AC3E}">
        <p14:creationId xmlns:p14="http://schemas.microsoft.com/office/powerpoint/2010/main" val="1507815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52400" y="1447800"/>
          <a:ext cx="8839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noAutofit/>
          </a:bodyPr>
          <a:lstStyle/>
          <a:p>
            <a:pPr algn="ctr"/>
            <a:r>
              <a:rPr lang="en-US" sz="3200" dirty="0" smtClean="0">
                <a:solidFill>
                  <a:schemeClr val="accent1"/>
                </a:solidFill>
              </a:rPr>
              <a:t>MSR</a:t>
            </a:r>
            <a:r>
              <a:rPr lang="en-US" sz="3200" dirty="0" smtClean="0"/>
              <a:t>: A Multipath Secure Reliable Routing Protocol for WSNs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38471"/>
          </a:xfrm>
        </p:spPr>
        <p:txBody>
          <a:bodyPr>
            <a:normAutofit/>
          </a:bodyPr>
          <a:lstStyle/>
          <a:p>
            <a:r>
              <a:rPr lang="en-US" b="1" u="sng" dirty="0" smtClean="0">
                <a:solidFill>
                  <a:schemeClr val="accent1"/>
                </a:solidFill>
              </a:rPr>
              <a:t>Security Attacks in WSNs:</a:t>
            </a:r>
          </a:p>
          <a:p>
            <a:pPr lvl="1"/>
            <a:r>
              <a:rPr lang="en-US" dirty="0" err="1" smtClean="0"/>
              <a:t>Blackhole</a:t>
            </a:r>
            <a:r>
              <a:rPr lang="en-US" dirty="0" smtClean="0"/>
              <a:t> attack.</a:t>
            </a:r>
          </a:p>
          <a:p>
            <a:pPr lvl="1"/>
            <a:r>
              <a:rPr lang="en-US" dirty="0" smtClean="0"/>
              <a:t>Selective forwarding attack.</a:t>
            </a:r>
          </a:p>
          <a:p>
            <a:pPr lvl="1"/>
            <a:r>
              <a:rPr lang="en-US" dirty="0" smtClean="0"/>
              <a:t>Hello flood attack.</a:t>
            </a:r>
          </a:p>
          <a:p>
            <a:pPr lvl="1"/>
            <a:r>
              <a:rPr lang="en-US" dirty="0" smtClean="0"/>
              <a:t>Acknowledgment spoofing attack.</a:t>
            </a:r>
          </a:p>
          <a:p>
            <a:pPr lvl="1"/>
            <a:r>
              <a:rPr lang="en-US" dirty="0" smtClean="0"/>
              <a:t>Replay attack.</a:t>
            </a:r>
          </a:p>
          <a:p>
            <a:pPr lvl="1"/>
            <a:r>
              <a:rPr lang="en-US" dirty="0" smtClean="0"/>
              <a:t>Alter attack.</a:t>
            </a:r>
          </a:p>
          <a:p>
            <a:pPr lvl="1"/>
            <a:r>
              <a:rPr lang="en-US" dirty="0" smtClean="0"/>
              <a:t>Spoofing attack.</a:t>
            </a:r>
          </a:p>
          <a:p>
            <a:pPr lvl="1"/>
            <a:r>
              <a:rPr lang="en-US" dirty="0" smtClean="0"/>
              <a:t>Sinkhole attack.</a:t>
            </a:r>
          </a:p>
          <a:p>
            <a:pPr lvl="1"/>
            <a:r>
              <a:rPr lang="en-US" dirty="0" smtClean="0"/>
              <a:t>Wormhole attack.</a:t>
            </a:r>
          </a:p>
          <a:p>
            <a:pPr lvl="1"/>
            <a:r>
              <a:rPr lang="en-US" dirty="0" smtClean="0"/>
              <a:t>Sybil attack.</a:t>
            </a:r>
          </a:p>
          <a:p>
            <a:pPr lvl="1">
              <a:buNone/>
            </a:pPr>
            <a:endParaRPr lang="en-US" dirty="0" smtClean="0"/>
          </a:p>
          <a:p>
            <a:pPr lvl="1"/>
            <a:endParaRPr lang="en-US" dirty="0" smtClean="0"/>
          </a:p>
          <a:p>
            <a:pPr lvl="1"/>
            <a:endParaRPr lang="en-US" dirty="0"/>
          </a:p>
        </p:txBody>
      </p:sp>
      <p:sp>
        <p:nvSpPr>
          <p:cNvPr id="4" name="Title 3"/>
          <p:cNvSpPr>
            <a:spLocks noGrp="1"/>
          </p:cNvSpPr>
          <p:nvPr>
            <p:ph type="title"/>
          </p:nvPr>
        </p:nvSpPr>
        <p:spPr/>
        <p:txBody>
          <a:bodyPr/>
          <a:lstStyle/>
          <a:p>
            <a:pPr algn="ctr"/>
            <a:r>
              <a:rPr lang="en-US" dirty="0" smtClean="0"/>
              <a:t>Security Analysis</a:t>
            </a:r>
            <a:endParaRPr lang="en-US" dirty="0"/>
          </a:p>
        </p:txBody>
      </p:sp>
      <p:sp>
        <p:nvSpPr>
          <p:cNvPr id="8" name="Date Placeholder 7"/>
          <p:cNvSpPr>
            <a:spLocks noGrp="1"/>
          </p:cNvSpPr>
          <p:nvPr>
            <p:ph type="dt" sz="half" idx="10"/>
          </p:nvPr>
        </p:nvSpPr>
        <p:spPr/>
        <p:txBody>
          <a:bodyPr/>
          <a:lstStyle/>
          <a:p>
            <a:fld id="{3D9B6D78-F5F9-43F2-A0B0-584BB535205C}" type="datetime3">
              <a:rPr lang="en-US" smtClean="0">
                <a:solidFill>
                  <a:srgbClr val="FFFFFF"/>
                </a:solidFill>
              </a:rPr>
              <a:pPr/>
              <a:t>24 March 2016</a:t>
            </a:fld>
            <a:endParaRPr lang="en-US">
              <a:solidFill>
                <a:srgbClr val="FFFFFF"/>
              </a:solidFill>
            </a:endParaRPr>
          </a:p>
        </p:txBody>
      </p:sp>
    </p:spTree>
    <p:extLst>
      <p:ext uri="{BB962C8B-B14F-4D97-AF65-F5344CB8AC3E}">
        <p14:creationId xmlns:p14="http://schemas.microsoft.com/office/powerpoint/2010/main" val="802796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871472"/>
          </a:xfrm>
        </p:spPr>
        <p:txBody>
          <a:bodyPr>
            <a:normAutofit/>
          </a:bodyPr>
          <a:lstStyle/>
          <a:p>
            <a:r>
              <a:rPr lang="en-US" b="1" u="sng" dirty="0" smtClean="0">
                <a:solidFill>
                  <a:schemeClr val="accent1"/>
                </a:solidFill>
              </a:rPr>
              <a:t>Security Attacks Definitions in WSNs:</a:t>
            </a:r>
          </a:p>
          <a:p>
            <a:endParaRPr lang="en-US" dirty="0" smtClean="0"/>
          </a:p>
          <a:p>
            <a:pPr lvl="1"/>
            <a:r>
              <a:rPr lang="en-US" b="1" dirty="0" err="1" smtClean="0">
                <a:solidFill>
                  <a:schemeClr val="accent1"/>
                </a:solidFill>
              </a:rPr>
              <a:t>Blackhole</a:t>
            </a:r>
            <a:r>
              <a:rPr lang="en-US" dirty="0" smtClean="0"/>
              <a:t> </a:t>
            </a:r>
            <a:r>
              <a:rPr lang="en-US" b="1" dirty="0" smtClean="0">
                <a:solidFill>
                  <a:schemeClr val="accent1"/>
                </a:solidFill>
              </a:rPr>
              <a:t>attack</a:t>
            </a:r>
            <a:r>
              <a:rPr lang="en-US" dirty="0" smtClean="0"/>
              <a:t>: when a malicious node drops all the packets through it.</a:t>
            </a:r>
            <a:endParaRPr lang="en-US" dirty="0"/>
          </a:p>
        </p:txBody>
      </p:sp>
      <p:sp>
        <p:nvSpPr>
          <p:cNvPr id="4" name="Title 3"/>
          <p:cNvSpPr>
            <a:spLocks noGrp="1"/>
          </p:cNvSpPr>
          <p:nvPr>
            <p:ph type="title"/>
          </p:nvPr>
        </p:nvSpPr>
        <p:spPr/>
        <p:txBody>
          <a:bodyPr/>
          <a:lstStyle/>
          <a:p>
            <a:pPr algn="ctr"/>
            <a:r>
              <a:rPr lang="en-US" dirty="0" smtClean="0"/>
              <a:t>Security Analysis (cont.)</a:t>
            </a:r>
            <a:endParaRPr lang="en-US" dirty="0"/>
          </a:p>
        </p:txBody>
      </p:sp>
      <p:pic>
        <p:nvPicPr>
          <p:cNvPr id="3074" name="Picture 2"/>
          <p:cNvPicPr>
            <a:picLocks noChangeAspect="1" noChangeArrowheads="1"/>
          </p:cNvPicPr>
          <p:nvPr/>
        </p:nvPicPr>
        <p:blipFill>
          <a:blip r:embed="rId2"/>
          <a:srcRect/>
          <a:stretch>
            <a:fillRect/>
          </a:stretch>
        </p:blipFill>
        <p:spPr bwMode="auto">
          <a:xfrm>
            <a:off x="3124200" y="3657600"/>
            <a:ext cx="2983809" cy="1782858"/>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fld id="{3EF6DD3A-5283-4F99-8E3A-92B05CC8BE26}" type="datetime3">
              <a:rPr lang="en-US" smtClean="0">
                <a:solidFill>
                  <a:srgbClr val="FFFFFF"/>
                </a:solidFill>
              </a:rPr>
              <a:pPr/>
              <a:t>24 March 2016</a:t>
            </a:fld>
            <a:endParaRPr lang="en-US">
              <a:solidFill>
                <a:srgbClr val="FFFFFF"/>
              </a:solidFill>
            </a:endParaRPr>
          </a:p>
        </p:txBody>
      </p:sp>
    </p:spTree>
    <p:extLst>
      <p:ext uri="{BB962C8B-B14F-4D97-AF65-F5344CB8AC3E}">
        <p14:creationId xmlns:p14="http://schemas.microsoft.com/office/powerpoint/2010/main" val="4268425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871472"/>
          </a:xfrm>
        </p:spPr>
        <p:txBody>
          <a:bodyPr>
            <a:normAutofit fontScale="92500" lnSpcReduction="20000"/>
          </a:bodyPr>
          <a:lstStyle/>
          <a:p>
            <a:r>
              <a:rPr lang="en-US" b="1" u="sng" dirty="0" smtClean="0">
                <a:solidFill>
                  <a:schemeClr val="accent1"/>
                </a:solidFill>
              </a:rPr>
              <a:t>Security Attacks Definitions in WSNs:</a:t>
            </a:r>
          </a:p>
          <a:p>
            <a:endParaRPr lang="en-US" dirty="0" smtClean="0"/>
          </a:p>
          <a:p>
            <a:r>
              <a:rPr lang="en-US" b="1" dirty="0" smtClean="0">
                <a:solidFill>
                  <a:schemeClr val="accent1"/>
                </a:solidFill>
              </a:rPr>
              <a:t>Selective forward attack</a:t>
            </a:r>
            <a:r>
              <a:rPr lang="en-US" dirty="0" smtClean="0"/>
              <a:t>: </a:t>
            </a:r>
            <a:r>
              <a:rPr lang="en-US" sz="2800" dirty="0" smtClean="0"/>
              <a:t>when a malicious node can however drop or forward certain messages (it selectively forward the packets).</a:t>
            </a:r>
            <a:endParaRPr lang="en-US" dirty="0"/>
          </a:p>
        </p:txBody>
      </p:sp>
      <p:sp>
        <p:nvSpPr>
          <p:cNvPr id="4" name="Title 3"/>
          <p:cNvSpPr>
            <a:spLocks noGrp="1"/>
          </p:cNvSpPr>
          <p:nvPr>
            <p:ph type="title"/>
          </p:nvPr>
        </p:nvSpPr>
        <p:spPr/>
        <p:txBody>
          <a:bodyPr/>
          <a:lstStyle/>
          <a:p>
            <a:pPr algn="ctr"/>
            <a:r>
              <a:rPr lang="en-US" dirty="0" smtClean="0"/>
              <a:t>Security Analysis (cont.)</a:t>
            </a:r>
            <a:endParaRPr lang="en-US" dirty="0"/>
          </a:p>
        </p:txBody>
      </p:sp>
      <p:pic>
        <p:nvPicPr>
          <p:cNvPr id="5122" name="Picture 2"/>
          <p:cNvPicPr>
            <a:picLocks noChangeAspect="1" noChangeArrowheads="1"/>
          </p:cNvPicPr>
          <p:nvPr/>
        </p:nvPicPr>
        <p:blipFill>
          <a:blip r:embed="rId2"/>
          <a:srcRect/>
          <a:stretch>
            <a:fillRect/>
          </a:stretch>
        </p:blipFill>
        <p:spPr bwMode="auto">
          <a:xfrm>
            <a:off x="2971800" y="3649295"/>
            <a:ext cx="2959048" cy="2141905"/>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fld id="{B49B4ACE-EC5B-406D-A6B5-670565438AC8}" type="datetime3">
              <a:rPr lang="en-US" smtClean="0">
                <a:solidFill>
                  <a:srgbClr val="FFFFFF"/>
                </a:solidFill>
              </a:rPr>
              <a:pPr/>
              <a:t>24 March 2016</a:t>
            </a:fld>
            <a:endParaRPr lang="en-US">
              <a:solidFill>
                <a:srgbClr val="FFFFFF"/>
              </a:solidFill>
            </a:endParaRPr>
          </a:p>
        </p:txBody>
      </p:sp>
    </p:spTree>
    <p:extLst>
      <p:ext uri="{BB962C8B-B14F-4D97-AF65-F5344CB8AC3E}">
        <p14:creationId xmlns:p14="http://schemas.microsoft.com/office/powerpoint/2010/main" val="2897087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Erasure coding provides an efficient option for achieving reliability against the noisy channel and efficient data replication without end-to-end retransmission.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Title 3"/>
          <p:cNvSpPr>
            <a:spLocks noGrp="1"/>
          </p:cNvSpPr>
          <p:nvPr>
            <p:ph type="title"/>
          </p:nvPr>
        </p:nvSpPr>
        <p:spPr/>
        <p:txBody>
          <a:bodyPr>
            <a:normAutofit fontScale="90000"/>
          </a:bodyPr>
          <a:lstStyle/>
          <a:p>
            <a:r>
              <a:rPr lang="en-US" smtClean="0"/>
              <a:t>Splitting Method using Erasure Coding</a:t>
            </a:r>
            <a:endParaRPr lang="en-US" dirty="0"/>
          </a:p>
        </p:txBody>
      </p:sp>
      <p:pic>
        <p:nvPicPr>
          <p:cNvPr id="6146" name="Picture 2"/>
          <p:cNvPicPr>
            <a:picLocks noChangeAspect="1" noChangeArrowheads="1"/>
          </p:cNvPicPr>
          <p:nvPr/>
        </p:nvPicPr>
        <p:blipFill>
          <a:blip r:embed="rId2"/>
          <a:srcRect/>
          <a:stretch>
            <a:fillRect/>
          </a:stretch>
        </p:blipFill>
        <p:spPr bwMode="auto">
          <a:xfrm>
            <a:off x="3048000" y="3196590"/>
            <a:ext cx="3017520" cy="2823210"/>
          </a:xfrm>
          <a:prstGeom prst="rect">
            <a:avLst/>
          </a:prstGeom>
          <a:noFill/>
          <a:ln w="9525">
            <a:noFill/>
            <a:miter lim="800000"/>
            <a:headEnd/>
            <a:tailEnd/>
          </a:ln>
          <a:effectLst/>
        </p:spPr>
      </p:pic>
    </p:spTree>
    <p:extLst>
      <p:ext uri="{BB962C8B-B14F-4D97-AF65-F5344CB8AC3E}">
        <p14:creationId xmlns:p14="http://schemas.microsoft.com/office/powerpoint/2010/main" val="37002685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en-US" dirty="0" smtClean="0"/>
              <a:t>Is </a:t>
            </a:r>
            <a:r>
              <a:rPr lang="en-US" dirty="0"/>
              <a:t>a talented Researcher, Teaching Assistant, Co-Founder of Dimensions Egypt. She received a </a:t>
            </a:r>
            <a:r>
              <a:rPr lang="en-US" dirty="0">
                <a:solidFill>
                  <a:srgbClr val="00B0F0"/>
                </a:solidFill>
              </a:rPr>
              <a:t>Master of Science </a:t>
            </a:r>
            <a:r>
              <a:rPr lang="en-US" dirty="0"/>
              <a:t>degree in </a:t>
            </a:r>
            <a:r>
              <a:rPr lang="en-US" b="1" dirty="0"/>
              <a:t>Computer Science and Systems Engineering</a:t>
            </a:r>
            <a:r>
              <a:rPr lang="en-US" dirty="0"/>
              <a:t>, Faculty of Engineering, Alexandria University, Egypt. She started her career as a </a:t>
            </a:r>
            <a:r>
              <a:rPr lang="en-US" dirty="0" smtClean="0"/>
              <a:t>Java software </a:t>
            </a:r>
            <a:r>
              <a:rPr lang="en-US" dirty="0"/>
              <a:t>developer at </a:t>
            </a:r>
            <a:r>
              <a:rPr lang="en-US" dirty="0">
                <a:solidFill>
                  <a:srgbClr val="00B0F0"/>
                </a:solidFill>
              </a:rPr>
              <a:t>ISFP</a:t>
            </a:r>
            <a:r>
              <a:rPr lang="en-US" dirty="0"/>
              <a:t> (Integrated Solutions for Ports) for six </a:t>
            </a:r>
            <a:r>
              <a:rPr lang="en-US" dirty="0" smtClean="0"/>
              <a:t>years and IT Analyst at </a:t>
            </a:r>
            <a:r>
              <a:rPr lang="en-US" dirty="0" smtClean="0">
                <a:solidFill>
                  <a:srgbClr val="00B0F0"/>
                </a:solidFill>
              </a:rPr>
              <a:t>Unilever</a:t>
            </a:r>
            <a:r>
              <a:rPr lang="en-US" dirty="0" smtClean="0"/>
              <a:t>, </a:t>
            </a:r>
            <a:r>
              <a:rPr lang="en-US" dirty="0"/>
              <a:t>then she joined  the university as a </a:t>
            </a:r>
            <a:r>
              <a:rPr lang="en-US" dirty="0">
                <a:solidFill>
                  <a:srgbClr val="00B0F0"/>
                </a:solidFill>
              </a:rPr>
              <a:t>teaching assistant </a:t>
            </a:r>
            <a:r>
              <a:rPr lang="en-US" dirty="0"/>
              <a:t>for 6 semesters, after then she became the </a:t>
            </a:r>
            <a:r>
              <a:rPr lang="en-US" dirty="0">
                <a:solidFill>
                  <a:srgbClr val="00B0F0"/>
                </a:solidFill>
              </a:rPr>
              <a:t>BlackBerry</a:t>
            </a:r>
            <a:r>
              <a:rPr lang="en-US" dirty="0"/>
              <a:t> Developer Community Manager by developing dozens of top </a:t>
            </a:r>
            <a:r>
              <a:rPr lang="en-US" dirty="0" smtClean="0"/>
              <a:t>rated/paid mobile applications </a:t>
            </a:r>
            <a:r>
              <a:rPr lang="en-US" dirty="0"/>
              <a:t>and games. </a:t>
            </a:r>
            <a:r>
              <a:rPr lang="en-US" dirty="0" smtClean="0"/>
              <a:t>In 2014</a:t>
            </a:r>
            <a:r>
              <a:rPr lang="en-US" dirty="0"/>
              <a:t>, she establishes her own-business as a software company called "</a:t>
            </a:r>
            <a:r>
              <a:rPr lang="en-US" dirty="0">
                <a:solidFill>
                  <a:srgbClr val="00B0F0"/>
                </a:solidFill>
              </a:rPr>
              <a:t>Dimensions</a:t>
            </a:r>
            <a:r>
              <a:rPr lang="en-US" dirty="0"/>
              <a:t>", which is specialized in developing </a:t>
            </a:r>
            <a:r>
              <a:rPr lang="en-US" dirty="0" smtClean="0"/>
              <a:t>2D/3D </a:t>
            </a:r>
            <a:r>
              <a:rPr lang="en-US" dirty="0"/>
              <a:t>and video games, mobile applications and Interactive architecture modeling. Mariam now is looking for applying to the next logical step in her life goals to be a </a:t>
            </a:r>
            <a:r>
              <a:rPr lang="en-US" b="1" dirty="0">
                <a:solidFill>
                  <a:srgbClr val="FFC000"/>
                </a:solidFill>
              </a:rPr>
              <a:t>PhD</a:t>
            </a:r>
            <a:r>
              <a:rPr lang="en-US" dirty="0">
                <a:solidFill>
                  <a:srgbClr val="FFC000"/>
                </a:solidFill>
              </a:rPr>
              <a:t> </a:t>
            </a:r>
            <a:r>
              <a:rPr lang="en-US" dirty="0"/>
              <a:t>student</a:t>
            </a:r>
            <a:r>
              <a:rPr lang="en-US" dirty="0" smtClean="0"/>
              <a:t>.</a:t>
            </a:r>
          </a:p>
          <a:p>
            <a:pPr algn="just"/>
            <a:endParaRPr lang="en-US" dirty="0"/>
          </a:p>
          <a:p>
            <a:pPr algn="just"/>
            <a:r>
              <a:rPr lang="en-US" dirty="0"/>
              <a:t>Mariam dream to make a big change in her society by typically model the </a:t>
            </a:r>
            <a:r>
              <a:rPr lang="en-US" dirty="0">
                <a:solidFill>
                  <a:srgbClr val="00B0F0"/>
                </a:solidFill>
              </a:rPr>
              <a:t>Arab-African tech-women</a:t>
            </a:r>
            <a:r>
              <a:rPr lang="en-US" dirty="0"/>
              <a:t>. She loves drawing. She can be contacted at: </a:t>
            </a:r>
            <a:r>
              <a:rPr lang="en-US" u="sng" dirty="0"/>
              <a:t>elansary.mam@gmail.com</a:t>
            </a:r>
          </a:p>
          <a:p>
            <a:pPr algn="just"/>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2</a:t>
            </a:fld>
            <a:endParaRPr lang="en-US">
              <a:solidFill>
                <a:srgbClr val="FFFFFF"/>
              </a:solidFill>
            </a:endParaRPr>
          </a:p>
        </p:txBody>
      </p:sp>
      <p:sp>
        <p:nvSpPr>
          <p:cNvPr id="4" name="Title 3"/>
          <p:cNvSpPr>
            <a:spLocks noGrp="1"/>
          </p:cNvSpPr>
          <p:nvPr>
            <p:ph type="title"/>
          </p:nvPr>
        </p:nvSpPr>
        <p:spPr/>
        <p:txBody>
          <a:bodyPr>
            <a:normAutofit/>
          </a:bodyPr>
          <a:lstStyle/>
          <a:p>
            <a:pPr algn="ctr"/>
            <a:r>
              <a:rPr lang="en-US" dirty="0"/>
              <a:t>Mariam Ahmed </a:t>
            </a:r>
            <a:r>
              <a:rPr lang="en-US" dirty="0" err="1" smtClean="0"/>
              <a:t>Moustafa</a:t>
            </a:r>
            <a:endParaRPr lang="en-US" dirty="0"/>
          </a:p>
        </p:txBody>
      </p:sp>
    </p:spTree>
    <p:extLst>
      <p:ext uri="{BB962C8B-B14F-4D97-AF65-F5344CB8AC3E}">
        <p14:creationId xmlns:p14="http://schemas.microsoft.com/office/powerpoint/2010/main" val="1874481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 consistent dropping of a packet from a neighbor can be used as a sign of a </a:t>
            </a:r>
            <a:r>
              <a:rPr lang="en-US" b="1" dirty="0" err="1" smtClean="0">
                <a:solidFill>
                  <a:schemeClr val="accent1"/>
                </a:solidFill>
              </a:rPr>
              <a:t>blackhole</a:t>
            </a:r>
            <a:r>
              <a:rPr lang="en-US" dirty="0" smtClean="0"/>
              <a:t> attack.</a:t>
            </a:r>
          </a:p>
          <a:p>
            <a:r>
              <a:rPr lang="en-US" dirty="0" smtClean="0"/>
              <a:t> A partial dropping of a packet from a neighbor can be used as a sign of a </a:t>
            </a:r>
            <a:r>
              <a:rPr lang="en-US" b="1" dirty="0" smtClean="0">
                <a:solidFill>
                  <a:schemeClr val="accent1"/>
                </a:solidFill>
              </a:rPr>
              <a:t>selective </a:t>
            </a:r>
            <a:r>
              <a:rPr lang="en-US" b="1" smtClean="0">
                <a:solidFill>
                  <a:schemeClr val="accent1"/>
                </a:solidFill>
              </a:rPr>
              <a:t>forward </a:t>
            </a:r>
            <a:r>
              <a:rPr lang="en-US" smtClean="0"/>
              <a:t>attack.</a:t>
            </a:r>
            <a:endParaRPr lang="en-US" dirty="0" smtClean="0"/>
          </a:p>
          <a:p>
            <a:r>
              <a:rPr lang="en-US" dirty="0" smtClean="0"/>
              <a:t> Packet headers can be checked to detect any malicious changes in the headers. This can be used to detect </a:t>
            </a:r>
            <a:r>
              <a:rPr lang="en-US" b="1" dirty="0" smtClean="0">
                <a:solidFill>
                  <a:schemeClr val="accent1"/>
                </a:solidFill>
              </a:rPr>
              <a:t>spoofing</a:t>
            </a:r>
            <a:r>
              <a:rPr lang="en-US" dirty="0" smtClean="0"/>
              <a:t>.</a:t>
            </a:r>
          </a:p>
          <a:p>
            <a:r>
              <a:rPr lang="en-US" dirty="0" smtClean="0"/>
              <a:t>The packet content itself can be analyzed to detect any unauthorized changes to the packet. This can be used to detect </a:t>
            </a:r>
            <a:r>
              <a:rPr lang="en-US" b="1" dirty="0" smtClean="0">
                <a:solidFill>
                  <a:schemeClr val="accent1"/>
                </a:solidFill>
              </a:rPr>
              <a:t>alter</a:t>
            </a:r>
            <a:r>
              <a:rPr lang="en-US" dirty="0" smtClean="0"/>
              <a:t>.</a:t>
            </a:r>
            <a:endParaRPr lang="en-US" dirty="0"/>
          </a:p>
        </p:txBody>
      </p:sp>
      <p:sp>
        <p:nvSpPr>
          <p:cNvPr id="4" name="Title 3"/>
          <p:cNvSpPr>
            <a:spLocks noGrp="1"/>
          </p:cNvSpPr>
          <p:nvPr>
            <p:ph type="title"/>
          </p:nvPr>
        </p:nvSpPr>
        <p:spPr/>
        <p:txBody>
          <a:bodyPr>
            <a:normAutofit fontScale="90000"/>
          </a:bodyPr>
          <a:lstStyle/>
          <a:p>
            <a:pPr algn="ctr"/>
            <a:r>
              <a:rPr lang="en-US" dirty="0" smtClean="0"/>
              <a:t>Security Checks via Enhanced Passive Acknowledgment</a:t>
            </a:r>
            <a:endParaRPr lang="en-US" dirty="0"/>
          </a:p>
        </p:txBody>
      </p:sp>
      <p:sp>
        <p:nvSpPr>
          <p:cNvPr id="8" name="Date Placeholder 7"/>
          <p:cNvSpPr>
            <a:spLocks noGrp="1"/>
          </p:cNvSpPr>
          <p:nvPr>
            <p:ph type="dt" sz="half" idx="10"/>
          </p:nvPr>
        </p:nvSpPr>
        <p:spPr/>
        <p:txBody>
          <a:bodyPr/>
          <a:lstStyle/>
          <a:p>
            <a:fld id="{13ABFAC2-E55A-426D-B223-E566DF882D48}" type="datetime3">
              <a:rPr lang="en-US" smtClean="0">
                <a:solidFill>
                  <a:srgbClr val="FFFFFF"/>
                </a:solidFill>
              </a:rPr>
              <a:pPr/>
              <a:t>24 March 2016</a:t>
            </a:fld>
            <a:endParaRPr lang="en-US">
              <a:solidFill>
                <a:srgbClr val="FFFFFF"/>
              </a:solidFill>
            </a:endParaRPr>
          </a:p>
        </p:txBody>
      </p:sp>
    </p:spTree>
    <p:extLst>
      <p:ext uri="{BB962C8B-B14F-4D97-AF65-F5344CB8AC3E}">
        <p14:creationId xmlns:p14="http://schemas.microsoft.com/office/powerpoint/2010/main" val="1526676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Security Analysis (cont.)</a:t>
            </a:r>
            <a:endParaRPr lang="en-US" dirty="0"/>
          </a:p>
        </p:txBody>
      </p:sp>
      <p:pic>
        <p:nvPicPr>
          <p:cNvPr id="7171" name="Picture 3"/>
          <p:cNvPicPr>
            <a:picLocks noChangeAspect="1" noChangeArrowheads="1"/>
          </p:cNvPicPr>
          <p:nvPr/>
        </p:nvPicPr>
        <p:blipFill>
          <a:blip r:embed="rId2"/>
          <a:srcRect/>
          <a:stretch>
            <a:fillRect/>
          </a:stretch>
        </p:blipFill>
        <p:spPr bwMode="auto">
          <a:xfrm>
            <a:off x="609600" y="1285875"/>
            <a:ext cx="7620000" cy="4276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up)">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MSR protocol is implemented using NS-2 simulator. The main objective of the simulation is to evaluate the effectiveness of MSR relative to AOMDV (Ad hoc On-demand Multipath Distance </a:t>
            </a:r>
            <a:r>
              <a:rPr lang="en-US" dirty="0" smtClean="0"/>
              <a:t>Vector) </a:t>
            </a:r>
            <a:r>
              <a:rPr lang="en-GB" dirty="0" smtClean="0"/>
              <a:t>which guarantees </a:t>
            </a:r>
            <a:r>
              <a:rPr lang="en-US" dirty="0"/>
              <a:t>link-disjoint </a:t>
            </a:r>
            <a:r>
              <a:rPr lang="en-GB" dirty="0"/>
              <a:t>paths</a:t>
            </a:r>
            <a:r>
              <a:rPr lang="en-GB" dirty="0" smtClean="0"/>
              <a:t>, </a:t>
            </a:r>
            <a:r>
              <a:rPr lang="en-US" dirty="0" smtClean="0"/>
              <a:t>doesn't </a:t>
            </a:r>
            <a:r>
              <a:rPr lang="en-US" dirty="0"/>
              <a:t>use </a:t>
            </a:r>
            <a:r>
              <a:rPr lang="en-GB" dirty="0"/>
              <a:t>alternative paths simultaneously, </a:t>
            </a:r>
            <a:r>
              <a:rPr lang="en-US" dirty="0" smtClean="0"/>
              <a:t>uses </a:t>
            </a:r>
            <a:r>
              <a:rPr lang="en-US" dirty="0"/>
              <a:t>retransmission concept for reliability and n</a:t>
            </a:r>
            <a:r>
              <a:rPr lang="en-GB" dirty="0"/>
              <a:t>o security support.</a:t>
            </a:r>
            <a:endParaRPr lang="en-US" dirty="0"/>
          </a:p>
          <a:p>
            <a:endParaRPr lang="en-US" dirty="0" smtClean="0"/>
          </a:p>
          <a:p>
            <a:r>
              <a:rPr lang="en-US" dirty="0" smtClean="0"/>
              <a:t>Performance Metrics:</a:t>
            </a:r>
          </a:p>
          <a:p>
            <a:pPr lvl="1"/>
            <a:r>
              <a:rPr lang="en-US" dirty="0" smtClean="0"/>
              <a:t>Packet Delivery Ratio</a:t>
            </a:r>
          </a:p>
          <a:p>
            <a:pPr lvl="1"/>
            <a:r>
              <a:rPr lang="en-US" dirty="0" smtClean="0"/>
              <a:t>End-to-End Delay</a:t>
            </a:r>
          </a:p>
          <a:p>
            <a:pPr lvl="1"/>
            <a:r>
              <a:rPr lang="en-US" dirty="0" smtClean="0"/>
              <a:t>Normalized Routing Overhead</a:t>
            </a:r>
          </a:p>
          <a:p>
            <a:pPr lvl="1"/>
            <a:r>
              <a:rPr lang="en-US" dirty="0" smtClean="0"/>
              <a:t>Resistance against Attacks</a:t>
            </a:r>
          </a:p>
          <a:p>
            <a:pPr>
              <a:buNone/>
            </a:pPr>
            <a:endParaRPr lang="en-US" dirty="0"/>
          </a:p>
        </p:txBody>
      </p:sp>
      <p:sp>
        <p:nvSpPr>
          <p:cNvPr id="4" name="Title 3"/>
          <p:cNvSpPr>
            <a:spLocks noGrp="1"/>
          </p:cNvSpPr>
          <p:nvPr>
            <p:ph type="title"/>
          </p:nvPr>
        </p:nvSpPr>
        <p:spPr/>
        <p:txBody>
          <a:bodyPr/>
          <a:lstStyle/>
          <a:p>
            <a:pPr algn="ctr"/>
            <a:r>
              <a:rPr lang="en-US" dirty="0" smtClean="0"/>
              <a:t>Experimental Results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1261871"/>
          </a:xfrm>
        </p:spPr>
        <p:txBody>
          <a:bodyPr>
            <a:normAutofit fontScale="62500" lnSpcReduction="20000"/>
          </a:bodyPr>
          <a:lstStyle/>
          <a:p>
            <a:r>
              <a:rPr lang="en-US" sz="4500" dirty="0" smtClean="0"/>
              <a:t>Simulation parameters</a:t>
            </a:r>
            <a:endParaRPr lang="en-US" sz="3200" dirty="0" smtClean="0"/>
          </a:p>
          <a:p>
            <a:pPr>
              <a:buNone/>
            </a:pPr>
            <a:r>
              <a:rPr lang="en-US" dirty="0" smtClean="0"/>
              <a:t>	Sensor nodes are spread randomly over a at square area of dimensions 1000 * 1000 m</a:t>
            </a:r>
            <a:r>
              <a:rPr lang="en-US" sz="1900" dirty="0" smtClean="0"/>
              <a:t>2</a:t>
            </a:r>
            <a:r>
              <a:rPr lang="en-US" dirty="0" smtClean="0"/>
              <a:t>. All experiments are performed against different network sizes (W) ranging from 50 to 200 sensor nodes.</a:t>
            </a:r>
          </a:p>
          <a:p>
            <a:pPr>
              <a:buNone/>
            </a:pPr>
            <a:endParaRPr lang="en-US" dirty="0"/>
          </a:p>
        </p:txBody>
      </p:sp>
      <p:sp>
        <p:nvSpPr>
          <p:cNvPr id="4" name="Title 3"/>
          <p:cNvSpPr>
            <a:spLocks noGrp="1"/>
          </p:cNvSpPr>
          <p:nvPr>
            <p:ph type="title"/>
          </p:nvPr>
        </p:nvSpPr>
        <p:spPr/>
        <p:txBody>
          <a:bodyPr/>
          <a:lstStyle/>
          <a:p>
            <a:pPr algn="ctr"/>
            <a:r>
              <a:rPr lang="en-US" dirty="0" smtClean="0"/>
              <a:t>Experimental Results (cont.)</a:t>
            </a:r>
            <a:endParaRPr lang="en-US" dirty="0"/>
          </a:p>
        </p:txBody>
      </p:sp>
      <p:pic>
        <p:nvPicPr>
          <p:cNvPr id="9218" name="Picture 2"/>
          <p:cNvPicPr>
            <a:picLocks noChangeAspect="1" noChangeArrowheads="1"/>
          </p:cNvPicPr>
          <p:nvPr/>
        </p:nvPicPr>
        <p:blipFill>
          <a:blip r:embed="rId2"/>
          <a:srcRect/>
          <a:stretch>
            <a:fillRect/>
          </a:stretch>
        </p:blipFill>
        <p:spPr bwMode="auto">
          <a:xfrm>
            <a:off x="929639" y="3048000"/>
            <a:ext cx="7528561"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Simulation Setup</a:t>
            </a:r>
          </a:p>
          <a:p>
            <a:endParaRPr lang="en-US" dirty="0" smtClean="0"/>
          </a:p>
          <a:p>
            <a:pPr lvl="1"/>
            <a:r>
              <a:rPr lang="en-US" dirty="0" smtClean="0"/>
              <a:t>First Setup Experiment (effective sub-packet size)</a:t>
            </a:r>
          </a:p>
          <a:p>
            <a:pPr lvl="1"/>
            <a:r>
              <a:rPr lang="en-US" dirty="0" smtClean="0"/>
              <a:t>Second Setup Experiment (effective coding rate)</a:t>
            </a:r>
            <a:endParaRPr lang="en-US" dirty="0"/>
          </a:p>
        </p:txBody>
      </p:sp>
      <p:sp>
        <p:nvSpPr>
          <p:cNvPr id="4" name="Title 3"/>
          <p:cNvSpPr>
            <a:spLocks noGrp="1"/>
          </p:cNvSpPr>
          <p:nvPr>
            <p:ph type="title"/>
          </p:nvPr>
        </p:nvSpPr>
        <p:spPr/>
        <p:txBody>
          <a:bodyPr/>
          <a:lstStyle/>
          <a:p>
            <a:pPr algn="ctr"/>
            <a:r>
              <a:rPr lang="en-US" dirty="0" smtClean="0"/>
              <a:t>Experimental Results (cont.)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Important parameters:</a:t>
            </a:r>
          </a:p>
          <a:p>
            <a:pPr lvl="1"/>
            <a:r>
              <a:rPr lang="en-US" b="1" dirty="0" smtClean="0"/>
              <a:t>Packet size</a:t>
            </a:r>
            <a:r>
              <a:rPr lang="en-US" dirty="0" smtClean="0"/>
              <a:t>: This parameter represents the size of the packets transmitted over the network.</a:t>
            </a:r>
          </a:p>
          <a:p>
            <a:pPr lvl="1"/>
            <a:r>
              <a:rPr lang="en-US" b="1" dirty="0" smtClean="0"/>
              <a:t>Code rate</a:t>
            </a:r>
            <a:r>
              <a:rPr lang="en-US" dirty="0" smtClean="0"/>
              <a:t>: This parameter represents the ratio of the total number of packets generated by the erasure coding technique to the sufficient number of packets to reconstruct the original message        (𝑛/𝑚).</a:t>
            </a:r>
            <a:endParaRPr lang="en-US" dirty="0"/>
          </a:p>
        </p:txBody>
      </p:sp>
      <p:sp>
        <p:nvSpPr>
          <p:cNvPr id="3" name="Title 2"/>
          <p:cNvSpPr>
            <a:spLocks noGrp="1"/>
          </p:cNvSpPr>
          <p:nvPr>
            <p:ph type="title"/>
          </p:nvPr>
        </p:nvSpPr>
        <p:spPr/>
        <p:txBody>
          <a:bodyPr/>
          <a:lstStyle/>
          <a:p>
            <a:pPr algn="ctr"/>
            <a:r>
              <a:rPr lang="en-US" dirty="0" smtClean="0"/>
              <a:t>Experimental Results (cont.)</a:t>
            </a:r>
            <a:endParaRPr lang="en-US" dirty="0"/>
          </a:p>
        </p:txBody>
      </p:sp>
    </p:spTree>
    <p:extLst>
      <p:ext uri="{BB962C8B-B14F-4D97-AF65-F5344CB8AC3E}">
        <p14:creationId xmlns:p14="http://schemas.microsoft.com/office/powerpoint/2010/main" val="35608878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457200" y="1481328"/>
            <a:ext cx="8229600" cy="4525963"/>
          </a:xfrm>
        </p:spPr>
        <p:txBody>
          <a:bodyPr/>
          <a:lstStyle/>
          <a:p>
            <a:r>
              <a:rPr lang="en-US" dirty="0" smtClean="0"/>
              <a:t>First Setup Experiment (effective sub-packet size)</a:t>
            </a:r>
          </a:p>
        </p:txBody>
      </p:sp>
      <p:sp>
        <p:nvSpPr>
          <p:cNvPr id="10" name="Title 3"/>
          <p:cNvSpPr>
            <a:spLocks noGrp="1"/>
          </p:cNvSpPr>
          <p:nvPr>
            <p:ph type="title"/>
          </p:nvPr>
        </p:nvSpPr>
        <p:spPr>
          <a:xfrm>
            <a:off x="457200" y="274638"/>
            <a:ext cx="8229600" cy="1143000"/>
          </a:xfrm>
        </p:spPr>
        <p:txBody>
          <a:bodyPr/>
          <a:lstStyle/>
          <a:p>
            <a:pPr algn="ctr"/>
            <a:r>
              <a:rPr lang="en-US" dirty="0" smtClean="0"/>
              <a:t>Experimental Results (cont.)</a:t>
            </a:r>
            <a:endParaRPr lang="en-US" dirty="0"/>
          </a:p>
        </p:txBody>
      </p:sp>
      <p:pic>
        <p:nvPicPr>
          <p:cNvPr id="10242" name="Picture 2"/>
          <p:cNvPicPr>
            <a:picLocks noChangeAspect="1" noChangeArrowheads="1"/>
          </p:cNvPicPr>
          <p:nvPr/>
        </p:nvPicPr>
        <p:blipFill>
          <a:blip r:embed="rId2"/>
          <a:srcRect/>
          <a:stretch>
            <a:fillRect/>
          </a:stretch>
        </p:blipFill>
        <p:spPr bwMode="auto">
          <a:xfrm>
            <a:off x="762000" y="2887980"/>
            <a:ext cx="7833360" cy="2369820"/>
          </a:xfrm>
          <a:prstGeom prst="rect">
            <a:avLst/>
          </a:prstGeom>
          <a:noFill/>
          <a:ln w="9525">
            <a:noFill/>
            <a:miter lim="800000"/>
            <a:headEnd/>
            <a:tailEnd/>
          </a:ln>
          <a:effectLst/>
        </p:spPr>
      </p:pic>
      <p:sp>
        <p:nvSpPr>
          <p:cNvPr id="12" name="5-Point Star 11"/>
          <p:cNvSpPr/>
          <p:nvPr/>
        </p:nvSpPr>
        <p:spPr>
          <a:xfrm>
            <a:off x="2438400" y="3048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029200" y="44196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696200" y="39624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457200" y="1481328"/>
            <a:ext cx="8229600" cy="4525963"/>
          </a:xfrm>
        </p:spPr>
        <p:txBody>
          <a:bodyPr/>
          <a:lstStyle/>
          <a:p>
            <a:r>
              <a:rPr lang="en-US" dirty="0" smtClean="0"/>
              <a:t>Second Setup Experiment (effective coding rate)</a:t>
            </a:r>
            <a:endParaRPr lang="en-US" dirty="0"/>
          </a:p>
        </p:txBody>
      </p:sp>
      <p:sp>
        <p:nvSpPr>
          <p:cNvPr id="10" name="Title 3"/>
          <p:cNvSpPr>
            <a:spLocks noGrp="1"/>
          </p:cNvSpPr>
          <p:nvPr>
            <p:ph type="title"/>
          </p:nvPr>
        </p:nvSpPr>
        <p:spPr>
          <a:xfrm>
            <a:off x="457200" y="274638"/>
            <a:ext cx="8229600" cy="1143000"/>
          </a:xfrm>
        </p:spPr>
        <p:txBody>
          <a:bodyPr/>
          <a:lstStyle/>
          <a:p>
            <a:pPr algn="ctr"/>
            <a:r>
              <a:rPr lang="en-US" dirty="0" smtClean="0"/>
              <a:t>Experimental Results (cont.)</a:t>
            </a:r>
            <a:endParaRPr lang="en-US" dirty="0"/>
          </a:p>
        </p:txBody>
      </p:sp>
      <p:pic>
        <p:nvPicPr>
          <p:cNvPr id="11266" name="Picture 2"/>
          <p:cNvPicPr>
            <a:picLocks noChangeAspect="1" noChangeArrowheads="1"/>
          </p:cNvPicPr>
          <p:nvPr/>
        </p:nvPicPr>
        <p:blipFill>
          <a:blip r:embed="rId2"/>
          <a:srcRect/>
          <a:stretch>
            <a:fillRect/>
          </a:stretch>
        </p:blipFill>
        <p:spPr bwMode="auto">
          <a:xfrm>
            <a:off x="762000" y="2895600"/>
            <a:ext cx="7696200" cy="2362200"/>
          </a:xfrm>
          <a:prstGeom prst="rect">
            <a:avLst/>
          </a:prstGeom>
          <a:noFill/>
          <a:ln w="9525">
            <a:noFill/>
            <a:miter lim="800000"/>
            <a:headEnd/>
            <a:tailEnd/>
          </a:ln>
          <a:effectLst/>
        </p:spPr>
      </p:pic>
      <p:sp>
        <p:nvSpPr>
          <p:cNvPr id="6" name="5-Point Star 5"/>
          <p:cNvSpPr/>
          <p:nvPr/>
        </p:nvSpPr>
        <p:spPr>
          <a:xfrm>
            <a:off x="4419600" y="33528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828800" y="3048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010400" y="31242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566672"/>
          </a:xfrm>
        </p:spPr>
        <p:txBody>
          <a:bodyPr>
            <a:normAutofit lnSpcReduction="10000"/>
          </a:bodyPr>
          <a:lstStyle/>
          <a:p>
            <a:r>
              <a:rPr lang="en-US" dirty="0" smtClean="0"/>
              <a:t>MSR vs. AOMDV</a:t>
            </a:r>
          </a:p>
          <a:p>
            <a:pPr lvl="1"/>
            <a:r>
              <a:rPr lang="en-US" b="1" dirty="0" smtClean="0">
                <a:solidFill>
                  <a:schemeClr val="accent1"/>
                </a:solidFill>
              </a:rPr>
              <a:t>Data Packet Delivery Ratio</a:t>
            </a:r>
          </a:p>
          <a:p>
            <a:pPr lvl="2"/>
            <a:r>
              <a:rPr lang="en-US" sz="2200" dirty="0" smtClean="0"/>
              <a:t>The results show that MSR outperforms AOMDV especially for small network sizes.</a:t>
            </a:r>
            <a:endParaRPr lang="en-US" dirty="0"/>
          </a:p>
        </p:txBody>
      </p:sp>
      <p:sp>
        <p:nvSpPr>
          <p:cNvPr id="4" name="Title 3"/>
          <p:cNvSpPr>
            <a:spLocks noGrp="1"/>
          </p:cNvSpPr>
          <p:nvPr>
            <p:ph type="title"/>
          </p:nvPr>
        </p:nvSpPr>
        <p:spPr/>
        <p:txBody>
          <a:bodyPr/>
          <a:lstStyle/>
          <a:p>
            <a:pPr algn="ctr"/>
            <a:r>
              <a:rPr lang="en-US" dirty="0" smtClean="0"/>
              <a:t>Experimental Results (cont.)</a:t>
            </a:r>
            <a:endParaRPr lang="en-US" dirty="0"/>
          </a:p>
        </p:txBody>
      </p:sp>
      <p:graphicFrame>
        <p:nvGraphicFramePr>
          <p:cNvPr id="12290" name="Object 2"/>
          <p:cNvGraphicFramePr>
            <a:graphicFrameLocks noChangeAspect="1"/>
          </p:cNvGraphicFramePr>
          <p:nvPr/>
        </p:nvGraphicFramePr>
        <p:xfrm>
          <a:off x="2857500" y="3238500"/>
          <a:ext cx="3429000" cy="2400300"/>
        </p:xfrm>
        <a:graphic>
          <a:graphicData uri="http://schemas.openxmlformats.org/presentationml/2006/ole">
            <mc:AlternateContent xmlns:mc="http://schemas.openxmlformats.org/markup-compatibility/2006">
              <mc:Choice xmlns:v="urn:schemas-microsoft-com:vml" Requires="v">
                <p:oleObj spid="_x0000_s12346" name="Acrobat Document" r:id="rId3" imgW="3428865" imgH="2400300" progId="AcroExch.Document.7">
                  <p:embed/>
                </p:oleObj>
              </mc:Choice>
              <mc:Fallback>
                <p:oleObj name="Acrobat Document" r:id="rId3" imgW="3428865" imgH="240030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3238500"/>
                        <a:ext cx="3429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566672"/>
          </a:xfrm>
        </p:spPr>
        <p:txBody>
          <a:bodyPr>
            <a:normAutofit fontScale="62500" lnSpcReduction="20000"/>
          </a:bodyPr>
          <a:lstStyle/>
          <a:p>
            <a:r>
              <a:rPr lang="en-US" sz="4300" dirty="0" smtClean="0"/>
              <a:t>MSR vs. AOMDV</a:t>
            </a:r>
          </a:p>
          <a:p>
            <a:pPr lvl="1"/>
            <a:r>
              <a:rPr lang="en-US" sz="3700" b="1" dirty="0" smtClean="0">
                <a:solidFill>
                  <a:schemeClr val="accent1"/>
                </a:solidFill>
              </a:rPr>
              <a:t>End-to-End Delay </a:t>
            </a:r>
          </a:p>
          <a:p>
            <a:pPr lvl="2"/>
            <a:r>
              <a:rPr lang="en-US" sz="2900" dirty="0" smtClean="0"/>
              <a:t>End-to-end delay is increased in MSR compared to AOMDV as MSR needs extra time to encode, send, decode and reconstruct  the original message.</a:t>
            </a:r>
          </a:p>
        </p:txBody>
      </p:sp>
      <p:sp>
        <p:nvSpPr>
          <p:cNvPr id="4" name="Title 3"/>
          <p:cNvSpPr>
            <a:spLocks noGrp="1"/>
          </p:cNvSpPr>
          <p:nvPr>
            <p:ph type="title"/>
          </p:nvPr>
        </p:nvSpPr>
        <p:spPr/>
        <p:txBody>
          <a:bodyPr/>
          <a:lstStyle/>
          <a:p>
            <a:pPr algn="ctr"/>
            <a:r>
              <a:rPr lang="en-US" dirty="0" smtClean="0"/>
              <a:t>Experimental Results (cont.)</a:t>
            </a:r>
            <a:endParaRPr lang="en-US" dirty="0"/>
          </a:p>
        </p:txBody>
      </p:sp>
      <p:graphicFrame>
        <p:nvGraphicFramePr>
          <p:cNvPr id="13315" name="Object 3"/>
          <p:cNvGraphicFramePr>
            <a:graphicFrameLocks noChangeAspect="1"/>
          </p:cNvGraphicFramePr>
          <p:nvPr/>
        </p:nvGraphicFramePr>
        <p:xfrm>
          <a:off x="2857500" y="3276600"/>
          <a:ext cx="3429000" cy="2400300"/>
        </p:xfrm>
        <a:graphic>
          <a:graphicData uri="http://schemas.openxmlformats.org/presentationml/2006/ole">
            <mc:AlternateContent xmlns:mc="http://schemas.openxmlformats.org/markup-compatibility/2006">
              <mc:Choice xmlns:v="urn:schemas-microsoft-com:vml" Requires="v">
                <p:oleObj spid="_x0000_s13371" name="Acrobat Document" r:id="rId3" imgW="3428865" imgH="2400300" progId="AcroExch.Document.7">
                  <p:embed/>
                </p:oleObj>
              </mc:Choice>
              <mc:Fallback>
                <p:oleObj name="Acrobat Document" r:id="rId3" imgW="3428865" imgH="2400300" progId="AcroExch.Document.7">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3276600"/>
                        <a:ext cx="3429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404872"/>
          </a:xfrm>
        </p:spPr>
        <p:txBody>
          <a:bodyPr>
            <a:noAutofit/>
          </a:bodyPr>
          <a:lstStyle/>
          <a:p>
            <a:pPr algn="justLow"/>
            <a:r>
              <a:rPr lang="en-US" sz="1600" dirty="0"/>
              <a:t>[2] Mariam </a:t>
            </a:r>
            <a:r>
              <a:rPr lang="en-US" sz="1600" dirty="0" err="1"/>
              <a:t>Moustafa</a:t>
            </a:r>
            <a:r>
              <a:rPr lang="en-US" sz="1600" dirty="0"/>
              <a:t>, </a:t>
            </a:r>
            <a:r>
              <a:rPr lang="en-US" sz="1600" dirty="0" err="1"/>
              <a:t>Moustafa</a:t>
            </a:r>
            <a:r>
              <a:rPr lang="en-US" sz="1600" dirty="0"/>
              <a:t> Youssef and </a:t>
            </a:r>
            <a:r>
              <a:rPr lang="en-US" sz="1600" dirty="0" err="1"/>
              <a:t>Nazih</a:t>
            </a:r>
            <a:r>
              <a:rPr lang="en-US" sz="1600" dirty="0"/>
              <a:t> </a:t>
            </a:r>
            <a:r>
              <a:rPr lang="en-US" sz="1600" dirty="0" err="1"/>
              <a:t>Elderini</a:t>
            </a:r>
            <a:r>
              <a:rPr lang="en-US" sz="1600" dirty="0"/>
              <a:t>, "</a:t>
            </a:r>
            <a:r>
              <a:rPr lang="en-US" sz="1600" b="1" dirty="0"/>
              <a:t>MSR: A Multipath Secure Reliable Routing Protocol for WSNs</a:t>
            </a:r>
            <a:r>
              <a:rPr lang="en-US" sz="1600" dirty="0"/>
              <a:t>", The 9th ACS/IEEE International Conference on Computer Systems and Applications, AICCSA 2011, </a:t>
            </a:r>
            <a:r>
              <a:rPr lang="en-US" sz="1600" dirty="0" err="1"/>
              <a:t>Sharm</a:t>
            </a:r>
            <a:r>
              <a:rPr lang="en-US" sz="1600" dirty="0"/>
              <a:t> El-</a:t>
            </a:r>
            <a:r>
              <a:rPr lang="en-US" sz="1600" dirty="0" err="1"/>
              <a:t>Skeikh</a:t>
            </a:r>
            <a:r>
              <a:rPr lang="en-US" sz="1600" dirty="0"/>
              <a:t>, Egypt, December </a:t>
            </a:r>
            <a:r>
              <a:rPr lang="en-US" sz="1600" b="1" dirty="0"/>
              <a:t>2011</a:t>
            </a:r>
            <a:r>
              <a:rPr lang="en-US" sz="1600" dirty="0"/>
              <a:t>.</a:t>
            </a:r>
          </a:p>
          <a:p>
            <a:pPr algn="justLow"/>
            <a:endParaRPr lang="en-US" sz="1600" dirty="0"/>
          </a:p>
          <a:p>
            <a:pPr algn="justLow"/>
            <a:r>
              <a:rPr lang="en-US" sz="1600" dirty="0"/>
              <a:t>[3] Mariam </a:t>
            </a:r>
            <a:r>
              <a:rPr lang="en-US" sz="1600" dirty="0" err="1"/>
              <a:t>Moustafa</a:t>
            </a:r>
            <a:r>
              <a:rPr lang="en-US" sz="1600" dirty="0"/>
              <a:t>, </a:t>
            </a:r>
            <a:r>
              <a:rPr lang="en-US" sz="1600" dirty="0" err="1"/>
              <a:t>Moustafa</a:t>
            </a:r>
            <a:r>
              <a:rPr lang="en-US" sz="1600" dirty="0"/>
              <a:t> Youssef. </a:t>
            </a:r>
            <a:r>
              <a:rPr lang="en-US" sz="1600" dirty="0" err="1"/>
              <a:t>Nazih</a:t>
            </a:r>
            <a:r>
              <a:rPr lang="en-US" sz="1600" dirty="0"/>
              <a:t> </a:t>
            </a:r>
            <a:r>
              <a:rPr lang="en-US" sz="1600" dirty="0" err="1"/>
              <a:t>Elderini</a:t>
            </a:r>
            <a:r>
              <a:rPr lang="en-US" sz="1600" dirty="0"/>
              <a:t> and </a:t>
            </a:r>
            <a:r>
              <a:rPr lang="en-US" sz="1600" dirty="0" err="1"/>
              <a:t>Magdy</a:t>
            </a:r>
            <a:r>
              <a:rPr lang="en-US" sz="1600" dirty="0"/>
              <a:t> </a:t>
            </a:r>
            <a:r>
              <a:rPr lang="en-US" sz="1600" dirty="0" err="1"/>
              <a:t>Abd-Elazim</a:t>
            </a:r>
            <a:r>
              <a:rPr lang="en-US" sz="1600" dirty="0"/>
              <a:t> Ahmed "</a:t>
            </a:r>
            <a:r>
              <a:rPr lang="en-US" sz="1600" b="1" dirty="0"/>
              <a:t>Analysis of MSR Routing Protocol for WSNs</a:t>
            </a:r>
            <a:r>
              <a:rPr lang="en-US" sz="1600" dirty="0"/>
              <a:t>", The 12th IEEE International Conference on Wireless Information Technology and Systems ICWITS 2012, Hawaii, USA, November </a:t>
            </a:r>
            <a:r>
              <a:rPr lang="en-US" sz="1600" b="1" dirty="0"/>
              <a:t>2012</a:t>
            </a:r>
            <a:r>
              <a:rPr lang="en-US" sz="1600" dirty="0"/>
              <a:t>.</a:t>
            </a:r>
          </a:p>
          <a:p>
            <a:endParaRPr lang="en-US" sz="1800" dirty="0"/>
          </a:p>
        </p:txBody>
      </p:sp>
      <p:sp>
        <p:nvSpPr>
          <p:cNvPr id="4" name="Title 3"/>
          <p:cNvSpPr>
            <a:spLocks noGrp="1"/>
          </p:cNvSpPr>
          <p:nvPr>
            <p:ph type="title"/>
          </p:nvPr>
        </p:nvSpPr>
        <p:spPr/>
        <p:txBody>
          <a:bodyPr>
            <a:normAutofit/>
          </a:bodyPr>
          <a:lstStyle/>
          <a:p>
            <a:pPr algn="ctr"/>
            <a:r>
              <a:rPr lang="en-US" dirty="0"/>
              <a:t>MSR Publications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5" y="3924300"/>
            <a:ext cx="29241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352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566672"/>
          </a:xfrm>
        </p:spPr>
        <p:txBody>
          <a:bodyPr>
            <a:normAutofit/>
          </a:bodyPr>
          <a:lstStyle/>
          <a:p>
            <a:r>
              <a:rPr lang="en-US" dirty="0" smtClean="0"/>
              <a:t>MSR vs. AOMDV</a:t>
            </a:r>
          </a:p>
          <a:p>
            <a:pPr lvl="1"/>
            <a:r>
              <a:rPr lang="en-US" b="1" dirty="0" smtClean="0">
                <a:solidFill>
                  <a:schemeClr val="accent1"/>
                </a:solidFill>
              </a:rPr>
              <a:t>Routing Overhead </a:t>
            </a:r>
          </a:p>
          <a:p>
            <a:pPr lvl="2"/>
            <a:r>
              <a:rPr lang="en-US" sz="2000" dirty="0" smtClean="0"/>
              <a:t>The results show that MSR has a slightly higher overhead compared to AOMDV.</a:t>
            </a:r>
            <a:endParaRPr lang="en-US" dirty="0"/>
          </a:p>
        </p:txBody>
      </p:sp>
      <p:sp>
        <p:nvSpPr>
          <p:cNvPr id="4" name="Title 3"/>
          <p:cNvSpPr>
            <a:spLocks noGrp="1"/>
          </p:cNvSpPr>
          <p:nvPr>
            <p:ph type="title"/>
          </p:nvPr>
        </p:nvSpPr>
        <p:spPr/>
        <p:txBody>
          <a:bodyPr/>
          <a:lstStyle/>
          <a:p>
            <a:pPr algn="ctr"/>
            <a:r>
              <a:rPr lang="en-US" dirty="0" smtClean="0"/>
              <a:t>Experimental Results (cont.)</a:t>
            </a:r>
            <a:endParaRPr lang="en-US" dirty="0"/>
          </a:p>
        </p:txBody>
      </p:sp>
      <p:graphicFrame>
        <p:nvGraphicFramePr>
          <p:cNvPr id="14339" name="Object 3"/>
          <p:cNvGraphicFramePr>
            <a:graphicFrameLocks noChangeAspect="1"/>
          </p:cNvGraphicFramePr>
          <p:nvPr/>
        </p:nvGraphicFramePr>
        <p:xfrm>
          <a:off x="2857500" y="3467100"/>
          <a:ext cx="3429000" cy="2400300"/>
        </p:xfrm>
        <a:graphic>
          <a:graphicData uri="http://schemas.openxmlformats.org/presentationml/2006/ole">
            <mc:AlternateContent xmlns:mc="http://schemas.openxmlformats.org/markup-compatibility/2006">
              <mc:Choice xmlns:v="urn:schemas-microsoft-com:vml" Requires="v">
                <p:oleObj spid="_x0000_s14395" name="Acrobat Document" r:id="rId3" imgW="3428865" imgH="2400300" progId="AcroExch.Document.7">
                  <p:embed/>
                </p:oleObj>
              </mc:Choice>
              <mc:Fallback>
                <p:oleObj name="Acrobat Document" r:id="rId3" imgW="3428865" imgH="2400300" progId="AcroExch.Document.7">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3467100"/>
                        <a:ext cx="3429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566672"/>
          </a:xfrm>
        </p:spPr>
        <p:txBody>
          <a:bodyPr>
            <a:normAutofit/>
          </a:bodyPr>
          <a:lstStyle/>
          <a:p>
            <a:r>
              <a:rPr lang="en-US" dirty="0" smtClean="0"/>
              <a:t>Resistance against Attacks </a:t>
            </a:r>
          </a:p>
          <a:p>
            <a:pPr lvl="1"/>
            <a:r>
              <a:rPr lang="en-US" b="1" dirty="0" smtClean="0">
                <a:solidFill>
                  <a:schemeClr val="accent1"/>
                </a:solidFill>
              </a:rPr>
              <a:t>Against </a:t>
            </a:r>
            <a:r>
              <a:rPr lang="en-US" b="1" dirty="0" err="1" smtClean="0">
                <a:solidFill>
                  <a:schemeClr val="accent1"/>
                </a:solidFill>
              </a:rPr>
              <a:t>blackhole</a:t>
            </a:r>
            <a:r>
              <a:rPr lang="en-US" b="1" dirty="0" smtClean="0">
                <a:solidFill>
                  <a:schemeClr val="accent1"/>
                </a:solidFill>
              </a:rPr>
              <a:t> attack </a:t>
            </a:r>
          </a:p>
          <a:p>
            <a:pPr lvl="2"/>
            <a:r>
              <a:rPr lang="en-US" sz="2000" dirty="0" smtClean="0"/>
              <a:t>MSR can achieve significant gain, more than 40%, as compared to AOMDV in the exist of </a:t>
            </a:r>
            <a:r>
              <a:rPr lang="en-US" sz="2000" dirty="0" err="1" smtClean="0"/>
              <a:t>blackhole</a:t>
            </a:r>
            <a:r>
              <a:rPr lang="en-US" sz="2000" dirty="0" smtClean="0"/>
              <a:t> attack.</a:t>
            </a:r>
            <a:endParaRPr lang="en-US" dirty="0"/>
          </a:p>
        </p:txBody>
      </p:sp>
      <p:sp>
        <p:nvSpPr>
          <p:cNvPr id="4" name="Title 3"/>
          <p:cNvSpPr>
            <a:spLocks noGrp="1"/>
          </p:cNvSpPr>
          <p:nvPr>
            <p:ph type="title"/>
          </p:nvPr>
        </p:nvSpPr>
        <p:spPr/>
        <p:txBody>
          <a:bodyPr/>
          <a:lstStyle/>
          <a:p>
            <a:pPr algn="ctr"/>
            <a:r>
              <a:rPr lang="en-US" dirty="0" smtClean="0"/>
              <a:t>Experimental Results (cont.)</a:t>
            </a:r>
            <a:endParaRPr lang="en-US" dirty="0"/>
          </a:p>
        </p:txBody>
      </p:sp>
      <p:graphicFrame>
        <p:nvGraphicFramePr>
          <p:cNvPr id="15363" name="Object 3"/>
          <p:cNvGraphicFramePr>
            <a:graphicFrameLocks noChangeAspect="1"/>
          </p:cNvGraphicFramePr>
          <p:nvPr/>
        </p:nvGraphicFramePr>
        <p:xfrm>
          <a:off x="2857500" y="3276600"/>
          <a:ext cx="3429000" cy="2400300"/>
        </p:xfrm>
        <a:graphic>
          <a:graphicData uri="http://schemas.openxmlformats.org/presentationml/2006/ole">
            <mc:AlternateContent xmlns:mc="http://schemas.openxmlformats.org/markup-compatibility/2006">
              <mc:Choice xmlns:v="urn:schemas-microsoft-com:vml" Requires="v">
                <p:oleObj spid="_x0000_s16439" name="Acrobat Document" r:id="rId3" imgW="3428865" imgH="2400300" progId="AcroExch.Document.7">
                  <p:embed/>
                </p:oleObj>
              </mc:Choice>
              <mc:Fallback>
                <p:oleObj name="Acrobat Document" r:id="rId3" imgW="3428865" imgH="2400300" progId="AcroExch.Document.7">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3276600"/>
                        <a:ext cx="3429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2176272"/>
          </a:xfrm>
        </p:spPr>
        <p:txBody>
          <a:bodyPr>
            <a:normAutofit/>
          </a:bodyPr>
          <a:lstStyle/>
          <a:p>
            <a:r>
              <a:rPr lang="en-US" dirty="0" smtClean="0"/>
              <a:t>Resistance against Attacks </a:t>
            </a:r>
          </a:p>
          <a:p>
            <a:pPr lvl="1"/>
            <a:r>
              <a:rPr lang="en-US" b="1" dirty="0" smtClean="0">
                <a:solidFill>
                  <a:schemeClr val="accent1"/>
                </a:solidFill>
              </a:rPr>
              <a:t>Against </a:t>
            </a:r>
            <a:r>
              <a:rPr lang="en-US" b="1" dirty="0" err="1" smtClean="0">
                <a:solidFill>
                  <a:schemeClr val="accent1"/>
                </a:solidFill>
              </a:rPr>
              <a:t>grayhole</a:t>
            </a:r>
            <a:r>
              <a:rPr lang="en-US" b="1" dirty="0" smtClean="0">
                <a:solidFill>
                  <a:schemeClr val="accent1"/>
                </a:solidFill>
              </a:rPr>
              <a:t> (selective forward) attack</a:t>
            </a:r>
          </a:p>
          <a:p>
            <a:pPr lvl="2"/>
            <a:r>
              <a:rPr lang="en-US" sz="2000" dirty="0" smtClean="0"/>
              <a:t>the selective forwarding attack is less severe than the </a:t>
            </a:r>
            <a:r>
              <a:rPr lang="en-US" sz="2000" dirty="0" err="1" smtClean="0"/>
              <a:t>blackhole</a:t>
            </a:r>
            <a:r>
              <a:rPr lang="en-US" sz="2000" dirty="0" smtClean="0"/>
              <a:t> attack as expected. As noticed the packet's delivery ratio improves while the dropping probability  decreases in both protocols</a:t>
            </a:r>
            <a:endParaRPr lang="en-US" dirty="0"/>
          </a:p>
        </p:txBody>
      </p:sp>
      <p:sp>
        <p:nvSpPr>
          <p:cNvPr id="4" name="Title 3"/>
          <p:cNvSpPr>
            <a:spLocks noGrp="1"/>
          </p:cNvSpPr>
          <p:nvPr>
            <p:ph type="title"/>
          </p:nvPr>
        </p:nvSpPr>
        <p:spPr/>
        <p:txBody>
          <a:bodyPr/>
          <a:lstStyle/>
          <a:p>
            <a:pPr algn="ctr"/>
            <a:r>
              <a:rPr lang="en-US" dirty="0" smtClean="0"/>
              <a:t>Experimental Results (cont.)</a:t>
            </a:r>
            <a:endParaRPr lang="en-US" dirty="0"/>
          </a:p>
        </p:txBody>
      </p:sp>
      <p:graphicFrame>
        <p:nvGraphicFramePr>
          <p:cNvPr id="16387" name="Object 3"/>
          <p:cNvGraphicFramePr>
            <a:graphicFrameLocks noChangeAspect="1"/>
          </p:cNvGraphicFramePr>
          <p:nvPr/>
        </p:nvGraphicFramePr>
        <p:xfrm>
          <a:off x="2857500" y="3848100"/>
          <a:ext cx="3429000" cy="2400300"/>
        </p:xfrm>
        <a:graphic>
          <a:graphicData uri="http://schemas.openxmlformats.org/presentationml/2006/ole">
            <mc:AlternateContent xmlns:mc="http://schemas.openxmlformats.org/markup-compatibility/2006">
              <mc:Choice xmlns:v="urn:schemas-microsoft-com:vml" Requires="v">
                <p:oleObj spid="_x0000_s17463" name="Acrobat Document" r:id="rId3" imgW="3428865" imgH="2400300" progId="AcroExch.Document.7">
                  <p:embed/>
                </p:oleObj>
              </mc:Choice>
              <mc:Fallback>
                <p:oleObj name="Acrobat Document" r:id="rId3" imgW="3428865" imgH="2400300" progId="AcroExch.Document.7">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3848100"/>
                        <a:ext cx="3429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Analytical Measures:</a:t>
            </a:r>
          </a:p>
          <a:p>
            <a:pPr lvl="1"/>
            <a:endParaRPr lang="en-US" dirty="0" smtClean="0"/>
          </a:p>
          <a:p>
            <a:pPr lvl="1"/>
            <a:r>
              <a:rPr lang="en-US" sz="2400" dirty="0" smtClean="0">
                <a:sym typeface="Wingdings" pitchFamily="2" charset="2"/>
              </a:rPr>
              <a:t>       </a:t>
            </a:r>
            <a:r>
              <a:rPr lang="en-US" sz="2400" dirty="0" smtClean="0"/>
              <a:t>The successful delivery probability of a transmitted message.</a:t>
            </a:r>
          </a:p>
          <a:p>
            <a:pPr lvl="1"/>
            <a:endParaRPr lang="en-US" sz="2400" dirty="0" smtClean="0"/>
          </a:p>
          <a:p>
            <a:pPr lvl="1"/>
            <a:r>
              <a:rPr lang="en-US" sz="2400" dirty="0" smtClean="0">
                <a:sym typeface="Wingdings" pitchFamily="2" charset="2"/>
              </a:rPr>
              <a:t>       </a:t>
            </a:r>
            <a:r>
              <a:rPr lang="en-US" sz="2400" dirty="0" smtClean="0"/>
              <a:t>The successful delivery probability of a transmitted message if a malicious node can forward or drop a packet with probability.</a:t>
            </a:r>
          </a:p>
          <a:p>
            <a:pPr lvl="1"/>
            <a:endParaRPr lang="en-US" sz="2400" dirty="0" smtClean="0"/>
          </a:p>
          <a:p>
            <a:pPr lvl="1"/>
            <a:r>
              <a:rPr lang="en-US" sz="2400" dirty="0" smtClean="0"/>
              <a:t>          </a:t>
            </a:r>
            <a:r>
              <a:rPr lang="en-US" sz="2400" dirty="0" smtClean="0">
                <a:sym typeface="Wingdings" pitchFamily="2" charset="2"/>
              </a:rPr>
              <a:t></a:t>
            </a:r>
            <a:r>
              <a:rPr lang="en-US" sz="2400" dirty="0" smtClean="0"/>
              <a:t> The maximum number of attackers that MSR is resistant to (= N – m) .</a:t>
            </a:r>
            <a:endParaRPr lang="en-US" sz="2400" dirty="0"/>
          </a:p>
        </p:txBody>
      </p:sp>
      <p:sp>
        <p:nvSpPr>
          <p:cNvPr id="4" name="Title 3"/>
          <p:cNvSpPr>
            <a:spLocks noGrp="1"/>
          </p:cNvSpPr>
          <p:nvPr>
            <p:ph type="title"/>
          </p:nvPr>
        </p:nvSpPr>
        <p:spPr/>
        <p:txBody>
          <a:bodyPr/>
          <a:lstStyle/>
          <a:p>
            <a:pPr algn="ctr"/>
            <a:r>
              <a:rPr lang="en-US" dirty="0" smtClean="0"/>
              <a:t>Analytical Analysis</a:t>
            </a:r>
            <a:endParaRPr lang="en-US" dirty="0"/>
          </a:p>
        </p:txBody>
      </p:sp>
      <p:sp>
        <p:nvSpPr>
          <p:cNvPr id="8" name="Date Placeholder 7"/>
          <p:cNvSpPr>
            <a:spLocks noGrp="1"/>
          </p:cNvSpPr>
          <p:nvPr>
            <p:ph type="dt" sz="half" idx="10"/>
          </p:nvPr>
        </p:nvSpPr>
        <p:spPr/>
        <p:txBody>
          <a:bodyPr/>
          <a:lstStyle/>
          <a:p>
            <a:fld id="{2371729C-7F75-408C-944F-6C846C863EDA}" type="datetime3">
              <a:rPr lang="en-US" smtClean="0">
                <a:solidFill>
                  <a:srgbClr val="FFFFFF"/>
                </a:solidFill>
              </a:rPr>
              <a:pPr/>
              <a:t>24 March 2016</a:t>
            </a:fld>
            <a:endParaRPr lang="en-US">
              <a:solidFill>
                <a:srgbClr val="FFFFFF"/>
              </a:solidFill>
            </a:endParaRPr>
          </a:p>
        </p:txBody>
      </p:sp>
      <p:pic>
        <p:nvPicPr>
          <p:cNvPr id="25601" name="Picture 1"/>
          <p:cNvPicPr>
            <a:picLocks noChangeAspect="1" noChangeArrowheads="1"/>
          </p:cNvPicPr>
          <p:nvPr/>
        </p:nvPicPr>
        <p:blipFill>
          <a:blip r:embed="rId2"/>
          <a:srcRect/>
          <a:stretch>
            <a:fillRect/>
          </a:stretch>
        </p:blipFill>
        <p:spPr bwMode="auto">
          <a:xfrm>
            <a:off x="1219200" y="3429000"/>
            <a:ext cx="485775" cy="53340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1228725" y="2209800"/>
            <a:ext cx="523875" cy="476250"/>
          </a:xfrm>
          <a:prstGeom prst="rect">
            <a:avLst/>
          </a:prstGeom>
          <a:noFill/>
          <a:ln w="9525">
            <a:noFill/>
            <a:miter lim="800000"/>
            <a:headEnd/>
            <a:tailEnd/>
          </a:ln>
          <a:effectLst/>
        </p:spPr>
      </p:pic>
      <p:pic>
        <p:nvPicPr>
          <p:cNvPr id="25605" name="Picture 5"/>
          <p:cNvPicPr>
            <a:picLocks noChangeAspect="1" noChangeArrowheads="1"/>
          </p:cNvPicPr>
          <p:nvPr/>
        </p:nvPicPr>
        <p:blipFill>
          <a:blip r:embed="rId4"/>
          <a:srcRect/>
          <a:stretch>
            <a:fillRect/>
          </a:stretch>
        </p:blipFill>
        <p:spPr bwMode="auto">
          <a:xfrm>
            <a:off x="1247775" y="4943475"/>
            <a:ext cx="809625" cy="466725"/>
          </a:xfrm>
          <a:prstGeom prst="rect">
            <a:avLst/>
          </a:prstGeom>
          <a:noFill/>
          <a:ln w="9525">
            <a:noFill/>
            <a:miter lim="800000"/>
            <a:headEnd/>
            <a:tailEnd/>
          </a:ln>
          <a:effectLst/>
        </p:spPr>
      </p:pic>
    </p:spTree>
    <p:extLst>
      <p:ext uri="{BB962C8B-B14F-4D97-AF65-F5344CB8AC3E}">
        <p14:creationId xmlns:p14="http://schemas.microsoft.com/office/powerpoint/2010/main" val="1304634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Analytical Analysis (cont.)</a:t>
            </a:r>
            <a:endParaRPr lang="en-US" dirty="0"/>
          </a:p>
        </p:txBody>
      </p:sp>
      <p:pic>
        <p:nvPicPr>
          <p:cNvPr id="5122" name="Picture 2"/>
          <p:cNvPicPr>
            <a:picLocks noChangeAspect="1" noChangeArrowheads="1"/>
          </p:cNvPicPr>
          <p:nvPr/>
        </p:nvPicPr>
        <p:blipFill>
          <a:blip r:embed="rId2"/>
          <a:srcRect/>
          <a:stretch>
            <a:fillRect/>
          </a:stretch>
        </p:blipFill>
        <p:spPr bwMode="auto">
          <a:xfrm>
            <a:off x="1733550" y="2286000"/>
            <a:ext cx="5676900" cy="3733800"/>
          </a:xfrm>
          <a:prstGeom prst="rect">
            <a:avLst/>
          </a:prstGeom>
          <a:noFill/>
          <a:ln w="9525">
            <a:noFill/>
            <a:miter lim="800000"/>
            <a:headEnd/>
            <a:tailEnd/>
          </a:ln>
          <a:effectLst/>
        </p:spPr>
      </p:pic>
      <p:sp>
        <p:nvSpPr>
          <p:cNvPr id="9" name="Content Placeholder 1"/>
          <p:cNvSpPr>
            <a:spLocks noGrp="1"/>
          </p:cNvSpPr>
          <p:nvPr>
            <p:ph idx="1"/>
          </p:nvPr>
        </p:nvSpPr>
        <p:spPr>
          <a:xfrm>
            <a:off x="457200" y="1709928"/>
            <a:ext cx="8229600" cy="652272"/>
          </a:xfrm>
        </p:spPr>
        <p:txBody>
          <a:bodyPr/>
          <a:lstStyle/>
          <a:p>
            <a:r>
              <a:rPr lang="en-US" dirty="0" smtClean="0"/>
              <a:t>Analytical Parameters</a:t>
            </a:r>
          </a:p>
          <a:p>
            <a:endParaRPr lang="en-US" dirty="0"/>
          </a:p>
        </p:txBody>
      </p:sp>
      <p:sp>
        <p:nvSpPr>
          <p:cNvPr id="10" name="Date Placeholder 9"/>
          <p:cNvSpPr>
            <a:spLocks noGrp="1"/>
          </p:cNvSpPr>
          <p:nvPr>
            <p:ph type="dt" sz="half" idx="10"/>
          </p:nvPr>
        </p:nvSpPr>
        <p:spPr/>
        <p:txBody>
          <a:bodyPr/>
          <a:lstStyle/>
          <a:p>
            <a:fld id="{5E8B0D0B-4CB3-4760-B525-5CDF50C0B78F}" type="datetime3">
              <a:rPr lang="en-US" smtClean="0">
                <a:solidFill>
                  <a:srgbClr val="FFFFFF"/>
                </a:solidFill>
              </a:rPr>
              <a:pPr/>
              <a:t>24 March 2016</a:t>
            </a:fld>
            <a:endParaRPr lang="en-US">
              <a:solidFill>
                <a:srgbClr val="FFFFFF"/>
              </a:solidFill>
            </a:endParaRPr>
          </a:p>
        </p:txBody>
      </p:sp>
    </p:spTree>
    <p:extLst>
      <p:ext uri="{BB962C8B-B14F-4D97-AF65-F5344CB8AC3E}">
        <p14:creationId xmlns:p14="http://schemas.microsoft.com/office/powerpoint/2010/main" val="75347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033271"/>
          </a:xfrm>
        </p:spPr>
        <p:txBody>
          <a:bodyPr>
            <a:normAutofit/>
          </a:bodyPr>
          <a:lstStyle/>
          <a:p>
            <a:r>
              <a:rPr lang="en-US" sz="2000" dirty="0" smtClean="0"/>
              <a:t>We can model the transmission of a packet on a route as a Bernoulli trials with successful probability (1 - </a:t>
            </a:r>
            <a:r>
              <a:rPr lang="en-US" sz="2000" i="1" dirty="0" smtClean="0"/>
              <a:t>  </a:t>
            </a:r>
            <a:r>
              <a:rPr lang="en-US" sz="2000" dirty="0" smtClean="0"/>
              <a:t>) and unsuccessful probability </a:t>
            </a:r>
            <a:r>
              <a:rPr lang="en-US" sz="2000" i="1" dirty="0" smtClean="0"/>
              <a:t>   </a:t>
            </a:r>
            <a:r>
              <a:rPr lang="en-US" sz="2000" dirty="0" smtClean="0"/>
              <a:t>.</a:t>
            </a:r>
            <a:endParaRPr lang="en-US" sz="2000" dirty="0"/>
          </a:p>
        </p:txBody>
      </p:sp>
      <p:sp>
        <p:nvSpPr>
          <p:cNvPr id="4" name="Title 3"/>
          <p:cNvSpPr>
            <a:spLocks noGrp="1"/>
          </p:cNvSpPr>
          <p:nvPr>
            <p:ph type="title"/>
          </p:nvPr>
        </p:nvSpPr>
        <p:spPr/>
        <p:txBody>
          <a:bodyPr/>
          <a:lstStyle/>
          <a:p>
            <a:pPr algn="ctr"/>
            <a:r>
              <a:rPr lang="en-US" dirty="0" smtClean="0"/>
              <a:t>Analytical Analysis (cont.)</a:t>
            </a:r>
            <a:endParaRPr lang="en-US" dirty="0"/>
          </a:p>
        </p:txBody>
      </p:sp>
      <p:pic>
        <p:nvPicPr>
          <p:cNvPr id="6146" name="Picture 2"/>
          <p:cNvPicPr>
            <a:picLocks noChangeAspect="1" noChangeArrowheads="1"/>
          </p:cNvPicPr>
          <p:nvPr/>
        </p:nvPicPr>
        <p:blipFill>
          <a:blip r:embed="rId2"/>
          <a:srcRect/>
          <a:stretch>
            <a:fillRect/>
          </a:stretch>
        </p:blipFill>
        <p:spPr bwMode="auto">
          <a:xfrm>
            <a:off x="2819400" y="2633662"/>
            <a:ext cx="5486400" cy="64293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600200" y="3886200"/>
            <a:ext cx="6715125" cy="2286000"/>
          </a:xfrm>
          <a:prstGeom prst="rect">
            <a:avLst/>
          </a:prstGeom>
          <a:noFill/>
          <a:ln w="9525">
            <a:noFill/>
            <a:miter lim="800000"/>
            <a:headEnd/>
            <a:tailEnd/>
          </a:ln>
          <a:effectLst/>
        </p:spPr>
      </p:pic>
      <p:sp>
        <p:nvSpPr>
          <p:cNvPr id="7" name="Content Placeholder 1"/>
          <p:cNvSpPr txBox="1">
            <a:spLocks/>
          </p:cNvSpPr>
          <p:nvPr/>
        </p:nvSpPr>
        <p:spPr>
          <a:xfrm>
            <a:off x="457200" y="3233929"/>
            <a:ext cx="8229600" cy="728471"/>
          </a:xfrm>
          <a:prstGeom prst="rect">
            <a:avLst/>
          </a:prstGeom>
        </p:spPr>
        <p:txBody>
          <a:bodyPr vert="horz">
            <a:normAutofit/>
          </a:bodyPr>
          <a:lstStyle/>
          <a:p>
            <a:pPr marL="365760" lvl="0" indent="-256032">
              <a:spcBef>
                <a:spcPts val="400"/>
              </a:spcBef>
              <a:buClr>
                <a:schemeClr val="accent1"/>
              </a:buClr>
              <a:buSzPct val="68000"/>
              <a:buFont typeface="Wingdings 3"/>
              <a:buChar char=""/>
            </a:pPr>
            <a:r>
              <a:rPr lang="en-US" sz="2000" dirty="0" smtClean="0"/>
              <a:t>The successful delivery probability of sending block of packets per route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Date Placeholder 10"/>
          <p:cNvSpPr>
            <a:spLocks noGrp="1"/>
          </p:cNvSpPr>
          <p:nvPr>
            <p:ph type="dt" sz="half" idx="10"/>
          </p:nvPr>
        </p:nvSpPr>
        <p:spPr/>
        <p:txBody>
          <a:bodyPr/>
          <a:lstStyle/>
          <a:p>
            <a:fld id="{20781610-2F30-43F2-A63B-DB79AE7D7F5F}" type="datetime3">
              <a:rPr lang="en-US" smtClean="0">
                <a:solidFill>
                  <a:srgbClr val="FFFFFF"/>
                </a:solidFill>
              </a:rPr>
              <a:pPr/>
              <a:t>24 March 2016</a:t>
            </a:fld>
            <a:endParaRPr lang="en-US">
              <a:solidFill>
                <a:srgbClr val="FFFFFF"/>
              </a:solidFill>
            </a:endParaRPr>
          </a:p>
        </p:txBody>
      </p:sp>
      <p:pic>
        <p:nvPicPr>
          <p:cNvPr id="13" name="Picture 3"/>
          <p:cNvPicPr>
            <a:picLocks noChangeAspect="1" noChangeArrowheads="1"/>
          </p:cNvPicPr>
          <p:nvPr/>
        </p:nvPicPr>
        <p:blipFill>
          <a:blip r:embed="rId4"/>
          <a:srcRect/>
          <a:stretch>
            <a:fillRect/>
          </a:stretch>
        </p:blipFill>
        <p:spPr bwMode="auto">
          <a:xfrm>
            <a:off x="3124200" y="3555423"/>
            <a:ext cx="447675" cy="406977"/>
          </a:xfrm>
          <a:prstGeom prst="rect">
            <a:avLst/>
          </a:prstGeom>
          <a:noFill/>
          <a:ln w="9525">
            <a:noFill/>
            <a:miter lim="800000"/>
            <a:headEnd/>
            <a:tailEnd/>
          </a:ln>
          <a:effectLst/>
        </p:spPr>
      </p:pic>
      <p:pic>
        <p:nvPicPr>
          <p:cNvPr id="23553" name="Picture 1"/>
          <p:cNvPicPr>
            <a:picLocks noChangeAspect="1" noChangeArrowheads="1"/>
          </p:cNvPicPr>
          <p:nvPr/>
        </p:nvPicPr>
        <p:blipFill>
          <a:blip r:embed="rId5"/>
          <a:srcRect/>
          <a:stretch>
            <a:fillRect/>
          </a:stretch>
        </p:blipFill>
        <p:spPr bwMode="auto">
          <a:xfrm>
            <a:off x="4029075" y="2162175"/>
            <a:ext cx="161925" cy="276225"/>
          </a:xfrm>
          <a:prstGeom prst="rect">
            <a:avLst/>
          </a:prstGeom>
          <a:noFill/>
          <a:ln w="9525">
            <a:noFill/>
            <a:miter lim="800000"/>
            <a:headEnd/>
            <a:tailEnd/>
          </a:ln>
          <a:effectLst/>
        </p:spPr>
      </p:pic>
      <p:pic>
        <p:nvPicPr>
          <p:cNvPr id="23554" name="Picture 2"/>
          <p:cNvPicPr>
            <a:picLocks noChangeAspect="1" noChangeArrowheads="1"/>
          </p:cNvPicPr>
          <p:nvPr/>
        </p:nvPicPr>
        <p:blipFill>
          <a:blip r:embed="rId5"/>
          <a:srcRect/>
          <a:stretch>
            <a:fillRect/>
          </a:stretch>
        </p:blipFill>
        <p:spPr bwMode="auto">
          <a:xfrm>
            <a:off x="6629400" y="1857375"/>
            <a:ext cx="161925" cy="276225"/>
          </a:xfrm>
          <a:prstGeom prst="rect">
            <a:avLst/>
          </a:prstGeom>
          <a:noFill/>
          <a:ln w="9525">
            <a:noFill/>
            <a:miter lim="800000"/>
            <a:headEnd/>
            <a:tailEnd/>
          </a:ln>
          <a:effectLst/>
        </p:spPr>
      </p:pic>
    </p:spTree>
    <p:extLst>
      <p:ext uri="{BB962C8B-B14F-4D97-AF65-F5344CB8AC3E}">
        <p14:creationId xmlns:p14="http://schemas.microsoft.com/office/powerpoint/2010/main" val="1839677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1481329"/>
            <a:ext cx="8229600" cy="1033271"/>
          </a:xfrm>
        </p:spPr>
        <p:txBody>
          <a:bodyPr>
            <a:normAutofit/>
          </a:bodyPr>
          <a:lstStyle/>
          <a:p>
            <a:r>
              <a:rPr lang="en-US" sz="2000" dirty="0" smtClean="0"/>
              <a:t>The probability    is that a malicious route has at least a malicious node and will not forward a packet with probability , then    can be calculated as in Equation (5.6).</a:t>
            </a:r>
            <a:endParaRPr lang="en-US" sz="2000" dirty="0"/>
          </a:p>
        </p:txBody>
      </p:sp>
      <p:sp>
        <p:nvSpPr>
          <p:cNvPr id="7" name="Title 3"/>
          <p:cNvSpPr>
            <a:spLocks noGrp="1"/>
          </p:cNvSpPr>
          <p:nvPr>
            <p:ph type="title"/>
          </p:nvPr>
        </p:nvSpPr>
        <p:spPr>
          <a:xfrm>
            <a:off x="457200" y="274638"/>
            <a:ext cx="8229600" cy="1143000"/>
          </a:xfrm>
        </p:spPr>
        <p:txBody>
          <a:bodyPr/>
          <a:lstStyle/>
          <a:p>
            <a:pPr algn="ctr"/>
            <a:r>
              <a:rPr lang="en-US" dirty="0" smtClean="0"/>
              <a:t>Analytical Analysis (cont.)</a:t>
            </a:r>
            <a:endParaRPr lang="en-US" dirty="0"/>
          </a:p>
        </p:txBody>
      </p:sp>
      <p:sp>
        <p:nvSpPr>
          <p:cNvPr id="10" name="Content Placeholder 1"/>
          <p:cNvSpPr txBox="1">
            <a:spLocks/>
          </p:cNvSpPr>
          <p:nvPr/>
        </p:nvSpPr>
        <p:spPr>
          <a:xfrm>
            <a:off x="457200" y="3233929"/>
            <a:ext cx="8229600" cy="728471"/>
          </a:xfrm>
          <a:prstGeom prst="rect">
            <a:avLst/>
          </a:prstGeom>
        </p:spPr>
        <p:txBody>
          <a:bodyPr vert="horz">
            <a:normAutofit/>
          </a:bodyPr>
          <a:lstStyle/>
          <a:p>
            <a:pPr marL="365760" lvl="0" indent="-256032">
              <a:spcBef>
                <a:spcPts val="400"/>
              </a:spcBef>
              <a:buClr>
                <a:schemeClr val="accent1"/>
              </a:buClr>
              <a:buSzPct val="68000"/>
              <a:buFont typeface="Wingdings 3"/>
              <a:buChar char=""/>
            </a:pPr>
            <a:r>
              <a:rPr lang="en-US" sz="2000" dirty="0" smtClean="0"/>
              <a:t>Therefore         can be calculated by replacing each unsuccessful probability     with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2"/>
          <a:srcRect/>
          <a:stretch>
            <a:fillRect/>
          </a:stretch>
        </p:blipFill>
        <p:spPr bwMode="auto">
          <a:xfrm>
            <a:off x="2667000" y="2514600"/>
            <a:ext cx="5557838" cy="62865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2385060" y="4114800"/>
            <a:ext cx="5844540" cy="1745933"/>
          </a:xfrm>
          <a:prstGeom prst="rect">
            <a:avLst/>
          </a:prstGeom>
          <a:noFill/>
          <a:ln w="9525">
            <a:noFill/>
            <a:miter lim="800000"/>
            <a:headEnd/>
            <a:tailEnd/>
          </a:ln>
          <a:effectLst/>
        </p:spPr>
      </p:pic>
      <p:sp>
        <p:nvSpPr>
          <p:cNvPr id="12" name="Date Placeholder 11"/>
          <p:cNvSpPr>
            <a:spLocks noGrp="1"/>
          </p:cNvSpPr>
          <p:nvPr>
            <p:ph type="dt" sz="half" idx="10"/>
          </p:nvPr>
        </p:nvSpPr>
        <p:spPr/>
        <p:txBody>
          <a:bodyPr/>
          <a:lstStyle/>
          <a:p>
            <a:fld id="{482ED2F8-C5DA-4410-AA03-86DB6A213947}" type="datetime3">
              <a:rPr lang="en-US" smtClean="0">
                <a:solidFill>
                  <a:srgbClr val="FFFFFF"/>
                </a:solidFill>
              </a:rPr>
              <a:pPr/>
              <a:t>24 March 2016</a:t>
            </a:fld>
            <a:endParaRPr lang="en-US">
              <a:solidFill>
                <a:srgbClr val="FFFFFF"/>
              </a:solidFill>
            </a:endParaRPr>
          </a:p>
        </p:txBody>
      </p:sp>
      <p:pic>
        <p:nvPicPr>
          <p:cNvPr id="14" name="Picture 1"/>
          <p:cNvPicPr>
            <a:picLocks noChangeAspect="1" noChangeArrowheads="1"/>
          </p:cNvPicPr>
          <p:nvPr/>
        </p:nvPicPr>
        <p:blipFill>
          <a:blip r:embed="rId4"/>
          <a:srcRect/>
          <a:stretch>
            <a:fillRect/>
          </a:stretch>
        </p:blipFill>
        <p:spPr bwMode="auto">
          <a:xfrm>
            <a:off x="2286000" y="3155577"/>
            <a:ext cx="457200" cy="502023"/>
          </a:xfrm>
          <a:prstGeom prst="rect">
            <a:avLst/>
          </a:prstGeom>
          <a:noFill/>
          <a:ln w="9525">
            <a:noFill/>
            <a:miter lim="800000"/>
            <a:headEnd/>
            <a:tailEnd/>
          </a:ln>
          <a:effectLst/>
        </p:spPr>
      </p:pic>
      <p:pic>
        <p:nvPicPr>
          <p:cNvPr id="22529" name="Picture 1"/>
          <p:cNvPicPr>
            <a:picLocks noChangeAspect="1" noChangeArrowheads="1"/>
          </p:cNvPicPr>
          <p:nvPr/>
        </p:nvPicPr>
        <p:blipFill>
          <a:blip r:embed="rId5"/>
          <a:srcRect/>
          <a:stretch>
            <a:fillRect/>
          </a:stretch>
        </p:blipFill>
        <p:spPr bwMode="auto">
          <a:xfrm>
            <a:off x="2819400" y="1447800"/>
            <a:ext cx="190500" cy="381000"/>
          </a:xfrm>
          <a:prstGeom prst="rect">
            <a:avLst/>
          </a:prstGeom>
          <a:noFill/>
          <a:ln w="9525">
            <a:noFill/>
            <a:miter lim="800000"/>
            <a:headEnd/>
            <a:tailEnd/>
          </a:ln>
          <a:effectLst/>
        </p:spPr>
      </p:pic>
      <p:pic>
        <p:nvPicPr>
          <p:cNvPr id="22530" name="Picture 2"/>
          <p:cNvPicPr>
            <a:picLocks noChangeAspect="1" noChangeArrowheads="1"/>
          </p:cNvPicPr>
          <p:nvPr/>
        </p:nvPicPr>
        <p:blipFill>
          <a:blip r:embed="rId5"/>
          <a:srcRect/>
          <a:stretch>
            <a:fillRect/>
          </a:stretch>
        </p:blipFill>
        <p:spPr bwMode="auto">
          <a:xfrm>
            <a:off x="1676400" y="2057400"/>
            <a:ext cx="190500" cy="3810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5"/>
          <a:srcRect/>
          <a:stretch>
            <a:fillRect/>
          </a:stretch>
        </p:blipFill>
        <p:spPr bwMode="auto">
          <a:xfrm>
            <a:off x="4914900" y="3505200"/>
            <a:ext cx="190500" cy="38100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6"/>
          <a:srcRect/>
          <a:stretch>
            <a:fillRect/>
          </a:stretch>
        </p:blipFill>
        <p:spPr bwMode="auto">
          <a:xfrm>
            <a:off x="4029075" y="3581400"/>
            <a:ext cx="161925" cy="276225"/>
          </a:xfrm>
          <a:prstGeom prst="rect">
            <a:avLst/>
          </a:prstGeom>
          <a:noFill/>
          <a:ln w="9525">
            <a:noFill/>
            <a:miter lim="800000"/>
            <a:headEnd/>
            <a:tailEnd/>
          </a:ln>
          <a:effectLst/>
        </p:spPr>
      </p:pic>
    </p:spTree>
    <p:extLst>
      <p:ext uri="{BB962C8B-B14F-4D97-AF65-F5344CB8AC3E}">
        <p14:creationId xmlns:p14="http://schemas.microsoft.com/office/powerpoint/2010/main" val="2008030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MSR </a:t>
            </a:r>
            <a:r>
              <a:rPr lang="en-US" b="1" dirty="0" smtClean="0">
                <a:solidFill>
                  <a:schemeClr val="accent1"/>
                </a:solidFill>
              </a:rPr>
              <a:t>route discovery</a:t>
            </a:r>
            <a:r>
              <a:rPr lang="en-US" dirty="0" smtClean="0"/>
              <a:t> algorithm is </a:t>
            </a:r>
            <a:r>
              <a:rPr lang="en-US" b="1" dirty="0" smtClean="0"/>
              <a:t>O(</a:t>
            </a:r>
            <a:r>
              <a:rPr lang="en-US" b="1" dirty="0" err="1" smtClean="0"/>
              <a:t>bd</a:t>
            </a:r>
            <a:r>
              <a:rPr lang="en-US" b="1" dirty="0" smtClean="0"/>
              <a:t>)</a:t>
            </a:r>
            <a:r>
              <a:rPr lang="en-US" dirty="0" smtClean="0"/>
              <a:t> where,</a:t>
            </a:r>
          </a:p>
          <a:p>
            <a:pPr lvl="1"/>
            <a:r>
              <a:rPr lang="en-US" dirty="0" smtClean="0"/>
              <a:t>b : number of a node’s neighbors</a:t>
            </a:r>
          </a:p>
          <a:p>
            <a:pPr lvl="1"/>
            <a:r>
              <a:rPr lang="en-US" dirty="0" smtClean="0"/>
              <a:t>d : the max number of hops</a:t>
            </a:r>
          </a:p>
          <a:p>
            <a:r>
              <a:rPr lang="en-US" b="1" dirty="0" smtClean="0">
                <a:solidFill>
                  <a:schemeClr val="accent1"/>
                </a:solidFill>
              </a:rPr>
              <a:t>Erasure coding </a:t>
            </a:r>
            <a:r>
              <a:rPr lang="en-US" dirty="0" smtClean="0"/>
              <a:t>can be performed in a </a:t>
            </a:r>
            <a:r>
              <a:rPr lang="en-US" b="1" dirty="0" smtClean="0"/>
              <a:t>linear time </a:t>
            </a:r>
            <a:r>
              <a:rPr lang="en-US" dirty="0" smtClean="0"/>
              <a:t>as shown in [10, 11 and 12] then it adds O(n).</a:t>
            </a:r>
          </a:p>
          <a:p>
            <a:pPr lvl="1"/>
            <a:r>
              <a:rPr lang="en-US" dirty="0" smtClean="0"/>
              <a:t>n :  the number of spitted shares.</a:t>
            </a:r>
          </a:p>
          <a:p>
            <a:r>
              <a:rPr lang="en-US" dirty="0" smtClean="0"/>
              <a:t>The security checks of </a:t>
            </a:r>
            <a:r>
              <a:rPr lang="en-US" b="1" dirty="0" smtClean="0">
                <a:solidFill>
                  <a:schemeClr val="accent1"/>
                </a:solidFill>
              </a:rPr>
              <a:t>PACK</a:t>
            </a:r>
            <a:r>
              <a:rPr lang="en-US" dirty="0" smtClean="0"/>
              <a:t> are performed simultaneously with the running of discovery with a </a:t>
            </a:r>
            <a:r>
              <a:rPr lang="en-US" b="1" dirty="0" smtClean="0"/>
              <a:t>constant</a:t>
            </a:r>
            <a:r>
              <a:rPr lang="en-US" dirty="0" smtClean="0"/>
              <a:t> magnitude, so the order still </a:t>
            </a:r>
          </a:p>
          <a:p>
            <a:pPr>
              <a:buNone/>
            </a:pPr>
            <a:r>
              <a:rPr lang="en-US" dirty="0" smtClean="0"/>
              <a:t>	O(K.bd) where, K : is constant.</a:t>
            </a:r>
          </a:p>
          <a:p>
            <a:pPr>
              <a:buNone/>
            </a:pPr>
            <a:endParaRPr lang="en-US" dirty="0" smtClean="0"/>
          </a:p>
          <a:p>
            <a:r>
              <a:rPr lang="en-US" dirty="0" smtClean="0"/>
              <a:t>The total complexity of MSR is </a:t>
            </a:r>
            <a:r>
              <a:rPr lang="en-US" b="1" u="sng" dirty="0" smtClean="0">
                <a:solidFill>
                  <a:schemeClr val="accent1"/>
                </a:solidFill>
              </a:rPr>
              <a:t>O(K.bd) + O(n)</a:t>
            </a:r>
            <a:r>
              <a:rPr lang="en-US" dirty="0" smtClean="0"/>
              <a:t> .</a:t>
            </a:r>
            <a:endParaRPr lang="en-US" b="1" u="sng" dirty="0" smtClean="0">
              <a:solidFill>
                <a:schemeClr val="accent1"/>
              </a:solidFill>
            </a:endParaRPr>
          </a:p>
        </p:txBody>
      </p:sp>
      <p:sp>
        <p:nvSpPr>
          <p:cNvPr id="4" name="Title 3"/>
          <p:cNvSpPr>
            <a:spLocks noGrp="1"/>
          </p:cNvSpPr>
          <p:nvPr>
            <p:ph type="title"/>
          </p:nvPr>
        </p:nvSpPr>
        <p:spPr/>
        <p:txBody>
          <a:bodyPr/>
          <a:lstStyle/>
          <a:p>
            <a:pPr algn="ctr"/>
            <a:r>
              <a:rPr lang="en-US" dirty="0" smtClean="0"/>
              <a:t>MSR Complexity</a:t>
            </a:r>
            <a:endParaRPr lang="en-US" dirty="0"/>
          </a:p>
        </p:txBody>
      </p:sp>
      <p:sp>
        <p:nvSpPr>
          <p:cNvPr id="8" name="Date Placeholder 7"/>
          <p:cNvSpPr>
            <a:spLocks noGrp="1"/>
          </p:cNvSpPr>
          <p:nvPr>
            <p:ph type="dt" sz="half" idx="10"/>
          </p:nvPr>
        </p:nvSpPr>
        <p:spPr/>
        <p:txBody>
          <a:bodyPr/>
          <a:lstStyle/>
          <a:p>
            <a:fld id="{2A511527-C3F5-4FF8-AE98-05C0CD058D25}" type="datetime3">
              <a:rPr lang="en-US" smtClean="0">
                <a:solidFill>
                  <a:srgbClr val="FFFFFF"/>
                </a:solidFill>
              </a:rPr>
              <a:pPr/>
              <a:t>24 March 2016</a:t>
            </a:fld>
            <a:endParaRPr lang="en-US" dirty="0">
              <a:solidFill>
                <a:srgbClr val="FFFFFF"/>
              </a:solidFill>
            </a:endParaRPr>
          </a:p>
        </p:txBody>
      </p:sp>
    </p:spTree>
    <p:extLst>
      <p:ext uri="{BB962C8B-B14F-4D97-AF65-F5344CB8AC3E}">
        <p14:creationId xmlns:p14="http://schemas.microsoft.com/office/powerpoint/2010/main" val="369844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Conclusion</a:t>
            </a:r>
            <a:endParaRPr lang="en-US" dirty="0"/>
          </a:p>
        </p:txBody>
      </p:sp>
      <p:graphicFrame>
        <p:nvGraphicFramePr>
          <p:cNvPr id="8" name="Content Placeholder 4"/>
          <p:cNvGraphicFramePr>
            <a:graphicFrameLocks noGrp="1"/>
          </p:cNvGraphicFramePr>
          <p:nvPr>
            <p:ph idx="1"/>
          </p:nvPr>
        </p:nvGraphicFramePr>
        <p:xfrm>
          <a:off x="152400" y="1447800"/>
          <a:ext cx="8839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0"/>
            <a:ext cx="7924800" cy="1752600"/>
          </a:xfrm>
        </p:spPr>
        <p:txBody>
          <a:bodyPr/>
          <a:lstStyle/>
          <a:p>
            <a:pPr algn="ctr"/>
            <a:r>
              <a:rPr lang="en-US" sz="7200" cap="none" dirty="0" smtClean="0">
                <a:solidFill>
                  <a:schemeClr val="accent1"/>
                </a:solidFill>
              </a:rPr>
              <a:t>Thank You</a:t>
            </a:r>
            <a:endParaRPr lang="en-US" sz="7200" cap="none" dirty="0">
              <a:solidFill>
                <a:schemeClr val="accent1"/>
              </a:solidFill>
            </a:endParaRPr>
          </a:p>
        </p:txBody>
      </p:sp>
      <p:sp>
        <p:nvSpPr>
          <p:cNvPr id="6" name="Title 1"/>
          <p:cNvSpPr txBox="1">
            <a:spLocks/>
          </p:cNvSpPr>
          <p:nvPr/>
        </p:nvSpPr>
        <p:spPr>
          <a:xfrm>
            <a:off x="533400" y="2286000"/>
            <a:ext cx="7924800" cy="14478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cap="none" dirty="0" smtClean="0"/>
              <a:t>Questions</a:t>
            </a:r>
            <a:endParaRPr lang="en-US" sz="7200" cap="none" dirty="0"/>
          </a:p>
        </p:txBody>
      </p:sp>
      <p:pic>
        <p:nvPicPr>
          <p:cNvPr id="21506" name="Picture 2" descr="http://www.purepursuitintelnetwork.com/wp-content/uploads/2011/08/wireless-network-.jpg"/>
          <p:cNvPicPr>
            <a:picLocks noChangeAspect="1" noChangeArrowheads="1"/>
          </p:cNvPicPr>
          <p:nvPr/>
        </p:nvPicPr>
        <p:blipFill>
          <a:blip r:embed="rId2">
            <a:lum bright="6000"/>
          </a:blip>
          <a:srcRect/>
          <a:stretch>
            <a:fillRect/>
          </a:stretch>
        </p:blipFill>
        <p:spPr bwMode="auto">
          <a:xfrm>
            <a:off x="5105400" y="3505200"/>
            <a:ext cx="3305175" cy="3143250"/>
          </a:xfrm>
          <a:prstGeom prst="rect">
            <a:avLst/>
          </a:prstGeom>
          <a:noFill/>
        </p:spPr>
      </p:pic>
    </p:spTree>
    <p:extLst>
      <p:ext uri="{BB962C8B-B14F-4D97-AF65-F5344CB8AC3E}">
        <p14:creationId xmlns:p14="http://schemas.microsoft.com/office/powerpoint/2010/main" val="207918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mj-lt"/>
              <a:buAutoNum type="arabicPeriod"/>
            </a:pPr>
            <a:r>
              <a:rPr lang="en-US" sz="2000" dirty="0" smtClean="0"/>
              <a:t>Establish the need for secure routing in WSNs.</a:t>
            </a:r>
          </a:p>
          <a:p>
            <a:pPr>
              <a:buFont typeface="+mj-lt"/>
              <a:buAutoNum type="arabicPeriod"/>
            </a:pPr>
            <a:r>
              <a:rPr lang="en-US" sz="2000" dirty="0" smtClean="0"/>
              <a:t>Present the main contributions of MSR scheme.</a:t>
            </a:r>
          </a:p>
          <a:p>
            <a:pPr>
              <a:buFont typeface="+mj-lt"/>
              <a:buAutoNum type="arabicPeriod"/>
            </a:pPr>
            <a:r>
              <a:rPr lang="en-US" sz="2000" dirty="0" smtClean="0"/>
              <a:t>Analyze the proposed scheme and discuss the experimental results.</a:t>
            </a:r>
          </a:p>
          <a:p>
            <a:pPr>
              <a:buFont typeface="+mj-lt"/>
              <a:buAutoNum type="arabicPeriod"/>
            </a:pPr>
            <a:r>
              <a:rPr lang="en-US" sz="2000" dirty="0" smtClean="0"/>
              <a:t>Suggesting future extensions.</a:t>
            </a:r>
          </a:p>
          <a:p>
            <a:pPr>
              <a:buFont typeface="+mj-lt"/>
              <a:buAutoNum type="arabicPeriod"/>
            </a:pPr>
            <a:endParaRPr lang="en-US" sz="2000" dirty="0" smtClean="0"/>
          </a:p>
          <a:p>
            <a:pPr>
              <a:buFont typeface="+mj-lt"/>
              <a:buAutoNum type="arabicPeriod"/>
            </a:pPr>
            <a:endParaRPr lang="en-US" sz="2000" dirty="0" smtClean="0"/>
          </a:p>
          <a:p>
            <a:pPr>
              <a:buFont typeface="+mj-lt"/>
              <a:buAutoNum type="arabicPeriod"/>
            </a:pPr>
            <a:endParaRPr lang="en-US" sz="2000" dirty="0"/>
          </a:p>
        </p:txBody>
      </p:sp>
      <p:sp>
        <p:nvSpPr>
          <p:cNvPr id="2" name="Title 1"/>
          <p:cNvSpPr>
            <a:spLocks noGrp="1"/>
          </p:cNvSpPr>
          <p:nvPr>
            <p:ph type="title"/>
          </p:nvPr>
        </p:nvSpPr>
        <p:spPr/>
        <p:txBody>
          <a:bodyPr/>
          <a:lstStyle/>
          <a:p>
            <a:pPr algn="ctr"/>
            <a:r>
              <a:rPr lang="en-US" cap="none" dirty="0" smtClean="0"/>
              <a:t>Objectives</a:t>
            </a:r>
            <a:endParaRPr lang="en-US" cap="none" dirty="0"/>
          </a:p>
        </p:txBody>
      </p:sp>
    </p:spTree>
    <p:extLst>
      <p:ext uri="{BB962C8B-B14F-4D97-AF65-F5344CB8AC3E}">
        <p14:creationId xmlns:p14="http://schemas.microsoft.com/office/powerpoint/2010/main" val="8905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924800" cy="4419600"/>
          </a:xfrm>
        </p:spPr>
        <p:txBody>
          <a:bodyPr>
            <a:noAutofit/>
          </a:bodyPr>
          <a:lstStyle/>
          <a:p>
            <a:pPr algn="justLow"/>
            <a:r>
              <a:rPr lang="en-US" sz="1600" dirty="0" smtClean="0"/>
              <a:t>[1] </a:t>
            </a:r>
            <a:r>
              <a:rPr lang="en-US" sz="1600" dirty="0" err="1"/>
              <a:t>T.Kavitha</a:t>
            </a:r>
            <a:r>
              <a:rPr lang="en-US" sz="1600" dirty="0"/>
              <a:t> and </a:t>
            </a:r>
            <a:r>
              <a:rPr lang="en-US" sz="1600" dirty="0" err="1"/>
              <a:t>D.Sridharan</a:t>
            </a:r>
            <a:r>
              <a:rPr lang="en-US" sz="1600" dirty="0"/>
              <a:t>, “</a:t>
            </a:r>
            <a:r>
              <a:rPr lang="en-US" sz="1600" b="1" dirty="0"/>
              <a:t>Security vulnerabilities in wireless sensor networks: A survey</a:t>
            </a:r>
            <a:r>
              <a:rPr lang="en-US" sz="1600" dirty="0"/>
              <a:t>”, Journal of Information Assurance and Security, </a:t>
            </a:r>
            <a:r>
              <a:rPr lang="en-US" sz="1600" b="1" dirty="0"/>
              <a:t>2010</a:t>
            </a:r>
            <a:r>
              <a:rPr lang="en-US" sz="1600" dirty="0" smtClean="0"/>
              <a:t>.</a:t>
            </a:r>
          </a:p>
          <a:p>
            <a:pPr algn="justLow"/>
            <a:endParaRPr lang="en-US" sz="1600" dirty="0" smtClean="0"/>
          </a:p>
          <a:p>
            <a:pPr algn="justLow"/>
            <a:r>
              <a:rPr lang="en-US" sz="1600" dirty="0" smtClean="0"/>
              <a:t>[2] </a:t>
            </a:r>
            <a:r>
              <a:rPr lang="en-US" sz="1600" dirty="0"/>
              <a:t>Mariam </a:t>
            </a:r>
            <a:r>
              <a:rPr lang="en-US" sz="1600" dirty="0" err="1"/>
              <a:t>Moustafa</a:t>
            </a:r>
            <a:r>
              <a:rPr lang="en-US" sz="1600" dirty="0"/>
              <a:t>, </a:t>
            </a:r>
            <a:r>
              <a:rPr lang="en-US" sz="1600" dirty="0" err="1"/>
              <a:t>Moustafa</a:t>
            </a:r>
            <a:r>
              <a:rPr lang="en-US" sz="1600" dirty="0"/>
              <a:t> Youssef and </a:t>
            </a:r>
            <a:r>
              <a:rPr lang="en-US" sz="1600" dirty="0" err="1"/>
              <a:t>Nazih</a:t>
            </a:r>
            <a:r>
              <a:rPr lang="en-US" sz="1600" dirty="0"/>
              <a:t> </a:t>
            </a:r>
            <a:r>
              <a:rPr lang="en-US" sz="1600" dirty="0" err="1"/>
              <a:t>Elderini</a:t>
            </a:r>
            <a:r>
              <a:rPr lang="en-US" sz="1600" dirty="0"/>
              <a:t>, "</a:t>
            </a:r>
            <a:r>
              <a:rPr lang="en-US" sz="1600" b="1" dirty="0"/>
              <a:t>MSR: A Multipath Secure Reliable Routing Protocol for WSNs</a:t>
            </a:r>
            <a:r>
              <a:rPr lang="en-US" sz="1600" dirty="0"/>
              <a:t>", The 9th ACS/IEEE International Conference on Computer Systems and Applications, AICCSA 2011, </a:t>
            </a:r>
            <a:r>
              <a:rPr lang="en-US" sz="1600" dirty="0" err="1"/>
              <a:t>Sharm</a:t>
            </a:r>
            <a:r>
              <a:rPr lang="en-US" sz="1600" dirty="0"/>
              <a:t> El-</a:t>
            </a:r>
            <a:r>
              <a:rPr lang="en-US" sz="1600" dirty="0" err="1"/>
              <a:t>Skeikh</a:t>
            </a:r>
            <a:r>
              <a:rPr lang="en-US" sz="1600" dirty="0"/>
              <a:t>, Egypt, December </a:t>
            </a:r>
            <a:r>
              <a:rPr lang="en-US" sz="1600" b="1" dirty="0"/>
              <a:t>2011</a:t>
            </a:r>
            <a:r>
              <a:rPr lang="en-US" sz="1600" dirty="0"/>
              <a:t>.</a:t>
            </a:r>
          </a:p>
          <a:p>
            <a:pPr algn="justLow"/>
            <a:endParaRPr lang="en-US" sz="1600" dirty="0" smtClean="0"/>
          </a:p>
          <a:p>
            <a:pPr algn="justLow"/>
            <a:r>
              <a:rPr lang="en-US" sz="1600" dirty="0" smtClean="0"/>
              <a:t>[3] </a:t>
            </a:r>
            <a:r>
              <a:rPr lang="en-US" sz="1600" dirty="0"/>
              <a:t>Mariam </a:t>
            </a:r>
            <a:r>
              <a:rPr lang="en-US" sz="1600" dirty="0" err="1"/>
              <a:t>Moustafa</a:t>
            </a:r>
            <a:r>
              <a:rPr lang="en-US" sz="1600" dirty="0"/>
              <a:t>, </a:t>
            </a:r>
            <a:r>
              <a:rPr lang="en-US" sz="1600" dirty="0" err="1"/>
              <a:t>Moustafa</a:t>
            </a:r>
            <a:r>
              <a:rPr lang="en-US" sz="1600" dirty="0"/>
              <a:t> Youssef. </a:t>
            </a:r>
            <a:r>
              <a:rPr lang="en-US" sz="1600" dirty="0" err="1"/>
              <a:t>Nazih</a:t>
            </a:r>
            <a:r>
              <a:rPr lang="en-US" sz="1600" dirty="0"/>
              <a:t> </a:t>
            </a:r>
            <a:r>
              <a:rPr lang="en-US" sz="1600" dirty="0" err="1"/>
              <a:t>Elderini</a:t>
            </a:r>
            <a:r>
              <a:rPr lang="en-US" sz="1600" dirty="0"/>
              <a:t> and </a:t>
            </a:r>
            <a:r>
              <a:rPr lang="en-US" sz="1600" dirty="0" err="1"/>
              <a:t>Magdy</a:t>
            </a:r>
            <a:r>
              <a:rPr lang="en-US" sz="1600" dirty="0"/>
              <a:t> </a:t>
            </a:r>
            <a:r>
              <a:rPr lang="en-US" sz="1600" dirty="0" err="1"/>
              <a:t>Abd-Elazim</a:t>
            </a:r>
            <a:r>
              <a:rPr lang="en-US" sz="1600" dirty="0"/>
              <a:t> Ahmed "</a:t>
            </a:r>
            <a:r>
              <a:rPr lang="en-US" sz="1600" b="1" dirty="0"/>
              <a:t>Analysis of MSR Routing Protocol for WSNs</a:t>
            </a:r>
            <a:r>
              <a:rPr lang="en-US" sz="1600" dirty="0"/>
              <a:t>", The 12th IEEE International Conference on Wireless Information Technology and Systems ICWITS 2012, Hawaii, USA, November </a:t>
            </a:r>
            <a:r>
              <a:rPr lang="en-US" sz="1600" b="1" dirty="0"/>
              <a:t>2012</a:t>
            </a:r>
            <a:r>
              <a:rPr lang="en-US" sz="1600" dirty="0" smtClean="0"/>
              <a:t>.</a:t>
            </a:r>
            <a:endParaRPr lang="en-US" sz="1600" dirty="0"/>
          </a:p>
        </p:txBody>
      </p:sp>
      <p:sp>
        <p:nvSpPr>
          <p:cNvPr id="2" name="Title 1"/>
          <p:cNvSpPr>
            <a:spLocks noGrp="1"/>
          </p:cNvSpPr>
          <p:nvPr>
            <p:ph type="title"/>
          </p:nvPr>
        </p:nvSpPr>
        <p:spPr/>
        <p:txBody>
          <a:bodyPr/>
          <a:lstStyle/>
          <a:p>
            <a:pPr algn="ctr"/>
            <a:r>
              <a:rPr lang="en-US" cap="none" dirty="0" smtClean="0"/>
              <a:t>References</a:t>
            </a:r>
            <a:endParaRPr lang="en-US" cap="none" dirty="0"/>
          </a:p>
        </p:txBody>
      </p:sp>
    </p:spTree>
    <p:extLst>
      <p:ext uri="{BB962C8B-B14F-4D97-AF65-F5344CB8AC3E}">
        <p14:creationId xmlns:p14="http://schemas.microsoft.com/office/powerpoint/2010/main" val="96381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86071"/>
          </a:xfrm>
        </p:spPr>
        <p:txBody>
          <a:bodyPr>
            <a:noAutofit/>
          </a:bodyPr>
          <a:lstStyle/>
          <a:p>
            <a:r>
              <a:rPr lang="en-US" sz="2000" dirty="0" smtClean="0"/>
              <a:t>Recent advances in wireless sensor networks have led to many new protocols specially designed for but few of them consider security.</a:t>
            </a:r>
          </a:p>
          <a:p>
            <a:r>
              <a:rPr lang="en-US" sz="2000" dirty="0" smtClean="0"/>
              <a:t>H-SPREAD[2], MDR[3], SMR[4] and AOMDV[1].</a:t>
            </a:r>
          </a:p>
          <a:p>
            <a:r>
              <a:rPr lang="en-US" sz="2000" dirty="0" smtClean="0"/>
              <a:t>We focus on AOMDV (Ad hoc On-demand Multipath Distance Vector), </a:t>
            </a:r>
            <a:r>
              <a:rPr lang="en-GB" sz="2000" dirty="0" smtClean="0"/>
              <a:t>it guarantees loop freedom and </a:t>
            </a:r>
            <a:r>
              <a:rPr lang="en-US" sz="2000" dirty="0" smtClean="0"/>
              <a:t>link-disjoint </a:t>
            </a:r>
            <a:r>
              <a:rPr lang="en-GB" sz="2000" dirty="0" smtClean="0"/>
              <a:t>paths.</a:t>
            </a:r>
          </a:p>
          <a:p>
            <a:r>
              <a:rPr lang="en-GB" sz="2000" dirty="0" smtClean="0"/>
              <a:t>Back draws of AOMDV:</a:t>
            </a:r>
          </a:p>
          <a:p>
            <a:pPr lvl="1"/>
            <a:r>
              <a:rPr lang="en-US" sz="1600" dirty="0" smtClean="0"/>
              <a:t>Doesn’t use </a:t>
            </a:r>
            <a:r>
              <a:rPr lang="en-GB" sz="1600" dirty="0" smtClean="0"/>
              <a:t>alternative paths simultaneously.</a:t>
            </a:r>
          </a:p>
          <a:p>
            <a:pPr lvl="1"/>
            <a:r>
              <a:rPr lang="en-US" sz="1600" dirty="0" smtClean="0"/>
              <a:t>Use retransmission concept for reliability.</a:t>
            </a:r>
          </a:p>
          <a:p>
            <a:pPr lvl="1"/>
            <a:r>
              <a:rPr lang="en-GB" sz="1600" dirty="0" smtClean="0"/>
              <a:t>No Security support.</a:t>
            </a:r>
            <a:endParaRPr lang="en-US" sz="1600" dirty="0" smtClean="0"/>
          </a:p>
          <a:p>
            <a:pPr lvl="1"/>
            <a:endParaRPr lang="en-US" sz="16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41</a:t>
            </a:fld>
            <a:endParaRPr lang="en-US">
              <a:solidFill>
                <a:srgbClr val="FFFFFF"/>
              </a:solidFill>
            </a:endParaRPr>
          </a:p>
        </p:txBody>
      </p:sp>
      <p:sp>
        <p:nvSpPr>
          <p:cNvPr id="4" name="Title 3"/>
          <p:cNvSpPr>
            <a:spLocks noGrp="1"/>
          </p:cNvSpPr>
          <p:nvPr>
            <p:ph type="title"/>
          </p:nvPr>
        </p:nvSpPr>
        <p:spPr/>
        <p:txBody>
          <a:bodyPr>
            <a:noAutofit/>
          </a:bodyPr>
          <a:lstStyle/>
          <a:p>
            <a:pPr algn="ctr"/>
            <a:r>
              <a:rPr lang="en-US" sz="3200" dirty="0" smtClean="0"/>
              <a:t>Related Work</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Approve the simulation results analytically.</a:t>
            </a:r>
          </a:p>
          <a:p>
            <a:r>
              <a:rPr lang="en-US" dirty="0" smtClean="0"/>
              <a:t>MSR against difficult attacks and environmental conditions.</a:t>
            </a:r>
          </a:p>
          <a:p>
            <a:pPr lvl="1"/>
            <a:r>
              <a:rPr lang="en-US" dirty="0" smtClean="0"/>
              <a:t>Sybil and mobile/energy-aware.</a:t>
            </a:r>
          </a:p>
          <a:p>
            <a:r>
              <a:rPr lang="en-US" dirty="0" smtClean="0"/>
              <a:t>MSR performance optimization.</a:t>
            </a:r>
          </a:p>
          <a:p>
            <a:pPr lvl="1"/>
            <a:r>
              <a:rPr lang="en-US" dirty="0" smtClean="0"/>
              <a:t>Use efficient routing metrics.</a:t>
            </a:r>
          </a:p>
          <a:p>
            <a:r>
              <a:rPr lang="en-US" dirty="0" smtClean="0"/>
              <a:t>MSR packet allocation optimization.</a:t>
            </a:r>
          </a:p>
          <a:p>
            <a:pPr lvl="1"/>
            <a:r>
              <a:rPr lang="en-US" dirty="0" smtClean="0"/>
              <a:t>Weighted-k-out-of-n algorithm.</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42</a:t>
            </a:fld>
            <a:endParaRPr lang="en-US">
              <a:solidFill>
                <a:srgbClr val="FFFFFF"/>
              </a:solidFill>
            </a:endParaRPr>
          </a:p>
        </p:txBody>
      </p:sp>
      <p:sp>
        <p:nvSpPr>
          <p:cNvPr id="4" name="Title 3"/>
          <p:cNvSpPr>
            <a:spLocks noGrp="1"/>
          </p:cNvSpPr>
          <p:nvPr>
            <p:ph type="title"/>
          </p:nvPr>
        </p:nvSpPr>
        <p:spPr/>
        <p:txBody>
          <a:bodyPr/>
          <a:lstStyle/>
          <a:p>
            <a:pPr algn="ctr"/>
            <a:r>
              <a:rPr lang="en-US" dirty="0" smtClean="0"/>
              <a:t>Future Work</a:t>
            </a:r>
            <a:endParaRPr lang="en-US" dirty="0"/>
          </a:p>
        </p:txBody>
      </p:sp>
    </p:spTree>
    <p:extLst>
      <p:ext uri="{BB962C8B-B14F-4D97-AF65-F5344CB8AC3E}">
        <p14:creationId xmlns:p14="http://schemas.microsoft.com/office/powerpoint/2010/main" val="185854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 sensor network is static.</a:t>
            </a:r>
          </a:p>
          <a:p>
            <a:r>
              <a:rPr lang="en-US" sz="2800" dirty="0" smtClean="0"/>
              <a:t>The sensor nodes are homogeneous.</a:t>
            </a:r>
          </a:p>
          <a:p>
            <a:r>
              <a:rPr lang="en-US" sz="2800" dirty="0" smtClean="0"/>
              <a:t>The communication channels are bidirectional.</a:t>
            </a:r>
          </a:p>
          <a:p>
            <a:r>
              <a:rPr lang="en-US" sz="2800" dirty="0" smtClean="0"/>
              <a:t>The deployment is random.</a:t>
            </a:r>
          </a:p>
        </p:txBody>
      </p:sp>
      <p:sp>
        <p:nvSpPr>
          <p:cNvPr id="4" name="Title 3"/>
          <p:cNvSpPr>
            <a:spLocks noGrp="1"/>
          </p:cNvSpPr>
          <p:nvPr>
            <p:ph type="title"/>
          </p:nvPr>
        </p:nvSpPr>
        <p:spPr/>
        <p:txBody>
          <a:bodyPr/>
          <a:lstStyle/>
          <a:p>
            <a:pPr algn="ctr"/>
            <a:r>
              <a:rPr lang="en-US" dirty="0" smtClean="0"/>
              <a:t>MSR Simulation Assumptions</a:t>
            </a:r>
            <a:endParaRPr lang="en-US" dirty="0"/>
          </a:p>
        </p:txBody>
      </p:sp>
      <p:sp>
        <p:nvSpPr>
          <p:cNvPr id="8" name="Date Placeholder 7"/>
          <p:cNvSpPr>
            <a:spLocks noGrp="1"/>
          </p:cNvSpPr>
          <p:nvPr>
            <p:ph type="dt" sz="half" idx="10"/>
          </p:nvPr>
        </p:nvSpPr>
        <p:spPr/>
        <p:txBody>
          <a:bodyPr/>
          <a:lstStyle/>
          <a:p>
            <a:fld id="{080C9CB5-5C32-4CA4-9F8B-38B2E11D2D1A}" type="datetime3">
              <a:rPr lang="en-US" smtClean="0">
                <a:solidFill>
                  <a:srgbClr val="FFFFFF"/>
                </a:solidFill>
              </a:rPr>
              <a:pPr/>
              <a:t>24 March 2016</a:t>
            </a:fld>
            <a:endParaRPr lang="en-US">
              <a:solidFill>
                <a:srgbClr val="FFFFFF"/>
              </a:solidFill>
            </a:endParaRPr>
          </a:p>
        </p:txBody>
      </p:sp>
    </p:spTree>
    <p:extLst>
      <p:ext uri="{BB962C8B-B14F-4D97-AF65-F5344CB8AC3E}">
        <p14:creationId xmlns:p14="http://schemas.microsoft.com/office/powerpoint/2010/main" val="312888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44</a:t>
            </a:fld>
            <a:endParaRPr lang="en-US">
              <a:solidFill>
                <a:srgbClr val="FFFFFF"/>
              </a:solidFill>
            </a:endParaRPr>
          </a:p>
        </p:txBody>
      </p:sp>
      <p:sp>
        <p:nvSpPr>
          <p:cNvPr id="4" name="Title 3"/>
          <p:cNvSpPr>
            <a:spLocks noGrp="1"/>
          </p:cNvSpPr>
          <p:nvPr>
            <p:ph type="title"/>
          </p:nvPr>
        </p:nvSpPr>
        <p:spPr/>
        <p:txBody>
          <a:bodyPr>
            <a:normAutofit fontScale="90000"/>
          </a:bodyPr>
          <a:lstStyle/>
          <a:p>
            <a:pPr algn="ctr"/>
            <a:r>
              <a:rPr lang="en-US" sz="4400" dirty="0" smtClean="0">
                <a:solidFill>
                  <a:schemeClr val="accent1"/>
                </a:solidFill>
              </a:rPr>
              <a:t>MSR</a:t>
            </a:r>
            <a:r>
              <a:rPr lang="en-US" sz="4400" dirty="0" smtClean="0"/>
              <a:t>: On-Demand Multipath Routing (cont.)</a:t>
            </a:r>
            <a:endParaRPr lang="en-US" dirty="0"/>
          </a:p>
        </p:txBody>
      </p:sp>
      <p:pic>
        <p:nvPicPr>
          <p:cNvPr id="4098" name="Picture 2"/>
          <p:cNvPicPr>
            <a:picLocks noChangeAspect="1" noChangeArrowheads="1"/>
          </p:cNvPicPr>
          <p:nvPr/>
        </p:nvPicPr>
        <p:blipFill>
          <a:blip r:embed="rId2"/>
          <a:srcRect/>
          <a:stretch>
            <a:fillRect/>
          </a:stretch>
        </p:blipFill>
        <p:spPr bwMode="auto">
          <a:xfrm>
            <a:off x="990600" y="1828800"/>
            <a:ext cx="7315200" cy="4038600"/>
          </a:xfrm>
          <a:prstGeom prst="rect">
            <a:avLst/>
          </a:prstGeom>
          <a:noFill/>
          <a:ln w="9525">
            <a:noFill/>
            <a:miter lim="800000"/>
            <a:headEnd/>
            <a:tailEnd/>
          </a:ln>
          <a:effectLst/>
        </p:spPr>
      </p:pic>
      <p:sp>
        <p:nvSpPr>
          <p:cNvPr id="6" name="TextBox 5"/>
          <p:cNvSpPr txBox="1"/>
          <p:nvPr/>
        </p:nvSpPr>
        <p:spPr>
          <a:xfrm>
            <a:off x="1066800" y="1676400"/>
            <a:ext cx="3706464" cy="369332"/>
          </a:xfrm>
          <a:prstGeom prst="rect">
            <a:avLst/>
          </a:prstGeom>
          <a:noFill/>
        </p:spPr>
        <p:txBody>
          <a:bodyPr wrap="none" rtlCol="0">
            <a:spAutoFit/>
          </a:bodyPr>
          <a:lstStyle/>
          <a:p>
            <a:r>
              <a:rPr lang="en-US" b="1" dirty="0" smtClean="0">
                <a:solidFill>
                  <a:schemeClr val="accent1"/>
                </a:solidFill>
              </a:rPr>
              <a:t>ROUTE_REQUEST packet format</a:t>
            </a:r>
            <a:endParaRPr lang="en-US" b="1" dirty="0">
              <a:solidFill>
                <a:schemeClr val="accent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45</a:t>
            </a:fld>
            <a:endParaRPr lang="en-US">
              <a:solidFill>
                <a:srgbClr val="FFFFFF"/>
              </a:solidFill>
            </a:endParaRPr>
          </a:p>
        </p:txBody>
      </p:sp>
      <p:sp>
        <p:nvSpPr>
          <p:cNvPr id="4" name="Title 3"/>
          <p:cNvSpPr>
            <a:spLocks noGrp="1"/>
          </p:cNvSpPr>
          <p:nvPr>
            <p:ph type="title"/>
          </p:nvPr>
        </p:nvSpPr>
        <p:spPr/>
        <p:txBody>
          <a:bodyPr>
            <a:normAutofit fontScale="90000"/>
          </a:bodyPr>
          <a:lstStyle/>
          <a:p>
            <a:pPr algn="ctr"/>
            <a:r>
              <a:rPr lang="en-US" sz="4400" dirty="0" smtClean="0">
                <a:solidFill>
                  <a:schemeClr val="accent1"/>
                </a:solidFill>
              </a:rPr>
              <a:t>MSR</a:t>
            </a:r>
            <a:r>
              <a:rPr lang="en-US" sz="4400" dirty="0" smtClean="0"/>
              <a:t>: On-Demand Multipath Routing (cont.)</a:t>
            </a:r>
            <a:endParaRPr lang="en-US" dirty="0"/>
          </a:p>
        </p:txBody>
      </p:sp>
      <p:sp>
        <p:nvSpPr>
          <p:cNvPr id="6" name="TextBox 5"/>
          <p:cNvSpPr txBox="1"/>
          <p:nvPr/>
        </p:nvSpPr>
        <p:spPr>
          <a:xfrm>
            <a:off x="1066800" y="1676400"/>
            <a:ext cx="3366627" cy="369332"/>
          </a:xfrm>
          <a:prstGeom prst="rect">
            <a:avLst/>
          </a:prstGeom>
          <a:noFill/>
        </p:spPr>
        <p:txBody>
          <a:bodyPr wrap="none" rtlCol="0">
            <a:spAutoFit/>
          </a:bodyPr>
          <a:lstStyle/>
          <a:p>
            <a:r>
              <a:rPr lang="en-US" b="1" dirty="0" smtClean="0">
                <a:solidFill>
                  <a:schemeClr val="accent1"/>
                </a:solidFill>
              </a:rPr>
              <a:t>ROUTE_REPLY packet format</a:t>
            </a:r>
            <a:endParaRPr lang="en-US" b="1" dirty="0">
              <a:solidFill>
                <a:schemeClr val="accent1"/>
              </a:solidFill>
            </a:endParaRPr>
          </a:p>
        </p:txBody>
      </p:sp>
      <p:pic>
        <p:nvPicPr>
          <p:cNvPr id="5122" name="Picture 2"/>
          <p:cNvPicPr>
            <a:picLocks noChangeAspect="1" noChangeArrowheads="1"/>
          </p:cNvPicPr>
          <p:nvPr/>
        </p:nvPicPr>
        <p:blipFill>
          <a:blip r:embed="rId2"/>
          <a:srcRect/>
          <a:stretch>
            <a:fillRect/>
          </a:stretch>
        </p:blipFill>
        <p:spPr bwMode="auto">
          <a:xfrm>
            <a:off x="990600" y="1962150"/>
            <a:ext cx="7239000" cy="40576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46</a:t>
            </a:fld>
            <a:endParaRPr lang="en-US">
              <a:solidFill>
                <a:srgbClr val="FFFFFF"/>
              </a:solidFill>
            </a:endParaRPr>
          </a:p>
        </p:txBody>
      </p:sp>
      <p:sp>
        <p:nvSpPr>
          <p:cNvPr id="4" name="Title 3"/>
          <p:cNvSpPr>
            <a:spLocks noGrp="1"/>
          </p:cNvSpPr>
          <p:nvPr>
            <p:ph type="title"/>
          </p:nvPr>
        </p:nvSpPr>
        <p:spPr/>
        <p:txBody>
          <a:bodyPr>
            <a:normAutofit fontScale="90000"/>
          </a:bodyPr>
          <a:lstStyle/>
          <a:p>
            <a:pPr algn="ctr"/>
            <a:r>
              <a:rPr lang="en-US" sz="4000" dirty="0" smtClean="0">
                <a:solidFill>
                  <a:schemeClr val="accent1"/>
                </a:solidFill>
              </a:rPr>
              <a:t>MSR</a:t>
            </a:r>
            <a:r>
              <a:rPr lang="en-US" sz="4000" dirty="0" smtClean="0"/>
              <a:t>: On-Demand Multipath Routing (cont.)</a:t>
            </a:r>
            <a:endParaRPr lang="en-US" dirty="0"/>
          </a:p>
        </p:txBody>
      </p:sp>
      <p:grpSp>
        <p:nvGrpSpPr>
          <p:cNvPr id="2" name="Group 23"/>
          <p:cNvGrpSpPr/>
          <p:nvPr/>
        </p:nvGrpSpPr>
        <p:grpSpPr>
          <a:xfrm>
            <a:off x="990600" y="1870075"/>
            <a:ext cx="3691373" cy="1160463"/>
            <a:chOff x="2057400" y="1565275"/>
            <a:chExt cx="7382744" cy="2320925"/>
          </a:xfrm>
        </p:grpSpPr>
        <p:sp>
          <p:nvSpPr>
            <p:cNvPr id="5" name="Oval 4"/>
            <p:cNvSpPr>
              <a:spLocks noChangeArrowheads="1"/>
            </p:cNvSpPr>
            <p:nvPr/>
          </p:nvSpPr>
          <p:spPr bwMode="auto">
            <a:xfrm>
              <a:off x="2057400" y="27432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sz="2800" b="1">
                  <a:latin typeface="Courier New" pitchFamily="49" charset="0"/>
                </a:rPr>
                <a:t>S</a:t>
              </a:r>
            </a:p>
          </p:txBody>
        </p:sp>
        <p:sp>
          <p:nvSpPr>
            <p:cNvPr id="6" name="Oval 5"/>
            <p:cNvSpPr>
              <a:spLocks noChangeArrowheads="1"/>
            </p:cNvSpPr>
            <p:nvPr/>
          </p:nvSpPr>
          <p:spPr bwMode="auto">
            <a:xfrm>
              <a:off x="3276600" y="1981200"/>
              <a:ext cx="533400" cy="457200"/>
            </a:xfrm>
            <a:prstGeom prst="ellipse">
              <a:avLst/>
            </a:prstGeom>
            <a:solidFill>
              <a:srgbClr val="FFFF99"/>
            </a:solidFill>
            <a:ln w="9525">
              <a:solidFill>
                <a:schemeClr val="tx1"/>
              </a:solidFill>
              <a:round/>
              <a:headEnd/>
              <a:tailEnd/>
            </a:ln>
            <a:effectLst/>
          </p:spPr>
          <p:txBody>
            <a:bodyPr wrap="none" anchor="ctr"/>
            <a:lstStyle/>
            <a:p>
              <a:pPr algn="ctr"/>
              <a:r>
                <a:rPr lang="en-US" sz="2800" b="1">
                  <a:latin typeface="Courier New" pitchFamily="49" charset="0"/>
                </a:rPr>
                <a:t>A</a:t>
              </a:r>
            </a:p>
          </p:txBody>
        </p:sp>
        <p:sp>
          <p:nvSpPr>
            <p:cNvPr id="7" name="Oval 6"/>
            <p:cNvSpPr>
              <a:spLocks noChangeArrowheads="1"/>
            </p:cNvSpPr>
            <p:nvPr/>
          </p:nvSpPr>
          <p:spPr bwMode="auto">
            <a:xfrm>
              <a:off x="3276600" y="3429000"/>
              <a:ext cx="533400" cy="457200"/>
            </a:xfrm>
            <a:prstGeom prst="ellipse">
              <a:avLst/>
            </a:prstGeom>
            <a:solidFill>
              <a:srgbClr val="FFFF99"/>
            </a:solidFill>
            <a:ln w="9525">
              <a:solidFill>
                <a:schemeClr val="tx1"/>
              </a:solidFill>
              <a:round/>
              <a:headEnd/>
              <a:tailEnd/>
            </a:ln>
            <a:effectLst/>
          </p:spPr>
          <p:txBody>
            <a:bodyPr wrap="none" anchor="ctr"/>
            <a:lstStyle/>
            <a:p>
              <a:pPr algn="ctr"/>
              <a:r>
                <a:rPr lang="en-US" sz="2800" b="1">
                  <a:latin typeface="Courier New" pitchFamily="49" charset="0"/>
                </a:rPr>
                <a:t>B</a:t>
              </a:r>
            </a:p>
          </p:txBody>
        </p:sp>
        <p:sp>
          <p:nvSpPr>
            <p:cNvPr id="8" name="Oval 7"/>
            <p:cNvSpPr>
              <a:spLocks noChangeArrowheads="1"/>
            </p:cNvSpPr>
            <p:nvPr/>
          </p:nvSpPr>
          <p:spPr bwMode="auto">
            <a:xfrm>
              <a:off x="4876800" y="1981200"/>
              <a:ext cx="533400" cy="457200"/>
            </a:xfrm>
            <a:prstGeom prst="ellipse">
              <a:avLst/>
            </a:prstGeom>
            <a:solidFill>
              <a:srgbClr val="FFFF99"/>
            </a:solidFill>
            <a:ln w="9525">
              <a:solidFill>
                <a:schemeClr val="tx1"/>
              </a:solidFill>
              <a:round/>
              <a:headEnd/>
              <a:tailEnd/>
            </a:ln>
            <a:effectLst/>
          </p:spPr>
          <p:txBody>
            <a:bodyPr wrap="none" anchor="ctr"/>
            <a:lstStyle/>
            <a:p>
              <a:pPr algn="ctr"/>
              <a:r>
                <a:rPr lang="en-US" sz="2800" b="1">
                  <a:latin typeface="Courier New" pitchFamily="49" charset="0"/>
                </a:rPr>
                <a:t>E</a:t>
              </a:r>
            </a:p>
          </p:txBody>
        </p:sp>
        <p:sp>
          <p:nvSpPr>
            <p:cNvPr id="9" name="Oval 8"/>
            <p:cNvSpPr>
              <a:spLocks noChangeArrowheads="1"/>
            </p:cNvSpPr>
            <p:nvPr/>
          </p:nvSpPr>
          <p:spPr bwMode="auto">
            <a:xfrm>
              <a:off x="4876800" y="3429000"/>
              <a:ext cx="533400" cy="457200"/>
            </a:xfrm>
            <a:prstGeom prst="ellipse">
              <a:avLst/>
            </a:prstGeom>
            <a:solidFill>
              <a:srgbClr val="FFFF99"/>
            </a:solidFill>
            <a:ln w="9525">
              <a:solidFill>
                <a:schemeClr val="tx1"/>
              </a:solidFill>
              <a:round/>
              <a:headEnd/>
              <a:tailEnd/>
            </a:ln>
            <a:effectLst/>
          </p:spPr>
          <p:txBody>
            <a:bodyPr wrap="none" anchor="ctr"/>
            <a:lstStyle/>
            <a:p>
              <a:pPr algn="ctr"/>
              <a:r>
                <a:rPr lang="en-US" sz="2800" b="1" dirty="0">
                  <a:latin typeface="Courier New" pitchFamily="49" charset="0"/>
                </a:rPr>
                <a:t>C</a:t>
              </a:r>
            </a:p>
          </p:txBody>
        </p:sp>
        <p:sp>
          <p:nvSpPr>
            <p:cNvPr id="10" name="Oval 9"/>
            <p:cNvSpPr>
              <a:spLocks noChangeArrowheads="1"/>
            </p:cNvSpPr>
            <p:nvPr/>
          </p:nvSpPr>
          <p:spPr bwMode="auto">
            <a:xfrm>
              <a:off x="6096000" y="2667000"/>
              <a:ext cx="533400" cy="457200"/>
            </a:xfrm>
            <a:prstGeom prst="ellipse">
              <a:avLst/>
            </a:prstGeom>
            <a:solidFill>
              <a:srgbClr val="FFFF99"/>
            </a:solidFill>
            <a:ln w="9525">
              <a:solidFill>
                <a:schemeClr val="tx1"/>
              </a:solidFill>
              <a:round/>
              <a:headEnd/>
              <a:tailEnd/>
            </a:ln>
            <a:effectLst/>
          </p:spPr>
          <p:txBody>
            <a:bodyPr wrap="none" anchor="ctr"/>
            <a:lstStyle/>
            <a:p>
              <a:pPr algn="ctr"/>
              <a:r>
                <a:rPr lang="en-US" sz="2800" b="1" dirty="0">
                  <a:latin typeface="Courier New" pitchFamily="49" charset="0"/>
                </a:rPr>
                <a:t>D</a:t>
              </a:r>
            </a:p>
          </p:txBody>
        </p:sp>
        <p:sp>
          <p:nvSpPr>
            <p:cNvPr id="11" name="Line 10"/>
            <p:cNvSpPr>
              <a:spLocks noChangeShapeType="1"/>
            </p:cNvSpPr>
            <p:nvPr/>
          </p:nvSpPr>
          <p:spPr bwMode="auto">
            <a:xfrm flipV="1">
              <a:off x="2514600" y="2286000"/>
              <a:ext cx="762000" cy="533400"/>
            </a:xfrm>
            <a:prstGeom prst="line">
              <a:avLst/>
            </a:prstGeom>
            <a:noFill/>
            <a:ln w="9525">
              <a:solidFill>
                <a:schemeClr val="tx1"/>
              </a:solidFill>
              <a:round/>
              <a:headEnd/>
              <a:tailEnd/>
            </a:ln>
            <a:effectLst/>
          </p:spPr>
          <p:txBody>
            <a:bodyPr wrap="none" anchor="ctr"/>
            <a:lstStyle/>
            <a:p>
              <a:endParaRPr lang="en-US"/>
            </a:p>
          </p:txBody>
        </p:sp>
        <p:sp>
          <p:nvSpPr>
            <p:cNvPr id="12" name="Line 12"/>
            <p:cNvSpPr>
              <a:spLocks noChangeShapeType="1"/>
            </p:cNvSpPr>
            <p:nvPr/>
          </p:nvSpPr>
          <p:spPr bwMode="auto">
            <a:xfrm>
              <a:off x="2590800" y="3048000"/>
              <a:ext cx="762000" cy="457200"/>
            </a:xfrm>
            <a:prstGeom prst="line">
              <a:avLst/>
            </a:prstGeom>
            <a:noFill/>
            <a:ln w="9525">
              <a:solidFill>
                <a:schemeClr val="tx1"/>
              </a:solidFill>
              <a:round/>
              <a:headEnd/>
              <a:tailEnd/>
            </a:ln>
            <a:effectLst/>
          </p:spPr>
          <p:txBody>
            <a:bodyPr wrap="none" anchor="ctr"/>
            <a:lstStyle/>
            <a:p>
              <a:endParaRPr lang="en-US"/>
            </a:p>
          </p:txBody>
        </p:sp>
        <p:sp>
          <p:nvSpPr>
            <p:cNvPr id="13" name="Line 13"/>
            <p:cNvSpPr>
              <a:spLocks noChangeShapeType="1"/>
            </p:cNvSpPr>
            <p:nvPr/>
          </p:nvSpPr>
          <p:spPr bwMode="auto">
            <a:xfrm>
              <a:off x="3810000" y="2209800"/>
              <a:ext cx="1066800" cy="0"/>
            </a:xfrm>
            <a:prstGeom prst="line">
              <a:avLst/>
            </a:prstGeom>
            <a:noFill/>
            <a:ln w="9525">
              <a:solidFill>
                <a:schemeClr val="tx1"/>
              </a:solidFill>
              <a:round/>
              <a:headEnd/>
              <a:tailEnd/>
            </a:ln>
            <a:effectLst/>
          </p:spPr>
          <p:txBody>
            <a:bodyPr wrap="none" anchor="ctr"/>
            <a:lstStyle/>
            <a:p>
              <a:endParaRPr lang="en-US"/>
            </a:p>
          </p:txBody>
        </p:sp>
        <p:sp>
          <p:nvSpPr>
            <p:cNvPr id="14" name="Line 14"/>
            <p:cNvSpPr>
              <a:spLocks noChangeShapeType="1"/>
            </p:cNvSpPr>
            <p:nvPr/>
          </p:nvSpPr>
          <p:spPr bwMode="auto">
            <a:xfrm>
              <a:off x="3810000" y="3657600"/>
              <a:ext cx="1066800" cy="0"/>
            </a:xfrm>
            <a:prstGeom prst="line">
              <a:avLst/>
            </a:prstGeom>
            <a:noFill/>
            <a:ln w="9525">
              <a:solidFill>
                <a:schemeClr val="tx1"/>
              </a:solidFill>
              <a:round/>
              <a:headEnd/>
              <a:tailEnd/>
            </a:ln>
            <a:effectLst/>
          </p:spPr>
          <p:txBody>
            <a:bodyPr wrap="none" anchor="ctr"/>
            <a:lstStyle/>
            <a:p>
              <a:endParaRPr lang="en-US"/>
            </a:p>
          </p:txBody>
        </p:sp>
        <p:sp>
          <p:nvSpPr>
            <p:cNvPr id="15" name="Line 19"/>
            <p:cNvSpPr>
              <a:spLocks noChangeShapeType="1"/>
            </p:cNvSpPr>
            <p:nvPr/>
          </p:nvSpPr>
          <p:spPr bwMode="auto">
            <a:xfrm>
              <a:off x="3581400" y="2438400"/>
              <a:ext cx="0" cy="990600"/>
            </a:xfrm>
            <a:prstGeom prst="line">
              <a:avLst/>
            </a:prstGeom>
            <a:noFill/>
            <a:ln w="9525">
              <a:solidFill>
                <a:schemeClr val="tx1"/>
              </a:solidFill>
              <a:round/>
              <a:headEnd/>
              <a:tailEnd/>
            </a:ln>
            <a:effectLst/>
          </p:spPr>
          <p:txBody>
            <a:bodyPr wrap="none" anchor="ctr"/>
            <a:lstStyle/>
            <a:p>
              <a:endParaRPr lang="en-US"/>
            </a:p>
          </p:txBody>
        </p:sp>
        <p:sp>
          <p:nvSpPr>
            <p:cNvPr id="16" name="Line 21"/>
            <p:cNvSpPr>
              <a:spLocks noChangeShapeType="1"/>
            </p:cNvSpPr>
            <p:nvPr/>
          </p:nvSpPr>
          <p:spPr bwMode="auto">
            <a:xfrm flipV="1">
              <a:off x="3733800" y="2362200"/>
              <a:ext cx="1219200" cy="1143000"/>
            </a:xfrm>
            <a:prstGeom prst="line">
              <a:avLst/>
            </a:prstGeom>
            <a:noFill/>
            <a:ln w="9525">
              <a:solidFill>
                <a:schemeClr val="tx1"/>
              </a:solidFill>
              <a:round/>
              <a:headEnd/>
              <a:tailEnd/>
            </a:ln>
            <a:effectLst/>
          </p:spPr>
          <p:txBody>
            <a:bodyPr wrap="none" anchor="ctr"/>
            <a:lstStyle/>
            <a:p>
              <a:endParaRPr lang="en-US"/>
            </a:p>
          </p:txBody>
        </p:sp>
        <p:sp>
          <p:nvSpPr>
            <p:cNvPr id="17" name="Line 22"/>
            <p:cNvSpPr>
              <a:spLocks noChangeShapeType="1"/>
            </p:cNvSpPr>
            <p:nvPr/>
          </p:nvSpPr>
          <p:spPr bwMode="auto">
            <a:xfrm>
              <a:off x="5181600" y="2438400"/>
              <a:ext cx="0" cy="990600"/>
            </a:xfrm>
            <a:prstGeom prst="line">
              <a:avLst/>
            </a:prstGeom>
            <a:noFill/>
            <a:ln w="9525">
              <a:solidFill>
                <a:schemeClr val="tx1"/>
              </a:solidFill>
              <a:round/>
              <a:headEnd/>
              <a:tailEnd/>
            </a:ln>
            <a:effectLst/>
          </p:spPr>
          <p:txBody>
            <a:bodyPr wrap="none" anchor="ctr"/>
            <a:lstStyle/>
            <a:p>
              <a:endParaRPr lang="en-US"/>
            </a:p>
          </p:txBody>
        </p:sp>
        <p:sp>
          <p:nvSpPr>
            <p:cNvPr id="18" name="Line 31"/>
            <p:cNvSpPr>
              <a:spLocks noChangeShapeType="1"/>
            </p:cNvSpPr>
            <p:nvPr/>
          </p:nvSpPr>
          <p:spPr bwMode="auto">
            <a:xfrm flipV="1">
              <a:off x="5334000" y="2971800"/>
              <a:ext cx="838200" cy="533400"/>
            </a:xfrm>
            <a:prstGeom prst="line">
              <a:avLst/>
            </a:prstGeom>
            <a:noFill/>
            <a:ln w="9525">
              <a:solidFill>
                <a:schemeClr val="tx1"/>
              </a:solidFill>
              <a:round/>
              <a:headEnd/>
              <a:tailEnd/>
            </a:ln>
            <a:effectLst/>
          </p:spPr>
          <p:txBody>
            <a:bodyPr wrap="none" anchor="ctr"/>
            <a:lstStyle/>
            <a:p>
              <a:endParaRPr lang="en-US"/>
            </a:p>
          </p:txBody>
        </p:sp>
        <p:sp>
          <p:nvSpPr>
            <p:cNvPr id="19" name="Line 32"/>
            <p:cNvSpPr>
              <a:spLocks noChangeShapeType="1"/>
            </p:cNvSpPr>
            <p:nvPr/>
          </p:nvSpPr>
          <p:spPr bwMode="auto">
            <a:xfrm>
              <a:off x="5410200" y="2209800"/>
              <a:ext cx="838200" cy="457200"/>
            </a:xfrm>
            <a:prstGeom prst="line">
              <a:avLst/>
            </a:prstGeom>
            <a:noFill/>
            <a:ln w="9525">
              <a:solidFill>
                <a:schemeClr val="tx1"/>
              </a:solidFill>
              <a:round/>
              <a:headEnd/>
              <a:tailEnd/>
            </a:ln>
            <a:effectLst/>
          </p:spPr>
          <p:txBody>
            <a:bodyPr wrap="none" anchor="ctr"/>
            <a:lstStyle/>
            <a:p>
              <a:endParaRPr lang="en-US"/>
            </a:p>
          </p:txBody>
        </p:sp>
        <p:sp>
          <p:nvSpPr>
            <p:cNvPr id="20" name="Line 33"/>
            <p:cNvSpPr>
              <a:spLocks noChangeShapeType="1"/>
            </p:cNvSpPr>
            <p:nvPr/>
          </p:nvSpPr>
          <p:spPr bwMode="auto">
            <a:xfrm flipV="1">
              <a:off x="2514600" y="2209800"/>
              <a:ext cx="533400" cy="3810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21" name="Line 34"/>
            <p:cNvSpPr>
              <a:spLocks noChangeShapeType="1"/>
            </p:cNvSpPr>
            <p:nvPr/>
          </p:nvSpPr>
          <p:spPr bwMode="auto">
            <a:xfrm>
              <a:off x="2819400" y="2971800"/>
              <a:ext cx="457200" cy="3048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22" name="Line 35"/>
            <p:cNvSpPr>
              <a:spLocks noChangeShapeType="1"/>
            </p:cNvSpPr>
            <p:nvPr/>
          </p:nvSpPr>
          <p:spPr bwMode="auto">
            <a:xfrm>
              <a:off x="6019800" y="1828800"/>
              <a:ext cx="457200" cy="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23" name="Text Box 37"/>
            <p:cNvSpPr txBox="1">
              <a:spLocks noChangeArrowheads="1"/>
            </p:cNvSpPr>
            <p:nvPr/>
          </p:nvSpPr>
          <p:spPr bwMode="auto">
            <a:xfrm>
              <a:off x="6461125" y="1565275"/>
              <a:ext cx="2979019" cy="553998"/>
            </a:xfrm>
            <a:prstGeom prst="rect">
              <a:avLst/>
            </a:prstGeom>
            <a:noFill/>
            <a:ln w="9525">
              <a:noFill/>
              <a:miter lim="800000"/>
              <a:headEnd/>
              <a:tailEnd/>
            </a:ln>
            <a:effectLst/>
          </p:spPr>
          <p:txBody>
            <a:bodyPr wrap="none">
              <a:spAutoFit/>
            </a:bodyPr>
            <a:lstStyle/>
            <a:p>
              <a:r>
                <a:rPr lang="en-US" sz="1200" b="1" dirty="0" smtClean="0"/>
                <a:t>ROUTE_REQ UEST</a:t>
              </a:r>
              <a:endParaRPr lang="en-US" sz="1200" dirty="0"/>
            </a:p>
          </p:txBody>
        </p:sp>
      </p:grpSp>
      <p:grpSp>
        <p:nvGrpSpPr>
          <p:cNvPr id="24" name="Group 51"/>
          <p:cNvGrpSpPr/>
          <p:nvPr/>
        </p:nvGrpSpPr>
        <p:grpSpPr>
          <a:xfrm>
            <a:off x="2743200" y="3695700"/>
            <a:ext cx="3188607" cy="1028700"/>
            <a:chOff x="2057400" y="1828800"/>
            <a:chExt cx="6377214" cy="2057400"/>
          </a:xfrm>
        </p:grpSpPr>
        <p:sp>
          <p:nvSpPr>
            <p:cNvPr id="25" name="Oval 4"/>
            <p:cNvSpPr>
              <a:spLocks noChangeArrowheads="1"/>
            </p:cNvSpPr>
            <p:nvPr/>
          </p:nvSpPr>
          <p:spPr bwMode="auto">
            <a:xfrm>
              <a:off x="2057400" y="27432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sz="2800" b="1" dirty="0">
                  <a:latin typeface="Courier New" pitchFamily="49" charset="0"/>
                </a:rPr>
                <a:t>S</a:t>
              </a:r>
            </a:p>
          </p:txBody>
        </p:sp>
        <p:sp>
          <p:nvSpPr>
            <p:cNvPr id="26" name="Oval 5"/>
            <p:cNvSpPr>
              <a:spLocks noChangeArrowheads="1"/>
            </p:cNvSpPr>
            <p:nvPr/>
          </p:nvSpPr>
          <p:spPr bwMode="auto">
            <a:xfrm>
              <a:off x="3276600" y="19812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sz="2800" b="1" dirty="0">
                  <a:latin typeface="Courier New" pitchFamily="49" charset="0"/>
                </a:rPr>
                <a:t>A</a:t>
              </a:r>
            </a:p>
          </p:txBody>
        </p:sp>
        <p:sp>
          <p:nvSpPr>
            <p:cNvPr id="27" name="Oval 6"/>
            <p:cNvSpPr>
              <a:spLocks noChangeArrowheads="1"/>
            </p:cNvSpPr>
            <p:nvPr/>
          </p:nvSpPr>
          <p:spPr bwMode="auto">
            <a:xfrm>
              <a:off x="3276600" y="34290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sz="2800" b="1">
                  <a:latin typeface="Courier New" pitchFamily="49" charset="0"/>
                </a:rPr>
                <a:t>B</a:t>
              </a:r>
            </a:p>
          </p:txBody>
        </p:sp>
        <p:sp>
          <p:nvSpPr>
            <p:cNvPr id="28" name="Oval 7"/>
            <p:cNvSpPr>
              <a:spLocks noChangeArrowheads="1"/>
            </p:cNvSpPr>
            <p:nvPr/>
          </p:nvSpPr>
          <p:spPr bwMode="auto">
            <a:xfrm>
              <a:off x="4876800" y="1981200"/>
              <a:ext cx="533400" cy="457200"/>
            </a:xfrm>
            <a:prstGeom prst="ellipse">
              <a:avLst/>
            </a:prstGeom>
            <a:solidFill>
              <a:srgbClr val="FFFF99"/>
            </a:solidFill>
            <a:ln w="9525">
              <a:solidFill>
                <a:schemeClr val="tx1"/>
              </a:solidFill>
              <a:round/>
              <a:headEnd/>
              <a:tailEnd/>
            </a:ln>
            <a:effectLst/>
          </p:spPr>
          <p:txBody>
            <a:bodyPr wrap="none" anchor="ctr"/>
            <a:lstStyle/>
            <a:p>
              <a:pPr algn="ctr"/>
              <a:r>
                <a:rPr lang="en-US" sz="2800" b="1" dirty="0">
                  <a:latin typeface="Courier New" pitchFamily="49" charset="0"/>
                </a:rPr>
                <a:t>E</a:t>
              </a:r>
            </a:p>
          </p:txBody>
        </p:sp>
        <p:sp>
          <p:nvSpPr>
            <p:cNvPr id="29" name="Oval 8"/>
            <p:cNvSpPr>
              <a:spLocks noChangeArrowheads="1"/>
            </p:cNvSpPr>
            <p:nvPr/>
          </p:nvSpPr>
          <p:spPr bwMode="auto">
            <a:xfrm>
              <a:off x="4876800" y="3429000"/>
              <a:ext cx="533400" cy="457200"/>
            </a:xfrm>
            <a:prstGeom prst="ellipse">
              <a:avLst/>
            </a:prstGeom>
            <a:solidFill>
              <a:srgbClr val="FFFF99"/>
            </a:solidFill>
            <a:ln w="9525">
              <a:solidFill>
                <a:schemeClr val="tx1"/>
              </a:solidFill>
              <a:round/>
              <a:headEnd/>
              <a:tailEnd/>
            </a:ln>
            <a:effectLst/>
          </p:spPr>
          <p:txBody>
            <a:bodyPr wrap="none" anchor="ctr"/>
            <a:lstStyle/>
            <a:p>
              <a:pPr algn="ctr"/>
              <a:r>
                <a:rPr lang="en-US" sz="2800" b="1">
                  <a:latin typeface="Courier New" pitchFamily="49" charset="0"/>
                </a:rPr>
                <a:t>C</a:t>
              </a:r>
            </a:p>
          </p:txBody>
        </p:sp>
        <p:sp>
          <p:nvSpPr>
            <p:cNvPr id="30" name="Oval 9"/>
            <p:cNvSpPr>
              <a:spLocks noChangeArrowheads="1"/>
            </p:cNvSpPr>
            <p:nvPr/>
          </p:nvSpPr>
          <p:spPr bwMode="auto">
            <a:xfrm>
              <a:off x="6096000" y="2667000"/>
              <a:ext cx="533400" cy="457200"/>
            </a:xfrm>
            <a:prstGeom prst="ellipse">
              <a:avLst/>
            </a:prstGeom>
            <a:solidFill>
              <a:srgbClr val="FFFF99"/>
            </a:solidFill>
            <a:ln w="9525">
              <a:solidFill>
                <a:schemeClr val="tx1"/>
              </a:solidFill>
              <a:round/>
              <a:headEnd/>
              <a:tailEnd/>
            </a:ln>
            <a:effectLst/>
          </p:spPr>
          <p:txBody>
            <a:bodyPr wrap="none" anchor="ctr"/>
            <a:lstStyle/>
            <a:p>
              <a:pPr algn="ctr"/>
              <a:r>
                <a:rPr lang="en-US" sz="2800" b="1" dirty="0">
                  <a:latin typeface="Courier New" pitchFamily="49" charset="0"/>
                </a:rPr>
                <a:t>D</a:t>
              </a:r>
            </a:p>
          </p:txBody>
        </p:sp>
        <p:sp>
          <p:nvSpPr>
            <p:cNvPr id="31" name="Line 10"/>
            <p:cNvSpPr>
              <a:spLocks noChangeShapeType="1"/>
            </p:cNvSpPr>
            <p:nvPr/>
          </p:nvSpPr>
          <p:spPr bwMode="auto">
            <a:xfrm flipV="1">
              <a:off x="2514600" y="2286000"/>
              <a:ext cx="762000" cy="533400"/>
            </a:xfrm>
            <a:prstGeom prst="line">
              <a:avLst/>
            </a:prstGeom>
            <a:noFill/>
            <a:ln w="9525">
              <a:solidFill>
                <a:schemeClr val="tx1"/>
              </a:solidFill>
              <a:round/>
              <a:headEnd/>
              <a:tailEnd/>
            </a:ln>
            <a:effectLst/>
          </p:spPr>
          <p:txBody>
            <a:bodyPr wrap="none" anchor="ctr"/>
            <a:lstStyle/>
            <a:p>
              <a:endParaRPr lang="en-US"/>
            </a:p>
          </p:txBody>
        </p:sp>
        <p:sp>
          <p:nvSpPr>
            <p:cNvPr id="32" name="Line 11"/>
            <p:cNvSpPr>
              <a:spLocks noChangeShapeType="1"/>
            </p:cNvSpPr>
            <p:nvPr/>
          </p:nvSpPr>
          <p:spPr bwMode="auto">
            <a:xfrm>
              <a:off x="2590800" y="3048000"/>
              <a:ext cx="762000" cy="457200"/>
            </a:xfrm>
            <a:prstGeom prst="line">
              <a:avLst/>
            </a:prstGeom>
            <a:noFill/>
            <a:ln w="9525">
              <a:solidFill>
                <a:schemeClr val="tx1"/>
              </a:solidFill>
              <a:round/>
              <a:headEnd/>
              <a:tailEnd/>
            </a:ln>
            <a:effectLst/>
          </p:spPr>
          <p:txBody>
            <a:bodyPr wrap="none" anchor="ctr"/>
            <a:lstStyle/>
            <a:p>
              <a:endParaRPr lang="en-US"/>
            </a:p>
          </p:txBody>
        </p:sp>
        <p:sp>
          <p:nvSpPr>
            <p:cNvPr id="33" name="Line 12"/>
            <p:cNvSpPr>
              <a:spLocks noChangeShapeType="1"/>
            </p:cNvSpPr>
            <p:nvPr/>
          </p:nvSpPr>
          <p:spPr bwMode="auto">
            <a:xfrm>
              <a:off x="3810000" y="2209800"/>
              <a:ext cx="1066800" cy="0"/>
            </a:xfrm>
            <a:prstGeom prst="line">
              <a:avLst/>
            </a:prstGeom>
            <a:noFill/>
            <a:ln w="9525">
              <a:solidFill>
                <a:schemeClr val="tx1"/>
              </a:solidFill>
              <a:round/>
              <a:headEnd/>
              <a:tailEnd/>
            </a:ln>
            <a:effectLst/>
          </p:spPr>
          <p:txBody>
            <a:bodyPr wrap="none" anchor="ctr"/>
            <a:lstStyle/>
            <a:p>
              <a:endParaRPr lang="en-US"/>
            </a:p>
          </p:txBody>
        </p:sp>
        <p:sp>
          <p:nvSpPr>
            <p:cNvPr id="34" name="Line 13"/>
            <p:cNvSpPr>
              <a:spLocks noChangeShapeType="1"/>
            </p:cNvSpPr>
            <p:nvPr/>
          </p:nvSpPr>
          <p:spPr bwMode="auto">
            <a:xfrm>
              <a:off x="3810000" y="3657600"/>
              <a:ext cx="1066800" cy="0"/>
            </a:xfrm>
            <a:prstGeom prst="line">
              <a:avLst/>
            </a:prstGeom>
            <a:noFill/>
            <a:ln w="9525">
              <a:solidFill>
                <a:schemeClr val="tx1"/>
              </a:solidFill>
              <a:round/>
              <a:headEnd/>
              <a:tailEnd/>
            </a:ln>
            <a:effectLst/>
          </p:spPr>
          <p:txBody>
            <a:bodyPr wrap="none" anchor="ctr"/>
            <a:lstStyle/>
            <a:p>
              <a:endParaRPr lang="en-US"/>
            </a:p>
          </p:txBody>
        </p:sp>
        <p:sp>
          <p:nvSpPr>
            <p:cNvPr id="35" name="Line 14"/>
            <p:cNvSpPr>
              <a:spLocks noChangeShapeType="1"/>
            </p:cNvSpPr>
            <p:nvPr/>
          </p:nvSpPr>
          <p:spPr bwMode="auto">
            <a:xfrm>
              <a:off x="3581400" y="2438400"/>
              <a:ext cx="0" cy="990600"/>
            </a:xfrm>
            <a:prstGeom prst="line">
              <a:avLst/>
            </a:prstGeom>
            <a:noFill/>
            <a:ln w="9525">
              <a:solidFill>
                <a:schemeClr val="tx1"/>
              </a:solidFill>
              <a:round/>
              <a:headEnd/>
              <a:tailEnd/>
            </a:ln>
            <a:effectLst/>
          </p:spPr>
          <p:txBody>
            <a:bodyPr wrap="none" anchor="ctr"/>
            <a:lstStyle/>
            <a:p>
              <a:endParaRPr lang="en-US"/>
            </a:p>
          </p:txBody>
        </p:sp>
        <p:sp>
          <p:nvSpPr>
            <p:cNvPr id="36" name="Line 15"/>
            <p:cNvSpPr>
              <a:spLocks noChangeShapeType="1"/>
            </p:cNvSpPr>
            <p:nvPr/>
          </p:nvSpPr>
          <p:spPr bwMode="auto">
            <a:xfrm flipV="1">
              <a:off x="3733800" y="2362200"/>
              <a:ext cx="1219200" cy="1143000"/>
            </a:xfrm>
            <a:prstGeom prst="line">
              <a:avLst/>
            </a:prstGeom>
            <a:noFill/>
            <a:ln w="9525">
              <a:solidFill>
                <a:schemeClr val="tx1"/>
              </a:solidFill>
              <a:round/>
              <a:headEnd/>
              <a:tailEnd/>
            </a:ln>
            <a:effectLst/>
          </p:spPr>
          <p:txBody>
            <a:bodyPr wrap="none" anchor="ctr"/>
            <a:lstStyle/>
            <a:p>
              <a:endParaRPr lang="en-US"/>
            </a:p>
          </p:txBody>
        </p:sp>
        <p:sp>
          <p:nvSpPr>
            <p:cNvPr id="37" name="Line 16"/>
            <p:cNvSpPr>
              <a:spLocks noChangeShapeType="1"/>
            </p:cNvSpPr>
            <p:nvPr/>
          </p:nvSpPr>
          <p:spPr bwMode="auto">
            <a:xfrm>
              <a:off x="5181600" y="2438400"/>
              <a:ext cx="0" cy="990600"/>
            </a:xfrm>
            <a:prstGeom prst="line">
              <a:avLst/>
            </a:prstGeom>
            <a:noFill/>
            <a:ln w="9525">
              <a:solidFill>
                <a:schemeClr val="tx1"/>
              </a:solidFill>
              <a:round/>
              <a:headEnd/>
              <a:tailEnd/>
            </a:ln>
            <a:effectLst/>
          </p:spPr>
          <p:txBody>
            <a:bodyPr wrap="none" anchor="ctr"/>
            <a:lstStyle/>
            <a:p>
              <a:endParaRPr lang="en-US"/>
            </a:p>
          </p:txBody>
        </p:sp>
        <p:sp>
          <p:nvSpPr>
            <p:cNvPr id="38" name="Line 17"/>
            <p:cNvSpPr>
              <a:spLocks noChangeShapeType="1"/>
            </p:cNvSpPr>
            <p:nvPr/>
          </p:nvSpPr>
          <p:spPr bwMode="auto">
            <a:xfrm flipV="1">
              <a:off x="5334000" y="2971800"/>
              <a:ext cx="838200" cy="533400"/>
            </a:xfrm>
            <a:prstGeom prst="line">
              <a:avLst/>
            </a:prstGeom>
            <a:noFill/>
            <a:ln w="9525">
              <a:solidFill>
                <a:schemeClr val="tx1"/>
              </a:solidFill>
              <a:round/>
              <a:headEnd/>
              <a:tailEnd/>
            </a:ln>
            <a:effectLst/>
          </p:spPr>
          <p:txBody>
            <a:bodyPr wrap="none" anchor="ctr"/>
            <a:lstStyle/>
            <a:p>
              <a:endParaRPr lang="en-US"/>
            </a:p>
          </p:txBody>
        </p:sp>
        <p:sp>
          <p:nvSpPr>
            <p:cNvPr id="39" name="Line 18"/>
            <p:cNvSpPr>
              <a:spLocks noChangeShapeType="1"/>
            </p:cNvSpPr>
            <p:nvPr/>
          </p:nvSpPr>
          <p:spPr bwMode="auto">
            <a:xfrm>
              <a:off x="5410200" y="2209800"/>
              <a:ext cx="838200" cy="457200"/>
            </a:xfrm>
            <a:prstGeom prst="line">
              <a:avLst/>
            </a:prstGeom>
            <a:noFill/>
            <a:ln w="9525">
              <a:solidFill>
                <a:schemeClr val="tx1"/>
              </a:solidFill>
              <a:round/>
              <a:headEnd/>
              <a:tailEnd/>
            </a:ln>
            <a:effectLst/>
          </p:spPr>
          <p:txBody>
            <a:bodyPr wrap="none" anchor="ctr"/>
            <a:lstStyle/>
            <a:p>
              <a:endParaRPr lang="en-US"/>
            </a:p>
          </p:txBody>
        </p:sp>
        <p:sp>
          <p:nvSpPr>
            <p:cNvPr id="40" name="Line 21"/>
            <p:cNvSpPr>
              <a:spLocks noChangeShapeType="1"/>
            </p:cNvSpPr>
            <p:nvPr/>
          </p:nvSpPr>
          <p:spPr bwMode="auto">
            <a:xfrm>
              <a:off x="6019800" y="1828800"/>
              <a:ext cx="457200" cy="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41" name="Line 23"/>
            <p:cNvSpPr>
              <a:spLocks noChangeShapeType="1"/>
            </p:cNvSpPr>
            <p:nvPr/>
          </p:nvSpPr>
          <p:spPr bwMode="auto">
            <a:xfrm flipH="1">
              <a:off x="2743200" y="2514600"/>
              <a:ext cx="533400" cy="304800"/>
            </a:xfrm>
            <a:prstGeom prst="line">
              <a:avLst/>
            </a:prstGeom>
            <a:noFill/>
            <a:ln w="38100">
              <a:solidFill>
                <a:schemeClr val="accent1"/>
              </a:solidFill>
              <a:round/>
              <a:headEnd/>
              <a:tailEnd type="triangle" w="med" len="med"/>
            </a:ln>
            <a:effectLst/>
          </p:spPr>
          <p:txBody>
            <a:bodyPr wrap="none" anchor="ctr"/>
            <a:lstStyle/>
            <a:p>
              <a:endParaRPr lang="en-US"/>
            </a:p>
          </p:txBody>
        </p:sp>
        <p:sp>
          <p:nvSpPr>
            <p:cNvPr id="43" name="Line 26"/>
            <p:cNvSpPr>
              <a:spLocks noChangeShapeType="1"/>
            </p:cNvSpPr>
            <p:nvPr/>
          </p:nvSpPr>
          <p:spPr bwMode="auto">
            <a:xfrm>
              <a:off x="6065838" y="2168525"/>
              <a:ext cx="457200" cy="0"/>
            </a:xfrm>
            <a:prstGeom prst="line">
              <a:avLst/>
            </a:prstGeom>
            <a:noFill/>
            <a:ln w="38100">
              <a:solidFill>
                <a:schemeClr val="accent1"/>
              </a:solidFill>
              <a:round/>
              <a:headEnd type="triangle" w="med" len="med"/>
              <a:tailEnd/>
            </a:ln>
            <a:effectLst/>
          </p:spPr>
          <p:txBody>
            <a:bodyPr wrap="none" anchor="ctr"/>
            <a:lstStyle/>
            <a:p>
              <a:endParaRPr lang="en-US"/>
            </a:p>
          </p:txBody>
        </p:sp>
        <p:sp>
          <p:nvSpPr>
            <p:cNvPr id="44" name="Text Box 27"/>
            <p:cNvSpPr txBox="1">
              <a:spLocks noChangeArrowheads="1"/>
            </p:cNvSpPr>
            <p:nvPr/>
          </p:nvSpPr>
          <p:spPr bwMode="auto">
            <a:xfrm>
              <a:off x="6507164" y="1905000"/>
              <a:ext cx="1927450" cy="553998"/>
            </a:xfrm>
            <a:prstGeom prst="rect">
              <a:avLst/>
            </a:prstGeom>
            <a:noFill/>
            <a:ln w="9525">
              <a:noFill/>
              <a:miter lim="800000"/>
              <a:headEnd/>
              <a:tailEnd/>
            </a:ln>
            <a:effectLst/>
          </p:spPr>
          <p:txBody>
            <a:bodyPr wrap="none">
              <a:spAutoFit/>
            </a:bodyPr>
            <a:lstStyle/>
            <a:p>
              <a:r>
                <a:rPr lang="en-US" sz="1200" b="1" dirty="0" smtClean="0"/>
                <a:t>Fresh Path</a:t>
              </a:r>
              <a:endParaRPr lang="en-US" sz="1200" dirty="0"/>
            </a:p>
          </p:txBody>
        </p:sp>
        <p:sp>
          <p:nvSpPr>
            <p:cNvPr id="45" name="Line 28"/>
            <p:cNvSpPr>
              <a:spLocks noChangeShapeType="1"/>
            </p:cNvSpPr>
            <p:nvPr/>
          </p:nvSpPr>
          <p:spPr bwMode="auto">
            <a:xfrm flipH="1">
              <a:off x="2590800" y="2209800"/>
              <a:ext cx="533400" cy="3810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46" name="Line 29"/>
            <p:cNvSpPr>
              <a:spLocks noChangeShapeType="1"/>
            </p:cNvSpPr>
            <p:nvPr/>
          </p:nvSpPr>
          <p:spPr bwMode="auto">
            <a:xfrm>
              <a:off x="3886200" y="2057400"/>
              <a:ext cx="762000" cy="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47" name="Line 31"/>
            <p:cNvSpPr>
              <a:spLocks noChangeShapeType="1"/>
            </p:cNvSpPr>
            <p:nvPr/>
          </p:nvSpPr>
          <p:spPr bwMode="auto">
            <a:xfrm>
              <a:off x="3657600" y="2514600"/>
              <a:ext cx="0" cy="7620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48" name="Line 32"/>
            <p:cNvSpPr>
              <a:spLocks noChangeShapeType="1"/>
            </p:cNvSpPr>
            <p:nvPr/>
          </p:nvSpPr>
          <p:spPr bwMode="auto">
            <a:xfrm flipH="1" flipV="1">
              <a:off x="2743200" y="3048000"/>
              <a:ext cx="609600" cy="3048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49" name="Line 34"/>
            <p:cNvSpPr>
              <a:spLocks noChangeShapeType="1"/>
            </p:cNvSpPr>
            <p:nvPr/>
          </p:nvSpPr>
          <p:spPr bwMode="auto">
            <a:xfrm flipV="1">
              <a:off x="3810000" y="2819400"/>
              <a:ext cx="457200" cy="4572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50" name="Line 35"/>
            <p:cNvSpPr>
              <a:spLocks noChangeShapeType="1"/>
            </p:cNvSpPr>
            <p:nvPr/>
          </p:nvSpPr>
          <p:spPr bwMode="auto">
            <a:xfrm flipV="1">
              <a:off x="3505200" y="2667000"/>
              <a:ext cx="0" cy="5334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51" name="Line 36"/>
            <p:cNvSpPr>
              <a:spLocks noChangeShapeType="1"/>
            </p:cNvSpPr>
            <p:nvPr/>
          </p:nvSpPr>
          <p:spPr bwMode="auto">
            <a:xfrm>
              <a:off x="3886200" y="3505200"/>
              <a:ext cx="609600" cy="0"/>
            </a:xfrm>
            <a:prstGeom prst="line">
              <a:avLst/>
            </a:prstGeom>
            <a:noFill/>
            <a:ln w="38100">
              <a:solidFill>
                <a:srgbClr val="FF0000"/>
              </a:solidFill>
              <a:round/>
              <a:headEnd/>
              <a:tailEnd type="triangle" w="med" len="med"/>
            </a:ln>
            <a:effectLst/>
          </p:spPr>
          <p:txBody>
            <a:bodyPr wrap="none" anchor="ctr"/>
            <a:lstStyle/>
            <a:p>
              <a:endParaRPr lang="en-US"/>
            </a:p>
          </p:txBody>
        </p:sp>
      </p:grpSp>
      <p:grpSp>
        <p:nvGrpSpPr>
          <p:cNvPr id="42" name="Group 125"/>
          <p:cNvGrpSpPr/>
          <p:nvPr/>
        </p:nvGrpSpPr>
        <p:grpSpPr>
          <a:xfrm>
            <a:off x="3878127" y="5257800"/>
            <a:ext cx="3437073" cy="990600"/>
            <a:chOff x="2582727" y="5257800"/>
            <a:chExt cx="3437073" cy="990600"/>
          </a:xfrm>
        </p:grpSpPr>
        <p:sp>
          <p:nvSpPr>
            <p:cNvPr id="118" name="Line 36"/>
            <p:cNvSpPr>
              <a:spLocks noChangeShapeType="1"/>
            </p:cNvSpPr>
            <p:nvPr/>
          </p:nvSpPr>
          <p:spPr bwMode="auto">
            <a:xfrm flipH="1">
              <a:off x="3505200" y="6096000"/>
              <a:ext cx="190500" cy="0"/>
            </a:xfrm>
            <a:prstGeom prst="line">
              <a:avLst/>
            </a:prstGeom>
            <a:noFill/>
            <a:ln w="38100">
              <a:solidFill>
                <a:srgbClr val="00B050"/>
              </a:solidFill>
              <a:round/>
              <a:headEnd type="none" w="med" len="med"/>
              <a:tailEnd type="triangle"/>
            </a:ln>
            <a:effectLst/>
          </p:spPr>
          <p:txBody>
            <a:bodyPr wrap="none" anchor="ctr"/>
            <a:lstStyle/>
            <a:p>
              <a:endParaRPr lang="en-US"/>
            </a:p>
          </p:txBody>
        </p:sp>
        <p:grpSp>
          <p:nvGrpSpPr>
            <p:cNvPr id="52" name="Group 119"/>
            <p:cNvGrpSpPr/>
            <p:nvPr/>
          </p:nvGrpSpPr>
          <p:grpSpPr>
            <a:xfrm>
              <a:off x="2582727" y="5257800"/>
              <a:ext cx="3437073" cy="990600"/>
              <a:chOff x="2057400" y="4419600"/>
              <a:chExt cx="3437073" cy="990600"/>
            </a:xfrm>
          </p:grpSpPr>
          <p:grpSp>
            <p:nvGrpSpPr>
              <p:cNvPr id="53" name="Group 111"/>
              <p:cNvGrpSpPr/>
              <p:nvPr/>
            </p:nvGrpSpPr>
            <p:grpSpPr>
              <a:xfrm>
                <a:off x="2057400" y="4419600"/>
                <a:ext cx="3437073" cy="990600"/>
                <a:chOff x="2057400" y="1905000"/>
                <a:chExt cx="6874146" cy="1981200"/>
              </a:xfrm>
            </p:grpSpPr>
            <p:sp>
              <p:nvSpPr>
                <p:cNvPr id="95" name="Line 17"/>
                <p:cNvSpPr>
                  <a:spLocks noChangeShapeType="1"/>
                </p:cNvSpPr>
                <p:nvPr/>
              </p:nvSpPr>
              <p:spPr bwMode="auto">
                <a:xfrm flipV="1">
                  <a:off x="5334000" y="2971800"/>
                  <a:ext cx="838200" cy="533400"/>
                </a:xfrm>
                <a:prstGeom prst="line">
                  <a:avLst/>
                </a:prstGeom>
                <a:noFill/>
                <a:ln w="9525">
                  <a:solidFill>
                    <a:schemeClr val="tx1"/>
                  </a:solidFill>
                  <a:round/>
                  <a:headEnd/>
                  <a:tailEnd/>
                </a:ln>
                <a:effectLst/>
              </p:spPr>
              <p:txBody>
                <a:bodyPr wrap="none" anchor="ctr"/>
                <a:lstStyle/>
                <a:p>
                  <a:endParaRPr lang="en-US"/>
                </a:p>
              </p:txBody>
            </p:sp>
            <p:grpSp>
              <p:nvGrpSpPr>
                <p:cNvPr id="54" name="Group 110"/>
                <p:cNvGrpSpPr/>
                <p:nvPr/>
              </p:nvGrpSpPr>
              <p:grpSpPr>
                <a:xfrm>
                  <a:off x="2057400" y="1905000"/>
                  <a:ext cx="6874146" cy="1981200"/>
                  <a:chOff x="2057400" y="1905000"/>
                  <a:chExt cx="6874146" cy="1981200"/>
                </a:xfrm>
              </p:grpSpPr>
              <p:sp>
                <p:nvSpPr>
                  <p:cNvPr id="82" name="Oval 4"/>
                  <p:cNvSpPr>
                    <a:spLocks noChangeArrowheads="1"/>
                  </p:cNvSpPr>
                  <p:nvPr/>
                </p:nvSpPr>
                <p:spPr bwMode="auto">
                  <a:xfrm>
                    <a:off x="2057400" y="27432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sz="2800" b="1">
                        <a:latin typeface="Courier New" pitchFamily="49" charset="0"/>
                      </a:rPr>
                      <a:t>S</a:t>
                    </a:r>
                  </a:p>
                </p:txBody>
              </p:sp>
              <p:sp>
                <p:nvSpPr>
                  <p:cNvPr id="83" name="Oval 5"/>
                  <p:cNvSpPr>
                    <a:spLocks noChangeArrowheads="1"/>
                  </p:cNvSpPr>
                  <p:nvPr/>
                </p:nvSpPr>
                <p:spPr bwMode="auto">
                  <a:xfrm>
                    <a:off x="3276600" y="19812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sz="2800" b="1">
                        <a:latin typeface="Courier New" pitchFamily="49" charset="0"/>
                      </a:rPr>
                      <a:t>A</a:t>
                    </a:r>
                  </a:p>
                </p:txBody>
              </p:sp>
              <p:sp>
                <p:nvSpPr>
                  <p:cNvPr id="84" name="Oval 6"/>
                  <p:cNvSpPr>
                    <a:spLocks noChangeArrowheads="1"/>
                  </p:cNvSpPr>
                  <p:nvPr/>
                </p:nvSpPr>
                <p:spPr bwMode="auto">
                  <a:xfrm>
                    <a:off x="3276600" y="34290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sz="2800" b="1">
                        <a:latin typeface="Courier New" pitchFamily="49" charset="0"/>
                      </a:rPr>
                      <a:t>B</a:t>
                    </a:r>
                  </a:p>
                </p:txBody>
              </p:sp>
              <p:sp>
                <p:nvSpPr>
                  <p:cNvPr id="85" name="Oval 7"/>
                  <p:cNvSpPr>
                    <a:spLocks noChangeArrowheads="1"/>
                  </p:cNvSpPr>
                  <p:nvPr/>
                </p:nvSpPr>
                <p:spPr bwMode="auto">
                  <a:xfrm>
                    <a:off x="4876800" y="19812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sz="2800" b="1">
                        <a:latin typeface="Courier New" pitchFamily="49" charset="0"/>
                      </a:rPr>
                      <a:t>E</a:t>
                    </a:r>
                  </a:p>
                </p:txBody>
              </p:sp>
              <p:sp>
                <p:nvSpPr>
                  <p:cNvPr id="86" name="Oval 8"/>
                  <p:cNvSpPr>
                    <a:spLocks noChangeArrowheads="1"/>
                  </p:cNvSpPr>
                  <p:nvPr/>
                </p:nvSpPr>
                <p:spPr bwMode="auto">
                  <a:xfrm>
                    <a:off x="4876800" y="34290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sz="2800" b="1">
                        <a:latin typeface="Courier New" pitchFamily="49" charset="0"/>
                      </a:rPr>
                      <a:t>C</a:t>
                    </a:r>
                  </a:p>
                </p:txBody>
              </p:sp>
              <p:sp>
                <p:nvSpPr>
                  <p:cNvPr id="87" name="Oval 9"/>
                  <p:cNvSpPr>
                    <a:spLocks noChangeArrowheads="1"/>
                  </p:cNvSpPr>
                  <p:nvPr/>
                </p:nvSpPr>
                <p:spPr bwMode="auto">
                  <a:xfrm>
                    <a:off x="6096000" y="2667000"/>
                    <a:ext cx="533400" cy="457200"/>
                  </a:xfrm>
                  <a:prstGeom prst="ellipse">
                    <a:avLst/>
                  </a:prstGeom>
                  <a:solidFill>
                    <a:srgbClr val="FFFF99"/>
                  </a:solidFill>
                  <a:ln w="9525">
                    <a:solidFill>
                      <a:schemeClr val="tx1"/>
                    </a:solidFill>
                    <a:round/>
                    <a:headEnd/>
                    <a:tailEnd/>
                  </a:ln>
                  <a:effectLst/>
                </p:spPr>
                <p:txBody>
                  <a:bodyPr wrap="none" anchor="ctr"/>
                  <a:lstStyle/>
                  <a:p>
                    <a:pPr algn="ctr"/>
                    <a:r>
                      <a:rPr lang="en-US" sz="2800" b="1" dirty="0">
                        <a:latin typeface="Courier New" pitchFamily="49" charset="0"/>
                      </a:rPr>
                      <a:t>D</a:t>
                    </a:r>
                  </a:p>
                </p:txBody>
              </p:sp>
              <p:sp>
                <p:nvSpPr>
                  <p:cNvPr id="88" name="Line 10"/>
                  <p:cNvSpPr>
                    <a:spLocks noChangeShapeType="1"/>
                  </p:cNvSpPr>
                  <p:nvPr/>
                </p:nvSpPr>
                <p:spPr bwMode="auto">
                  <a:xfrm flipV="1">
                    <a:off x="2514600" y="2286000"/>
                    <a:ext cx="762000" cy="533400"/>
                  </a:xfrm>
                  <a:prstGeom prst="line">
                    <a:avLst/>
                  </a:prstGeom>
                  <a:noFill/>
                  <a:ln w="9525">
                    <a:solidFill>
                      <a:schemeClr val="tx1"/>
                    </a:solidFill>
                    <a:round/>
                    <a:headEnd/>
                    <a:tailEnd/>
                  </a:ln>
                  <a:effectLst/>
                </p:spPr>
                <p:txBody>
                  <a:bodyPr wrap="none" anchor="ctr"/>
                  <a:lstStyle/>
                  <a:p>
                    <a:endParaRPr lang="en-US"/>
                  </a:p>
                </p:txBody>
              </p:sp>
              <p:sp>
                <p:nvSpPr>
                  <p:cNvPr id="89" name="Line 11"/>
                  <p:cNvSpPr>
                    <a:spLocks noChangeShapeType="1"/>
                  </p:cNvSpPr>
                  <p:nvPr/>
                </p:nvSpPr>
                <p:spPr bwMode="auto">
                  <a:xfrm>
                    <a:off x="2590800" y="3048000"/>
                    <a:ext cx="762000" cy="457200"/>
                  </a:xfrm>
                  <a:prstGeom prst="line">
                    <a:avLst/>
                  </a:prstGeom>
                  <a:noFill/>
                  <a:ln w="9525">
                    <a:solidFill>
                      <a:schemeClr val="tx1"/>
                    </a:solidFill>
                    <a:round/>
                    <a:headEnd/>
                    <a:tailEnd/>
                  </a:ln>
                  <a:effectLst/>
                </p:spPr>
                <p:txBody>
                  <a:bodyPr wrap="none" anchor="ctr"/>
                  <a:lstStyle/>
                  <a:p>
                    <a:endParaRPr lang="en-US"/>
                  </a:p>
                </p:txBody>
              </p:sp>
              <p:sp>
                <p:nvSpPr>
                  <p:cNvPr id="90" name="Line 12"/>
                  <p:cNvSpPr>
                    <a:spLocks noChangeShapeType="1"/>
                  </p:cNvSpPr>
                  <p:nvPr/>
                </p:nvSpPr>
                <p:spPr bwMode="auto">
                  <a:xfrm>
                    <a:off x="3810000" y="2209800"/>
                    <a:ext cx="1066800" cy="0"/>
                  </a:xfrm>
                  <a:prstGeom prst="line">
                    <a:avLst/>
                  </a:prstGeom>
                  <a:noFill/>
                  <a:ln w="9525">
                    <a:solidFill>
                      <a:schemeClr val="tx1"/>
                    </a:solidFill>
                    <a:round/>
                    <a:headEnd/>
                    <a:tailEnd/>
                  </a:ln>
                  <a:effectLst/>
                </p:spPr>
                <p:txBody>
                  <a:bodyPr wrap="none" anchor="ctr"/>
                  <a:lstStyle/>
                  <a:p>
                    <a:endParaRPr lang="en-US"/>
                  </a:p>
                </p:txBody>
              </p:sp>
              <p:sp>
                <p:nvSpPr>
                  <p:cNvPr id="91" name="Line 13"/>
                  <p:cNvSpPr>
                    <a:spLocks noChangeShapeType="1"/>
                  </p:cNvSpPr>
                  <p:nvPr/>
                </p:nvSpPr>
                <p:spPr bwMode="auto">
                  <a:xfrm>
                    <a:off x="3810000" y="3657600"/>
                    <a:ext cx="1066800" cy="0"/>
                  </a:xfrm>
                  <a:prstGeom prst="line">
                    <a:avLst/>
                  </a:prstGeom>
                  <a:noFill/>
                  <a:ln w="9525">
                    <a:solidFill>
                      <a:schemeClr val="tx1"/>
                    </a:solidFill>
                    <a:round/>
                    <a:headEnd/>
                    <a:tailEnd/>
                  </a:ln>
                  <a:effectLst/>
                </p:spPr>
                <p:txBody>
                  <a:bodyPr wrap="none" anchor="ctr"/>
                  <a:lstStyle/>
                  <a:p>
                    <a:endParaRPr lang="en-US"/>
                  </a:p>
                </p:txBody>
              </p:sp>
              <p:sp>
                <p:nvSpPr>
                  <p:cNvPr id="92" name="Line 14"/>
                  <p:cNvSpPr>
                    <a:spLocks noChangeShapeType="1"/>
                  </p:cNvSpPr>
                  <p:nvPr/>
                </p:nvSpPr>
                <p:spPr bwMode="auto">
                  <a:xfrm>
                    <a:off x="3581400" y="2438400"/>
                    <a:ext cx="0" cy="990600"/>
                  </a:xfrm>
                  <a:prstGeom prst="line">
                    <a:avLst/>
                  </a:prstGeom>
                  <a:noFill/>
                  <a:ln w="9525">
                    <a:solidFill>
                      <a:schemeClr val="tx1"/>
                    </a:solidFill>
                    <a:round/>
                    <a:headEnd/>
                    <a:tailEnd/>
                  </a:ln>
                  <a:effectLst/>
                </p:spPr>
                <p:txBody>
                  <a:bodyPr wrap="none" anchor="ctr"/>
                  <a:lstStyle/>
                  <a:p>
                    <a:endParaRPr lang="en-US"/>
                  </a:p>
                </p:txBody>
              </p:sp>
              <p:sp>
                <p:nvSpPr>
                  <p:cNvPr id="93" name="Line 15"/>
                  <p:cNvSpPr>
                    <a:spLocks noChangeShapeType="1"/>
                  </p:cNvSpPr>
                  <p:nvPr/>
                </p:nvSpPr>
                <p:spPr bwMode="auto">
                  <a:xfrm flipV="1">
                    <a:off x="3733800" y="2362200"/>
                    <a:ext cx="1219200" cy="1143000"/>
                  </a:xfrm>
                  <a:prstGeom prst="line">
                    <a:avLst/>
                  </a:prstGeom>
                  <a:noFill/>
                  <a:ln w="9525">
                    <a:solidFill>
                      <a:schemeClr val="tx1"/>
                    </a:solidFill>
                    <a:round/>
                    <a:headEnd/>
                    <a:tailEnd/>
                  </a:ln>
                  <a:effectLst/>
                </p:spPr>
                <p:txBody>
                  <a:bodyPr wrap="none" anchor="ctr"/>
                  <a:lstStyle/>
                  <a:p>
                    <a:endParaRPr lang="en-US"/>
                  </a:p>
                </p:txBody>
              </p:sp>
              <p:sp>
                <p:nvSpPr>
                  <p:cNvPr id="94" name="Line 16"/>
                  <p:cNvSpPr>
                    <a:spLocks noChangeShapeType="1"/>
                  </p:cNvSpPr>
                  <p:nvPr/>
                </p:nvSpPr>
                <p:spPr bwMode="auto">
                  <a:xfrm>
                    <a:off x="5181600" y="2438400"/>
                    <a:ext cx="0" cy="990600"/>
                  </a:xfrm>
                  <a:prstGeom prst="line">
                    <a:avLst/>
                  </a:prstGeom>
                  <a:noFill/>
                  <a:ln w="9525">
                    <a:solidFill>
                      <a:schemeClr val="tx1"/>
                    </a:solidFill>
                    <a:round/>
                    <a:headEnd/>
                    <a:tailEnd/>
                  </a:ln>
                  <a:effectLst/>
                </p:spPr>
                <p:txBody>
                  <a:bodyPr wrap="none" anchor="ctr"/>
                  <a:lstStyle/>
                  <a:p>
                    <a:endParaRPr lang="en-US"/>
                  </a:p>
                </p:txBody>
              </p:sp>
              <p:sp>
                <p:nvSpPr>
                  <p:cNvPr id="96" name="Line 18"/>
                  <p:cNvSpPr>
                    <a:spLocks noChangeShapeType="1"/>
                  </p:cNvSpPr>
                  <p:nvPr/>
                </p:nvSpPr>
                <p:spPr bwMode="auto">
                  <a:xfrm>
                    <a:off x="5410200" y="2209800"/>
                    <a:ext cx="838200" cy="457200"/>
                  </a:xfrm>
                  <a:prstGeom prst="line">
                    <a:avLst/>
                  </a:prstGeom>
                  <a:noFill/>
                  <a:ln w="9525">
                    <a:solidFill>
                      <a:schemeClr val="tx1"/>
                    </a:solidFill>
                    <a:round/>
                    <a:headEnd/>
                    <a:tailEnd/>
                  </a:ln>
                  <a:effectLst/>
                </p:spPr>
                <p:txBody>
                  <a:bodyPr wrap="none" anchor="ctr"/>
                  <a:lstStyle/>
                  <a:p>
                    <a:endParaRPr lang="en-US"/>
                  </a:p>
                </p:txBody>
              </p:sp>
              <p:sp>
                <p:nvSpPr>
                  <p:cNvPr id="98" name="Line 21"/>
                  <p:cNvSpPr>
                    <a:spLocks noChangeShapeType="1"/>
                  </p:cNvSpPr>
                  <p:nvPr/>
                </p:nvSpPr>
                <p:spPr bwMode="auto">
                  <a:xfrm flipH="1">
                    <a:off x="2743200" y="2514600"/>
                    <a:ext cx="533400" cy="304800"/>
                  </a:xfrm>
                  <a:prstGeom prst="line">
                    <a:avLst/>
                  </a:prstGeom>
                  <a:noFill/>
                  <a:ln w="38100">
                    <a:solidFill>
                      <a:schemeClr val="accent1"/>
                    </a:solidFill>
                    <a:round/>
                    <a:headEnd/>
                    <a:tailEnd type="triangle" w="med" len="med"/>
                  </a:ln>
                  <a:effectLst/>
                </p:spPr>
                <p:txBody>
                  <a:bodyPr wrap="none" anchor="ctr"/>
                  <a:lstStyle/>
                  <a:p>
                    <a:endParaRPr lang="en-US"/>
                  </a:p>
                </p:txBody>
              </p:sp>
              <p:sp>
                <p:nvSpPr>
                  <p:cNvPr id="100" name="Line 23"/>
                  <p:cNvSpPr>
                    <a:spLocks noChangeShapeType="1"/>
                  </p:cNvSpPr>
                  <p:nvPr/>
                </p:nvSpPr>
                <p:spPr bwMode="auto">
                  <a:xfrm>
                    <a:off x="6065838" y="2168525"/>
                    <a:ext cx="457200" cy="0"/>
                  </a:xfrm>
                  <a:prstGeom prst="line">
                    <a:avLst/>
                  </a:prstGeom>
                  <a:noFill/>
                  <a:ln w="38100">
                    <a:solidFill>
                      <a:srgbClr val="00B050"/>
                    </a:solidFill>
                    <a:round/>
                    <a:headEnd type="triangle" w="med" len="med"/>
                    <a:tailEnd/>
                  </a:ln>
                  <a:effectLst/>
                </p:spPr>
                <p:txBody>
                  <a:bodyPr wrap="none" anchor="ctr"/>
                  <a:lstStyle/>
                  <a:p>
                    <a:endParaRPr lang="en-US"/>
                  </a:p>
                </p:txBody>
              </p:sp>
              <p:sp>
                <p:nvSpPr>
                  <p:cNvPr id="101" name="Text Box 24"/>
                  <p:cNvSpPr txBox="1">
                    <a:spLocks noChangeArrowheads="1"/>
                  </p:cNvSpPr>
                  <p:nvPr/>
                </p:nvSpPr>
                <p:spPr bwMode="auto">
                  <a:xfrm>
                    <a:off x="6507164" y="1905000"/>
                    <a:ext cx="2424382" cy="553998"/>
                  </a:xfrm>
                  <a:prstGeom prst="rect">
                    <a:avLst/>
                  </a:prstGeom>
                  <a:noFill/>
                  <a:ln w="9525">
                    <a:noFill/>
                    <a:miter lim="800000"/>
                    <a:headEnd/>
                    <a:tailEnd/>
                  </a:ln>
                  <a:effectLst/>
                </p:spPr>
                <p:txBody>
                  <a:bodyPr wrap="none">
                    <a:spAutoFit/>
                  </a:bodyPr>
                  <a:lstStyle/>
                  <a:p>
                    <a:r>
                      <a:rPr lang="en-US" sz="1200" b="1" dirty="0" smtClean="0"/>
                      <a:t>ROUTE_REPLY</a:t>
                    </a:r>
                    <a:endParaRPr lang="en-US" sz="1200" dirty="0"/>
                  </a:p>
                </p:txBody>
              </p:sp>
              <p:sp>
                <p:nvSpPr>
                  <p:cNvPr id="104" name="Line 32"/>
                  <p:cNvSpPr>
                    <a:spLocks noChangeShapeType="1"/>
                  </p:cNvSpPr>
                  <p:nvPr/>
                </p:nvSpPr>
                <p:spPr bwMode="auto">
                  <a:xfrm flipH="1">
                    <a:off x="4191000" y="2133600"/>
                    <a:ext cx="609600" cy="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105" name="Line 33"/>
                  <p:cNvSpPr>
                    <a:spLocks noChangeShapeType="1"/>
                  </p:cNvSpPr>
                  <p:nvPr/>
                </p:nvSpPr>
                <p:spPr bwMode="auto">
                  <a:xfrm flipH="1">
                    <a:off x="4495800" y="2438400"/>
                    <a:ext cx="228600" cy="2286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106" name="Line 34"/>
                  <p:cNvSpPr>
                    <a:spLocks noChangeShapeType="1"/>
                  </p:cNvSpPr>
                  <p:nvPr/>
                </p:nvSpPr>
                <p:spPr bwMode="auto">
                  <a:xfrm>
                    <a:off x="5334000" y="2438400"/>
                    <a:ext cx="0" cy="3810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107" name="Line 35"/>
                  <p:cNvSpPr>
                    <a:spLocks noChangeShapeType="1"/>
                  </p:cNvSpPr>
                  <p:nvPr/>
                </p:nvSpPr>
                <p:spPr bwMode="auto">
                  <a:xfrm>
                    <a:off x="5486400" y="2133600"/>
                    <a:ext cx="381000" cy="1524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108" name="Line 36"/>
                  <p:cNvSpPr>
                    <a:spLocks noChangeShapeType="1"/>
                  </p:cNvSpPr>
                  <p:nvPr/>
                </p:nvSpPr>
                <p:spPr bwMode="auto">
                  <a:xfrm flipH="1">
                    <a:off x="4419600" y="3581400"/>
                    <a:ext cx="381000" cy="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109" name="Line 37"/>
                  <p:cNvSpPr>
                    <a:spLocks noChangeShapeType="1"/>
                  </p:cNvSpPr>
                  <p:nvPr/>
                </p:nvSpPr>
                <p:spPr bwMode="auto">
                  <a:xfrm flipV="1">
                    <a:off x="5334000" y="3124200"/>
                    <a:ext cx="0" cy="2286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110" name="Line 38"/>
                  <p:cNvSpPr>
                    <a:spLocks noChangeShapeType="1"/>
                  </p:cNvSpPr>
                  <p:nvPr/>
                </p:nvSpPr>
                <p:spPr bwMode="auto">
                  <a:xfrm flipV="1">
                    <a:off x="5486400" y="3429000"/>
                    <a:ext cx="228600" cy="152400"/>
                  </a:xfrm>
                  <a:prstGeom prst="line">
                    <a:avLst/>
                  </a:prstGeom>
                  <a:noFill/>
                  <a:ln w="38100">
                    <a:solidFill>
                      <a:srgbClr val="FF0000"/>
                    </a:solidFill>
                    <a:round/>
                    <a:headEnd/>
                    <a:tailEnd type="triangle" w="med" len="med"/>
                  </a:ln>
                  <a:effectLst/>
                </p:spPr>
                <p:txBody>
                  <a:bodyPr wrap="none" anchor="ctr"/>
                  <a:lstStyle/>
                  <a:p>
                    <a:endParaRPr lang="en-US"/>
                  </a:p>
                </p:txBody>
              </p:sp>
            </p:grpSp>
          </p:grpSp>
          <p:sp>
            <p:nvSpPr>
              <p:cNvPr id="113" name="Line 36"/>
              <p:cNvSpPr>
                <a:spLocks noChangeShapeType="1"/>
              </p:cNvSpPr>
              <p:nvPr/>
            </p:nvSpPr>
            <p:spPr bwMode="auto">
              <a:xfrm>
                <a:off x="2971800" y="5410200"/>
                <a:ext cx="304800" cy="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114" name="Line 34"/>
              <p:cNvSpPr>
                <a:spLocks noChangeShapeType="1"/>
              </p:cNvSpPr>
              <p:nvPr/>
            </p:nvSpPr>
            <p:spPr bwMode="auto">
              <a:xfrm flipV="1">
                <a:off x="2895600" y="4953000"/>
                <a:ext cx="228600" cy="2286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115" name="Line 35"/>
              <p:cNvSpPr>
                <a:spLocks noChangeShapeType="1"/>
              </p:cNvSpPr>
              <p:nvPr/>
            </p:nvSpPr>
            <p:spPr bwMode="auto">
              <a:xfrm flipV="1">
                <a:off x="2819400" y="4876800"/>
                <a:ext cx="0" cy="2667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116" name="Line 32"/>
              <p:cNvSpPr>
                <a:spLocks noChangeShapeType="1"/>
              </p:cNvSpPr>
              <p:nvPr/>
            </p:nvSpPr>
            <p:spPr bwMode="auto">
              <a:xfrm flipH="1" flipV="1">
                <a:off x="2286000" y="5029200"/>
                <a:ext cx="381000" cy="2286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117" name="Line 33"/>
              <p:cNvSpPr>
                <a:spLocks noChangeShapeType="1"/>
              </p:cNvSpPr>
              <p:nvPr/>
            </p:nvSpPr>
            <p:spPr bwMode="auto">
              <a:xfrm flipH="1">
                <a:off x="3810000" y="4953000"/>
                <a:ext cx="228600" cy="152400"/>
              </a:xfrm>
              <a:prstGeom prst="line">
                <a:avLst/>
              </a:prstGeom>
              <a:noFill/>
              <a:ln w="38100">
                <a:solidFill>
                  <a:srgbClr val="00B050"/>
                </a:solidFill>
                <a:round/>
                <a:headEnd type="none" w="med" len="med"/>
                <a:tailEnd type="triangle"/>
              </a:ln>
              <a:effectLst/>
            </p:spPr>
            <p:txBody>
              <a:bodyPr wrap="none" anchor="ctr"/>
              <a:lstStyle/>
              <a:p>
                <a:endParaRPr lang="en-US"/>
              </a:p>
            </p:txBody>
          </p:sp>
          <p:sp>
            <p:nvSpPr>
              <p:cNvPr id="119" name="Line 32"/>
              <p:cNvSpPr>
                <a:spLocks noChangeShapeType="1"/>
              </p:cNvSpPr>
              <p:nvPr/>
            </p:nvSpPr>
            <p:spPr bwMode="auto">
              <a:xfrm flipH="1" flipV="1">
                <a:off x="2362200" y="4953000"/>
                <a:ext cx="381000" cy="228600"/>
              </a:xfrm>
              <a:prstGeom prst="line">
                <a:avLst/>
              </a:prstGeom>
              <a:noFill/>
              <a:ln w="38100">
                <a:solidFill>
                  <a:srgbClr val="00B050"/>
                </a:solidFill>
                <a:round/>
                <a:headEnd type="none" w="med" len="med"/>
                <a:tailEnd type="triangle"/>
              </a:ln>
              <a:effectLst/>
            </p:spPr>
            <p:txBody>
              <a:bodyPr wrap="none" anchor="ctr"/>
              <a:lstStyle/>
              <a:p>
                <a:endParaRPr lang="en-US"/>
              </a:p>
            </p:txBody>
          </p:sp>
        </p:grpSp>
      </p:grpSp>
      <p:grpSp>
        <p:nvGrpSpPr>
          <p:cNvPr id="55" name="Group 123"/>
          <p:cNvGrpSpPr/>
          <p:nvPr/>
        </p:nvGrpSpPr>
        <p:grpSpPr>
          <a:xfrm>
            <a:off x="6019800" y="4419600"/>
            <a:ext cx="1295400" cy="762000"/>
            <a:chOff x="4267200" y="3505200"/>
            <a:chExt cx="1295400" cy="762000"/>
          </a:xfrm>
        </p:grpSpPr>
        <p:pic>
          <p:nvPicPr>
            <p:cNvPr id="1026" name="Picture 2" descr="C:\Program Files\Microsoft Office\MEDIA\CAGCAT10\j0234131.wmf"/>
            <p:cNvPicPr>
              <a:picLocks noChangeAspect="1" noChangeArrowheads="1"/>
            </p:cNvPicPr>
            <p:nvPr/>
          </p:nvPicPr>
          <p:blipFill>
            <a:blip r:embed="rId2"/>
            <a:srcRect/>
            <a:stretch>
              <a:fillRect/>
            </a:stretch>
          </p:blipFill>
          <p:spPr bwMode="auto">
            <a:xfrm>
              <a:off x="4267200" y="3838669"/>
              <a:ext cx="402993" cy="428531"/>
            </a:xfrm>
            <a:prstGeom prst="rect">
              <a:avLst/>
            </a:prstGeom>
            <a:noFill/>
          </p:spPr>
        </p:pic>
        <p:sp>
          <p:nvSpPr>
            <p:cNvPr id="123" name="Explosion 1 122"/>
            <p:cNvSpPr/>
            <p:nvPr/>
          </p:nvSpPr>
          <p:spPr>
            <a:xfrm>
              <a:off x="4419600" y="3505200"/>
              <a:ext cx="1143000" cy="68580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t>Timeout</a:t>
              </a:r>
              <a:endParaRPr lang="en-US" sz="800" b="1" dirty="0"/>
            </a:p>
          </p:txBody>
        </p:sp>
      </p:grpSp>
      <p:sp>
        <p:nvSpPr>
          <p:cNvPr id="125" name="Down Arrow 124"/>
          <p:cNvSpPr/>
          <p:nvPr/>
        </p:nvSpPr>
        <p:spPr>
          <a:xfrm>
            <a:off x="7620000" y="2057400"/>
            <a:ext cx="685800" cy="411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r>
              <a:rPr lang="en-US" dirty="0" smtClean="0"/>
              <a:t> Routing Discovery Algorithm</a:t>
            </a:r>
            <a:endParaRPr lang="en-US" dirty="0"/>
          </a:p>
        </p:txBody>
      </p:sp>
      <p:grpSp>
        <p:nvGrpSpPr>
          <p:cNvPr id="56" name="Group 126"/>
          <p:cNvGrpSpPr/>
          <p:nvPr/>
        </p:nvGrpSpPr>
        <p:grpSpPr>
          <a:xfrm>
            <a:off x="3352799" y="2971802"/>
            <a:ext cx="1219206" cy="609599"/>
            <a:chOff x="4267195" y="3505200"/>
            <a:chExt cx="1295405" cy="761998"/>
          </a:xfrm>
        </p:grpSpPr>
        <p:pic>
          <p:nvPicPr>
            <p:cNvPr id="128" name="Picture 2" descr="C:\Program Files\Microsoft Office\MEDIA\CAGCAT10\j0234131.wmf"/>
            <p:cNvPicPr>
              <a:picLocks noChangeAspect="1" noChangeArrowheads="1"/>
            </p:cNvPicPr>
            <p:nvPr/>
          </p:nvPicPr>
          <p:blipFill>
            <a:blip r:embed="rId2"/>
            <a:srcRect/>
            <a:stretch>
              <a:fillRect/>
            </a:stretch>
          </p:blipFill>
          <p:spPr bwMode="auto">
            <a:xfrm>
              <a:off x="4267195" y="3838667"/>
              <a:ext cx="402993" cy="428531"/>
            </a:xfrm>
            <a:prstGeom prst="rect">
              <a:avLst/>
            </a:prstGeom>
            <a:noFill/>
          </p:spPr>
        </p:pic>
        <p:sp useBgFill="1">
          <p:nvSpPr>
            <p:cNvPr id="129" name="Explosion 1 128"/>
            <p:cNvSpPr/>
            <p:nvPr/>
          </p:nvSpPr>
          <p:spPr>
            <a:xfrm>
              <a:off x="4419600" y="3505200"/>
              <a:ext cx="1143000" cy="68580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t>Lifetime</a:t>
              </a:r>
              <a:endParaRPr lang="en-US" sz="800" b="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20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0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The on-demand multipath route discovery process as follow:</a:t>
            </a:r>
          </a:p>
          <a:p>
            <a:pPr lvl="1"/>
            <a:r>
              <a:rPr lang="en-US" sz="2400" dirty="0" smtClean="0"/>
              <a:t>When a node needs a route to a destination, it broadcast a ROUTE-REQUEST.</a:t>
            </a:r>
          </a:p>
          <a:p>
            <a:pPr lvl="1"/>
            <a:r>
              <a:rPr lang="en-US" sz="2400" dirty="0" smtClean="0"/>
              <a:t>Any node with a current route to that destination, can </a:t>
            </a:r>
            <a:r>
              <a:rPr lang="en-US" sz="2400" dirty="0" err="1" smtClean="0"/>
              <a:t>unicast</a:t>
            </a:r>
            <a:r>
              <a:rPr lang="en-US" sz="2400" dirty="0" smtClean="0"/>
              <a:t> a ROUTE-REPLY back to the source node.</a:t>
            </a:r>
          </a:p>
          <a:p>
            <a:pPr lvl="1"/>
            <a:r>
              <a:rPr lang="en-US" sz="2400" dirty="0" smtClean="0"/>
              <a:t>Route information is maintained by each node in its routing table.</a:t>
            </a:r>
          </a:p>
          <a:p>
            <a:pPr lvl="1"/>
            <a:r>
              <a:rPr lang="en-US" sz="2400" dirty="0" smtClean="0"/>
              <a:t>Information obtained through ROUTE-REQUEST and ROUTE-REPLY packets is kept with other routing information in the route table.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47</a:t>
            </a:fld>
            <a:endParaRPr lang="en-US">
              <a:solidFill>
                <a:srgbClr val="FFFFFF"/>
              </a:solidFill>
            </a:endParaRPr>
          </a:p>
        </p:txBody>
      </p:sp>
      <p:sp>
        <p:nvSpPr>
          <p:cNvPr id="4" name="Title 3"/>
          <p:cNvSpPr>
            <a:spLocks noGrp="1"/>
          </p:cNvSpPr>
          <p:nvPr>
            <p:ph type="title"/>
          </p:nvPr>
        </p:nvSpPr>
        <p:spPr/>
        <p:txBody>
          <a:bodyPr>
            <a:noAutofit/>
          </a:bodyPr>
          <a:lstStyle/>
          <a:p>
            <a:pPr algn="ctr"/>
            <a:r>
              <a:rPr lang="en-US" sz="3700" dirty="0" smtClean="0">
                <a:solidFill>
                  <a:schemeClr val="accent1"/>
                </a:solidFill>
              </a:rPr>
              <a:t>MSR</a:t>
            </a:r>
            <a:r>
              <a:rPr lang="en-US" sz="3700" dirty="0" smtClean="0"/>
              <a:t>: On-Demand Multipath Routing</a:t>
            </a:r>
            <a:endParaRPr lang="en-US" sz="37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566671"/>
          </a:xfrm>
        </p:spPr>
        <p:txBody>
          <a:bodyPr>
            <a:normAutofit fontScale="92500" lnSpcReduction="10000"/>
          </a:bodyPr>
          <a:lstStyle/>
          <a:p>
            <a:r>
              <a:rPr lang="en-US" dirty="0" smtClean="0"/>
              <a:t>Erasure coding provides an efficient option for achieving </a:t>
            </a:r>
            <a:r>
              <a:rPr lang="en-US" b="1" dirty="0" smtClean="0"/>
              <a:t>reliability</a:t>
            </a:r>
            <a:r>
              <a:rPr lang="en-US" dirty="0" smtClean="0"/>
              <a:t> against the noisy channel and efficient data </a:t>
            </a:r>
            <a:r>
              <a:rPr lang="en-US" b="1" dirty="0" smtClean="0"/>
              <a:t>replication</a:t>
            </a:r>
            <a:r>
              <a:rPr lang="en-US" dirty="0" smtClean="0"/>
              <a:t> without end-to-end retransmission [16].</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48</a:t>
            </a:fld>
            <a:endParaRPr lang="en-US">
              <a:solidFill>
                <a:srgbClr val="FFFFFF"/>
              </a:solidFill>
            </a:endParaRPr>
          </a:p>
        </p:txBody>
      </p:sp>
      <p:sp>
        <p:nvSpPr>
          <p:cNvPr id="4" name="Title 3"/>
          <p:cNvSpPr>
            <a:spLocks noGrp="1"/>
          </p:cNvSpPr>
          <p:nvPr>
            <p:ph type="title"/>
          </p:nvPr>
        </p:nvSpPr>
        <p:spPr/>
        <p:txBody>
          <a:bodyPr>
            <a:normAutofit fontScale="90000"/>
          </a:bodyPr>
          <a:lstStyle/>
          <a:p>
            <a:pPr algn="ctr"/>
            <a:r>
              <a:rPr lang="en-US" dirty="0" smtClean="0"/>
              <a:t>Splitting Method using Erasure Coding</a:t>
            </a:r>
            <a:endParaRPr lang="en-US" dirty="0"/>
          </a:p>
        </p:txBody>
      </p:sp>
      <p:pic>
        <p:nvPicPr>
          <p:cNvPr id="6146" name="Picture 2"/>
          <p:cNvPicPr>
            <a:picLocks noChangeAspect="1" noChangeArrowheads="1"/>
          </p:cNvPicPr>
          <p:nvPr/>
        </p:nvPicPr>
        <p:blipFill>
          <a:blip r:embed="rId2"/>
          <a:srcRect/>
          <a:stretch>
            <a:fillRect/>
          </a:stretch>
        </p:blipFill>
        <p:spPr bwMode="auto">
          <a:xfrm>
            <a:off x="3048000" y="3196590"/>
            <a:ext cx="3017520" cy="282321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erasure coding, selecting an optimal value of the encoding code rate </a:t>
            </a:r>
            <a:r>
              <a:rPr lang="en-US" dirty="0" smtClean="0">
                <a:solidFill>
                  <a:schemeClr val="accent1"/>
                </a:solidFill>
              </a:rPr>
              <a:t>r</a:t>
            </a:r>
            <a:r>
              <a:rPr lang="en-US" dirty="0" smtClean="0"/>
              <a:t>, where </a:t>
            </a:r>
            <a:r>
              <a:rPr lang="en-US" dirty="0" smtClean="0">
                <a:solidFill>
                  <a:schemeClr val="accent1"/>
                </a:solidFill>
              </a:rPr>
              <a:t>r = n/m </a:t>
            </a:r>
            <a:r>
              <a:rPr lang="en-US" dirty="0" smtClean="0"/>
              <a:t>is a critical issue. In general the </a:t>
            </a:r>
            <a:r>
              <a:rPr lang="en-US" u="sng" dirty="0" smtClean="0"/>
              <a:t>larger</a:t>
            </a:r>
            <a:r>
              <a:rPr lang="en-US" dirty="0" smtClean="0"/>
              <a:t> it is, the </a:t>
            </a:r>
            <a:r>
              <a:rPr lang="en-US" u="sng" dirty="0" smtClean="0"/>
              <a:t>more reliability</a:t>
            </a:r>
            <a:r>
              <a:rPr lang="en-US" dirty="0" smtClean="0"/>
              <a:t> we can achieve but with the more overhead as well!</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49</a:t>
            </a:fld>
            <a:endParaRPr lang="en-US">
              <a:solidFill>
                <a:srgbClr val="FFFFFF"/>
              </a:solidFill>
            </a:endParaRPr>
          </a:p>
        </p:txBody>
      </p:sp>
      <p:sp>
        <p:nvSpPr>
          <p:cNvPr id="4" name="Title 3"/>
          <p:cNvSpPr>
            <a:spLocks noGrp="1"/>
          </p:cNvSpPr>
          <p:nvPr>
            <p:ph type="title"/>
          </p:nvPr>
        </p:nvSpPr>
        <p:spPr/>
        <p:txBody>
          <a:bodyPr>
            <a:normAutofit fontScale="90000"/>
          </a:bodyPr>
          <a:lstStyle/>
          <a:p>
            <a:pPr algn="ctr"/>
            <a:r>
              <a:rPr lang="en-US" dirty="0" smtClean="0"/>
              <a:t>Splitting Method using Erasure Coding (cont.)</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smtClean="0"/>
              <a:t>Introduction.</a:t>
            </a:r>
          </a:p>
          <a:p>
            <a:r>
              <a:rPr lang="en-US" sz="2400" dirty="0" smtClean="0"/>
              <a:t>Motivation.</a:t>
            </a:r>
          </a:p>
          <a:p>
            <a:r>
              <a:rPr lang="en-US" sz="2400" dirty="0" smtClean="0"/>
              <a:t>MSR: A </a:t>
            </a:r>
            <a:r>
              <a:rPr lang="en-US" sz="2400" b="1" dirty="0" smtClean="0"/>
              <a:t>M</a:t>
            </a:r>
            <a:r>
              <a:rPr lang="en-US" sz="2400" dirty="0" smtClean="0"/>
              <a:t>ultipath </a:t>
            </a:r>
            <a:r>
              <a:rPr lang="en-US" sz="2400" b="1" dirty="0" smtClean="0"/>
              <a:t>S</a:t>
            </a:r>
            <a:r>
              <a:rPr lang="en-US" sz="2400" dirty="0" smtClean="0"/>
              <a:t>ecure </a:t>
            </a:r>
            <a:r>
              <a:rPr lang="en-US" sz="2400" b="1" dirty="0" smtClean="0"/>
              <a:t>R</a:t>
            </a:r>
            <a:r>
              <a:rPr lang="en-US" sz="2400" dirty="0" smtClean="0"/>
              <a:t>eliable Routing Protocol for WSNs.</a:t>
            </a:r>
          </a:p>
          <a:p>
            <a:r>
              <a:rPr lang="en-US" sz="2400" dirty="0" smtClean="0"/>
              <a:t>Scheme analysis.</a:t>
            </a:r>
          </a:p>
          <a:p>
            <a:r>
              <a:rPr lang="en-US" sz="2400" dirty="0" smtClean="0"/>
              <a:t>Experimental Results.</a:t>
            </a:r>
          </a:p>
          <a:p>
            <a:r>
              <a:rPr lang="en-US" sz="2400" dirty="0" smtClean="0"/>
              <a:t>Conclusion.</a:t>
            </a:r>
          </a:p>
          <a:p>
            <a:r>
              <a:rPr lang="en-US" sz="2400" dirty="0" smtClean="0"/>
              <a:t>References.</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FFFFFF"/>
                </a:solidFill>
              </a:rPr>
              <a:pPr/>
              <a:t>5</a:t>
            </a:fld>
            <a:endParaRPr lang="en-US">
              <a:solidFill>
                <a:srgbClr val="FFFFFF"/>
              </a:solidFill>
            </a:endParaRPr>
          </a:p>
        </p:txBody>
      </p:sp>
      <p:sp>
        <p:nvSpPr>
          <p:cNvPr id="2" name="Title 1"/>
          <p:cNvSpPr>
            <a:spLocks noGrp="1"/>
          </p:cNvSpPr>
          <p:nvPr>
            <p:ph type="title"/>
          </p:nvPr>
        </p:nvSpPr>
        <p:spPr/>
        <p:txBody>
          <a:bodyPr/>
          <a:lstStyle/>
          <a:p>
            <a:pPr algn="ctr"/>
            <a:r>
              <a:rPr lang="en-US" cap="none" dirty="0" smtClean="0"/>
              <a:t>Agenda</a:t>
            </a:r>
            <a:endParaRPr lang="en-US" cap="none" dirty="0"/>
          </a:p>
        </p:txBody>
      </p:sp>
    </p:spTree>
    <p:extLst>
      <p:ext uri="{BB962C8B-B14F-4D97-AF65-F5344CB8AC3E}">
        <p14:creationId xmlns:p14="http://schemas.microsoft.com/office/powerpoint/2010/main" val="38087382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 consistent dropping of a packet from a neighbor can be used as a sign of a </a:t>
            </a:r>
            <a:r>
              <a:rPr lang="en-US" b="1" dirty="0" err="1" smtClean="0">
                <a:solidFill>
                  <a:schemeClr val="accent1"/>
                </a:solidFill>
              </a:rPr>
              <a:t>blackhole</a:t>
            </a:r>
            <a:r>
              <a:rPr lang="en-US" dirty="0" smtClean="0"/>
              <a:t> attack [23].</a:t>
            </a:r>
          </a:p>
          <a:p>
            <a:r>
              <a:rPr lang="en-US" dirty="0" smtClean="0"/>
              <a:t> A partial dropping of a packet from a neighbor can be used as a sign of a </a:t>
            </a:r>
            <a:r>
              <a:rPr lang="en-US" b="1" dirty="0" smtClean="0">
                <a:solidFill>
                  <a:schemeClr val="accent1"/>
                </a:solidFill>
              </a:rPr>
              <a:t>selective forward </a:t>
            </a:r>
            <a:r>
              <a:rPr lang="en-US" dirty="0" smtClean="0"/>
              <a:t>attack [23].</a:t>
            </a:r>
          </a:p>
          <a:p>
            <a:r>
              <a:rPr lang="en-US" dirty="0" smtClean="0"/>
              <a:t> Packet headers can be checked to detect any malicious changes in the headers. This can be used to detect </a:t>
            </a:r>
            <a:r>
              <a:rPr lang="en-US" b="1" dirty="0" smtClean="0">
                <a:solidFill>
                  <a:schemeClr val="accent1"/>
                </a:solidFill>
              </a:rPr>
              <a:t>spoofing</a:t>
            </a:r>
            <a:r>
              <a:rPr lang="en-US" dirty="0" smtClean="0"/>
              <a:t>.</a:t>
            </a:r>
          </a:p>
          <a:p>
            <a:r>
              <a:rPr lang="en-US" dirty="0" smtClean="0"/>
              <a:t>The packet content itself can be analyzed to detect any </a:t>
            </a:r>
            <a:r>
              <a:rPr lang="en-US" b="1" dirty="0" smtClean="0">
                <a:solidFill>
                  <a:schemeClr val="accent1"/>
                </a:solidFill>
              </a:rPr>
              <a:t>unauthorized changes </a:t>
            </a:r>
            <a:r>
              <a:rPr lang="en-US" dirty="0" smtClean="0"/>
              <a:t>to the packet.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50</a:t>
            </a:fld>
            <a:endParaRPr lang="en-US">
              <a:solidFill>
                <a:srgbClr val="FFFFFF"/>
              </a:solidFill>
            </a:endParaRPr>
          </a:p>
        </p:txBody>
      </p:sp>
      <p:sp>
        <p:nvSpPr>
          <p:cNvPr id="4" name="Title 3"/>
          <p:cNvSpPr>
            <a:spLocks noGrp="1"/>
          </p:cNvSpPr>
          <p:nvPr>
            <p:ph type="title"/>
          </p:nvPr>
        </p:nvSpPr>
        <p:spPr/>
        <p:txBody>
          <a:bodyPr>
            <a:normAutofit fontScale="90000"/>
          </a:bodyPr>
          <a:lstStyle/>
          <a:p>
            <a:pPr algn="ctr"/>
            <a:r>
              <a:rPr lang="en-US" dirty="0" smtClean="0"/>
              <a:t>Security Check via Enhanced Passive Acknowledgment</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solidFill>
                  <a:schemeClr val="bg2">
                    <a:lumMod val="90000"/>
                    <a:lumOff val="10000"/>
                  </a:schemeClr>
                </a:solidFill>
              </a:rPr>
              <a:t>Introduction.</a:t>
            </a:r>
          </a:p>
          <a:p>
            <a:r>
              <a:rPr lang="en-US" sz="2000" dirty="0" smtClean="0">
                <a:solidFill>
                  <a:schemeClr val="bg2">
                    <a:lumMod val="90000"/>
                    <a:lumOff val="10000"/>
                  </a:schemeClr>
                </a:solidFill>
              </a:rPr>
              <a:t>Motivation.</a:t>
            </a:r>
          </a:p>
          <a:p>
            <a:r>
              <a:rPr lang="en-US" sz="2000" dirty="0" smtClean="0">
                <a:solidFill>
                  <a:schemeClr val="bg2">
                    <a:lumMod val="90000"/>
                    <a:lumOff val="10000"/>
                  </a:schemeClr>
                </a:solidFill>
              </a:rPr>
              <a:t>Contribution.</a:t>
            </a:r>
          </a:p>
          <a:p>
            <a:r>
              <a:rPr lang="en-US" sz="2000" dirty="0" smtClean="0"/>
              <a:t>Background.</a:t>
            </a:r>
          </a:p>
          <a:p>
            <a:r>
              <a:rPr lang="en-US" sz="2000" dirty="0" smtClean="0">
                <a:solidFill>
                  <a:schemeClr val="bg2">
                    <a:lumMod val="90000"/>
                    <a:lumOff val="10000"/>
                  </a:schemeClr>
                </a:solidFill>
              </a:rPr>
              <a:t>Related Work.</a:t>
            </a:r>
          </a:p>
          <a:p>
            <a:r>
              <a:rPr lang="en-US" sz="2000" dirty="0" smtClean="0">
                <a:solidFill>
                  <a:schemeClr val="bg2">
                    <a:lumMod val="90000"/>
                    <a:lumOff val="10000"/>
                  </a:schemeClr>
                </a:solidFill>
              </a:rPr>
              <a:t>MSR: A Multipath Secure Reliable Routing Protocol for WSNs.</a:t>
            </a:r>
          </a:p>
          <a:p>
            <a:r>
              <a:rPr lang="en-US" sz="2000" dirty="0" smtClean="0">
                <a:solidFill>
                  <a:schemeClr val="bg2">
                    <a:lumMod val="90000"/>
                    <a:lumOff val="10000"/>
                  </a:schemeClr>
                </a:solidFill>
              </a:rPr>
              <a:t>Scheme analysis.</a:t>
            </a:r>
          </a:p>
          <a:p>
            <a:r>
              <a:rPr lang="en-US" sz="2000" dirty="0" smtClean="0">
                <a:solidFill>
                  <a:schemeClr val="bg2">
                    <a:lumMod val="90000"/>
                    <a:lumOff val="10000"/>
                  </a:schemeClr>
                </a:solidFill>
              </a:rPr>
              <a:t>Experimental Results.</a:t>
            </a:r>
          </a:p>
          <a:p>
            <a:r>
              <a:rPr lang="en-US" sz="2000" dirty="0" smtClean="0">
                <a:solidFill>
                  <a:schemeClr val="bg2">
                    <a:lumMod val="90000"/>
                    <a:lumOff val="10000"/>
                  </a:schemeClr>
                </a:solidFill>
              </a:rPr>
              <a:t>Conclusions.</a:t>
            </a:r>
          </a:p>
          <a:p>
            <a:r>
              <a:rPr lang="en-US" sz="2000" dirty="0" smtClean="0">
                <a:solidFill>
                  <a:schemeClr val="bg2">
                    <a:lumMod val="90000"/>
                    <a:lumOff val="10000"/>
                  </a:schemeClr>
                </a:solidFill>
              </a:rPr>
              <a:t>Future Work.</a:t>
            </a:r>
          </a:p>
          <a:p>
            <a:r>
              <a:rPr lang="en-US" sz="2000" dirty="0" smtClean="0">
                <a:solidFill>
                  <a:schemeClr val="bg2">
                    <a:lumMod val="90000"/>
                    <a:lumOff val="10000"/>
                  </a:schemeClr>
                </a:solidFill>
              </a:rPr>
              <a:t>Objectives Review.</a:t>
            </a:r>
          </a:p>
          <a:p>
            <a:r>
              <a:rPr lang="en-US" sz="2000" dirty="0" smtClean="0">
                <a:solidFill>
                  <a:schemeClr val="bg2">
                    <a:lumMod val="90000"/>
                    <a:lumOff val="10000"/>
                  </a:schemeClr>
                </a:solidFill>
              </a:rPr>
              <a:t>References.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FFFFFF"/>
                </a:solidFill>
              </a:rPr>
              <a:pPr/>
              <a:t>51</a:t>
            </a:fld>
            <a:endParaRPr lang="en-US">
              <a:solidFill>
                <a:srgbClr val="FFFFFF"/>
              </a:solidFill>
            </a:endParaRPr>
          </a:p>
        </p:txBody>
      </p:sp>
      <p:sp>
        <p:nvSpPr>
          <p:cNvPr id="2" name="Title 1"/>
          <p:cNvSpPr>
            <a:spLocks noGrp="1"/>
          </p:cNvSpPr>
          <p:nvPr>
            <p:ph type="title"/>
          </p:nvPr>
        </p:nvSpPr>
        <p:spPr/>
        <p:txBody>
          <a:bodyPr/>
          <a:lstStyle/>
          <a:p>
            <a:pPr algn="ctr"/>
            <a:r>
              <a:rPr lang="en-US" cap="none" dirty="0" smtClean="0"/>
              <a:t>Agenda</a:t>
            </a:r>
            <a:endParaRPr lang="en-US" cap="none" dirty="0"/>
          </a:p>
        </p:txBody>
      </p:sp>
    </p:spTree>
    <p:extLst>
      <p:ext uri="{BB962C8B-B14F-4D97-AF65-F5344CB8AC3E}">
        <p14:creationId xmlns:p14="http://schemas.microsoft.com/office/powerpoint/2010/main" val="198285706"/>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Security requirements.</a:t>
            </a:r>
          </a:p>
          <a:p>
            <a:r>
              <a:rPr lang="en-US" dirty="0" smtClean="0"/>
              <a:t>Attacker models.</a:t>
            </a:r>
          </a:p>
          <a:p>
            <a:r>
              <a:rPr lang="en-US" sz="2000" dirty="0" smtClean="0">
                <a:solidFill>
                  <a:schemeClr val="bg2">
                    <a:lumMod val="90000"/>
                    <a:lumOff val="10000"/>
                  </a:schemeClr>
                </a:solidFill>
              </a:rPr>
              <a:t>Erasure coding.</a:t>
            </a:r>
          </a:p>
          <a:p>
            <a:r>
              <a:rPr lang="en-US" sz="2000" dirty="0" smtClean="0">
                <a:solidFill>
                  <a:schemeClr val="bg2">
                    <a:lumMod val="90000"/>
                    <a:lumOff val="10000"/>
                  </a:schemeClr>
                </a:solidFill>
              </a:rPr>
              <a:t>Passive acknowledgment.</a:t>
            </a:r>
            <a:endParaRPr lang="en-US" sz="2000" dirty="0">
              <a:solidFill>
                <a:schemeClr val="bg2">
                  <a:lumMod val="90000"/>
                  <a:lumOff val="1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52</a:t>
            </a:fld>
            <a:endParaRPr lang="en-US">
              <a:solidFill>
                <a:srgbClr val="FFFFFF"/>
              </a:solidFill>
            </a:endParaRPr>
          </a:p>
        </p:txBody>
      </p:sp>
      <p:sp>
        <p:nvSpPr>
          <p:cNvPr id="4" name="Title 3"/>
          <p:cNvSpPr>
            <a:spLocks noGrp="1"/>
          </p:cNvSpPr>
          <p:nvPr>
            <p:ph type="title"/>
          </p:nvPr>
        </p:nvSpPr>
        <p:spPr/>
        <p:txBody>
          <a:bodyPr/>
          <a:lstStyle/>
          <a:p>
            <a:pPr algn="ctr"/>
            <a:r>
              <a:rPr lang="en-US" dirty="0" smtClean="0"/>
              <a:t>Background</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Authentication.</a:t>
            </a:r>
          </a:p>
          <a:p>
            <a:r>
              <a:rPr lang="en-US" dirty="0" smtClean="0"/>
              <a:t>Availability.</a:t>
            </a:r>
          </a:p>
          <a:p>
            <a:r>
              <a:rPr lang="en-US" dirty="0" smtClean="0"/>
              <a:t>Confidentiality.</a:t>
            </a:r>
          </a:p>
          <a:p>
            <a:r>
              <a:rPr lang="en-US" dirty="0" smtClean="0"/>
              <a:t>Integrity.</a:t>
            </a:r>
          </a:p>
          <a:p>
            <a:r>
              <a:rPr lang="en-US" dirty="0" smtClean="0"/>
              <a:t>Freshness.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53</a:t>
            </a:fld>
            <a:endParaRPr lang="en-US">
              <a:solidFill>
                <a:srgbClr val="FFFFFF"/>
              </a:solidFill>
            </a:endParaRPr>
          </a:p>
        </p:txBody>
      </p:sp>
      <p:sp>
        <p:nvSpPr>
          <p:cNvPr id="4" name="Title 3"/>
          <p:cNvSpPr>
            <a:spLocks noGrp="1"/>
          </p:cNvSpPr>
          <p:nvPr>
            <p:ph type="title"/>
          </p:nvPr>
        </p:nvSpPr>
        <p:spPr/>
        <p:txBody>
          <a:bodyPr>
            <a:noAutofit/>
          </a:bodyPr>
          <a:lstStyle/>
          <a:p>
            <a:pPr algn="ctr"/>
            <a:r>
              <a:rPr lang="en-US" sz="3200" dirty="0" smtClean="0"/>
              <a:t>Background - Security  Requirements</a:t>
            </a:r>
            <a:endParaRPr lang="en-US" sz="32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Mote-class versus laptop-class.</a:t>
            </a:r>
          </a:p>
          <a:p>
            <a:r>
              <a:rPr lang="en-US" dirty="0" smtClean="0"/>
              <a:t>Passive versus active.</a:t>
            </a:r>
          </a:p>
          <a:p>
            <a:r>
              <a:rPr lang="en-US" dirty="0" smtClean="0"/>
              <a:t>Outsider versus insider.</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54</a:t>
            </a:fld>
            <a:endParaRPr lang="en-US">
              <a:solidFill>
                <a:srgbClr val="FFFFFF"/>
              </a:solidFill>
            </a:endParaRPr>
          </a:p>
        </p:txBody>
      </p:sp>
      <p:sp>
        <p:nvSpPr>
          <p:cNvPr id="4" name="Title 3"/>
          <p:cNvSpPr>
            <a:spLocks noGrp="1"/>
          </p:cNvSpPr>
          <p:nvPr>
            <p:ph type="title"/>
          </p:nvPr>
        </p:nvSpPr>
        <p:spPr/>
        <p:txBody>
          <a:bodyPr>
            <a:noAutofit/>
          </a:bodyPr>
          <a:lstStyle/>
          <a:p>
            <a:pPr algn="ctr"/>
            <a:r>
              <a:rPr lang="en-US" sz="3200" dirty="0" smtClean="0"/>
              <a:t>Background – Attacker Models</a:t>
            </a:r>
            <a:endParaRPr lang="en-US" sz="32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719071"/>
          </a:xfrm>
        </p:spPr>
        <p:txBody>
          <a:bodyPr>
            <a:normAutofit fontScale="92500"/>
          </a:bodyPr>
          <a:lstStyle/>
          <a:p>
            <a:r>
              <a:rPr lang="en-US" sz="2000" dirty="0" smtClean="0"/>
              <a:t>Erasure coding is a forward error correction (FEC) code for the binary erasure channel, which transforms a message of </a:t>
            </a:r>
            <a:r>
              <a:rPr lang="en-US" sz="2000" b="1" dirty="0" smtClean="0">
                <a:solidFill>
                  <a:schemeClr val="accent1"/>
                </a:solidFill>
              </a:rPr>
              <a:t>m</a:t>
            </a:r>
            <a:r>
              <a:rPr lang="en-US" sz="2000" dirty="0" smtClean="0"/>
              <a:t> blocks into a longer message with </a:t>
            </a:r>
            <a:r>
              <a:rPr lang="en-US" sz="2000" b="1" dirty="0" smtClean="0">
                <a:solidFill>
                  <a:schemeClr val="accent1"/>
                </a:solidFill>
              </a:rPr>
              <a:t>n</a:t>
            </a:r>
            <a:r>
              <a:rPr lang="en-US" sz="2000" dirty="0" smtClean="0"/>
              <a:t> blocks (codeword) such that the original message can be reconstructed from a subset of the n symbols. The fraction </a:t>
            </a:r>
            <a:r>
              <a:rPr lang="en-US" sz="2000" b="1" dirty="0" smtClean="0">
                <a:solidFill>
                  <a:schemeClr val="accent1"/>
                </a:solidFill>
              </a:rPr>
              <a:t>r=m/n</a:t>
            </a:r>
            <a:r>
              <a:rPr lang="en-US" sz="2000" dirty="0" smtClean="0"/>
              <a:t> is called the code rate.</a:t>
            </a:r>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55</a:t>
            </a:fld>
            <a:endParaRPr lang="en-US">
              <a:solidFill>
                <a:srgbClr val="FFFFFF"/>
              </a:solidFill>
            </a:endParaRPr>
          </a:p>
        </p:txBody>
      </p:sp>
      <p:sp>
        <p:nvSpPr>
          <p:cNvPr id="4" name="Title 3"/>
          <p:cNvSpPr>
            <a:spLocks noGrp="1"/>
          </p:cNvSpPr>
          <p:nvPr>
            <p:ph type="title"/>
          </p:nvPr>
        </p:nvSpPr>
        <p:spPr/>
        <p:txBody>
          <a:bodyPr>
            <a:noAutofit/>
          </a:bodyPr>
          <a:lstStyle/>
          <a:p>
            <a:pPr algn="ctr"/>
            <a:r>
              <a:rPr lang="en-US" sz="3200" dirty="0" smtClean="0"/>
              <a:t>Background – Erasure Coding</a:t>
            </a:r>
            <a:endParaRPr lang="en-US" sz="3200" dirty="0"/>
          </a:p>
        </p:txBody>
      </p:sp>
      <p:pic>
        <p:nvPicPr>
          <p:cNvPr id="2050" name="Picture 2"/>
          <p:cNvPicPr>
            <a:picLocks noChangeAspect="1" noChangeArrowheads="1"/>
          </p:cNvPicPr>
          <p:nvPr/>
        </p:nvPicPr>
        <p:blipFill>
          <a:blip r:embed="rId2"/>
          <a:srcRect/>
          <a:stretch>
            <a:fillRect/>
          </a:stretch>
        </p:blipFill>
        <p:spPr bwMode="auto">
          <a:xfrm>
            <a:off x="2462213" y="3124200"/>
            <a:ext cx="4219575" cy="3200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261872"/>
          </a:xfrm>
        </p:spPr>
        <p:txBody>
          <a:bodyPr>
            <a:noAutofit/>
          </a:bodyPr>
          <a:lstStyle/>
          <a:p>
            <a:r>
              <a:rPr lang="en-US" sz="2000" dirty="0" smtClean="0"/>
              <a:t>Passive Acknowledgment (PACK) refers to the sender passively listen after finishing the message transmission to confirm that the message has been received by the destination (indirect overhearing).</a:t>
            </a:r>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56</a:t>
            </a:fld>
            <a:endParaRPr lang="en-US">
              <a:solidFill>
                <a:srgbClr val="FFFFFF"/>
              </a:solidFill>
            </a:endParaRPr>
          </a:p>
        </p:txBody>
      </p:sp>
      <p:sp>
        <p:nvSpPr>
          <p:cNvPr id="4" name="Title 3"/>
          <p:cNvSpPr>
            <a:spLocks noGrp="1"/>
          </p:cNvSpPr>
          <p:nvPr>
            <p:ph type="title"/>
          </p:nvPr>
        </p:nvSpPr>
        <p:spPr/>
        <p:txBody>
          <a:bodyPr>
            <a:noAutofit/>
          </a:bodyPr>
          <a:lstStyle/>
          <a:p>
            <a:pPr algn="ctr"/>
            <a:r>
              <a:rPr lang="en-US" sz="3200" dirty="0" smtClean="0"/>
              <a:t>Background – Passive </a:t>
            </a:r>
            <a:r>
              <a:rPr lang="en-US" sz="3200" dirty="0" err="1" smtClean="0"/>
              <a:t>Acknowlegdement</a:t>
            </a:r>
            <a:endParaRPr lang="en-US" sz="3200" dirty="0"/>
          </a:p>
        </p:txBody>
      </p:sp>
      <p:pic>
        <p:nvPicPr>
          <p:cNvPr id="50177" name="Picture 1"/>
          <p:cNvPicPr>
            <a:picLocks noChangeAspect="1" noChangeArrowheads="1"/>
          </p:cNvPicPr>
          <p:nvPr/>
        </p:nvPicPr>
        <p:blipFill>
          <a:blip r:embed="rId2"/>
          <a:srcRect/>
          <a:stretch>
            <a:fillRect/>
          </a:stretch>
        </p:blipFill>
        <p:spPr bwMode="auto">
          <a:xfrm>
            <a:off x="1585913" y="2895600"/>
            <a:ext cx="5972175" cy="3276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network is static.</a:t>
            </a:r>
          </a:p>
          <a:p>
            <a:r>
              <a:rPr lang="en-US" dirty="0" smtClean="0"/>
              <a:t>The sensor nodes are homogeneous.</a:t>
            </a:r>
          </a:p>
          <a:p>
            <a:r>
              <a:rPr lang="en-US" dirty="0" smtClean="0"/>
              <a:t>The communication channels are bidirectional.</a:t>
            </a:r>
          </a:p>
          <a:p>
            <a:r>
              <a:rPr lang="en-US" dirty="0" smtClean="0"/>
              <a:t>The deployment is random</a:t>
            </a:r>
          </a:p>
          <a:p>
            <a:r>
              <a:rPr lang="en-US" dirty="0" smtClean="0"/>
              <a:t>Each sensor node has a unique Id.</a:t>
            </a:r>
          </a:p>
          <a:p>
            <a:r>
              <a:rPr lang="en-US" dirty="0" smtClean="0"/>
              <a:t>An attacker is assumed to be a mote-class, insider, and active.</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57</a:t>
            </a:fld>
            <a:endParaRPr lang="en-US">
              <a:solidFill>
                <a:srgbClr val="FFFFFF"/>
              </a:solidFill>
            </a:endParaRPr>
          </a:p>
        </p:txBody>
      </p:sp>
      <p:sp>
        <p:nvSpPr>
          <p:cNvPr id="4" name="Title 3"/>
          <p:cNvSpPr>
            <a:spLocks noGrp="1"/>
          </p:cNvSpPr>
          <p:nvPr>
            <p:ph type="title"/>
          </p:nvPr>
        </p:nvSpPr>
        <p:spPr/>
        <p:txBody>
          <a:bodyPr/>
          <a:lstStyle/>
          <a:p>
            <a:pPr algn="ctr"/>
            <a:r>
              <a:rPr lang="en-US" dirty="0" smtClean="0"/>
              <a:t>Assumption</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871472"/>
          </a:xfrm>
        </p:spPr>
        <p:txBody>
          <a:bodyPr>
            <a:normAutofit fontScale="92500" lnSpcReduction="20000"/>
          </a:bodyPr>
          <a:lstStyle/>
          <a:p>
            <a:r>
              <a:rPr lang="en-US" b="1" u="sng" dirty="0" smtClean="0">
                <a:solidFill>
                  <a:schemeClr val="accent1"/>
                </a:solidFill>
              </a:rPr>
              <a:t>Security Attacks Definitions in WSNs:</a:t>
            </a:r>
          </a:p>
          <a:p>
            <a:endParaRPr lang="en-US" dirty="0" smtClean="0"/>
          </a:p>
          <a:p>
            <a:pPr lvl="1"/>
            <a:r>
              <a:rPr lang="en-US" b="1" dirty="0" smtClean="0">
                <a:solidFill>
                  <a:schemeClr val="accent1"/>
                </a:solidFill>
              </a:rPr>
              <a:t>Hello flood attack</a:t>
            </a:r>
            <a:r>
              <a:rPr lang="en-US" dirty="0" smtClean="0"/>
              <a:t>: a laptop-class adversary broadcasting routing information with large transmission power could convince every node in the network that the adversary is its neighbor.</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58</a:t>
            </a:fld>
            <a:endParaRPr lang="en-US">
              <a:solidFill>
                <a:srgbClr val="FFFFFF"/>
              </a:solidFill>
            </a:endParaRPr>
          </a:p>
        </p:txBody>
      </p:sp>
      <p:sp>
        <p:nvSpPr>
          <p:cNvPr id="4" name="Title 3"/>
          <p:cNvSpPr>
            <a:spLocks noGrp="1"/>
          </p:cNvSpPr>
          <p:nvPr>
            <p:ph type="title"/>
          </p:nvPr>
        </p:nvSpPr>
        <p:spPr/>
        <p:txBody>
          <a:bodyPr/>
          <a:lstStyle/>
          <a:p>
            <a:pPr algn="ctr"/>
            <a:r>
              <a:rPr lang="en-US" dirty="0" smtClean="0"/>
              <a:t>Security Analysis</a:t>
            </a:r>
            <a:endParaRPr lang="en-US" dirty="0"/>
          </a:p>
        </p:txBody>
      </p:sp>
      <p:pic>
        <p:nvPicPr>
          <p:cNvPr id="2050" name="Picture 2"/>
          <p:cNvPicPr>
            <a:picLocks noChangeAspect="1" noChangeArrowheads="1"/>
          </p:cNvPicPr>
          <p:nvPr/>
        </p:nvPicPr>
        <p:blipFill>
          <a:blip r:embed="rId2"/>
          <a:srcRect/>
          <a:stretch>
            <a:fillRect/>
          </a:stretch>
        </p:blipFill>
        <p:spPr bwMode="auto">
          <a:xfrm>
            <a:off x="3200400" y="3657600"/>
            <a:ext cx="2983809" cy="20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871472"/>
          </a:xfrm>
        </p:spPr>
        <p:txBody>
          <a:bodyPr>
            <a:normAutofit/>
          </a:bodyPr>
          <a:lstStyle/>
          <a:p>
            <a:r>
              <a:rPr lang="en-US" b="1" u="sng" dirty="0" smtClean="0">
                <a:solidFill>
                  <a:schemeClr val="accent1"/>
                </a:solidFill>
              </a:rPr>
              <a:t>Security Attacks Definitions in WSNs:</a:t>
            </a:r>
          </a:p>
          <a:p>
            <a:endParaRPr lang="en-US" dirty="0" smtClean="0"/>
          </a:p>
          <a:p>
            <a:pPr lvl="1"/>
            <a:r>
              <a:rPr lang="en-US" b="1" dirty="0" err="1" smtClean="0">
                <a:solidFill>
                  <a:schemeClr val="accent1"/>
                </a:solidFill>
              </a:rPr>
              <a:t>Blackhole</a:t>
            </a:r>
            <a:r>
              <a:rPr lang="en-US" dirty="0" smtClean="0"/>
              <a:t> </a:t>
            </a:r>
            <a:r>
              <a:rPr lang="en-US" b="1" dirty="0" smtClean="0">
                <a:solidFill>
                  <a:schemeClr val="accent1"/>
                </a:solidFill>
              </a:rPr>
              <a:t>attack</a:t>
            </a:r>
            <a:r>
              <a:rPr lang="en-US" dirty="0" smtClean="0"/>
              <a:t>: when a malicious node drops all the packets through it.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59</a:t>
            </a:fld>
            <a:endParaRPr lang="en-US">
              <a:solidFill>
                <a:srgbClr val="FFFFFF"/>
              </a:solidFill>
            </a:endParaRPr>
          </a:p>
        </p:txBody>
      </p:sp>
      <p:sp>
        <p:nvSpPr>
          <p:cNvPr id="4" name="Title 3"/>
          <p:cNvSpPr>
            <a:spLocks noGrp="1"/>
          </p:cNvSpPr>
          <p:nvPr>
            <p:ph type="title"/>
          </p:nvPr>
        </p:nvSpPr>
        <p:spPr/>
        <p:txBody>
          <a:bodyPr/>
          <a:lstStyle/>
          <a:p>
            <a:pPr algn="ctr"/>
            <a:r>
              <a:rPr lang="en-US" dirty="0" smtClean="0"/>
              <a:t>Security Analysis (cont.)</a:t>
            </a:r>
            <a:endParaRPr lang="en-US" dirty="0"/>
          </a:p>
        </p:txBody>
      </p:sp>
      <p:pic>
        <p:nvPicPr>
          <p:cNvPr id="3074" name="Picture 2"/>
          <p:cNvPicPr>
            <a:picLocks noChangeAspect="1" noChangeArrowheads="1"/>
          </p:cNvPicPr>
          <p:nvPr/>
        </p:nvPicPr>
        <p:blipFill>
          <a:blip r:embed="rId2"/>
          <a:srcRect/>
          <a:stretch>
            <a:fillRect/>
          </a:stretch>
        </p:blipFill>
        <p:spPr bwMode="auto">
          <a:xfrm>
            <a:off x="3124200" y="3657600"/>
            <a:ext cx="2983809" cy="1782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1371600"/>
          </a:xfrm>
        </p:spPr>
        <p:txBody>
          <a:bodyPr>
            <a:normAutofit/>
          </a:bodyPr>
          <a:lstStyle/>
          <a:p>
            <a:r>
              <a:rPr lang="en-US" sz="2000" dirty="0" smtClean="0"/>
              <a:t>Recent advances in wireless communications have motivated the widespread of wireless sensor networks (WSNs), with the development of extremely </a:t>
            </a:r>
            <a:r>
              <a:rPr lang="en-US" sz="2000" dirty="0" smtClean="0">
                <a:solidFill>
                  <a:srgbClr val="00B0F0"/>
                </a:solidFill>
              </a:rPr>
              <a:t>small</a:t>
            </a:r>
            <a:r>
              <a:rPr lang="en-US" sz="2000" dirty="0" smtClean="0"/>
              <a:t>, </a:t>
            </a:r>
            <a:r>
              <a:rPr lang="en-US" sz="2000" dirty="0" smtClean="0">
                <a:solidFill>
                  <a:srgbClr val="00B0F0"/>
                </a:solidFill>
              </a:rPr>
              <a:t>low-cost</a:t>
            </a:r>
            <a:r>
              <a:rPr lang="en-US" sz="2000" dirty="0" smtClean="0"/>
              <a:t>, and </a:t>
            </a:r>
            <a:r>
              <a:rPr lang="en-US" sz="2000" dirty="0" smtClean="0">
                <a:solidFill>
                  <a:srgbClr val="00B0F0"/>
                </a:solidFill>
              </a:rPr>
              <a:t>low-power</a:t>
            </a:r>
            <a:r>
              <a:rPr lang="en-US" sz="2000" dirty="0" smtClean="0"/>
              <a:t> of multi functional sensor nodes.</a:t>
            </a:r>
            <a:endParaRPr lang="en-US" sz="2000" dirty="0"/>
          </a:p>
        </p:txBody>
      </p:sp>
      <p:sp>
        <p:nvSpPr>
          <p:cNvPr id="2" name="Title 1"/>
          <p:cNvSpPr>
            <a:spLocks noGrp="1"/>
          </p:cNvSpPr>
          <p:nvPr>
            <p:ph type="title"/>
          </p:nvPr>
        </p:nvSpPr>
        <p:spPr>
          <a:xfrm>
            <a:off x="457200" y="457200"/>
            <a:ext cx="8229600" cy="762000"/>
          </a:xfrm>
        </p:spPr>
        <p:txBody>
          <a:bodyPr>
            <a:normAutofit/>
          </a:bodyPr>
          <a:lstStyle/>
          <a:p>
            <a:pPr algn="ctr"/>
            <a:r>
              <a:rPr lang="en-US" cap="none" dirty="0" smtClean="0"/>
              <a:t>Introduction: </a:t>
            </a:r>
            <a:r>
              <a:rPr lang="en-US" sz="4400" dirty="0" smtClean="0"/>
              <a:t>WSNs Definition</a:t>
            </a:r>
            <a:endParaRPr lang="en-US" cap="none" dirty="0"/>
          </a:p>
        </p:txBody>
      </p:sp>
      <p:pic>
        <p:nvPicPr>
          <p:cNvPr id="1026" name="Picture 2"/>
          <p:cNvPicPr>
            <a:picLocks noChangeAspect="1" noChangeArrowheads="1"/>
          </p:cNvPicPr>
          <p:nvPr/>
        </p:nvPicPr>
        <p:blipFill>
          <a:blip r:embed="rId2"/>
          <a:srcRect/>
          <a:stretch>
            <a:fillRect/>
          </a:stretch>
        </p:blipFill>
        <p:spPr bwMode="auto">
          <a:xfrm>
            <a:off x="1981200" y="3352800"/>
            <a:ext cx="4781550" cy="2124075"/>
          </a:xfrm>
          <a:prstGeom prst="rect">
            <a:avLst/>
          </a:prstGeom>
          <a:noFill/>
          <a:ln w="9525">
            <a:noFill/>
            <a:miter lim="800000"/>
            <a:headEnd/>
            <a:tailEnd/>
          </a:ln>
          <a:effectLst/>
        </p:spPr>
      </p:pic>
    </p:spTree>
    <p:extLst>
      <p:ext uri="{BB962C8B-B14F-4D97-AF65-F5344CB8AC3E}">
        <p14:creationId xmlns:p14="http://schemas.microsoft.com/office/powerpoint/2010/main" val="12112477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871472"/>
          </a:xfrm>
        </p:spPr>
        <p:txBody>
          <a:bodyPr>
            <a:normAutofit fontScale="92500" lnSpcReduction="20000"/>
          </a:bodyPr>
          <a:lstStyle/>
          <a:p>
            <a:r>
              <a:rPr lang="en-US" b="1" u="sng" dirty="0" smtClean="0">
                <a:solidFill>
                  <a:schemeClr val="accent1"/>
                </a:solidFill>
              </a:rPr>
              <a:t>Security Attacks Definitions in WSNs:</a:t>
            </a:r>
          </a:p>
          <a:p>
            <a:endParaRPr lang="en-US" dirty="0" smtClean="0"/>
          </a:p>
          <a:p>
            <a:r>
              <a:rPr lang="en-US" b="1" dirty="0" smtClean="0">
                <a:solidFill>
                  <a:schemeClr val="accent1"/>
                </a:solidFill>
              </a:rPr>
              <a:t>Selective forward attack</a:t>
            </a:r>
            <a:r>
              <a:rPr lang="en-US" dirty="0" smtClean="0"/>
              <a:t>: </a:t>
            </a:r>
            <a:r>
              <a:rPr lang="en-US" sz="2800" dirty="0" smtClean="0"/>
              <a:t>when a malicious node can however drop or forward certain messages (it selectively forward the packets).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60</a:t>
            </a:fld>
            <a:endParaRPr lang="en-US">
              <a:solidFill>
                <a:srgbClr val="FFFFFF"/>
              </a:solidFill>
            </a:endParaRPr>
          </a:p>
        </p:txBody>
      </p:sp>
      <p:sp>
        <p:nvSpPr>
          <p:cNvPr id="4" name="Title 3"/>
          <p:cNvSpPr>
            <a:spLocks noGrp="1"/>
          </p:cNvSpPr>
          <p:nvPr>
            <p:ph type="title"/>
          </p:nvPr>
        </p:nvSpPr>
        <p:spPr/>
        <p:txBody>
          <a:bodyPr/>
          <a:lstStyle/>
          <a:p>
            <a:pPr algn="ctr"/>
            <a:r>
              <a:rPr lang="en-US" dirty="0" smtClean="0"/>
              <a:t>Security Analysis (cont.)</a:t>
            </a:r>
            <a:endParaRPr lang="en-US" dirty="0"/>
          </a:p>
        </p:txBody>
      </p:sp>
      <p:pic>
        <p:nvPicPr>
          <p:cNvPr id="5122" name="Picture 2"/>
          <p:cNvPicPr>
            <a:picLocks noChangeAspect="1" noChangeArrowheads="1"/>
          </p:cNvPicPr>
          <p:nvPr/>
        </p:nvPicPr>
        <p:blipFill>
          <a:blip r:embed="rId2"/>
          <a:srcRect/>
          <a:stretch>
            <a:fillRect/>
          </a:stretch>
        </p:blipFill>
        <p:spPr bwMode="auto">
          <a:xfrm>
            <a:off x="2971800" y="3649295"/>
            <a:ext cx="2959048" cy="21419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871472"/>
          </a:xfrm>
        </p:spPr>
        <p:txBody>
          <a:bodyPr>
            <a:normAutofit fontScale="85000" lnSpcReduction="10000"/>
          </a:bodyPr>
          <a:lstStyle/>
          <a:p>
            <a:r>
              <a:rPr lang="en-US" b="1" u="sng" dirty="0" smtClean="0">
                <a:solidFill>
                  <a:schemeClr val="accent1"/>
                </a:solidFill>
              </a:rPr>
              <a:t>Security Attacks Definitions in WSNs:</a:t>
            </a:r>
          </a:p>
          <a:p>
            <a:endParaRPr lang="en-US" dirty="0" smtClean="0"/>
          </a:p>
          <a:p>
            <a:r>
              <a:rPr lang="en-US" b="1" dirty="0" smtClean="0">
                <a:solidFill>
                  <a:schemeClr val="accent1"/>
                </a:solidFill>
              </a:rPr>
              <a:t>Acknowledgment spoofing attack</a:t>
            </a:r>
            <a:r>
              <a:rPr lang="en-US" dirty="0" smtClean="0"/>
              <a:t>: </a:t>
            </a:r>
            <a:r>
              <a:rPr lang="en-US" sz="2400" dirty="0" smtClean="0"/>
              <a:t>when a malicious node spoofs an acknowledgment convincing the sender that a weak link may be strong or a dead node is alive.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61</a:t>
            </a:fld>
            <a:endParaRPr lang="en-US">
              <a:solidFill>
                <a:srgbClr val="FFFFFF"/>
              </a:solidFill>
            </a:endParaRPr>
          </a:p>
        </p:txBody>
      </p:sp>
      <p:sp>
        <p:nvSpPr>
          <p:cNvPr id="4" name="Title 3"/>
          <p:cNvSpPr>
            <a:spLocks noGrp="1"/>
          </p:cNvSpPr>
          <p:nvPr>
            <p:ph type="title"/>
          </p:nvPr>
        </p:nvSpPr>
        <p:spPr/>
        <p:txBody>
          <a:bodyPr/>
          <a:lstStyle/>
          <a:p>
            <a:pPr algn="ctr"/>
            <a:r>
              <a:rPr lang="en-US" dirty="0" smtClean="0"/>
              <a:t>Security Analysis (cont.)</a:t>
            </a:r>
            <a:endParaRPr lang="en-US" dirty="0"/>
          </a:p>
        </p:txBody>
      </p:sp>
      <p:pic>
        <p:nvPicPr>
          <p:cNvPr id="4099" name="Picture 3"/>
          <p:cNvPicPr>
            <a:picLocks noChangeAspect="1" noChangeArrowheads="1"/>
          </p:cNvPicPr>
          <p:nvPr/>
        </p:nvPicPr>
        <p:blipFill>
          <a:blip r:embed="rId2"/>
          <a:srcRect/>
          <a:stretch>
            <a:fillRect/>
          </a:stretch>
        </p:blipFill>
        <p:spPr bwMode="auto">
          <a:xfrm>
            <a:off x="2411200" y="3571181"/>
            <a:ext cx="3380000" cy="20676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2404872"/>
          </a:xfrm>
        </p:spPr>
        <p:txBody>
          <a:bodyPr>
            <a:normAutofit fontScale="77500" lnSpcReduction="20000"/>
          </a:bodyPr>
          <a:lstStyle/>
          <a:p>
            <a:r>
              <a:rPr lang="en-US" b="1" u="sng" dirty="0" smtClean="0">
                <a:solidFill>
                  <a:schemeClr val="accent1"/>
                </a:solidFill>
              </a:rPr>
              <a:t>Security Attacks Definitions in WSNs:</a:t>
            </a:r>
          </a:p>
          <a:p>
            <a:endParaRPr lang="en-US" dirty="0" smtClean="0"/>
          </a:p>
          <a:p>
            <a:r>
              <a:rPr lang="en-US" b="1" dirty="0" smtClean="0">
                <a:solidFill>
                  <a:schemeClr val="accent1"/>
                </a:solidFill>
              </a:rPr>
              <a:t>Replay, alter and spoofing attacks</a:t>
            </a:r>
            <a:r>
              <a:rPr lang="en-US" dirty="0" smtClean="0"/>
              <a:t>: </a:t>
            </a:r>
            <a:r>
              <a:rPr lang="en-US" sz="2900" dirty="0" smtClean="0"/>
              <a:t>Adversaries are retransmitted the valid data repeatedly to inject the network routing traffic. They may be able to attract or repel network traffic, extend or shorten source routes, generate false error messages, partition the network, and increase end-to-end latency.</a:t>
            </a:r>
            <a:endParaRPr lang="en-US" sz="29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62</a:t>
            </a:fld>
            <a:endParaRPr lang="en-US">
              <a:solidFill>
                <a:srgbClr val="FFFFFF"/>
              </a:solidFill>
            </a:endParaRPr>
          </a:p>
        </p:txBody>
      </p:sp>
      <p:sp>
        <p:nvSpPr>
          <p:cNvPr id="4" name="Title 3"/>
          <p:cNvSpPr>
            <a:spLocks noGrp="1"/>
          </p:cNvSpPr>
          <p:nvPr>
            <p:ph type="title"/>
          </p:nvPr>
        </p:nvSpPr>
        <p:spPr/>
        <p:txBody>
          <a:bodyPr/>
          <a:lstStyle/>
          <a:p>
            <a:pPr algn="ctr"/>
            <a:r>
              <a:rPr lang="en-US" dirty="0" smtClean="0"/>
              <a:t>Security Analysis (cont.)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871472"/>
          </a:xfrm>
        </p:spPr>
        <p:txBody>
          <a:bodyPr>
            <a:normAutofit fontScale="77500" lnSpcReduction="20000"/>
          </a:bodyPr>
          <a:lstStyle/>
          <a:p>
            <a:r>
              <a:rPr lang="en-US" b="1" u="sng" dirty="0" smtClean="0">
                <a:solidFill>
                  <a:schemeClr val="accent1"/>
                </a:solidFill>
              </a:rPr>
              <a:t>Security Attacks Definitions in WSNs:</a:t>
            </a:r>
          </a:p>
          <a:p>
            <a:endParaRPr lang="en-US" dirty="0" smtClean="0"/>
          </a:p>
          <a:p>
            <a:r>
              <a:rPr lang="en-US" b="1" dirty="0" smtClean="0">
                <a:solidFill>
                  <a:schemeClr val="accent1"/>
                </a:solidFill>
              </a:rPr>
              <a:t>Sinkhole attack</a:t>
            </a:r>
            <a:r>
              <a:rPr lang="en-US" dirty="0" smtClean="0"/>
              <a:t>: </a:t>
            </a:r>
            <a:r>
              <a:rPr lang="en-US" sz="2800" dirty="0" smtClean="0"/>
              <a:t>An adversary tries to attract almost all the traffic toward the compromised node. (The path presented through the malicious node appears to be the best available route for the nodes to communicate)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63</a:t>
            </a:fld>
            <a:endParaRPr lang="en-US">
              <a:solidFill>
                <a:srgbClr val="FFFFFF"/>
              </a:solidFill>
            </a:endParaRPr>
          </a:p>
        </p:txBody>
      </p:sp>
      <p:sp>
        <p:nvSpPr>
          <p:cNvPr id="4" name="Title 3"/>
          <p:cNvSpPr>
            <a:spLocks noGrp="1"/>
          </p:cNvSpPr>
          <p:nvPr>
            <p:ph type="title"/>
          </p:nvPr>
        </p:nvSpPr>
        <p:spPr/>
        <p:txBody>
          <a:bodyPr/>
          <a:lstStyle/>
          <a:p>
            <a:pPr algn="ctr"/>
            <a:r>
              <a:rPr lang="en-US" dirty="0" smtClean="0"/>
              <a:t>Security Analysis (cont.)</a:t>
            </a:r>
            <a:endParaRPr lang="en-US" dirty="0"/>
          </a:p>
        </p:txBody>
      </p:sp>
      <p:pic>
        <p:nvPicPr>
          <p:cNvPr id="1026" name="Picture 2"/>
          <p:cNvPicPr>
            <a:picLocks noChangeAspect="1" noChangeArrowheads="1"/>
          </p:cNvPicPr>
          <p:nvPr/>
        </p:nvPicPr>
        <p:blipFill>
          <a:blip r:embed="rId2"/>
          <a:srcRect/>
          <a:stretch>
            <a:fillRect/>
          </a:stretch>
        </p:blipFill>
        <p:spPr bwMode="auto">
          <a:xfrm>
            <a:off x="3438525" y="3648075"/>
            <a:ext cx="2946667" cy="20923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1947671"/>
          </a:xfrm>
        </p:spPr>
        <p:txBody>
          <a:bodyPr>
            <a:normAutofit fontScale="70000" lnSpcReduction="20000"/>
          </a:bodyPr>
          <a:lstStyle/>
          <a:p>
            <a:r>
              <a:rPr lang="en-US" b="1" u="sng" dirty="0" smtClean="0">
                <a:solidFill>
                  <a:schemeClr val="accent1"/>
                </a:solidFill>
              </a:rPr>
              <a:t>Security Attacks Definitions in WSNs:</a:t>
            </a:r>
          </a:p>
          <a:p>
            <a:endParaRPr lang="en-US" dirty="0" smtClean="0"/>
          </a:p>
          <a:p>
            <a:r>
              <a:rPr lang="en-US" b="1" dirty="0" smtClean="0">
                <a:solidFill>
                  <a:schemeClr val="accent1"/>
                </a:solidFill>
              </a:rPr>
              <a:t>Wormhole attack</a:t>
            </a:r>
            <a:r>
              <a:rPr lang="en-US" dirty="0" smtClean="0"/>
              <a:t>: </a:t>
            </a:r>
            <a:r>
              <a:rPr lang="en-US" sz="2800" dirty="0" smtClean="0"/>
              <a:t>An adversary tunnels messages received in one part of the network over a low latency link, to another part of the network where the messages are then replayed. (</a:t>
            </a:r>
            <a:r>
              <a:rPr lang="en-US" sz="2400" dirty="0" smtClean="0"/>
              <a:t>Wormholes are dangerous because they can do damage without even knowing the network.</a:t>
            </a:r>
            <a:r>
              <a:rPr lang="en-US" sz="2800" dirty="0" smtClean="0"/>
              <a: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64</a:t>
            </a:fld>
            <a:endParaRPr lang="en-US">
              <a:solidFill>
                <a:srgbClr val="FFFFFF"/>
              </a:solidFill>
            </a:endParaRPr>
          </a:p>
        </p:txBody>
      </p:sp>
      <p:sp>
        <p:nvSpPr>
          <p:cNvPr id="4" name="Title 3"/>
          <p:cNvSpPr>
            <a:spLocks noGrp="1"/>
          </p:cNvSpPr>
          <p:nvPr>
            <p:ph type="title"/>
          </p:nvPr>
        </p:nvSpPr>
        <p:spPr/>
        <p:txBody>
          <a:bodyPr/>
          <a:lstStyle/>
          <a:p>
            <a:pPr algn="ctr"/>
            <a:r>
              <a:rPr lang="en-US" dirty="0" smtClean="0"/>
              <a:t>Security Analysis (cont.)</a:t>
            </a:r>
            <a:endParaRPr lang="en-US" dirty="0"/>
          </a:p>
        </p:txBody>
      </p:sp>
      <p:pic>
        <p:nvPicPr>
          <p:cNvPr id="2050" name="Picture 2"/>
          <p:cNvPicPr>
            <a:picLocks noChangeAspect="1" noChangeArrowheads="1"/>
          </p:cNvPicPr>
          <p:nvPr/>
        </p:nvPicPr>
        <p:blipFill>
          <a:blip r:embed="rId2"/>
          <a:srcRect/>
          <a:stretch>
            <a:fillRect/>
          </a:stretch>
        </p:blipFill>
        <p:spPr bwMode="auto">
          <a:xfrm>
            <a:off x="3305175" y="3609974"/>
            <a:ext cx="3293334" cy="2042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871472"/>
          </a:xfrm>
        </p:spPr>
        <p:txBody>
          <a:bodyPr>
            <a:normAutofit fontScale="77500" lnSpcReduction="20000"/>
          </a:bodyPr>
          <a:lstStyle/>
          <a:p>
            <a:r>
              <a:rPr lang="en-US" b="1" u="sng" dirty="0" smtClean="0">
                <a:solidFill>
                  <a:schemeClr val="accent1"/>
                </a:solidFill>
              </a:rPr>
              <a:t>Security Attacks Definitions in WSNs:</a:t>
            </a:r>
          </a:p>
          <a:p>
            <a:endParaRPr lang="en-US" dirty="0" smtClean="0"/>
          </a:p>
          <a:p>
            <a:r>
              <a:rPr lang="en-US" b="1" dirty="0" smtClean="0">
                <a:solidFill>
                  <a:schemeClr val="accent1"/>
                </a:solidFill>
              </a:rPr>
              <a:t>Sybil attack</a:t>
            </a:r>
            <a:r>
              <a:rPr lang="en-US" dirty="0" smtClean="0"/>
              <a:t>: </a:t>
            </a:r>
            <a:r>
              <a:rPr lang="en-US" sz="2800" dirty="0" smtClean="0"/>
              <a:t>a single adversary node presents multiple identities to all other nodes in the WSN, which may affect data aggregation, voting or disjoint path routing.</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FFFFFF"/>
                </a:solidFill>
              </a:rPr>
              <a:pPr/>
              <a:t>65</a:t>
            </a:fld>
            <a:endParaRPr lang="en-US">
              <a:solidFill>
                <a:srgbClr val="FFFFFF"/>
              </a:solidFill>
            </a:endParaRPr>
          </a:p>
        </p:txBody>
      </p:sp>
      <p:sp>
        <p:nvSpPr>
          <p:cNvPr id="4" name="Title 3"/>
          <p:cNvSpPr>
            <a:spLocks noGrp="1"/>
          </p:cNvSpPr>
          <p:nvPr>
            <p:ph type="title"/>
          </p:nvPr>
        </p:nvSpPr>
        <p:spPr/>
        <p:txBody>
          <a:bodyPr/>
          <a:lstStyle/>
          <a:p>
            <a:pPr algn="ctr"/>
            <a:r>
              <a:rPr lang="en-US" dirty="0" smtClean="0"/>
              <a:t>Security Analysis (cont.)</a:t>
            </a:r>
            <a:endParaRPr lang="en-US" dirty="0"/>
          </a:p>
        </p:txBody>
      </p:sp>
      <p:pic>
        <p:nvPicPr>
          <p:cNvPr id="3074" name="Picture 2"/>
          <p:cNvPicPr>
            <a:picLocks noChangeAspect="1" noChangeArrowheads="1"/>
          </p:cNvPicPr>
          <p:nvPr/>
        </p:nvPicPr>
        <p:blipFill>
          <a:blip r:embed="rId2"/>
          <a:srcRect/>
          <a:stretch>
            <a:fillRect/>
          </a:stretch>
        </p:blipFill>
        <p:spPr bwMode="auto">
          <a:xfrm>
            <a:off x="3048000" y="3733800"/>
            <a:ext cx="3503809" cy="18323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804671"/>
          </a:xfrm>
        </p:spPr>
        <p:txBody>
          <a:bodyPr>
            <a:noAutofit/>
          </a:bodyPr>
          <a:lstStyle/>
          <a:p>
            <a:r>
              <a:rPr lang="en-US" sz="2000" dirty="0" smtClean="0"/>
              <a:t>WSNs market is growing worldwide. There is a drastic change in last few years and these number increases in future.</a:t>
            </a:r>
            <a:endParaRPr lang="en-US" sz="2000" dirty="0"/>
          </a:p>
        </p:txBody>
      </p:sp>
      <p:sp>
        <p:nvSpPr>
          <p:cNvPr id="4" name="Title 3"/>
          <p:cNvSpPr>
            <a:spLocks noGrp="1"/>
          </p:cNvSpPr>
          <p:nvPr>
            <p:ph type="title"/>
          </p:nvPr>
        </p:nvSpPr>
        <p:spPr/>
        <p:txBody>
          <a:bodyPr>
            <a:normAutofit fontScale="90000"/>
          </a:bodyPr>
          <a:lstStyle/>
          <a:p>
            <a:pPr algn="ctr"/>
            <a:r>
              <a:rPr lang="en-US" dirty="0" smtClean="0"/>
              <a:t>Introduction: </a:t>
            </a:r>
            <a:r>
              <a:rPr lang="en-US" sz="4000" dirty="0" smtClean="0"/>
              <a:t>WSNs Market Trend</a:t>
            </a:r>
            <a:endParaRPr lang="en-US" dirty="0"/>
          </a:p>
        </p:txBody>
      </p:sp>
      <p:grpSp>
        <p:nvGrpSpPr>
          <p:cNvPr id="7" name="Group 6"/>
          <p:cNvGrpSpPr/>
          <p:nvPr/>
        </p:nvGrpSpPr>
        <p:grpSpPr>
          <a:xfrm>
            <a:off x="963930" y="2667001"/>
            <a:ext cx="7505700" cy="2743200"/>
            <a:chOff x="963930" y="3070859"/>
            <a:chExt cx="7505700" cy="1961555"/>
          </a:xfrm>
        </p:grpSpPr>
        <p:pic>
          <p:nvPicPr>
            <p:cNvPr id="3074" name="Picture 2"/>
            <p:cNvPicPr>
              <a:picLocks noChangeAspect="1" noChangeArrowheads="1"/>
            </p:cNvPicPr>
            <p:nvPr/>
          </p:nvPicPr>
          <p:blipFill>
            <a:blip r:embed="rId2" cstate="print"/>
            <a:srcRect/>
            <a:stretch>
              <a:fillRect/>
            </a:stretch>
          </p:blipFill>
          <p:spPr bwMode="auto">
            <a:xfrm>
              <a:off x="963930" y="3070859"/>
              <a:ext cx="3455670" cy="196155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876800" y="3070860"/>
              <a:ext cx="3592830" cy="195834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880871"/>
          </a:xfrm>
        </p:spPr>
        <p:txBody>
          <a:bodyPr>
            <a:noAutofit/>
          </a:bodyPr>
          <a:lstStyle/>
          <a:p>
            <a:r>
              <a:rPr lang="en-US" sz="2000" dirty="0" smtClean="0"/>
              <a:t>WSNs have attracted huge interest from the wireless research community due to their potential applications for both the military and civilian domains.</a:t>
            </a:r>
            <a:endParaRPr lang="en-US" sz="2000" dirty="0"/>
          </a:p>
        </p:txBody>
      </p:sp>
      <p:sp>
        <p:nvSpPr>
          <p:cNvPr id="4" name="Title 3"/>
          <p:cNvSpPr>
            <a:spLocks noGrp="1"/>
          </p:cNvSpPr>
          <p:nvPr>
            <p:ph type="title"/>
          </p:nvPr>
        </p:nvSpPr>
        <p:spPr/>
        <p:txBody>
          <a:bodyPr/>
          <a:lstStyle/>
          <a:p>
            <a:pPr algn="ctr"/>
            <a:r>
              <a:rPr lang="en-US" dirty="0" smtClean="0"/>
              <a:t>Introduction: </a:t>
            </a:r>
            <a:r>
              <a:rPr lang="en-US" sz="4000" dirty="0" smtClean="0"/>
              <a:t>WSNs Applications</a:t>
            </a:r>
            <a:endParaRPr lang="en-US" dirty="0"/>
          </a:p>
        </p:txBody>
      </p:sp>
      <p:pic>
        <p:nvPicPr>
          <p:cNvPr id="2052" name="Picture 4"/>
          <p:cNvPicPr>
            <a:picLocks noChangeAspect="1" noChangeArrowheads="1"/>
          </p:cNvPicPr>
          <p:nvPr/>
        </p:nvPicPr>
        <p:blipFill>
          <a:blip r:embed="rId2"/>
          <a:srcRect/>
          <a:stretch>
            <a:fillRect/>
          </a:stretch>
        </p:blipFill>
        <p:spPr bwMode="auto">
          <a:xfrm>
            <a:off x="2133600" y="2743200"/>
            <a:ext cx="54102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Power restrictions.</a:t>
            </a:r>
          </a:p>
          <a:p>
            <a:r>
              <a:rPr lang="en-US" dirty="0" smtClean="0"/>
              <a:t>Storage restrictions.</a:t>
            </a:r>
          </a:p>
          <a:p>
            <a:r>
              <a:rPr lang="en-US" dirty="0" smtClean="0"/>
              <a:t>Limited computational power</a:t>
            </a:r>
          </a:p>
          <a:p>
            <a:r>
              <a:rPr lang="en-US" dirty="0" smtClean="0"/>
              <a:t>Lack of global IDs.</a:t>
            </a:r>
          </a:p>
          <a:p>
            <a:r>
              <a:rPr lang="en-US" dirty="0" smtClean="0"/>
              <a:t>Random deployment.</a:t>
            </a:r>
          </a:p>
          <a:p>
            <a:r>
              <a:rPr lang="en-US" dirty="0" smtClean="0"/>
              <a:t>Cooperative concept.</a:t>
            </a:r>
          </a:p>
          <a:p>
            <a:r>
              <a:rPr lang="en-US" dirty="0" smtClean="0"/>
              <a:t>The hostile and remote environment.</a:t>
            </a:r>
          </a:p>
        </p:txBody>
      </p:sp>
      <p:sp>
        <p:nvSpPr>
          <p:cNvPr id="4" name="Title 3"/>
          <p:cNvSpPr>
            <a:spLocks noGrp="1"/>
          </p:cNvSpPr>
          <p:nvPr>
            <p:ph type="title"/>
          </p:nvPr>
        </p:nvSpPr>
        <p:spPr/>
        <p:txBody>
          <a:bodyPr>
            <a:normAutofit fontScale="90000"/>
          </a:bodyPr>
          <a:lstStyle/>
          <a:p>
            <a:pPr algn="ctr"/>
            <a:r>
              <a:rPr lang="en-US" dirty="0" smtClean="0"/>
              <a:t>Introduction: </a:t>
            </a:r>
            <a:r>
              <a:rPr lang="en-US" sz="4400" dirty="0" smtClean="0"/>
              <a:t>WSNs Limitations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2267</TotalTime>
  <Words>2617</Words>
  <Application>Microsoft Office PowerPoint</Application>
  <PresentationFormat>On-screen Show (4:3)</PresentationFormat>
  <Paragraphs>362</Paragraphs>
  <Slides>65</Slides>
  <Notes>2</Notes>
  <HiddenSlides>17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Concourse</vt:lpstr>
      <vt:lpstr>Acrobat Document</vt:lpstr>
      <vt:lpstr>MSR: A Multipath Secure Reliable Routing Protocol for WSNs</vt:lpstr>
      <vt:lpstr>Mariam Ahmed Moustafa</vt:lpstr>
      <vt:lpstr>MSR Publications </vt:lpstr>
      <vt:lpstr>Objectives</vt:lpstr>
      <vt:lpstr>Agenda</vt:lpstr>
      <vt:lpstr>Introduction: WSNs Definition</vt:lpstr>
      <vt:lpstr>Introduction: WSNs Market Trend</vt:lpstr>
      <vt:lpstr>Introduction: WSNs Applications</vt:lpstr>
      <vt:lpstr>Introduction: WSNs Limitations</vt:lpstr>
      <vt:lpstr>Motivation – Why Secure Routing?</vt:lpstr>
      <vt:lpstr>Contribution</vt:lpstr>
      <vt:lpstr>MSR: A Multipath Secure Reliable Routing Protocol for WSNs</vt:lpstr>
      <vt:lpstr>Background – Erasure Coding</vt:lpstr>
      <vt:lpstr>Background – Passive Acknowlegdement</vt:lpstr>
      <vt:lpstr>MSR: A Multipath Secure Reliable Routing Protocol for WSNs</vt:lpstr>
      <vt:lpstr>Security Analysis</vt:lpstr>
      <vt:lpstr>Security Analysis (cont.)</vt:lpstr>
      <vt:lpstr>Security Analysis (cont.)</vt:lpstr>
      <vt:lpstr>Splitting Method using Erasure Coding</vt:lpstr>
      <vt:lpstr>Security Checks via Enhanced Passive Acknowledgment</vt:lpstr>
      <vt:lpstr>Security Analysis (cont.)</vt:lpstr>
      <vt:lpstr>Experimental Results</vt:lpstr>
      <vt:lpstr>Experimental Results (cont.)</vt:lpstr>
      <vt:lpstr>Experimental Results (cont.)</vt:lpstr>
      <vt:lpstr>Experimental Results (cont.)</vt:lpstr>
      <vt:lpstr>Experimental Results (cont.)</vt:lpstr>
      <vt:lpstr>Experimental Results (cont.)</vt:lpstr>
      <vt:lpstr>Experimental Results (cont.)</vt:lpstr>
      <vt:lpstr>Experimental Results (cont.)</vt:lpstr>
      <vt:lpstr>Experimental Results (cont.)</vt:lpstr>
      <vt:lpstr>Experimental Results (cont.)</vt:lpstr>
      <vt:lpstr>Experimental Results (cont.)</vt:lpstr>
      <vt:lpstr>Analytical Analysis</vt:lpstr>
      <vt:lpstr>Analytical Analysis (cont.)</vt:lpstr>
      <vt:lpstr>Analytical Analysis (cont.)</vt:lpstr>
      <vt:lpstr>Analytical Analysis (cont.)</vt:lpstr>
      <vt:lpstr>MSR Complexity</vt:lpstr>
      <vt:lpstr>Conclusion</vt:lpstr>
      <vt:lpstr>Thank You</vt:lpstr>
      <vt:lpstr>References</vt:lpstr>
      <vt:lpstr>Related Work</vt:lpstr>
      <vt:lpstr>Future Work</vt:lpstr>
      <vt:lpstr>MSR Simulation Assumptions</vt:lpstr>
      <vt:lpstr>MSR: On-Demand Multipath Routing (cont.)</vt:lpstr>
      <vt:lpstr>MSR: On-Demand Multipath Routing (cont.)</vt:lpstr>
      <vt:lpstr>MSR: On-Demand Multipath Routing (cont.)</vt:lpstr>
      <vt:lpstr>MSR: On-Demand Multipath Routing</vt:lpstr>
      <vt:lpstr>Splitting Method using Erasure Coding</vt:lpstr>
      <vt:lpstr>Splitting Method using Erasure Coding (cont.)</vt:lpstr>
      <vt:lpstr>Security Check via Enhanced Passive Acknowledgment</vt:lpstr>
      <vt:lpstr>Agenda</vt:lpstr>
      <vt:lpstr>Background</vt:lpstr>
      <vt:lpstr>Background - Security  Requirements</vt:lpstr>
      <vt:lpstr>Background – Attacker Models</vt:lpstr>
      <vt:lpstr>Background – Erasure Coding</vt:lpstr>
      <vt:lpstr>Background – Passive Acknowlegdement</vt:lpstr>
      <vt:lpstr>Assumption</vt:lpstr>
      <vt:lpstr>Security Analysis</vt:lpstr>
      <vt:lpstr>Security Analysis (cont.)</vt:lpstr>
      <vt:lpstr>Security Analysis (cont.)</vt:lpstr>
      <vt:lpstr>Security Analysis (cont.)</vt:lpstr>
      <vt:lpstr>Security Analysis (cont.)</vt:lpstr>
      <vt:lpstr>Security Analysis (cont.)</vt:lpstr>
      <vt:lpstr>Security Analysis (cont.)</vt:lpstr>
      <vt:lpstr>Security Analysis (cont.)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Elsayed</dc:creator>
  <cp:lastModifiedBy>Mariam</cp:lastModifiedBy>
  <cp:revision>683</cp:revision>
  <dcterms:created xsi:type="dcterms:W3CDTF">2011-03-20T17:07:22Z</dcterms:created>
  <dcterms:modified xsi:type="dcterms:W3CDTF">2016-03-24T07:42:03Z</dcterms:modified>
</cp:coreProperties>
</file>