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5" r:id="rId2"/>
    <p:sldMasterId id="2147483731" r:id="rId3"/>
  </p:sldMasterIdLst>
  <p:notesMasterIdLst>
    <p:notesMasterId r:id="rId27"/>
  </p:notesMasterIdLst>
  <p:handoutMasterIdLst>
    <p:handoutMasterId r:id="rId28"/>
  </p:handoutMasterIdLst>
  <p:sldIdLst>
    <p:sldId id="260" r:id="rId4"/>
    <p:sldId id="768" r:id="rId5"/>
    <p:sldId id="745" r:id="rId6"/>
    <p:sldId id="803" r:id="rId7"/>
    <p:sldId id="804" r:id="rId8"/>
    <p:sldId id="805" r:id="rId9"/>
    <p:sldId id="806" r:id="rId10"/>
    <p:sldId id="807" r:id="rId11"/>
    <p:sldId id="808" r:id="rId12"/>
    <p:sldId id="809" r:id="rId13"/>
    <p:sldId id="689" r:id="rId14"/>
    <p:sldId id="730" r:id="rId15"/>
    <p:sldId id="738" r:id="rId16"/>
    <p:sldId id="771" r:id="rId17"/>
    <p:sldId id="736" r:id="rId18"/>
    <p:sldId id="739" r:id="rId19"/>
    <p:sldId id="791" r:id="rId20"/>
    <p:sldId id="740" r:id="rId21"/>
    <p:sldId id="772" r:id="rId22"/>
    <p:sldId id="744" r:id="rId23"/>
    <p:sldId id="746" r:id="rId24"/>
    <p:sldId id="802" r:id="rId25"/>
    <p:sldId id="747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68E0E7-5BD5-0C43-A1D1-449F588E35EF}">
          <p14:sldIdLst>
            <p14:sldId id="260"/>
            <p14:sldId id="768"/>
            <p14:sldId id="745"/>
            <p14:sldId id="803"/>
            <p14:sldId id="804"/>
            <p14:sldId id="805"/>
            <p14:sldId id="806"/>
            <p14:sldId id="807"/>
            <p14:sldId id="808"/>
            <p14:sldId id="809"/>
            <p14:sldId id="689"/>
            <p14:sldId id="730"/>
            <p14:sldId id="738"/>
            <p14:sldId id="771"/>
            <p14:sldId id="736"/>
            <p14:sldId id="739"/>
            <p14:sldId id="791"/>
            <p14:sldId id="740"/>
            <p14:sldId id="772"/>
            <p14:sldId id="744"/>
            <p14:sldId id="746"/>
            <p14:sldId id="802"/>
            <p14:sldId id="7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5D6B"/>
    <a:srgbClr val="080808"/>
    <a:srgbClr val="222730"/>
    <a:srgbClr val="22272E"/>
    <a:srgbClr val="00486C"/>
    <a:srgbClr val="001E2D"/>
    <a:srgbClr val="2CA59A"/>
    <a:srgbClr val="202F3E"/>
    <a:srgbClr val="5D39AD"/>
    <a:srgbClr val="CAD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5" autoAdjust="0"/>
    <p:restoredTop sz="90207" autoAdjust="0"/>
  </p:normalViewPr>
  <p:slideViewPr>
    <p:cSldViewPr snapToGrid="0" snapToObjects="1">
      <p:cViewPr>
        <p:scale>
          <a:sx n="100" d="100"/>
          <a:sy n="100" d="100"/>
        </p:scale>
        <p:origin x="1120" y="6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42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FDE89-C194-D34D-83AA-9AFBD74DC4D7}" type="datetimeFigureOut">
              <a:rPr lang="en-US" smtClean="0">
                <a:latin typeface="Arial" panose="020B0604020202020204" pitchFamily="34" charset="0"/>
              </a:rPr>
              <a:t>3/22/16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4ACF-CE2C-F94C-B805-C3C372F63E8E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19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365265E-CF0D-482F-B6C0-2D0A61325EDF}" type="datetimeFigureOut">
              <a:rPr lang="en-US" smtClean="0"/>
              <a:pPr/>
              <a:t>3/22/16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B916F33-83BD-4A0C-9E54-20647671EB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7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Symantec identified 50 victims in Russia and Saudi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6F33-83BD-4A0C-9E54-20647671EB6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Route to one of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CnC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ip</a:t>
            </a:r>
            <a:r>
              <a:rPr lang="en-US" baseline="0" dirty="0" smtClean="0"/>
              <a:t> addresses in </a:t>
            </a:r>
            <a:r>
              <a:rPr lang="en-US" dirty="0" smtClean="0"/>
              <a:t>Afghanistan through Ukraine and Russia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16F33-83BD-4A0C-9E54-20647671EB6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1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3704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_2_colum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16278" y="1482528"/>
            <a:ext cx="3732389" cy="99460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931834" y="1482528"/>
            <a:ext cx="3732389" cy="997202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" y="2609853"/>
            <a:ext cx="4568529" cy="180022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568529" y="2609322"/>
            <a:ext cx="4568530" cy="1800224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553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_3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302" y="1"/>
            <a:ext cx="2285349" cy="25825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58649" y="1"/>
            <a:ext cx="2285350" cy="25825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2582595"/>
            <a:ext cx="4570699" cy="25609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16278" y="1710788"/>
            <a:ext cx="3845279" cy="217398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14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1_2_imag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58649" y="2560908"/>
            <a:ext cx="2285350" cy="25825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"/>
            <a:ext cx="4570699" cy="25609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16278" y="1710788"/>
            <a:ext cx="3845279" cy="2173989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554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_2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573301" y="1"/>
            <a:ext cx="4570698" cy="25825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2604" y="2582595"/>
            <a:ext cx="4570699" cy="25609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803024" y="2798287"/>
            <a:ext cx="3845279" cy="1445565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296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1_3_imag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573301" y="1"/>
            <a:ext cx="4570698" cy="25825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2603" y="2582595"/>
            <a:ext cx="2284048" cy="25609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803024" y="2798287"/>
            <a:ext cx="3845279" cy="144556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286652" y="2582595"/>
            <a:ext cx="2286651" cy="25609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7209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9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_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0"/>
            <a:ext cx="4570699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16278" y="2489153"/>
            <a:ext cx="3845279" cy="217398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554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1_2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1"/>
            <a:ext cx="4570699" cy="25606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16277" y="1668743"/>
            <a:ext cx="3732390" cy="217398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573303" y="2560639"/>
            <a:ext cx="4570699" cy="12820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613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_2_imag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1"/>
            <a:ext cx="4570699" cy="25606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16277" y="1668743"/>
            <a:ext cx="3732390" cy="217398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573303" y="2560638"/>
            <a:ext cx="4570699" cy="25828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21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507537" y="4468883"/>
            <a:ext cx="3565701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44813" y="1777996"/>
            <a:ext cx="2251666" cy="174020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4814" y="3967990"/>
            <a:ext cx="2251666" cy="349067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accent6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3" y="838554"/>
            <a:ext cx="6401347" cy="3861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3" y="1156342"/>
            <a:ext cx="6212130" cy="3486215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1_4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-6987" y="1"/>
            <a:ext cx="4574541" cy="257787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2834034"/>
            <a:ext cx="2667000" cy="35525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2834034"/>
            <a:ext cx="2667000" cy="35525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2834034"/>
            <a:ext cx="2667000" cy="35525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91413" y="3354671"/>
            <a:ext cx="3049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-6987" y="3354389"/>
            <a:ext cx="3049200" cy="1419225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42213" y="3354104"/>
            <a:ext cx="3049200" cy="1419225"/>
          </a:xfrm>
        </p:spPr>
        <p:txBody>
          <a:bodyPr/>
          <a:lstStyle/>
          <a:p>
            <a:endParaRPr lang="en-US"/>
          </a:p>
        </p:txBody>
      </p:sp>
      <p:pic>
        <p:nvPicPr>
          <p:cNvPr id="2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6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43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4856543" y="1158645"/>
            <a:ext cx="3951283" cy="141922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4856541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728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title_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337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4109853"/>
            <a:ext cx="7422093" cy="506779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3674019"/>
            <a:ext cx="7423705" cy="42506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2598"/>
            <a:ext cx="9147224" cy="3453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8428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 flipH="1">
            <a:off x="507537" y="4468883"/>
            <a:ext cx="3565701" cy="0"/>
          </a:xfrm>
          <a:prstGeom prst="line">
            <a:avLst/>
          </a:prstGeom>
          <a:ln w="12700" cmpd="sng">
            <a:solidFill>
              <a:schemeClr val="accent6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4" y="1401637"/>
            <a:ext cx="5576048" cy="3267248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37287" y="1812080"/>
            <a:ext cx="4088824" cy="2420563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44813" y="1486876"/>
            <a:ext cx="3297654" cy="203132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4813" y="3855392"/>
            <a:ext cx="3297654" cy="46166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accent6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2_4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7310438" y="1171577"/>
            <a:ext cx="1833562" cy="1795462"/>
          </a:xfrm>
          <a:solidFill>
            <a:schemeClr val="accent6"/>
          </a:solidFill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0" y="2963865"/>
            <a:ext cx="1809750" cy="1800224"/>
          </a:xfrm>
          <a:solidFill>
            <a:schemeClr val="accent6"/>
          </a:solidFill>
        </p:spPr>
        <p:txBody>
          <a:bodyPr/>
          <a:lstStyle/>
          <a:p>
            <a:pPr lvl="0"/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43315" y="1171576"/>
            <a:ext cx="3667125" cy="3592513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7310438" y="2965450"/>
            <a:ext cx="1833562" cy="179863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1809752" y="2963864"/>
            <a:ext cx="1833563" cy="1793875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2" y="1171575"/>
            <a:ext cx="3643313" cy="1792288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4"/>
          </p:nvPr>
        </p:nvSpPr>
        <p:spPr>
          <a:xfrm>
            <a:off x="183425" y="3307781"/>
            <a:ext cx="1441450" cy="1106039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31"/>
          <p:cNvSpPr>
            <a:spLocks noGrp="1"/>
          </p:cNvSpPr>
          <p:nvPr>
            <p:ph type="body" sz="quarter" idx="15"/>
          </p:nvPr>
        </p:nvSpPr>
        <p:spPr>
          <a:xfrm>
            <a:off x="7508012" y="1519338"/>
            <a:ext cx="1441450" cy="1106039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3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463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6" grpId="0"/>
      <p:bldP spid="28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2_4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35" name="Text Placeholder 31"/>
          <p:cNvSpPr>
            <a:spLocks noGrp="1"/>
          </p:cNvSpPr>
          <p:nvPr>
            <p:ph type="body" sz="quarter" idx="15"/>
          </p:nvPr>
        </p:nvSpPr>
        <p:spPr>
          <a:xfrm>
            <a:off x="454224" y="3234013"/>
            <a:ext cx="2864081" cy="1530572"/>
          </a:xfrm>
        </p:spPr>
        <p:txBody>
          <a:bodyPr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310438" y="1173164"/>
            <a:ext cx="1833562" cy="3589889"/>
          </a:xfrm>
          <a:solidFill>
            <a:schemeClr val="bg1"/>
          </a:solidFill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478038" y="3564252"/>
            <a:ext cx="1832400" cy="11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5478038" y="2365079"/>
            <a:ext cx="1832400" cy="11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5478038" y="1166279"/>
            <a:ext cx="1832400" cy="11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3645638" y="3564252"/>
            <a:ext cx="1832400" cy="11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3645638" y="2365079"/>
            <a:ext cx="1832400" cy="11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6"/>
          </p:nvPr>
        </p:nvSpPr>
        <p:spPr>
          <a:xfrm>
            <a:off x="3645638" y="1166279"/>
            <a:ext cx="1832400" cy="119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1827638" y="1166280"/>
            <a:ext cx="1818000" cy="18065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7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9638" y="1173164"/>
            <a:ext cx="1818000" cy="17996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261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/>
      <p:bldP spid="52" grpId="0"/>
      <p:bldP spid="53" grpId="0"/>
      <p:bldP spid="54" grpId="0"/>
      <p:bldP spid="55" grpId="0"/>
      <p:bldP spid="56" grpId="0"/>
      <p:bldP spid="8" grpId="0"/>
      <p:bldP spid="5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2_3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44" name="Text Placeholder 31"/>
          <p:cNvSpPr>
            <a:spLocks noGrp="1"/>
          </p:cNvSpPr>
          <p:nvPr>
            <p:ph type="body" sz="quarter" idx="15"/>
          </p:nvPr>
        </p:nvSpPr>
        <p:spPr>
          <a:xfrm>
            <a:off x="430445" y="1603471"/>
            <a:ext cx="2800953" cy="1106039"/>
          </a:xfrm>
        </p:spPr>
        <p:txBody>
          <a:bodyPr>
            <a:normAutofit/>
          </a:bodyPr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44900" y="1171576"/>
            <a:ext cx="3663950" cy="3590925"/>
          </a:xfrm>
        </p:spPr>
        <p:txBody>
          <a:bodyPr/>
          <a:lstStyle/>
          <a:p>
            <a:endParaRPr lang="en-US"/>
          </a:p>
        </p:txBody>
      </p:sp>
      <p:sp>
        <p:nvSpPr>
          <p:cNvPr id="4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1809750" y="2967039"/>
            <a:ext cx="1835150" cy="1797050"/>
          </a:xfrm>
        </p:spPr>
        <p:txBody>
          <a:bodyPr/>
          <a:lstStyle/>
          <a:p>
            <a:endParaRPr lang="en-US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0" y="2968626"/>
            <a:ext cx="1809750" cy="1793875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Text Placeholder 48"/>
          <p:cNvSpPr>
            <a:spLocks noGrp="1"/>
          </p:cNvSpPr>
          <p:nvPr>
            <p:ph type="body" sz="quarter" idx="19"/>
          </p:nvPr>
        </p:nvSpPr>
        <p:spPr>
          <a:xfrm>
            <a:off x="7308850" y="1171576"/>
            <a:ext cx="1835150" cy="3592513"/>
          </a:xfrm>
          <a:solidFill>
            <a:schemeClr val="bg1"/>
          </a:solidFill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15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2_4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6856415" y="2990850"/>
            <a:ext cx="2287587" cy="1797050"/>
          </a:xfrm>
          <a:solidFill>
            <a:schemeClr val="accent6"/>
          </a:solidFill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1190626"/>
            <a:ext cx="2286000" cy="18002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286000" y="1190626"/>
            <a:ext cx="2293946" cy="1801813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38" name="Picture Placeholder 5"/>
          <p:cNvSpPr>
            <a:spLocks noGrp="1"/>
          </p:cNvSpPr>
          <p:nvPr userDrawn="1">
            <p:ph type="pic" sz="quarter" idx="17"/>
          </p:nvPr>
        </p:nvSpPr>
        <p:spPr>
          <a:xfrm>
            <a:off x="6856412" y="1191124"/>
            <a:ext cx="2276465" cy="1803397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31"/>
          <p:cNvSpPr>
            <a:spLocks noGrp="1"/>
          </p:cNvSpPr>
          <p:nvPr>
            <p:ph type="body" sz="quarter" idx="14"/>
          </p:nvPr>
        </p:nvSpPr>
        <p:spPr>
          <a:xfrm>
            <a:off x="7039835" y="3338439"/>
            <a:ext cx="1824574" cy="1106039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4579947" y="1195628"/>
            <a:ext cx="2276465" cy="1798893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1161638" y="3512668"/>
            <a:ext cx="4549489" cy="76985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543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2_3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16278" y="1365227"/>
            <a:ext cx="2568223" cy="6883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39804" y="1365227"/>
            <a:ext cx="2667000" cy="6883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94800" y="2214656"/>
            <a:ext cx="3049200" cy="2577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2214058"/>
            <a:ext cx="3049200" cy="257791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49200" y="2214058"/>
            <a:ext cx="3049200" cy="2577915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162111" y="1373006"/>
            <a:ext cx="2568223" cy="68830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8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1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1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1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1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29086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29086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29086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29086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2582595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2582595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2582595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2582595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387167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387167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387167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3871674"/>
            <a:ext cx="2304001" cy="12839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38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38665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1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1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29086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290864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2582595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2582595"/>
            <a:ext cx="2304001" cy="128392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051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25747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6940"/>
            <a:ext cx="2304001" cy="25817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"/>
            <a:ext cx="2304001" cy="25747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2"/>
            <a:ext cx="2304001" cy="25747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2582594"/>
            <a:ext cx="2304001" cy="25747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2582595"/>
            <a:ext cx="4614396" cy="25609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2582596"/>
            <a:ext cx="2304001" cy="257478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167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3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4942"/>
            <a:ext cx="2304001" cy="51995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1882"/>
            <a:ext cx="2304001" cy="52064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4941"/>
            <a:ext cx="2304001" cy="51995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4940"/>
            <a:ext cx="2304001" cy="519952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79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4411"/>
            <a:ext cx="4570972" cy="52135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519952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81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1"/>
            <a:ext cx="4572209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1"/>
            <a:ext cx="4571245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290864"/>
            <a:ext cx="4572209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290864"/>
            <a:ext cx="4571245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2582595"/>
            <a:ext cx="4572209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2582595"/>
            <a:ext cx="4571245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3873458"/>
            <a:ext cx="4572209" cy="12839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3873458"/>
            <a:ext cx="4571245" cy="12839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850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-6072"/>
            <a:ext cx="2304001" cy="25747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303337" y="-6072"/>
            <a:ext cx="2304001" cy="25747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" y="2568714"/>
            <a:ext cx="2304001" cy="25747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303337" y="2568716"/>
            <a:ext cx="2304001" cy="25747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2586848"/>
            <a:ext cx="3974393" cy="10561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4856542" y="415430"/>
            <a:ext cx="1998002" cy="7423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93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16277" y="1668743"/>
            <a:ext cx="3732390" cy="217398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183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2988236"/>
            <a:ext cx="2667000" cy="17773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2988236"/>
            <a:ext cx="2667000" cy="17773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2988236"/>
            <a:ext cx="2667000" cy="17773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2324370"/>
            <a:ext cx="8489857" cy="506779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151063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7697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3602799"/>
            <a:ext cx="4163977" cy="1062598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3602799"/>
            <a:ext cx="4174925" cy="1062598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1660285"/>
            <a:ext cx="2003756" cy="177618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1660285"/>
            <a:ext cx="2003756" cy="177618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1660285"/>
            <a:ext cx="2003756" cy="177618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1660285"/>
            <a:ext cx="2003756" cy="177618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39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2864145"/>
            <a:ext cx="1821596" cy="1882458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2864145"/>
            <a:ext cx="1821596" cy="1882458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2864145"/>
            <a:ext cx="1821596" cy="1882458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2864145"/>
            <a:ext cx="1821596" cy="1882458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1648452"/>
            <a:ext cx="1821596" cy="1062598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1648452"/>
            <a:ext cx="1821596" cy="1062598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1648452"/>
            <a:ext cx="1821596" cy="1062598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1648452"/>
            <a:ext cx="1821596" cy="1062598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7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433500"/>
            <a:ext cx="2286000" cy="20700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95620" y="1433500"/>
            <a:ext cx="2286000" cy="20700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0" y="1433500"/>
            <a:ext cx="2286000" cy="20700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55991" y="1433500"/>
            <a:ext cx="2286000" cy="20700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8712" y="3758340"/>
            <a:ext cx="1804676" cy="955226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36"/>
          </p:nvPr>
        </p:nvSpPr>
        <p:spPr>
          <a:xfrm>
            <a:off x="2566857" y="3758340"/>
            <a:ext cx="1804676" cy="955226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37"/>
          </p:nvPr>
        </p:nvSpPr>
        <p:spPr>
          <a:xfrm>
            <a:off x="4785002" y="3758340"/>
            <a:ext cx="1804676" cy="955226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38"/>
          </p:nvPr>
        </p:nvSpPr>
        <p:spPr>
          <a:xfrm>
            <a:off x="7003148" y="3758340"/>
            <a:ext cx="1804676" cy="955226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159455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2620608"/>
            <a:ext cx="1026050" cy="102605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pic>
        <p:nvPicPr>
          <p:cNvPr id="4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4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37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66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title_5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16277" y="1901694"/>
            <a:ext cx="1620000" cy="2716026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087081" y="1901694"/>
            <a:ext cx="1620000" cy="2716026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3757886" y="1901694"/>
            <a:ext cx="1620000" cy="2716026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428691" y="1901694"/>
            <a:ext cx="1620000" cy="2716026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7099495" y="1901694"/>
            <a:ext cx="1620000" cy="2716026"/>
          </a:xfrm>
        </p:spPr>
        <p:txBody>
          <a:bodyPr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623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4109853"/>
            <a:ext cx="7422093" cy="506779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3674019"/>
            <a:ext cx="7423705" cy="42506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1064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4873"/>
            <a:ext cx="9147224" cy="34531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727342"/>
            <a:ext cx="2667000" cy="943315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727342"/>
            <a:ext cx="2667000" cy="943315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727342"/>
            <a:ext cx="2667000" cy="943315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786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884857"/>
            <a:ext cx="4861224" cy="3864387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32584" y="1177871"/>
            <a:ext cx="4268611" cy="2413407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22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9" y="618170"/>
            <a:ext cx="3321416" cy="425082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1057083"/>
            <a:ext cx="2510304" cy="3335636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474648"/>
            <a:ext cx="6536909" cy="467590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1269236"/>
            <a:ext cx="1534297" cy="273126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3019778"/>
            <a:ext cx="2721012" cy="1549398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642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2827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685800" y="2211710"/>
            <a:ext cx="7772400" cy="784800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buClr>
                <a:schemeClr val="lt2"/>
              </a:buClr>
              <a:buNone/>
              <a:defRPr sz="2175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034296"/>
            <a:ext cx="7772400" cy="1159875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4" y="3723879"/>
            <a:ext cx="7775575" cy="935435"/>
          </a:xfrm>
        </p:spPr>
        <p:txBody>
          <a:bodyPr anchor="t" anchorCtr="0"/>
          <a:lstStyle>
            <a:lvl1pPr algn="l">
              <a:defRPr b="1" baseline="0">
                <a:solidFill>
                  <a:srgbClr val="FFFFFF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 smtClean="0"/>
              <a:t>Stefan Tanase</a:t>
            </a:r>
            <a:br>
              <a:rPr lang="en-US" dirty="0" smtClean="0"/>
            </a:br>
            <a:r>
              <a:rPr lang="en-US" dirty="0" smtClean="0"/>
              <a:t>Senior Security Researcher</a:t>
            </a:r>
            <a:br>
              <a:rPr lang="en-US" dirty="0" smtClean="0"/>
            </a:br>
            <a:r>
              <a:rPr lang="en-US" dirty="0" smtClean="0"/>
              <a:t>Global Research &amp; Analysis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55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5400000">
            <a:off x="431800" y="433388"/>
            <a:ext cx="504825" cy="431800"/>
          </a:xfrm>
          <a:prstGeom prst="triangle">
            <a:avLst/>
          </a:prstGeom>
          <a:solidFill>
            <a:srgbClr val="ED293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4" name="Picture 6" descr="Kaspersky_CMYK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4730751"/>
            <a:ext cx="1323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_great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1" y="4786314"/>
            <a:ext cx="873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11"/>
          <p:cNvSpPr txBox="1">
            <a:spLocks noGrp="1"/>
          </p:cNvSpPr>
          <p:nvPr>
            <p:ph type="title"/>
          </p:nvPr>
        </p:nvSpPr>
        <p:spPr>
          <a:xfrm>
            <a:off x="1108478" y="-92545"/>
            <a:ext cx="7531240" cy="11432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7544" y="1275606"/>
            <a:ext cx="8208912" cy="3240088"/>
          </a:xfrm>
        </p:spPr>
        <p:txBody>
          <a:bodyPr/>
          <a:lstStyle>
            <a:lvl1pPr marL="342892" indent="-342892">
              <a:buFont typeface="Lucida Grande"/>
              <a:buChar char="‣"/>
              <a:defRPr sz="2400">
                <a:solidFill>
                  <a:srgbClr val="FFFFFF"/>
                </a:solidFill>
              </a:defRPr>
            </a:lvl1pPr>
            <a:lvl2pPr marL="285743" indent="-285743">
              <a:buFont typeface="Arial"/>
              <a:buChar char="•"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2pPr>
            <a:lvl3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3pPr>
            <a:lvl4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4pPr>
            <a:lvl5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51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5400000">
            <a:off x="431800" y="433388"/>
            <a:ext cx="504825" cy="431800"/>
          </a:xfrm>
          <a:prstGeom prst="triangle">
            <a:avLst/>
          </a:prstGeom>
          <a:solidFill>
            <a:srgbClr val="ED293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4" name="Shape 11"/>
          <p:cNvSpPr txBox="1">
            <a:spLocks noGrp="1"/>
          </p:cNvSpPr>
          <p:nvPr>
            <p:ph type="title"/>
          </p:nvPr>
        </p:nvSpPr>
        <p:spPr>
          <a:xfrm>
            <a:off x="1108478" y="-92545"/>
            <a:ext cx="7531240" cy="11432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7544" y="1275606"/>
            <a:ext cx="8208912" cy="3240088"/>
          </a:xfrm>
        </p:spPr>
        <p:txBody>
          <a:bodyPr/>
          <a:lstStyle>
            <a:lvl1pPr marL="0" indent="0">
              <a:buFont typeface="Arial"/>
              <a:buNone/>
              <a:defRPr sz="2400">
                <a:solidFill>
                  <a:srgbClr val="FFFFFF"/>
                </a:solidFill>
              </a:defRPr>
            </a:lvl1pPr>
            <a:lvl2pPr marL="285743" indent="-285743">
              <a:buFont typeface="Arial"/>
              <a:buChar char="•"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2pPr>
            <a:lvl3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3pPr>
            <a:lvl4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4pPr>
            <a:lvl5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379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74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03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5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16277" y="472950"/>
            <a:ext cx="1620000" cy="414477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087081" y="472950"/>
            <a:ext cx="1620000" cy="414477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3757886" y="472950"/>
            <a:ext cx="1620000" cy="414477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428691" y="472950"/>
            <a:ext cx="1620000" cy="414477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7099495" y="472950"/>
            <a:ext cx="1620000" cy="414477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5880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8"/>
          <p:cNvSpPr txBox="1">
            <a:spLocks/>
          </p:cNvSpPr>
          <p:nvPr/>
        </p:nvSpPr>
        <p:spPr>
          <a:xfrm>
            <a:off x="683568" y="555527"/>
            <a:ext cx="7776864" cy="1722437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/>
          <a:p>
            <a:pPr defTabSz="685800">
              <a:buClr>
                <a:srgbClr val="FFFFFF"/>
              </a:buClr>
              <a:buSzPct val="100000"/>
              <a:defRPr/>
            </a:pPr>
            <a:r>
              <a:rPr lang="en-US" sz="9600" kern="0" dirty="0" smtClean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 pitchFamily="34" charset="0"/>
                <a:ea typeface="Franklin Gothic Book" pitchFamily="34" charset="0"/>
                <a:cs typeface="Arial"/>
                <a:sym typeface="Arial"/>
              </a:rPr>
              <a:t>Thank you!</a:t>
            </a:r>
          </a:p>
        </p:txBody>
      </p:sp>
      <p:sp>
        <p:nvSpPr>
          <p:cNvPr id="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4" y="3723879"/>
            <a:ext cx="7775575" cy="935435"/>
          </a:xfrm>
        </p:spPr>
        <p:txBody>
          <a:bodyPr anchor="t" anchorCtr="0"/>
          <a:lstStyle>
            <a:lvl1pPr algn="l">
              <a:defRPr b="1" baseline="0">
                <a:solidFill>
                  <a:srgbClr val="FFFFFF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 smtClean="0"/>
              <a:t>Stefan Tanase</a:t>
            </a:r>
            <a:br>
              <a:rPr lang="en-US" dirty="0" smtClean="0"/>
            </a:br>
            <a:r>
              <a:rPr lang="en-US" dirty="0" smtClean="0"/>
              <a:t>Senior Security Researcher</a:t>
            </a:r>
            <a:br>
              <a:rPr lang="en-US" dirty="0" smtClean="0"/>
            </a:br>
            <a:r>
              <a:rPr lang="en-US" dirty="0" smtClean="0"/>
              <a:t>Global Research &amp; Analysis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35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503" y="4918362"/>
            <a:ext cx="274316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40BD8DE-ADFE-49B5-985F-A74101372B34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240" y="4918362"/>
            <a:ext cx="2895600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Mobile World Congress 2013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ContentsTitle1"/>
          <p:cNvSpPr>
            <a:spLocks noGrp="1"/>
          </p:cNvSpPr>
          <p:nvPr>
            <p:ph type="body" sz="quarter" idx="12"/>
          </p:nvPr>
        </p:nvSpPr>
        <p:spPr>
          <a:xfrm>
            <a:off x="1476731" y="1042200"/>
            <a:ext cx="2984500" cy="518400"/>
          </a:xfrm>
        </p:spPr>
        <p:txBody>
          <a:bodyPr/>
          <a:lstStyle>
            <a:lvl1pPr marL="108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522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69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1" name="ContentsNumber1"/>
          <p:cNvSpPr>
            <a:spLocks noGrp="1"/>
          </p:cNvSpPr>
          <p:nvPr>
            <p:ph type="body" sz="quarter" idx="22" hasCustomPrompt="1"/>
          </p:nvPr>
        </p:nvSpPr>
        <p:spPr>
          <a:xfrm>
            <a:off x="453600" y="1042200"/>
            <a:ext cx="828000" cy="240300"/>
          </a:xfrm>
        </p:spPr>
        <p:txBody>
          <a:bodyPr/>
          <a:lstStyle>
            <a:lvl1pPr marL="10857" indent="0" algn="r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3pPr>
            <a:lvl4pPr marL="1371522" indent="0">
              <a:buNone/>
              <a:defRPr sz="2475">
                <a:solidFill>
                  <a:schemeClr val="accent4"/>
                </a:solidFill>
                <a:latin typeface="+mn-lt"/>
              </a:defRPr>
            </a:lvl4pPr>
            <a:lvl5pPr marL="1828695" indent="0">
              <a:buNone/>
              <a:defRPr sz="24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2" name="ContentsTitle2"/>
          <p:cNvSpPr>
            <a:spLocks noGrp="1"/>
          </p:cNvSpPr>
          <p:nvPr>
            <p:ph type="body" sz="quarter" idx="13"/>
          </p:nvPr>
        </p:nvSpPr>
        <p:spPr>
          <a:xfrm>
            <a:off x="1476731" y="1741500"/>
            <a:ext cx="2984500" cy="518400"/>
          </a:xfrm>
        </p:spPr>
        <p:txBody>
          <a:bodyPr/>
          <a:lstStyle>
            <a:lvl1pPr marL="108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522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69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0" name="ContentsNumber2"/>
          <p:cNvSpPr>
            <a:spLocks noGrp="1"/>
          </p:cNvSpPr>
          <p:nvPr>
            <p:ph type="body" sz="quarter" idx="21" hasCustomPrompt="1"/>
          </p:nvPr>
        </p:nvSpPr>
        <p:spPr>
          <a:xfrm>
            <a:off x="453600" y="1741500"/>
            <a:ext cx="828000" cy="240300"/>
          </a:xfrm>
        </p:spPr>
        <p:txBody>
          <a:bodyPr/>
          <a:lstStyle>
            <a:lvl1pPr marL="10857" indent="0" algn="r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3pPr>
            <a:lvl4pPr marL="1371522" indent="0">
              <a:buNone/>
              <a:defRPr sz="2475">
                <a:solidFill>
                  <a:schemeClr val="accent4"/>
                </a:solidFill>
                <a:latin typeface="+mn-lt"/>
              </a:defRPr>
            </a:lvl4pPr>
            <a:lvl5pPr marL="1828695" indent="0">
              <a:buNone/>
              <a:defRPr sz="24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3" name="ContentsTitle3"/>
          <p:cNvSpPr>
            <a:spLocks noGrp="1"/>
          </p:cNvSpPr>
          <p:nvPr>
            <p:ph type="body" sz="quarter" idx="14"/>
          </p:nvPr>
        </p:nvSpPr>
        <p:spPr>
          <a:xfrm>
            <a:off x="1476731" y="2440800"/>
            <a:ext cx="2984500" cy="518400"/>
          </a:xfrm>
        </p:spPr>
        <p:txBody>
          <a:bodyPr/>
          <a:lstStyle>
            <a:lvl1pPr marL="108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522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69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9" name="ContentsNumber3"/>
          <p:cNvSpPr>
            <a:spLocks noGrp="1"/>
          </p:cNvSpPr>
          <p:nvPr>
            <p:ph type="body" sz="quarter" idx="20" hasCustomPrompt="1"/>
          </p:nvPr>
        </p:nvSpPr>
        <p:spPr>
          <a:xfrm>
            <a:off x="453600" y="2440800"/>
            <a:ext cx="828000" cy="240300"/>
          </a:xfrm>
        </p:spPr>
        <p:txBody>
          <a:bodyPr/>
          <a:lstStyle>
            <a:lvl1pPr marL="10857" indent="0" algn="r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3pPr>
            <a:lvl4pPr marL="1371522" indent="0">
              <a:buNone/>
              <a:defRPr sz="2475">
                <a:solidFill>
                  <a:schemeClr val="accent4"/>
                </a:solidFill>
                <a:latin typeface="+mn-lt"/>
              </a:defRPr>
            </a:lvl4pPr>
            <a:lvl5pPr marL="1828695" indent="0">
              <a:buNone/>
              <a:defRPr sz="24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4" name="ContentsTitle4"/>
          <p:cNvSpPr>
            <a:spLocks noGrp="1"/>
          </p:cNvSpPr>
          <p:nvPr>
            <p:ph type="body" sz="quarter" idx="15"/>
          </p:nvPr>
        </p:nvSpPr>
        <p:spPr>
          <a:xfrm>
            <a:off x="1476731" y="3140100"/>
            <a:ext cx="2984500" cy="518400"/>
          </a:xfrm>
        </p:spPr>
        <p:txBody>
          <a:bodyPr/>
          <a:lstStyle>
            <a:lvl1pPr marL="108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522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69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8" name="ContentsNumber4"/>
          <p:cNvSpPr>
            <a:spLocks noGrp="1"/>
          </p:cNvSpPr>
          <p:nvPr>
            <p:ph type="body" sz="quarter" idx="19" hasCustomPrompt="1"/>
          </p:nvPr>
        </p:nvSpPr>
        <p:spPr>
          <a:xfrm>
            <a:off x="453600" y="3140100"/>
            <a:ext cx="828000" cy="240300"/>
          </a:xfrm>
        </p:spPr>
        <p:txBody>
          <a:bodyPr/>
          <a:lstStyle>
            <a:lvl1pPr marL="10857" indent="0" algn="r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3pPr>
            <a:lvl4pPr marL="1371522" indent="0">
              <a:buNone/>
              <a:defRPr sz="2475">
                <a:solidFill>
                  <a:schemeClr val="accent4"/>
                </a:solidFill>
                <a:latin typeface="+mn-lt"/>
              </a:defRPr>
            </a:lvl4pPr>
            <a:lvl5pPr marL="1828695" indent="0">
              <a:buNone/>
              <a:defRPr sz="24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9" name="ContentsTitle5"/>
          <p:cNvSpPr>
            <a:spLocks noGrp="1"/>
          </p:cNvSpPr>
          <p:nvPr>
            <p:ph type="body" sz="quarter" idx="16"/>
          </p:nvPr>
        </p:nvSpPr>
        <p:spPr>
          <a:xfrm>
            <a:off x="5685261" y="1042200"/>
            <a:ext cx="2984500" cy="518400"/>
          </a:xfrm>
        </p:spPr>
        <p:txBody>
          <a:bodyPr/>
          <a:lstStyle>
            <a:lvl1pPr marL="108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522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69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4" name="ContentsNumber5"/>
          <p:cNvSpPr>
            <a:spLocks noGrp="1"/>
          </p:cNvSpPr>
          <p:nvPr>
            <p:ph type="body" sz="quarter" idx="25" hasCustomPrompt="1"/>
          </p:nvPr>
        </p:nvSpPr>
        <p:spPr>
          <a:xfrm>
            <a:off x="4677842" y="1042200"/>
            <a:ext cx="828000" cy="240300"/>
          </a:xfrm>
        </p:spPr>
        <p:txBody>
          <a:bodyPr/>
          <a:lstStyle>
            <a:lvl1pPr marL="10857" indent="0" algn="r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3pPr>
            <a:lvl4pPr marL="1371522" indent="0">
              <a:buNone/>
              <a:defRPr sz="2475">
                <a:solidFill>
                  <a:schemeClr val="accent4"/>
                </a:solidFill>
                <a:latin typeface="+mn-lt"/>
              </a:defRPr>
            </a:lvl4pPr>
            <a:lvl5pPr marL="1828695" indent="0">
              <a:buNone/>
              <a:defRPr sz="24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30" name="ContentsTitle6"/>
          <p:cNvSpPr>
            <a:spLocks noGrp="1"/>
          </p:cNvSpPr>
          <p:nvPr>
            <p:ph type="body" sz="quarter" idx="17"/>
          </p:nvPr>
        </p:nvSpPr>
        <p:spPr>
          <a:xfrm>
            <a:off x="5685261" y="1741500"/>
            <a:ext cx="2984500" cy="518400"/>
          </a:xfrm>
        </p:spPr>
        <p:txBody>
          <a:bodyPr/>
          <a:lstStyle>
            <a:lvl1pPr marL="108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522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69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3" name="ContentsNumber6"/>
          <p:cNvSpPr>
            <a:spLocks noGrp="1"/>
          </p:cNvSpPr>
          <p:nvPr>
            <p:ph type="body" sz="quarter" idx="24" hasCustomPrompt="1"/>
          </p:nvPr>
        </p:nvSpPr>
        <p:spPr>
          <a:xfrm>
            <a:off x="4677842" y="1741500"/>
            <a:ext cx="828000" cy="240300"/>
          </a:xfrm>
        </p:spPr>
        <p:txBody>
          <a:bodyPr/>
          <a:lstStyle>
            <a:lvl1pPr marL="10857" indent="0" algn="r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3pPr>
            <a:lvl4pPr marL="1371522" indent="0">
              <a:buNone/>
              <a:defRPr sz="2475">
                <a:solidFill>
                  <a:schemeClr val="accent4"/>
                </a:solidFill>
                <a:latin typeface="+mn-lt"/>
              </a:defRPr>
            </a:lvl4pPr>
            <a:lvl5pPr marL="1828695" indent="0">
              <a:buNone/>
              <a:defRPr sz="24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31" name="ContentsTitle7"/>
          <p:cNvSpPr>
            <a:spLocks noGrp="1"/>
          </p:cNvSpPr>
          <p:nvPr>
            <p:ph type="body" sz="quarter" idx="18"/>
          </p:nvPr>
        </p:nvSpPr>
        <p:spPr>
          <a:xfrm>
            <a:off x="5685261" y="2440800"/>
            <a:ext cx="2984500" cy="518400"/>
          </a:xfrm>
        </p:spPr>
        <p:txBody>
          <a:bodyPr/>
          <a:lstStyle>
            <a:lvl1pPr marL="1085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371522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82869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2" name="ContentsNumber7"/>
          <p:cNvSpPr>
            <a:spLocks noGrp="1"/>
          </p:cNvSpPr>
          <p:nvPr>
            <p:ph type="body" sz="quarter" idx="23" hasCustomPrompt="1"/>
          </p:nvPr>
        </p:nvSpPr>
        <p:spPr>
          <a:xfrm>
            <a:off x="4677842" y="2440800"/>
            <a:ext cx="828000" cy="240300"/>
          </a:xfrm>
        </p:spPr>
        <p:txBody>
          <a:bodyPr/>
          <a:lstStyle>
            <a:lvl1pPr marL="10857" indent="0" algn="r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2pPr>
            <a:lvl3pPr marL="227780" indent="0">
              <a:buFont typeface="Arial" pitchFamily="34" charset="0"/>
              <a:buNone/>
              <a:defRPr sz="2475">
                <a:solidFill>
                  <a:schemeClr val="accent4"/>
                </a:solidFill>
                <a:latin typeface="+mn-lt"/>
              </a:defRPr>
            </a:lvl3pPr>
            <a:lvl4pPr marL="1371522" indent="0">
              <a:buNone/>
              <a:defRPr sz="2475">
                <a:solidFill>
                  <a:schemeClr val="accent4"/>
                </a:solidFill>
                <a:latin typeface="+mn-lt"/>
              </a:defRPr>
            </a:lvl4pPr>
            <a:lvl5pPr marL="1828695" indent="0">
              <a:buNone/>
              <a:defRPr sz="24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372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(no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137" y="2528924"/>
            <a:ext cx="7863731" cy="559565"/>
          </a:xfrm>
        </p:spPr>
        <p:txBody>
          <a:bodyPr/>
          <a:lstStyle>
            <a:lvl1pPr>
              <a:lnSpc>
                <a:spcPts val="36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0136" y="3874751"/>
            <a:ext cx="7862818" cy="7547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2778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735547"/>
            <a:ext cx="2919058" cy="945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735547"/>
            <a:ext cx="2919058" cy="9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23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01132" y="4876477"/>
            <a:ext cx="274316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B11E38-055B-4273-B7E5-4E4AEF72C532}" type="slidenum"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76300" y="4876477"/>
            <a:ext cx="2895600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68314" y="986881"/>
            <a:ext cx="8207375" cy="430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8313" y="1418035"/>
            <a:ext cx="8207376" cy="3206354"/>
          </a:xfrm>
        </p:spPr>
        <p:txBody>
          <a:bodyPr/>
          <a:lstStyle>
            <a:lvl1pPr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/>
            </a:lvl2pPr>
            <a:lvl3pPr marL="22778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45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503" y="4918362"/>
            <a:ext cx="274316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40BD8DE-ADFE-49B5-985F-A74101372B34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240" y="4918362"/>
            <a:ext cx="2895600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Mobile World Congress 2013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4" y="1026559"/>
            <a:ext cx="8207375" cy="3592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872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02C466-3D48-4D8E-BEB3-FDD0439AE24C}" type="datetimeFigureOut"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3/22/16</a:t>
            </a:fld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6FF169-F5E1-468A-8537-07E585E3EBDA}" type="slidenum"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38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(no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137" y="2528924"/>
            <a:ext cx="7863731" cy="559565"/>
          </a:xfrm>
        </p:spPr>
        <p:txBody>
          <a:bodyPr/>
          <a:lstStyle>
            <a:lvl1pPr>
              <a:lnSpc>
                <a:spcPts val="36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0136" y="3874751"/>
            <a:ext cx="7862818" cy="7547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2778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735547"/>
            <a:ext cx="2919058" cy="9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503" y="4918362"/>
            <a:ext cx="274316" cy="146288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40BD8DE-ADFE-49B5-985F-A74101372B34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240" y="4918362"/>
            <a:ext cx="2895600" cy="146288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Mobile World Congress 2013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4" y="1026559"/>
            <a:ext cx="8207375" cy="35921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325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40BD8DE-ADFE-49B5-985F-A74101372B34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Mobile World Congress 2013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ContentsTitle1"/>
          <p:cNvSpPr>
            <a:spLocks noGrp="1"/>
          </p:cNvSpPr>
          <p:nvPr>
            <p:ph type="body" sz="quarter" idx="12"/>
          </p:nvPr>
        </p:nvSpPr>
        <p:spPr>
          <a:xfrm>
            <a:off x="1476731" y="10422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1" name="ContentsNumber1"/>
          <p:cNvSpPr>
            <a:spLocks noGrp="1"/>
          </p:cNvSpPr>
          <p:nvPr>
            <p:ph type="body" sz="quarter" idx="22" hasCustomPrompt="1"/>
          </p:nvPr>
        </p:nvSpPr>
        <p:spPr>
          <a:xfrm>
            <a:off x="453600" y="10422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2" name="ContentsTitle2"/>
          <p:cNvSpPr>
            <a:spLocks noGrp="1"/>
          </p:cNvSpPr>
          <p:nvPr>
            <p:ph type="body" sz="quarter" idx="13"/>
          </p:nvPr>
        </p:nvSpPr>
        <p:spPr>
          <a:xfrm>
            <a:off x="1476731" y="17415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0" name="ContentsNumber2"/>
          <p:cNvSpPr>
            <a:spLocks noGrp="1"/>
          </p:cNvSpPr>
          <p:nvPr>
            <p:ph type="body" sz="quarter" idx="21" hasCustomPrompt="1"/>
          </p:nvPr>
        </p:nvSpPr>
        <p:spPr>
          <a:xfrm>
            <a:off x="453600" y="17415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3" name="ContentsTitle3"/>
          <p:cNvSpPr>
            <a:spLocks noGrp="1"/>
          </p:cNvSpPr>
          <p:nvPr>
            <p:ph type="body" sz="quarter" idx="14"/>
          </p:nvPr>
        </p:nvSpPr>
        <p:spPr>
          <a:xfrm>
            <a:off x="1476731" y="24408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39" name="ContentsNumber3"/>
          <p:cNvSpPr>
            <a:spLocks noGrp="1"/>
          </p:cNvSpPr>
          <p:nvPr>
            <p:ph type="body" sz="quarter" idx="20" hasCustomPrompt="1"/>
          </p:nvPr>
        </p:nvSpPr>
        <p:spPr>
          <a:xfrm>
            <a:off x="453600" y="24408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4" name="ContentsTitle4"/>
          <p:cNvSpPr>
            <a:spLocks noGrp="1"/>
          </p:cNvSpPr>
          <p:nvPr>
            <p:ph type="body" sz="quarter" idx="15"/>
          </p:nvPr>
        </p:nvSpPr>
        <p:spPr>
          <a:xfrm>
            <a:off x="1476731" y="31401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38" name="ContentsNumber4"/>
          <p:cNvSpPr>
            <a:spLocks noGrp="1"/>
          </p:cNvSpPr>
          <p:nvPr>
            <p:ph type="body" sz="quarter" idx="19" hasCustomPrompt="1"/>
          </p:nvPr>
        </p:nvSpPr>
        <p:spPr>
          <a:xfrm>
            <a:off x="453600" y="31401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9" name="ContentsTitle5"/>
          <p:cNvSpPr>
            <a:spLocks noGrp="1"/>
          </p:cNvSpPr>
          <p:nvPr>
            <p:ph type="body" sz="quarter" idx="16"/>
          </p:nvPr>
        </p:nvSpPr>
        <p:spPr>
          <a:xfrm>
            <a:off x="5685261" y="10422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4" name="ContentsNumber5"/>
          <p:cNvSpPr>
            <a:spLocks noGrp="1"/>
          </p:cNvSpPr>
          <p:nvPr>
            <p:ph type="body" sz="quarter" idx="25" hasCustomPrompt="1"/>
          </p:nvPr>
        </p:nvSpPr>
        <p:spPr>
          <a:xfrm>
            <a:off x="4677842" y="10422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30" name="ContentsTitle6"/>
          <p:cNvSpPr>
            <a:spLocks noGrp="1"/>
          </p:cNvSpPr>
          <p:nvPr>
            <p:ph type="body" sz="quarter" idx="17"/>
          </p:nvPr>
        </p:nvSpPr>
        <p:spPr>
          <a:xfrm>
            <a:off x="5685261" y="17415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3" name="ContentsNumber6"/>
          <p:cNvSpPr>
            <a:spLocks noGrp="1"/>
          </p:cNvSpPr>
          <p:nvPr>
            <p:ph type="body" sz="quarter" idx="24" hasCustomPrompt="1"/>
          </p:nvPr>
        </p:nvSpPr>
        <p:spPr>
          <a:xfrm>
            <a:off x="4677842" y="17415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31" name="ContentsTitle7"/>
          <p:cNvSpPr>
            <a:spLocks noGrp="1"/>
          </p:cNvSpPr>
          <p:nvPr>
            <p:ph type="body" sz="quarter" idx="18"/>
          </p:nvPr>
        </p:nvSpPr>
        <p:spPr>
          <a:xfrm>
            <a:off x="5685261" y="24408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2" name="ContentsNumber7"/>
          <p:cNvSpPr>
            <a:spLocks noGrp="1"/>
          </p:cNvSpPr>
          <p:nvPr>
            <p:ph type="body" sz="quarter" idx="23" hasCustomPrompt="1"/>
          </p:nvPr>
        </p:nvSpPr>
        <p:spPr>
          <a:xfrm>
            <a:off x="4677842" y="24408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789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312141"/>
            <a:ext cx="8426450" cy="670523"/>
          </a:xfrm>
        </p:spPr>
        <p:txBody>
          <a:bodyPr/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10152" y="4797057"/>
            <a:ext cx="274316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639123A-F87C-4031-98BC-669B89EDA100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1817" y="4797057"/>
            <a:ext cx="2895600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Security Analyst Summit 2016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6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_3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16278" y="3321917"/>
            <a:ext cx="2568223" cy="1283693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39804" y="3321917"/>
            <a:ext cx="2667000" cy="1283693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94800" y="1314546"/>
            <a:ext cx="3049200" cy="1799864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1313947"/>
            <a:ext cx="3049200" cy="1800224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49200" y="1313947"/>
            <a:ext cx="3049200" cy="1800224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3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6162111" y="3329696"/>
            <a:ext cx="2568223" cy="1283693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797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685800" y="2211710"/>
            <a:ext cx="7772400" cy="784800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buClr>
                <a:schemeClr val="lt2"/>
              </a:buClr>
              <a:buNone/>
              <a:defRPr sz="2175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034296"/>
            <a:ext cx="7772400" cy="1159875"/>
          </a:xfrm>
          <a:prstGeom prst="rect">
            <a:avLst/>
          </a:prstGeom>
        </p:spPr>
        <p:txBody>
          <a:bodyPr/>
          <a:lstStyle>
            <a:lvl1pPr algn="l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4" y="3723879"/>
            <a:ext cx="7775575" cy="935435"/>
          </a:xfrm>
        </p:spPr>
        <p:txBody>
          <a:bodyPr anchor="t" anchorCtr="0"/>
          <a:lstStyle>
            <a:lvl1pPr algn="l">
              <a:defRPr b="1" baseline="0">
                <a:solidFill>
                  <a:srgbClr val="FFFFFF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 smtClean="0"/>
              <a:t>Stefan Tanase</a:t>
            </a:r>
            <a:br>
              <a:rPr lang="en-US" dirty="0" smtClean="0"/>
            </a:br>
            <a:r>
              <a:rPr lang="en-US" dirty="0" smtClean="0"/>
              <a:t>Senior Security Researcher</a:t>
            </a:r>
            <a:br>
              <a:rPr lang="en-US" dirty="0" smtClean="0"/>
            </a:br>
            <a:r>
              <a:rPr lang="en-US" dirty="0" smtClean="0"/>
              <a:t>Global Research &amp; Analysis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069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5400000">
            <a:off x="431800" y="433388"/>
            <a:ext cx="504825" cy="431800"/>
          </a:xfrm>
          <a:prstGeom prst="triangle">
            <a:avLst/>
          </a:prstGeom>
          <a:solidFill>
            <a:srgbClr val="ED293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4" name="Picture 6" descr="Kaspersky_CMYK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4730751"/>
            <a:ext cx="1323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_great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1" y="4786314"/>
            <a:ext cx="873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11"/>
          <p:cNvSpPr txBox="1">
            <a:spLocks noGrp="1"/>
          </p:cNvSpPr>
          <p:nvPr>
            <p:ph type="title"/>
          </p:nvPr>
        </p:nvSpPr>
        <p:spPr>
          <a:xfrm>
            <a:off x="1108478" y="-92545"/>
            <a:ext cx="7531240" cy="11432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7544" y="1275606"/>
            <a:ext cx="8208912" cy="3240088"/>
          </a:xfrm>
        </p:spPr>
        <p:txBody>
          <a:bodyPr/>
          <a:lstStyle>
            <a:lvl1pPr marL="342892" indent="-342892">
              <a:buFont typeface="Lucida Grande"/>
              <a:buChar char="‣"/>
              <a:defRPr sz="2400">
                <a:solidFill>
                  <a:srgbClr val="FFFFFF"/>
                </a:solidFill>
              </a:defRPr>
            </a:lvl1pPr>
            <a:lvl2pPr marL="285743" indent="-285743">
              <a:buFont typeface="Arial"/>
              <a:buChar char="•"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2pPr>
            <a:lvl3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3pPr>
            <a:lvl4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4pPr>
            <a:lvl5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83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5400000">
            <a:off x="431800" y="433388"/>
            <a:ext cx="504825" cy="431800"/>
          </a:xfrm>
          <a:prstGeom prst="triangle">
            <a:avLst/>
          </a:prstGeom>
          <a:solidFill>
            <a:srgbClr val="ED293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4" name="Shape 11"/>
          <p:cNvSpPr txBox="1">
            <a:spLocks noGrp="1"/>
          </p:cNvSpPr>
          <p:nvPr>
            <p:ph type="title"/>
          </p:nvPr>
        </p:nvSpPr>
        <p:spPr>
          <a:xfrm>
            <a:off x="1108478" y="-92545"/>
            <a:ext cx="7531240" cy="11432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7544" y="1275606"/>
            <a:ext cx="8208912" cy="3240088"/>
          </a:xfrm>
        </p:spPr>
        <p:txBody>
          <a:bodyPr/>
          <a:lstStyle>
            <a:lvl1pPr marL="0" indent="0">
              <a:buFont typeface="Arial"/>
              <a:buNone/>
              <a:defRPr sz="2400">
                <a:solidFill>
                  <a:srgbClr val="FFFFFF"/>
                </a:solidFill>
              </a:defRPr>
            </a:lvl1pPr>
            <a:lvl2pPr marL="285743" indent="-285743">
              <a:buFont typeface="Arial"/>
              <a:buChar char="•"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2pPr>
            <a:lvl3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3pPr>
            <a:lvl4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4pPr>
            <a:lvl5pPr marL="0" indent="0">
              <a:buFont typeface="Arial"/>
              <a:buNone/>
              <a:defRPr sz="1800">
                <a:solidFill>
                  <a:srgbClr val="FFFFF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3059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74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150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8"/>
          <p:cNvSpPr txBox="1">
            <a:spLocks/>
          </p:cNvSpPr>
          <p:nvPr/>
        </p:nvSpPr>
        <p:spPr>
          <a:xfrm>
            <a:off x="683568" y="555527"/>
            <a:ext cx="7776864" cy="1722437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/>
          <a:p>
            <a:pPr defTabSz="685800">
              <a:buClr>
                <a:srgbClr val="FFFFFF"/>
              </a:buClr>
              <a:buSzPct val="100000"/>
              <a:defRPr/>
            </a:pPr>
            <a:r>
              <a:rPr lang="en-US" sz="9600" kern="0" dirty="0" smtClean="0">
                <a:solidFill>
                  <a:srgbClr val="FFFFFF"/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Book" pitchFamily="34" charset="0"/>
                <a:ea typeface="Franklin Gothic Book" pitchFamily="34" charset="0"/>
                <a:cs typeface="Arial"/>
                <a:sym typeface="Arial"/>
              </a:rPr>
              <a:t>Thank you!</a:t>
            </a:r>
          </a:p>
        </p:txBody>
      </p:sp>
      <p:sp>
        <p:nvSpPr>
          <p:cNvPr id="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4" y="3723879"/>
            <a:ext cx="7775575" cy="935435"/>
          </a:xfrm>
        </p:spPr>
        <p:txBody>
          <a:bodyPr anchor="t" anchorCtr="0"/>
          <a:lstStyle>
            <a:lvl1pPr algn="l">
              <a:defRPr b="1" baseline="0">
                <a:solidFill>
                  <a:srgbClr val="FFFFFF"/>
                </a:solidFill>
                <a:latin typeface="Franklin Gothic Book"/>
                <a:cs typeface="Franklin Gothic Book"/>
              </a:defRPr>
            </a:lvl1pPr>
          </a:lstStyle>
          <a:p>
            <a:pPr lvl="0"/>
            <a:r>
              <a:rPr lang="en-US" dirty="0" smtClean="0"/>
              <a:t>Stefan Tanase</a:t>
            </a:r>
            <a:br>
              <a:rPr lang="en-US" dirty="0" smtClean="0"/>
            </a:br>
            <a:r>
              <a:rPr lang="en-US" dirty="0" smtClean="0"/>
              <a:t>Senior Security Researcher</a:t>
            </a:r>
            <a:br>
              <a:rPr lang="en-US" dirty="0" smtClean="0"/>
            </a:br>
            <a:r>
              <a:rPr lang="en-US" dirty="0" smtClean="0"/>
              <a:t>Global Research &amp; Analysis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35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(no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137" y="2528924"/>
            <a:ext cx="7863731" cy="559565"/>
          </a:xfrm>
        </p:spPr>
        <p:txBody>
          <a:bodyPr/>
          <a:lstStyle>
            <a:lvl1pPr>
              <a:lnSpc>
                <a:spcPts val="36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0136" y="3874751"/>
            <a:ext cx="7862818" cy="7547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2778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735547"/>
            <a:ext cx="2919058" cy="945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735547"/>
            <a:ext cx="2919058" cy="9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4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503" y="4918362"/>
            <a:ext cx="274316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40BD8DE-ADFE-49B5-985F-A74101372B34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240" y="4918362"/>
            <a:ext cx="2895600" cy="146288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Mobile World Congress 2013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4" y="1026559"/>
            <a:ext cx="8207375" cy="3592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9373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(no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137" y="2528924"/>
            <a:ext cx="7863731" cy="559565"/>
          </a:xfrm>
        </p:spPr>
        <p:txBody>
          <a:bodyPr/>
          <a:lstStyle>
            <a:lvl1pPr>
              <a:lnSpc>
                <a:spcPts val="36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0136" y="3874751"/>
            <a:ext cx="7862818" cy="7547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27780" indent="0"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1" y="735547"/>
            <a:ext cx="2919058" cy="9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1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503" y="4918362"/>
            <a:ext cx="274316" cy="146288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40BD8DE-ADFE-49B5-985F-A74101372B34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1240" y="4918362"/>
            <a:ext cx="2895600" cy="146288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Mobile World Congress 2013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8314" y="1026559"/>
            <a:ext cx="8207375" cy="35921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10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040BD8DE-ADFE-49B5-985F-A74101372B34}" type="slidenum">
              <a:rPr lang="ru-RU" smtClean="0">
                <a:solidFill>
                  <a:srgbClr val="FFFFFF"/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panose="020F0502020204030204" pitchFamily="34" charset="0"/>
              </a:rPr>
              <a:t>Mobile World Congress 2013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ContentsTitle1"/>
          <p:cNvSpPr>
            <a:spLocks noGrp="1"/>
          </p:cNvSpPr>
          <p:nvPr>
            <p:ph type="body" sz="quarter" idx="12"/>
          </p:nvPr>
        </p:nvSpPr>
        <p:spPr>
          <a:xfrm>
            <a:off x="1476731" y="10422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1" name="ContentsNumber1"/>
          <p:cNvSpPr>
            <a:spLocks noGrp="1"/>
          </p:cNvSpPr>
          <p:nvPr>
            <p:ph type="body" sz="quarter" idx="22" hasCustomPrompt="1"/>
          </p:nvPr>
        </p:nvSpPr>
        <p:spPr>
          <a:xfrm>
            <a:off x="453600" y="10422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2" name="ContentsTitle2"/>
          <p:cNvSpPr>
            <a:spLocks noGrp="1"/>
          </p:cNvSpPr>
          <p:nvPr>
            <p:ph type="body" sz="quarter" idx="13"/>
          </p:nvPr>
        </p:nvSpPr>
        <p:spPr>
          <a:xfrm>
            <a:off x="1476731" y="17415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0" name="ContentsNumber2"/>
          <p:cNvSpPr>
            <a:spLocks noGrp="1"/>
          </p:cNvSpPr>
          <p:nvPr>
            <p:ph type="body" sz="quarter" idx="21" hasCustomPrompt="1"/>
          </p:nvPr>
        </p:nvSpPr>
        <p:spPr>
          <a:xfrm>
            <a:off x="453600" y="17415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3" name="ContentsTitle3"/>
          <p:cNvSpPr>
            <a:spLocks noGrp="1"/>
          </p:cNvSpPr>
          <p:nvPr>
            <p:ph type="body" sz="quarter" idx="14"/>
          </p:nvPr>
        </p:nvSpPr>
        <p:spPr>
          <a:xfrm>
            <a:off x="1476731" y="24408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39" name="ContentsNumber3"/>
          <p:cNvSpPr>
            <a:spLocks noGrp="1"/>
          </p:cNvSpPr>
          <p:nvPr>
            <p:ph type="body" sz="quarter" idx="20" hasCustomPrompt="1"/>
          </p:nvPr>
        </p:nvSpPr>
        <p:spPr>
          <a:xfrm>
            <a:off x="453600" y="24408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4" name="ContentsTitle4"/>
          <p:cNvSpPr>
            <a:spLocks noGrp="1"/>
          </p:cNvSpPr>
          <p:nvPr>
            <p:ph type="body" sz="quarter" idx="15"/>
          </p:nvPr>
        </p:nvSpPr>
        <p:spPr>
          <a:xfrm>
            <a:off x="1476731" y="31401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38" name="ContentsNumber4"/>
          <p:cNvSpPr>
            <a:spLocks noGrp="1"/>
          </p:cNvSpPr>
          <p:nvPr>
            <p:ph type="body" sz="quarter" idx="19" hasCustomPrompt="1"/>
          </p:nvPr>
        </p:nvSpPr>
        <p:spPr>
          <a:xfrm>
            <a:off x="453600" y="31401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29" name="ContentsTitle5"/>
          <p:cNvSpPr>
            <a:spLocks noGrp="1"/>
          </p:cNvSpPr>
          <p:nvPr>
            <p:ph type="body" sz="quarter" idx="16"/>
          </p:nvPr>
        </p:nvSpPr>
        <p:spPr>
          <a:xfrm>
            <a:off x="5685261" y="10422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4" name="ContentsNumber5"/>
          <p:cNvSpPr>
            <a:spLocks noGrp="1"/>
          </p:cNvSpPr>
          <p:nvPr>
            <p:ph type="body" sz="quarter" idx="25" hasCustomPrompt="1"/>
          </p:nvPr>
        </p:nvSpPr>
        <p:spPr>
          <a:xfrm>
            <a:off x="4677842" y="10422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30" name="ContentsTitle6"/>
          <p:cNvSpPr>
            <a:spLocks noGrp="1"/>
          </p:cNvSpPr>
          <p:nvPr>
            <p:ph type="body" sz="quarter" idx="17"/>
          </p:nvPr>
        </p:nvSpPr>
        <p:spPr>
          <a:xfrm>
            <a:off x="5685261" y="17415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3" name="ContentsNumber6"/>
          <p:cNvSpPr>
            <a:spLocks noGrp="1"/>
          </p:cNvSpPr>
          <p:nvPr>
            <p:ph type="body" sz="quarter" idx="24" hasCustomPrompt="1"/>
          </p:nvPr>
        </p:nvSpPr>
        <p:spPr>
          <a:xfrm>
            <a:off x="4677842" y="17415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  <p:sp>
        <p:nvSpPr>
          <p:cNvPr id="31" name="ContentsTitle7"/>
          <p:cNvSpPr>
            <a:spLocks noGrp="1"/>
          </p:cNvSpPr>
          <p:nvPr>
            <p:ph type="body" sz="quarter" idx="18"/>
          </p:nvPr>
        </p:nvSpPr>
        <p:spPr>
          <a:xfrm>
            <a:off x="5685261" y="2440800"/>
            <a:ext cx="2984500" cy="518400"/>
          </a:xfrm>
        </p:spPr>
        <p:txBody>
          <a:bodyPr/>
          <a:lstStyle>
            <a:lvl1pPr marL="814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028667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1371556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ru-RU" dirty="0"/>
          </a:p>
        </p:txBody>
      </p:sp>
      <p:sp>
        <p:nvSpPr>
          <p:cNvPr id="42" name="ContentsNumber7"/>
          <p:cNvSpPr>
            <a:spLocks noGrp="1"/>
          </p:cNvSpPr>
          <p:nvPr>
            <p:ph type="body" sz="quarter" idx="23" hasCustomPrompt="1"/>
          </p:nvPr>
        </p:nvSpPr>
        <p:spPr>
          <a:xfrm>
            <a:off x="4677842" y="2440800"/>
            <a:ext cx="828000" cy="240300"/>
          </a:xfrm>
        </p:spPr>
        <p:txBody>
          <a:bodyPr/>
          <a:lstStyle>
            <a:lvl1pPr marL="8143" indent="0" algn="r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1pPr>
            <a:lvl2pPr marL="0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2pPr>
            <a:lvl3pPr marL="170839" indent="0">
              <a:buFont typeface="Arial" pitchFamily="34" charset="0"/>
              <a:buNone/>
              <a:defRPr sz="1875">
                <a:solidFill>
                  <a:schemeClr val="accent4"/>
                </a:solidFill>
                <a:latin typeface="+mn-lt"/>
              </a:defRPr>
            </a:lvl3pPr>
            <a:lvl4pPr marL="1028667" indent="0">
              <a:buNone/>
              <a:defRPr sz="1875">
                <a:solidFill>
                  <a:schemeClr val="accent4"/>
                </a:solidFill>
                <a:latin typeface="+mn-lt"/>
              </a:defRPr>
            </a:lvl4pPr>
            <a:lvl5pPr marL="1371556" indent="0">
              <a:buNone/>
              <a:defRPr sz="1875"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05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_2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16278" y="3321918"/>
            <a:ext cx="3732389" cy="1135558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931834" y="3315068"/>
            <a:ext cx="3732389" cy="113852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568533" y="1313947"/>
            <a:ext cx="4568529" cy="180022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" y="1313947"/>
            <a:ext cx="4568530" cy="1800224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5117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016853" y="1921289"/>
            <a:ext cx="3732389" cy="132343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" y="1313946"/>
            <a:ext cx="4568530" cy="2538122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65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16279" y="1921289"/>
            <a:ext cx="3732389" cy="132343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568531" y="1313946"/>
            <a:ext cx="4568530" cy="2538122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53" y="4910953"/>
            <a:ext cx="900000" cy="113751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4" y="4886531"/>
            <a:ext cx="720000" cy="1567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2790" y="4910143"/>
            <a:ext cx="351378" cy="1731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fld id="{386B4344-649F-C745-A86B-93613093FF3C}" type="slidenum"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</a:rPr>
              <a:pPr algn="ctr">
                <a:lnSpc>
                  <a:spcPct val="70000"/>
                </a:lnSpc>
              </a:pPr>
              <a:t>‹#›</a:t>
            </a:fld>
            <a:r>
              <a:rPr lang="en-US" sz="7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endParaRPr lang="en-US" sz="7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9435" y="4886530"/>
            <a:ext cx="3553136" cy="195050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7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Q1/2015 Summary Report</a:t>
            </a:r>
            <a:endParaRPr lang="ru-RU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8" y="415430"/>
            <a:ext cx="1998002" cy="742371"/>
          </a:xfrm>
        </p:spPr>
        <p:txBody>
          <a:bodyPr anchor="t" anchorCtr="0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115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theme" Target="../theme/theme2.xml"/><Relationship Id="rId16" Type="http://schemas.openxmlformats.org/officeDocument/2006/relationships/tags" Target="../tags/tag1.xml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.xml"/><Relationship Id="rId12" Type="http://schemas.openxmlformats.org/officeDocument/2006/relationships/tags" Target="../tags/tag2.xml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7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6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58" r:id="rId3"/>
    <p:sldLayoutId id="2147483696" r:id="rId4"/>
    <p:sldLayoutId id="2147483697" r:id="rId5"/>
    <p:sldLayoutId id="2147483670" r:id="rId6"/>
    <p:sldLayoutId id="2147483698" r:id="rId7"/>
    <p:sldLayoutId id="2147483705" r:id="rId8"/>
    <p:sldLayoutId id="2147483708" r:id="rId9"/>
    <p:sldLayoutId id="2147483702" r:id="rId10"/>
    <p:sldLayoutId id="2147483662" r:id="rId11"/>
    <p:sldLayoutId id="2147483710" r:id="rId12"/>
    <p:sldLayoutId id="2147483700" r:id="rId13"/>
    <p:sldLayoutId id="2147483701" r:id="rId14"/>
    <p:sldLayoutId id="2147483699" r:id="rId15"/>
    <p:sldLayoutId id="2147483703" r:id="rId16"/>
    <p:sldLayoutId id="2147483704" r:id="rId17"/>
    <p:sldLayoutId id="2147483689" r:id="rId18"/>
    <p:sldLayoutId id="2147483667" r:id="rId19"/>
    <p:sldLayoutId id="2147483673" r:id="rId20"/>
    <p:sldLayoutId id="2147483685" r:id="rId21"/>
    <p:sldLayoutId id="2147483706" r:id="rId22"/>
    <p:sldLayoutId id="2147483712" r:id="rId23"/>
    <p:sldLayoutId id="2147483709" r:id="rId24"/>
    <p:sldLayoutId id="2147483707" r:id="rId25"/>
    <p:sldLayoutId id="2147483711" r:id="rId26"/>
    <p:sldLayoutId id="2147483661" r:id="rId27"/>
    <p:sldLayoutId id="2147483664" r:id="rId28"/>
    <p:sldLayoutId id="2147483652" r:id="rId29"/>
    <p:sldLayoutId id="2147483679" r:id="rId30"/>
    <p:sldLayoutId id="2147483680" r:id="rId31"/>
    <p:sldLayoutId id="2147483653" r:id="rId32"/>
    <p:sldLayoutId id="2147483655" r:id="rId33"/>
    <p:sldLayoutId id="2147483666" r:id="rId34"/>
    <p:sldLayoutId id="2147483668" r:id="rId35"/>
    <p:sldLayoutId id="2147483671" r:id="rId36"/>
    <p:sldLayoutId id="2147483676" r:id="rId37"/>
    <p:sldLayoutId id="2147483682" r:id="rId38"/>
    <p:sldLayoutId id="2147483681" r:id="rId39"/>
    <p:sldLayoutId id="2147483672" r:id="rId40"/>
    <p:sldLayoutId id="2147483674" r:id="rId41"/>
    <p:sldLayoutId id="2147483684" r:id="rId42"/>
    <p:sldLayoutId id="2147483686" r:id="rId43"/>
    <p:sldLayoutId id="2147483687" r:id="rId44"/>
    <p:sldLayoutId id="2147483713" r:id="rId45"/>
  </p:sldLayoutIdLst>
  <p:transition spd="slow">
    <p:push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105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0">
              <a:schemeClr val="tx2">
                <a:lumMod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1897" tIns="121897" rIns="121897" bIns="12189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ym typeface="Arial" charset="0"/>
            </a:endParaRPr>
          </a:p>
        </p:txBody>
      </p:sp>
      <p:pic>
        <p:nvPicPr>
          <p:cNvPr id="4" name="Picture 3" descr="Kaspersky_CMYK_logo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4730751"/>
            <a:ext cx="1323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ogo_great1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1" y="4786314"/>
            <a:ext cx="873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6"/>
    </p:custDataLst>
    <p:extLst>
      <p:ext uri="{BB962C8B-B14F-4D97-AF65-F5344CB8AC3E}">
        <p14:creationId xmlns:p14="http://schemas.microsoft.com/office/powerpoint/2010/main" val="413025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effectLst>
            <a:reflection blurRad="6350" stA="55000" endA="300" endPos="45500" dir="5400000" sy="-100000" algn="bl" rotWithShape="0"/>
          </a:effectLst>
          <a:latin typeface="Franklin Gothic Book" pitchFamily="34" charset="0"/>
          <a:ea typeface="Franklin Gothic Book" pitchFamily="34" charset="0"/>
          <a:cs typeface="Arial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itchFamily="34" charset="0"/>
          <a:ea typeface="Franklin Gothic Book" pitchFamily="34" charset="0"/>
          <a:cs typeface="Arial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0">
              <a:schemeClr val="tx2">
                <a:lumMod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1897" tIns="121897" rIns="121897" bIns="12189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ym typeface="Arial" charset="0"/>
            </a:endParaRPr>
          </a:p>
        </p:txBody>
      </p:sp>
      <p:pic>
        <p:nvPicPr>
          <p:cNvPr id="4" name="Picture 3" descr="Kaspersky_CMYK_logo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4730751"/>
            <a:ext cx="13239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ogo_great1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1" y="4786314"/>
            <a:ext cx="873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2"/>
    </p:custDataLst>
    <p:extLst>
      <p:ext uri="{BB962C8B-B14F-4D97-AF65-F5344CB8AC3E}">
        <p14:creationId xmlns:p14="http://schemas.microsoft.com/office/powerpoint/2010/main" val="1315657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8" r:id="rId6"/>
    <p:sldLayoutId id="2147483740" r:id="rId7"/>
    <p:sldLayoutId id="2147483742" r:id="rId8"/>
    <p:sldLayoutId id="2147483743" r:id="rId9"/>
    <p:sldLayoutId id="2147483744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effectLst>
            <a:reflection blurRad="6350" stA="55000" endA="300" endPos="45500" dir="5400000" sy="-100000" algn="bl" rotWithShape="0"/>
          </a:effectLst>
          <a:latin typeface="Franklin Gothic Book" pitchFamily="34" charset="0"/>
          <a:ea typeface="Franklin Gothic Book" pitchFamily="34" charset="0"/>
          <a:cs typeface="Arial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378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anose="020B0503020102020204" pitchFamily="34" charset="0"/>
          <a:ea typeface="Franklin Gothic Book" panose="020B05030201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Franklin Gothic Book" pitchFamily="34" charset="0"/>
          <a:ea typeface="Franklin Gothic Book" pitchFamily="34" charset="0"/>
          <a:cs typeface="Arial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25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25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4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-8356" y="1683173"/>
            <a:ext cx="5667227" cy="1720776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070" y="1835675"/>
            <a:ext cx="535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</a:t>
            </a:r>
            <a:r>
              <a:rPr lang="en-US" sz="2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APTs </a:t>
            </a:r>
            <a:r>
              <a:rPr lang="en-US" sz="2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Middle East</a:t>
            </a:r>
            <a:endParaRPr lang="en-US" sz="2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1"/>
          <p:cNvSpPr txBox="1">
            <a:spLocks/>
          </p:cNvSpPr>
          <p:nvPr/>
        </p:nvSpPr>
        <p:spPr>
          <a:xfrm>
            <a:off x="244070" y="2878458"/>
            <a:ext cx="3550690" cy="574772"/>
          </a:xfrm>
          <a:prstGeom prst="rect">
            <a:avLst/>
          </a:prstGeom>
        </p:spPr>
        <p:txBody>
          <a:bodyPr anchor="b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A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Mohamad Amin Hasbini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Security Researcher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Kaspersky Lab</a:t>
            </a:r>
            <a:endParaRPr lang="en-AU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8641" y="1685293"/>
            <a:ext cx="1644484" cy="1720776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58" y="2405788"/>
            <a:ext cx="1327672" cy="27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88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REGIN SUMMARY 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-17809" y="1284849"/>
            <a:ext cx="9182595" cy="3592115"/>
          </a:xfrm>
        </p:spPr>
        <p:txBody>
          <a:bodyPr/>
          <a:lstStyle/>
          <a:p>
            <a:pPr marL="857250" indent="-857250">
              <a:buAutoNum type="arabicPeriod"/>
            </a:pPr>
            <a:r>
              <a:rPr lang="en-US" sz="4800" dirty="0" smtClean="0">
                <a:solidFill>
                  <a:schemeClr val="tx1"/>
                </a:solidFill>
              </a:rPr>
              <a:t>Breached </a:t>
            </a:r>
            <a:r>
              <a:rPr lang="en-US" sz="4800" dirty="0" err="1" smtClean="0">
                <a:solidFill>
                  <a:schemeClr val="tx1"/>
                </a:solidFill>
              </a:rPr>
              <a:t>Telcos</a:t>
            </a:r>
            <a:endParaRPr lang="en-US" sz="4800" dirty="0">
              <a:solidFill>
                <a:srgbClr val="FF0000"/>
              </a:solidFill>
            </a:endParaRPr>
          </a:p>
          <a:p>
            <a:pPr marL="857250" indent="-857250">
              <a:buAutoNum type="arabicPeriod"/>
            </a:pPr>
            <a:r>
              <a:rPr lang="en-US" sz="4800" dirty="0">
                <a:solidFill>
                  <a:schemeClr val="tx1"/>
                </a:solidFill>
              </a:rPr>
              <a:t>Long active </a:t>
            </a:r>
            <a:r>
              <a:rPr lang="en-US" sz="4800" dirty="0">
                <a:solidFill>
                  <a:srgbClr val="FF0000"/>
                </a:solidFill>
              </a:rPr>
              <a:t>infection</a:t>
            </a:r>
          </a:p>
          <a:p>
            <a:pPr marL="857250" indent="-857250">
              <a:buAutoNum type="arabicPeriod"/>
            </a:pPr>
            <a:r>
              <a:rPr lang="en-US" sz="4800" dirty="0">
                <a:solidFill>
                  <a:srgbClr val="FF0000"/>
                </a:solidFill>
              </a:rPr>
              <a:t>State</a:t>
            </a:r>
            <a:r>
              <a:rPr lang="en-US" sz="4800" dirty="0">
                <a:solidFill>
                  <a:schemeClr val="tx1"/>
                </a:solidFill>
              </a:rPr>
              <a:t>-sponsored attack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347" y="2143125"/>
            <a:ext cx="3287975" cy="857250"/>
          </a:xfrm>
        </p:spPr>
        <p:txBody>
          <a:bodyPr/>
          <a:lstStyle/>
          <a:p>
            <a:r>
              <a:rPr lang="en-US" sz="4950" dirty="0" smtClean="0"/>
              <a:t>TURLA</a:t>
            </a:r>
            <a:endParaRPr lang="ru-RU" sz="4950" dirty="0"/>
          </a:p>
        </p:txBody>
      </p:sp>
    </p:spTree>
    <p:extLst>
      <p:ext uri="{BB962C8B-B14F-4D97-AF65-F5344CB8AC3E}">
        <p14:creationId xmlns:p14="http://schemas.microsoft.com/office/powerpoint/2010/main" val="3723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2418" cy="5359399"/>
          </a:xfrm>
          <a:prstGeom prst="rect">
            <a:avLst/>
          </a:prstGeom>
        </p:spPr>
      </p:pic>
      <p:pic>
        <p:nvPicPr>
          <p:cNvPr id="5" name="Picture 4" descr="Screen Shot 2015-09-14 at 6.19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58" y="1889779"/>
            <a:ext cx="4130508" cy="1527978"/>
          </a:xfrm>
          <a:prstGeom prst="rect">
            <a:avLst/>
          </a:prstGeom>
        </p:spPr>
      </p:pic>
      <p:pic>
        <p:nvPicPr>
          <p:cNvPr id="6" name="Picture 5" descr="Screen Shot 2015-09-14 at 6.17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58" y="3492960"/>
            <a:ext cx="4130509" cy="1347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58" y="296784"/>
            <a:ext cx="4130508" cy="15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5514" y="1945417"/>
            <a:ext cx="4663058" cy="857250"/>
          </a:xfrm>
        </p:spPr>
        <p:txBody>
          <a:bodyPr/>
          <a:lstStyle/>
          <a:p>
            <a:r>
              <a:rPr lang="en-US" sz="5400" smtClean="0"/>
              <a:t>TURLA Satellite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784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050" y="685800"/>
            <a:ext cx="24511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938" y="3136900"/>
            <a:ext cx="1134512" cy="137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861"/>
          <a:stretch/>
        </p:blipFill>
        <p:spPr>
          <a:xfrm>
            <a:off x="438150" y="931321"/>
            <a:ext cx="3486150" cy="34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061527"/>
              </p:ext>
            </p:extLst>
          </p:nvPr>
        </p:nvGraphicFramePr>
        <p:xfrm>
          <a:off x="288325" y="638604"/>
          <a:ext cx="49880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5956"/>
                <a:gridCol w="28420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Country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Infrastructure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Lebanon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providers, 4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Iraq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provider</a:t>
                      </a:r>
                      <a:r>
                        <a:rPr lang="en-US" baseline="0" dirty="0" smtClean="0"/>
                        <a:t>, 1 </a:t>
                      </a:r>
                      <a:r>
                        <a:rPr lang="en-US" baseline="0" dirty="0" err="1" smtClean="0"/>
                        <a:t>ip</a:t>
                      </a:r>
                      <a:r>
                        <a:rPr lang="en-US" baseline="0" dirty="0" smtClean="0"/>
                        <a:t> address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Nigeria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 providers, 4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United</a:t>
                      </a:r>
                      <a:r>
                        <a:rPr lang="en-US" baseline="0" dirty="0" smtClean="0"/>
                        <a:t> Arab Emirates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provider, 4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Denmark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provider, 3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United Kingdom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provider, 1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Zambia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provider, 1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Afghanistan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provider, 1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Somalia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provider, 1 </a:t>
                      </a:r>
                      <a:r>
                        <a:rPr lang="en-US" dirty="0" err="1" smtClean="0"/>
                        <a:t>ip</a:t>
                      </a:r>
                      <a:r>
                        <a:rPr lang="en-US" dirty="0" smtClean="0"/>
                        <a:t> address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Screen Shot 2015-09-14 at 6.2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10" y="1396313"/>
            <a:ext cx="3561609" cy="24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3" y="56511"/>
            <a:ext cx="8186533" cy="49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9" y="469900"/>
            <a:ext cx="8950131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4" y="90666"/>
            <a:ext cx="7846540" cy="49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40534"/>
            <a:ext cx="8944999" cy="51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1523679" y="1525366"/>
            <a:ext cx="2595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smtClean="0"/>
              <a:t>Regin</a:t>
            </a:r>
            <a:endParaRPr lang="ru-RU" sz="6600" dirty="0"/>
          </a:p>
        </p:txBody>
      </p:sp>
      <p:sp>
        <p:nvSpPr>
          <p:cNvPr id="11" name="Rectangle 10"/>
          <p:cNvSpPr/>
          <p:nvPr/>
        </p:nvSpPr>
        <p:spPr>
          <a:xfrm>
            <a:off x="4862586" y="2334302"/>
            <a:ext cx="24545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TURLA</a:t>
            </a:r>
            <a:endParaRPr lang="ru-RU" sz="6600" dirty="0"/>
          </a:p>
        </p:txBody>
      </p:sp>
      <p:sp>
        <p:nvSpPr>
          <p:cNvPr id="13" name="Rectangle 12"/>
          <p:cNvSpPr/>
          <p:nvPr/>
        </p:nvSpPr>
        <p:spPr>
          <a:xfrm>
            <a:off x="4298755" y="3187436"/>
            <a:ext cx="3910751" cy="20082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450" dirty="0"/>
              <a:t>APTs</a:t>
            </a:r>
            <a:endParaRPr lang="ru-RU" sz="6600" dirty="0"/>
          </a:p>
        </p:txBody>
      </p:sp>
      <p:sp>
        <p:nvSpPr>
          <p:cNvPr id="3" name="Rectangle 2"/>
          <p:cNvSpPr/>
          <p:nvPr/>
        </p:nvSpPr>
        <p:spPr>
          <a:xfrm>
            <a:off x="142495" y="3257632"/>
            <a:ext cx="45431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/>
              <a:t>EQUATION</a:t>
            </a:r>
            <a:endParaRPr lang="ru-RU" sz="10350" dirty="0"/>
          </a:p>
        </p:txBody>
      </p:sp>
      <p:sp>
        <p:nvSpPr>
          <p:cNvPr id="7" name="Rectangle 6"/>
          <p:cNvSpPr/>
          <p:nvPr/>
        </p:nvSpPr>
        <p:spPr>
          <a:xfrm>
            <a:off x="4792054" y="635000"/>
            <a:ext cx="41857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smtClean="0"/>
              <a:t>Carbanak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454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TURLA SUMMARY 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-17809" y="1132449"/>
            <a:ext cx="9182595" cy="3592115"/>
          </a:xfrm>
        </p:spPr>
        <p:txBody>
          <a:bodyPr/>
          <a:lstStyle/>
          <a:p>
            <a:pPr marL="857250" indent="-857250">
              <a:buAutoNum type="arabicPeriod"/>
            </a:pPr>
            <a:r>
              <a:rPr lang="en-US" sz="4800" dirty="0" smtClean="0">
                <a:solidFill>
                  <a:schemeClr val="tx1"/>
                </a:solidFill>
              </a:rPr>
              <a:t>BGP Hijacking and Satellites</a:t>
            </a:r>
            <a:endParaRPr lang="en-US" sz="4800" dirty="0">
              <a:solidFill>
                <a:srgbClr val="FF0000"/>
              </a:solidFill>
            </a:endParaRPr>
          </a:p>
          <a:p>
            <a:pPr marL="857250" indent="-857250">
              <a:buAutoNum type="arabicPeriod"/>
            </a:pPr>
            <a:r>
              <a:rPr lang="en-US" sz="4800" dirty="0">
                <a:solidFill>
                  <a:schemeClr val="tx1"/>
                </a:solidFill>
              </a:rPr>
              <a:t>A</a:t>
            </a:r>
            <a:r>
              <a:rPr lang="en-US" sz="4800" dirty="0" smtClean="0">
                <a:solidFill>
                  <a:schemeClr val="tx1"/>
                </a:solidFill>
              </a:rPr>
              <a:t>nonymous </a:t>
            </a:r>
            <a:r>
              <a:rPr lang="en-US" sz="4800" dirty="0" smtClean="0">
                <a:solidFill>
                  <a:srgbClr val="FF0000"/>
                </a:solidFill>
              </a:rPr>
              <a:t>infections</a:t>
            </a:r>
            <a:endParaRPr lang="en-US" sz="4800" dirty="0">
              <a:solidFill>
                <a:srgbClr val="FF0000"/>
              </a:solidFill>
            </a:endParaRPr>
          </a:p>
          <a:p>
            <a:pPr marL="857250" indent="-857250">
              <a:buAutoNum type="arabicPeriod"/>
            </a:pPr>
            <a:r>
              <a:rPr lang="en-US" sz="4800" dirty="0">
                <a:solidFill>
                  <a:srgbClr val="FF0000"/>
                </a:solidFill>
              </a:rPr>
              <a:t>State</a:t>
            </a:r>
            <a:r>
              <a:rPr lang="en-US" sz="4800" dirty="0">
                <a:solidFill>
                  <a:schemeClr val="tx1"/>
                </a:solidFill>
              </a:rPr>
              <a:t>-sponsored </a:t>
            </a:r>
            <a:r>
              <a:rPr lang="en-US" sz="4800" dirty="0" smtClean="0">
                <a:solidFill>
                  <a:schemeClr val="tx1"/>
                </a:solidFill>
              </a:rPr>
              <a:t>attack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0" y="388649"/>
            <a:ext cx="4231002" cy="4309815"/>
          </a:xfrm>
          <a:prstGeom prst="homePlate">
            <a:avLst>
              <a:gd name="adj" fmla="val 37937"/>
            </a:avLst>
          </a:prstGeom>
          <a:solidFill>
            <a:srgbClr val="009982">
              <a:alpha val="79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99176"/>
            <a:ext cx="4231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mportance of </a:t>
            </a:r>
            <a:r>
              <a:rPr lang="en-US" sz="3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Threat Intelligence</a:t>
            </a:r>
            <a:endParaRPr lang="en-US" sz="36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4" y="880169"/>
            <a:ext cx="1096109" cy="227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49436" y="1355236"/>
            <a:ext cx="3361961" cy="3407253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a typeface="Roboto Light" panose="02000000000000000000" pitchFamily="2" charset="0"/>
              </a:rPr>
              <a:t>Identifying threats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a typeface="Roboto Light" panose="02000000000000000000" pitchFamily="2" charset="0"/>
              </a:rPr>
              <a:t>Localizing threat data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a typeface="Roboto Light" panose="02000000000000000000" pitchFamily="2" charset="0"/>
              </a:rPr>
              <a:t>Learning attackers techniques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a typeface="Roboto Light" panose="02000000000000000000" pitchFamily="2" charset="0"/>
              </a:rPr>
              <a:t>Attack readiness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a typeface="Roboto Light" panose="02000000000000000000" pitchFamily="2" charset="0"/>
              </a:rPr>
              <a:t>Decision making support</a:t>
            </a:r>
          </a:p>
        </p:txBody>
      </p:sp>
    </p:spTree>
    <p:extLst>
      <p:ext uri="{BB962C8B-B14F-4D97-AF65-F5344CB8AC3E}">
        <p14:creationId xmlns:p14="http://schemas.microsoft.com/office/powerpoint/2010/main" val="94049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PIC WW2 SUBMARINE BATTLE!!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100" y="30538"/>
            <a:ext cx="4686300" cy="51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entagon 27"/>
          <p:cNvSpPr/>
          <p:nvPr/>
        </p:nvSpPr>
        <p:spPr>
          <a:xfrm rot="16200000">
            <a:off x="3558441" y="2195716"/>
            <a:ext cx="1973794" cy="3918014"/>
          </a:xfrm>
          <a:prstGeom prst="homePlate">
            <a:avLst>
              <a:gd name="adj" fmla="val 37937"/>
            </a:avLst>
          </a:prstGeom>
          <a:solidFill>
            <a:srgbClr val="009982">
              <a:alpha val="78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9" name="Text Placeholder 11"/>
          <p:cNvSpPr txBox="1">
            <a:spLocks/>
          </p:cNvSpPr>
          <p:nvPr/>
        </p:nvSpPr>
        <p:spPr>
          <a:xfrm>
            <a:off x="2972268" y="4703466"/>
            <a:ext cx="3160122" cy="4400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/>
              <a:buNone/>
            </a:pPr>
            <a:endParaRPr lang="en-A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entagon 29"/>
          <p:cNvSpPr/>
          <p:nvPr/>
        </p:nvSpPr>
        <p:spPr>
          <a:xfrm rot="5400000">
            <a:off x="4038904" y="-1452573"/>
            <a:ext cx="1012868" cy="3918014"/>
          </a:xfrm>
          <a:prstGeom prst="homePlate">
            <a:avLst>
              <a:gd name="adj" fmla="val 76627"/>
            </a:avLst>
          </a:prstGeom>
          <a:solidFill>
            <a:srgbClr val="009982">
              <a:alpha val="78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84" y="212966"/>
            <a:ext cx="1096109" cy="22748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624210" y="741249"/>
            <a:ext cx="4795085" cy="1570345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6000" dirty="0" smtClean="0">
                <a:solidFill>
                  <a:prstClr val="white">
                    <a:lumMod val="95000"/>
                  </a:prstClr>
                </a:solidFill>
                <a:ea typeface="Roboto Light" panose="02000000000000000000" pitchFamily="2" charset="0"/>
              </a:rPr>
              <a:t>Stay Close</a:t>
            </a:r>
            <a:r>
              <a:rPr lang="is-IS" sz="6000" dirty="0" smtClean="0">
                <a:solidFill>
                  <a:prstClr val="white">
                    <a:lumMod val="95000"/>
                  </a:prstClr>
                </a:solidFill>
                <a:ea typeface="Roboto Light" panose="02000000000000000000" pitchFamily="2" charset="0"/>
              </a:rPr>
              <a:t>…</a:t>
            </a:r>
            <a:endParaRPr lang="en-US" sz="6000" dirty="0">
              <a:solidFill>
                <a:prstClr val="white">
                  <a:lumMod val="95000"/>
                </a:prstClr>
              </a:solidFill>
              <a:ea typeface="Roboto Light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9391" y="1892854"/>
            <a:ext cx="4572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Mohamad </a:t>
            </a:r>
            <a:r>
              <a:rPr lang="en-US" sz="1600" b="1" dirty="0">
                <a:solidFill>
                  <a:prstClr val="white"/>
                </a:solidFill>
                <a:cs typeface="Arial" panose="020B0604020202020204" pitchFamily="34" charset="0"/>
              </a:rPr>
              <a:t>Amin Hasbini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Senior Security Researcher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Global Research and Analysis Team (</a:t>
            </a:r>
            <a:r>
              <a:rPr lang="en-US" sz="1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GReAT</a:t>
            </a: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endParaRPr lang="en-US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Amin.Hasbini@Kaspersky.com</a:t>
            </a:r>
            <a:endParaRPr lang="en-US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Twitter/</a:t>
            </a:r>
            <a:r>
              <a:rPr lang="en-US" sz="1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Linkedin</a:t>
            </a: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: @</a:t>
            </a:r>
            <a:r>
              <a:rPr lang="en-US" sz="16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mahasbini</a:t>
            </a:r>
            <a:endParaRPr lang="en-US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58635" y="806824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endParaRPr lang="en-US" sz="800" dirty="0" err="1">
              <a:solidFill>
                <a:prstClr val="white">
                  <a:lumMod val="95000"/>
                </a:prstClr>
              </a:solidFill>
              <a:ea typeface="Roboto Light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2268" y="3997955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Thank you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918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Заголовок 1"/>
          <p:cNvSpPr txBox="1">
            <a:spLocks/>
          </p:cNvSpPr>
          <p:nvPr/>
        </p:nvSpPr>
        <p:spPr>
          <a:xfrm>
            <a:off x="-1424573" y="0"/>
            <a:ext cx="11235267" cy="894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333" b="0" i="0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The nature of the threats - 2016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22" y="1175180"/>
            <a:ext cx="621919" cy="9423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32" y="2262618"/>
            <a:ext cx="827701" cy="82220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50" y="3560085"/>
            <a:ext cx="861464" cy="719428"/>
          </a:xfrm>
          <a:prstGeom prst="rect">
            <a:avLst/>
          </a:prstGeom>
        </p:spPr>
      </p:pic>
      <p:cxnSp>
        <p:nvCxnSpPr>
          <p:cNvPr id="58" name="Straight Connector 57"/>
          <p:cNvCxnSpPr/>
          <p:nvPr/>
        </p:nvCxnSpPr>
        <p:spPr>
          <a:xfrm>
            <a:off x="4241808" y="3919799"/>
            <a:ext cx="1094995" cy="0"/>
          </a:xfrm>
          <a:prstGeom prst="line">
            <a:avLst/>
          </a:prstGeom>
          <a:noFill/>
          <a:ln w="12700" cap="flat" cmpd="sng" algn="ctr">
            <a:solidFill>
              <a:srgbClr val="969696"/>
            </a:solidFill>
            <a:prstDash val="solid"/>
            <a:headEnd type="none" w="sm" len="sm"/>
            <a:tailEnd type="oval" w="sm" len="sm"/>
          </a:ln>
          <a:effectLst/>
        </p:spPr>
      </p:cxnSp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6221897" y="3617937"/>
            <a:ext cx="3147355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53" rIns="121907" bIns="60953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Traditional cybercrime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326558" y="2600053"/>
            <a:ext cx="2010245" cy="0"/>
          </a:xfrm>
          <a:prstGeom prst="line">
            <a:avLst/>
          </a:prstGeom>
          <a:noFill/>
          <a:ln w="12700" cap="flat" cmpd="sng" algn="ctr">
            <a:solidFill>
              <a:srgbClr val="969696"/>
            </a:solidFill>
            <a:prstDash val="solid"/>
            <a:headEnd type="none" w="sm" len="sm"/>
            <a:tailEnd type="oval" w="sm" len="sm"/>
          </a:ln>
          <a:effectLst/>
        </p:spPr>
      </p:cxnSp>
      <p:cxnSp>
        <p:nvCxnSpPr>
          <p:cNvPr id="61" name="Straight Connector 60"/>
          <p:cNvCxnSpPr/>
          <p:nvPr/>
        </p:nvCxnSpPr>
        <p:spPr>
          <a:xfrm>
            <a:off x="2626400" y="1713248"/>
            <a:ext cx="2710403" cy="0"/>
          </a:xfrm>
          <a:prstGeom prst="line">
            <a:avLst/>
          </a:prstGeom>
          <a:noFill/>
          <a:ln w="12700" cap="flat" cmpd="sng" algn="ctr">
            <a:solidFill>
              <a:srgbClr val="969696"/>
            </a:solidFill>
            <a:prstDash val="solid"/>
            <a:headEnd type="none" w="sm" len="sm"/>
            <a:tailEnd type="oval" w="sm" len="sm"/>
          </a:ln>
          <a:effectLst/>
        </p:spPr>
      </p:cxn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6221897" y="2432174"/>
            <a:ext cx="3147355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53" rIns="121907" bIns="60953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Targeted threats to organisations</a:t>
            </a:r>
          </a:p>
        </p:txBody>
      </p:sp>
      <p:sp>
        <p:nvSpPr>
          <p:cNvPr id="63" name="TextBox 4"/>
          <p:cNvSpPr txBox="1">
            <a:spLocks noChangeArrowheads="1"/>
          </p:cNvSpPr>
          <p:nvPr/>
        </p:nvSpPr>
        <p:spPr bwMode="auto">
          <a:xfrm>
            <a:off x="6221897" y="1281376"/>
            <a:ext cx="3147355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53" rIns="121907" bIns="60953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Cyber-weapons - APTs</a:t>
            </a: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-27764" y="1236011"/>
            <a:ext cx="5527593" cy="744523"/>
            <a:chOff x="415233" y="1448780"/>
            <a:chExt cx="5269027" cy="87577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33" y="1448780"/>
              <a:ext cx="5269027" cy="875773"/>
            </a:xfrm>
            <a:prstGeom prst="rect">
              <a:avLst/>
            </a:prstGeom>
          </p:spPr>
        </p:pic>
        <p:sp>
          <p:nvSpPr>
            <p:cNvPr id="47" name="TextBox 8"/>
            <p:cNvSpPr txBox="1"/>
            <p:nvPr/>
          </p:nvSpPr>
          <p:spPr>
            <a:xfrm>
              <a:off x="2578688" y="1988868"/>
              <a:ext cx="703008" cy="252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0.1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%</a:t>
              </a:r>
              <a:endPara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-27762" y="1991757"/>
            <a:ext cx="5527594" cy="1011681"/>
            <a:chOff x="415235" y="2344225"/>
            <a:chExt cx="5269028" cy="119002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35" y="2344225"/>
              <a:ext cx="5269028" cy="1190028"/>
            </a:xfrm>
            <a:prstGeom prst="rect">
              <a:avLst/>
            </a:prstGeom>
          </p:spPr>
        </p:pic>
        <p:sp>
          <p:nvSpPr>
            <p:cNvPr id="50" name="TextBox 8"/>
            <p:cNvSpPr txBox="1"/>
            <p:nvPr/>
          </p:nvSpPr>
          <p:spPr>
            <a:xfrm>
              <a:off x="2400096" y="2888940"/>
              <a:ext cx="1199796" cy="252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9.9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%</a:t>
              </a:r>
              <a:endPara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7765" y="3010957"/>
            <a:ext cx="5527596" cy="2005761"/>
            <a:chOff x="415233" y="3553926"/>
            <a:chExt cx="5269030" cy="23593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233" y="3553926"/>
              <a:ext cx="5269030" cy="2359350"/>
            </a:xfrm>
            <a:prstGeom prst="rect">
              <a:avLst/>
            </a:prstGeom>
          </p:spPr>
        </p:pic>
        <p:sp>
          <p:nvSpPr>
            <p:cNvPr id="53" name="TextBox 8"/>
            <p:cNvSpPr txBox="1"/>
            <p:nvPr/>
          </p:nvSpPr>
          <p:spPr>
            <a:xfrm>
              <a:off x="1806944" y="4578168"/>
              <a:ext cx="2549032" cy="21898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90</a:t>
              </a:r>
              <a:r>
                <a:rPr kumimoji="0" lang="en-US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%</a:t>
              </a:r>
              <a:endPara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0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347" y="2143125"/>
            <a:ext cx="3287975" cy="857250"/>
          </a:xfrm>
        </p:spPr>
        <p:txBody>
          <a:bodyPr/>
          <a:lstStyle/>
          <a:p>
            <a:r>
              <a:rPr lang="en-US" sz="4950" dirty="0" smtClean="0"/>
              <a:t>REGIN</a:t>
            </a:r>
            <a:endParaRPr lang="ru-RU" sz="4950" dirty="0"/>
          </a:p>
        </p:txBody>
      </p:sp>
    </p:spTree>
    <p:extLst>
      <p:ext uri="{BB962C8B-B14F-4D97-AF65-F5344CB8AC3E}">
        <p14:creationId xmlns:p14="http://schemas.microsoft.com/office/powerpoint/2010/main" val="19196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500" y="901700"/>
            <a:ext cx="78085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Telecom </a:t>
            </a:r>
            <a:r>
              <a:rPr lang="en-US" dirty="0"/>
              <a:t>operators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Government institutions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Multi-national political bodies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Financial institutions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Research institutions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Individuals involved in advanced mathematical/</a:t>
            </a:r>
            <a:r>
              <a:rPr lang="en-US" dirty="0" err="1"/>
              <a:t>cryptographical</a:t>
            </a:r>
            <a:r>
              <a:rPr lang="en-US" dirty="0"/>
              <a:t> research</a:t>
            </a:r>
          </a:p>
          <a:p>
            <a:endParaRPr lang="en-US" dirty="0" smtClean="0"/>
          </a:p>
          <a:p>
            <a:r>
              <a:rPr lang="en-US" dirty="0" smtClean="0"/>
              <a:t>Main objectives: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Intelligence gathering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Facilitating other types of attacks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508001"/>
            <a:ext cx="6070600" cy="1868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2502861"/>
            <a:ext cx="6070600" cy="18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7000"/>
            <a:ext cx="6597445" cy="2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547620"/>
            <a:ext cx="5715000" cy="25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90000" cy="55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3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Kaspersky Lab">
      <a:dk1>
        <a:srgbClr val="5A5A5A"/>
      </a:dk1>
      <a:lt1>
        <a:sysClr val="window" lastClr="FFFFFF"/>
      </a:lt1>
      <a:dk2>
        <a:srgbClr val="3C3C3C"/>
      </a:dk2>
      <a:lt2>
        <a:srgbClr val="FFFFFF"/>
      </a:lt2>
      <a:accent1>
        <a:srgbClr val="969696"/>
      </a:accent1>
      <a:accent2>
        <a:srgbClr val="787878"/>
      </a:accent2>
      <a:accent3>
        <a:srgbClr val="5A5A5A"/>
      </a:accent3>
      <a:accent4>
        <a:srgbClr val="3C3C3C"/>
      </a:accent4>
      <a:accent5>
        <a:srgbClr val="71C9BC"/>
      </a:accent5>
      <a:accent6>
        <a:srgbClr val="009982"/>
      </a:accent6>
      <a:hlink>
        <a:srgbClr val="71C9BC"/>
      </a:hlink>
      <a:folHlink>
        <a:srgbClr val="80008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>
        <a:noAutofit/>
      </a:bodyPr>
      <a:lstStyle>
        <a:defPPr marL="0" indent="0">
          <a:lnSpc>
            <a:spcPct val="150000"/>
          </a:lnSpc>
          <a:buNone/>
          <a:defRPr sz="800" dirty="0" err="1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Roboto Light" panose="02000000000000000000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eme2">
  <a:themeElements>
    <a:clrScheme name="Custom 346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2">
  <a:themeElements>
    <a:clrScheme name="Custom 346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13084</TotalTime>
  <Words>228</Words>
  <Application>Microsoft Macintosh PowerPoint</Application>
  <PresentationFormat>On-screen Show (16:9)</PresentationFormat>
  <Paragraphs>77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</vt:lpstr>
      <vt:lpstr>Calibri</vt:lpstr>
      <vt:lpstr>Franklin Gothic Book</vt:lpstr>
      <vt:lpstr>Helvetica</vt:lpstr>
      <vt:lpstr>Lucida Grande</vt:lpstr>
      <vt:lpstr>Roboto Light</vt:lpstr>
      <vt:lpstr>Times New Roman</vt:lpstr>
      <vt:lpstr>Office Theme</vt:lpstr>
      <vt:lpstr>Theme2</vt:lpstr>
      <vt:lpstr>1_Theme2</vt:lpstr>
      <vt:lpstr>PowerPoint Presentation</vt:lpstr>
      <vt:lpstr>Agenda</vt:lpstr>
      <vt:lpstr>PowerPoint Presentation</vt:lpstr>
      <vt:lpstr>REGIN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REGIN SUMMARY </vt:lpstr>
      <vt:lpstr>TURLA</vt:lpstr>
      <vt:lpstr>PowerPoint Presentation</vt:lpstr>
      <vt:lpstr>TURLA Satellite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TURLA SUMMARY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Wahyu</dc:creator>
  <cp:lastModifiedBy>Mohamad Hasbini</cp:lastModifiedBy>
  <cp:revision>2282</cp:revision>
  <dcterms:created xsi:type="dcterms:W3CDTF">2014-10-02T10:08:59Z</dcterms:created>
  <dcterms:modified xsi:type="dcterms:W3CDTF">2016-03-22T20:51:34Z</dcterms:modified>
</cp:coreProperties>
</file>