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1" r:id="rId4"/>
    <p:sldId id="259" r:id="rId5"/>
    <p:sldId id="260" r:id="rId6"/>
    <p:sldId id="261" r:id="rId7"/>
    <p:sldId id="262" r:id="rId8"/>
    <p:sldId id="266" r:id="rId9"/>
    <p:sldId id="264" r:id="rId10"/>
    <p:sldId id="263" r:id="rId11"/>
    <p:sldId id="267" r:id="rId12"/>
    <p:sldId id="273" r:id="rId13"/>
    <p:sldId id="268" r:id="rId14"/>
    <p:sldId id="269" r:id="rId15"/>
    <p:sldId id="270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0EA7B-43B8-4285-BDD5-57E3767AB995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AB1C9-3FA6-420E-9FF9-8CD9BA9C8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418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0EA7B-43B8-4285-BDD5-57E3767AB995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AB1C9-3FA6-420E-9FF9-8CD9BA9C8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830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0EA7B-43B8-4285-BDD5-57E3767AB995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AB1C9-3FA6-420E-9FF9-8CD9BA9C8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49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0EA7B-43B8-4285-BDD5-57E3767AB995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AB1C9-3FA6-420E-9FF9-8CD9BA9C8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020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0EA7B-43B8-4285-BDD5-57E3767AB995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AB1C9-3FA6-420E-9FF9-8CD9BA9C8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152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0EA7B-43B8-4285-BDD5-57E3767AB995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AB1C9-3FA6-420E-9FF9-8CD9BA9C8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451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0EA7B-43B8-4285-BDD5-57E3767AB995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AB1C9-3FA6-420E-9FF9-8CD9BA9C8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489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0EA7B-43B8-4285-BDD5-57E3767AB995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AB1C9-3FA6-420E-9FF9-8CD9BA9C8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2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0EA7B-43B8-4285-BDD5-57E3767AB995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AB1C9-3FA6-420E-9FF9-8CD9BA9C8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383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0EA7B-43B8-4285-BDD5-57E3767AB995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AB1C9-3FA6-420E-9FF9-8CD9BA9C8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24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0EA7B-43B8-4285-BDD5-57E3767AB995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AB1C9-3FA6-420E-9FF9-8CD9BA9C8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337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0EA7B-43B8-4285-BDD5-57E3767AB995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AB1C9-3FA6-420E-9FF9-8CD9BA9C8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914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SaudiNIC</a:t>
            </a:r>
            <a:r>
              <a:rPr lang="en-US" dirty="0"/>
              <a:t> </a:t>
            </a:r>
            <a:r>
              <a:rPr lang="en-US" dirty="0" smtClean="0"/>
              <a:t>Experience </a:t>
            </a:r>
            <a:r>
              <a:rPr lang="en-US" dirty="0"/>
              <a:t>in </a:t>
            </a:r>
            <a:r>
              <a:rPr lang="en-US" dirty="0" smtClean="0"/>
              <a:t>Deploying </a:t>
            </a:r>
            <a:r>
              <a:rPr lang="en-US" smtClean="0"/>
              <a:t>DNSSec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AbdulRahman</a:t>
            </a:r>
            <a:r>
              <a:rPr lang="en-US" dirty="0" smtClean="0"/>
              <a:t> Al-</a:t>
            </a:r>
            <a:r>
              <a:rPr lang="en-US" dirty="0" err="1" smtClean="0"/>
              <a:t>Ghadir</a:t>
            </a:r>
            <a:endParaRPr lang="en-US" dirty="0" smtClean="0"/>
          </a:p>
          <a:p>
            <a:r>
              <a:rPr lang="en-US" dirty="0" smtClean="0"/>
              <a:t>SaudiNIC - CITC</a:t>
            </a:r>
          </a:p>
          <a:p>
            <a:r>
              <a:rPr lang="en-US" dirty="0" smtClean="0"/>
              <a:t>MENOG 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71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DNSSEC </a:t>
            </a:r>
            <a:r>
              <a:rPr lang="en-US" dirty="0" smtClean="0"/>
              <a:t>Credential </a:t>
            </a:r>
            <a:r>
              <a:rPr lang="en-US" dirty="0" smtClean="0"/>
              <a:t>Matrix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756" y="1700808"/>
            <a:ext cx="64008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337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DNSSec Key Management Risks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182" y="1196752"/>
            <a:ext cx="6715125" cy="551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273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Keys Setting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zone is signed using pair of keys:</a:t>
            </a:r>
          </a:p>
          <a:p>
            <a:pPr lvl="1"/>
            <a:r>
              <a:rPr lang="en-US" dirty="0" smtClean="0"/>
              <a:t>Key Signing Key (KSK):</a:t>
            </a:r>
          </a:p>
          <a:p>
            <a:pPr lvl="2"/>
            <a:r>
              <a:rPr lang="en-US" dirty="0" smtClean="0"/>
              <a:t>RSA/SHA2</a:t>
            </a:r>
          </a:p>
          <a:p>
            <a:pPr lvl="2"/>
            <a:r>
              <a:rPr lang="en-US" dirty="0" smtClean="0"/>
              <a:t>Rollover every 1 year</a:t>
            </a:r>
          </a:p>
          <a:p>
            <a:pPr lvl="2"/>
            <a:r>
              <a:rPr lang="en-US" dirty="0" smtClean="0"/>
              <a:t>Key size is 2KB</a:t>
            </a:r>
          </a:p>
          <a:p>
            <a:pPr lvl="2"/>
            <a:r>
              <a:rPr lang="en-US" dirty="0" smtClean="0"/>
              <a:t>Key rollover algorithm is Double signature</a:t>
            </a:r>
          </a:p>
          <a:p>
            <a:pPr lvl="1"/>
            <a:r>
              <a:rPr lang="en-US" dirty="0" smtClean="0"/>
              <a:t>Zone Signing Key (ZSK):</a:t>
            </a:r>
          </a:p>
          <a:p>
            <a:pPr lvl="2"/>
            <a:r>
              <a:rPr lang="en-US" dirty="0"/>
              <a:t>RSA/SHA2</a:t>
            </a:r>
          </a:p>
          <a:p>
            <a:pPr lvl="2"/>
            <a:r>
              <a:rPr lang="en-US" dirty="0"/>
              <a:t>Rollover every </a:t>
            </a:r>
            <a:r>
              <a:rPr lang="en-US" dirty="0" smtClean="0"/>
              <a:t>6 months</a:t>
            </a:r>
            <a:endParaRPr lang="en-US" dirty="0"/>
          </a:p>
          <a:p>
            <a:pPr lvl="2"/>
            <a:r>
              <a:rPr lang="en-US" dirty="0"/>
              <a:t>Key size is 2KB</a:t>
            </a:r>
          </a:p>
          <a:p>
            <a:pPr lvl="2"/>
            <a:r>
              <a:rPr lang="en-US" dirty="0"/>
              <a:t>Key rollover algorithm is </a:t>
            </a:r>
            <a:r>
              <a:rPr lang="en-US" dirty="0" smtClean="0"/>
              <a:t>Pre-publish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7701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a Test 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virtual setup </a:t>
            </a:r>
            <a:r>
              <a:rPr lang="en-US" dirty="0" smtClean="0"/>
              <a:t>identical to the actual DNSSec setup.</a:t>
            </a:r>
          </a:p>
          <a:p>
            <a:r>
              <a:rPr lang="en-US" dirty="0" smtClean="0"/>
              <a:t>Hands-on on DNSSec to test it out.</a:t>
            </a:r>
          </a:p>
          <a:p>
            <a:r>
              <a:rPr lang="en-US" dirty="0"/>
              <a:t>Selection of HW/SW for </a:t>
            </a:r>
            <a:r>
              <a:rPr lang="en-US" dirty="0" err="1"/>
              <a:t>DNSSec</a:t>
            </a:r>
            <a:r>
              <a:rPr lang="en-US" dirty="0"/>
              <a:t> systems that meet our </a:t>
            </a:r>
            <a:r>
              <a:rPr lang="en-US" dirty="0" smtClean="0"/>
              <a:t>need.</a:t>
            </a:r>
          </a:p>
          <a:p>
            <a:r>
              <a:rPr lang="en-US" dirty="0" smtClean="0"/>
              <a:t>Validate key generation, signing, key rollover, … etc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5625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 many documents to read and digest related to </a:t>
            </a:r>
            <a:r>
              <a:rPr lang="en-US" dirty="0" err="1"/>
              <a:t>DNSSec</a:t>
            </a:r>
            <a:r>
              <a:rPr lang="en-US" dirty="0"/>
              <a:t> (RFCs, best practices, … </a:t>
            </a:r>
            <a:r>
              <a:rPr lang="en-US" dirty="0" err="1" smtClean="0"/>
              <a:t>etc</a:t>
            </a:r>
            <a:r>
              <a:rPr lang="en-US" dirty="0" smtClean="0"/>
              <a:t>).</a:t>
            </a:r>
            <a:endParaRPr lang="en-US" dirty="0"/>
          </a:p>
          <a:p>
            <a:r>
              <a:rPr lang="en-US" dirty="0" smtClean="0"/>
              <a:t>Rollover techniques (key rollover and algorithm rollover).</a:t>
            </a:r>
          </a:p>
          <a:p>
            <a:r>
              <a:rPr lang="en-US" dirty="0"/>
              <a:t>So many parameters to tune them </a:t>
            </a:r>
            <a:r>
              <a:rPr lang="en-US" dirty="0" smtClean="0"/>
              <a:t>(RRSIG </a:t>
            </a:r>
            <a:r>
              <a:rPr lang="en-US" dirty="0"/>
              <a:t>inception and </a:t>
            </a:r>
            <a:r>
              <a:rPr lang="en-US" dirty="0" smtClean="0"/>
              <a:t>expiration, jitter, Max/Min TTL, … </a:t>
            </a:r>
            <a:r>
              <a:rPr lang="en-US" dirty="0" err="1" smtClean="0"/>
              <a:t>etc</a:t>
            </a:r>
            <a:r>
              <a:rPr lang="en-US" dirty="0" smtClean="0"/>
              <a:t>).</a:t>
            </a:r>
          </a:p>
          <a:p>
            <a:r>
              <a:rPr lang="en-US" dirty="0" smtClean="0"/>
              <a:t>Easy to </a:t>
            </a:r>
            <a:r>
              <a:rPr lang="en-US" dirty="0" smtClean="0"/>
              <a:t>break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11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Next?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Enabling DNSSec on .Alsaudiah (IDNA</a:t>
            </a:r>
            <a:r>
              <a:rPr lang="en-US" dirty="0" smtClean="0"/>
              <a:t>).</a:t>
            </a:r>
          </a:p>
          <a:p>
            <a:r>
              <a:rPr lang="en-US" dirty="0" smtClean="0"/>
              <a:t>Monitor and keep track on what is going on.</a:t>
            </a:r>
          </a:p>
          <a:p>
            <a:r>
              <a:rPr lang="en-US" dirty="0" smtClean="0"/>
              <a:t>Allow a closed access to </a:t>
            </a:r>
            <a:r>
              <a:rPr lang="en-US" smtClean="0"/>
              <a:t>certain clients.</a:t>
            </a:r>
            <a:endParaRPr lang="en-US" dirty="0" smtClean="0"/>
          </a:p>
          <a:p>
            <a:r>
              <a:rPr lang="en-US" dirty="0"/>
              <a:t>Monitor and keep track on what is going on.</a:t>
            </a:r>
          </a:p>
          <a:p>
            <a:r>
              <a:rPr lang="en-US" dirty="0"/>
              <a:t>Enabling DNSSec on .</a:t>
            </a:r>
            <a:r>
              <a:rPr lang="en-US" dirty="0" smtClean="0"/>
              <a:t>SA.</a:t>
            </a:r>
            <a:endParaRPr lang="en-US" dirty="0"/>
          </a:p>
          <a:p>
            <a:r>
              <a:rPr lang="en-US" dirty="0" smtClean="0"/>
              <a:t>Monitor, Monitor, </a:t>
            </a:r>
            <a:r>
              <a:rPr lang="en-US" dirty="0"/>
              <a:t>Monitor </a:t>
            </a:r>
            <a:r>
              <a:rPr lang="en-US" dirty="0" smtClean="0"/>
              <a:t> … etc.</a:t>
            </a:r>
          </a:p>
          <a:p>
            <a:r>
              <a:rPr lang="en-US" dirty="0" smtClean="0"/>
              <a:t>Done!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77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0928"/>
            <a:ext cx="8229600" cy="1143000"/>
          </a:xfrm>
        </p:spPr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50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SaudiNIC</a:t>
            </a:r>
            <a:r>
              <a:rPr lang="en-US" dirty="0" smtClean="0"/>
              <a:t> was observing the growth of </a:t>
            </a:r>
            <a:r>
              <a:rPr lang="en-US" dirty="0" err="1" smtClean="0"/>
              <a:t>DNSSec</a:t>
            </a:r>
            <a:r>
              <a:rPr lang="en-US" dirty="0" smtClean="0"/>
              <a:t> development till it got mature.</a:t>
            </a:r>
          </a:p>
          <a:p>
            <a:r>
              <a:rPr lang="en-US" dirty="0" err="1" smtClean="0"/>
              <a:t>SaudiNIC</a:t>
            </a:r>
            <a:r>
              <a:rPr lang="en-US" dirty="0" smtClean="0"/>
              <a:t> staff conducted a </a:t>
            </a:r>
            <a:r>
              <a:rPr lang="en-US" dirty="0" smtClean="0"/>
              <a:t>study </a:t>
            </a:r>
            <a:r>
              <a:rPr lang="en-US" dirty="0" smtClean="0"/>
              <a:t>that consist of:</a:t>
            </a:r>
          </a:p>
          <a:p>
            <a:pPr lvl="1"/>
            <a:r>
              <a:rPr lang="en-US" dirty="0" smtClean="0"/>
              <a:t>What is DNSSEC?</a:t>
            </a:r>
          </a:p>
          <a:p>
            <a:pPr lvl="1"/>
            <a:r>
              <a:rPr lang="en-US" dirty="0" smtClean="0"/>
              <a:t>In depth study of some pioneer DNSSEC implementations:</a:t>
            </a:r>
          </a:p>
          <a:p>
            <a:pPr lvl="2"/>
            <a:r>
              <a:rPr lang="en-US" dirty="0" smtClean="0"/>
              <a:t>Netherland </a:t>
            </a:r>
          </a:p>
          <a:p>
            <a:pPr lvl="2"/>
            <a:r>
              <a:rPr lang="en-US" dirty="0" smtClean="0"/>
              <a:t>New Zealand</a:t>
            </a:r>
          </a:p>
          <a:p>
            <a:pPr lvl="1"/>
            <a:r>
              <a:rPr lang="en-US" dirty="0" smtClean="0"/>
              <a:t>A road map for DNSSEC deployment by SaudiNIC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68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 Map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283968" y="1340768"/>
            <a:ext cx="0" cy="5184576"/>
          </a:xfrm>
          <a:prstGeom prst="line">
            <a:avLst/>
          </a:prstGeom>
          <a:ln w="79375" cap="sq" cmpd="tri">
            <a:prstDash val="sysDot"/>
            <a:round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355976" y="1186878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Start of the project</a:t>
            </a:r>
            <a:endParaRPr lang="en-US" sz="1400" dirty="0"/>
          </a:p>
        </p:txBody>
      </p:sp>
      <p:sp>
        <p:nvSpPr>
          <p:cNvPr id="7" name="Oval 6"/>
          <p:cNvSpPr/>
          <p:nvPr/>
        </p:nvSpPr>
        <p:spPr>
          <a:xfrm>
            <a:off x="4180867" y="1700808"/>
            <a:ext cx="216024" cy="216024"/>
          </a:xfrm>
          <a:prstGeom prst="ellipse">
            <a:avLst/>
          </a:prstGeom>
          <a:solidFill>
            <a:srgbClr val="92D050"/>
          </a:solidFill>
          <a:ln w="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23728" y="1654931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Creating  startup team</a:t>
            </a:r>
            <a:endParaRPr lang="en-US" sz="1400" dirty="0"/>
          </a:p>
        </p:txBody>
      </p:sp>
      <p:sp>
        <p:nvSpPr>
          <p:cNvPr id="9" name="Oval 8"/>
          <p:cNvSpPr/>
          <p:nvPr/>
        </p:nvSpPr>
        <p:spPr>
          <a:xfrm>
            <a:off x="4180867" y="2204864"/>
            <a:ext cx="216024" cy="216024"/>
          </a:xfrm>
          <a:prstGeom prst="ellipse">
            <a:avLst/>
          </a:prstGeom>
          <a:solidFill>
            <a:srgbClr val="92D050"/>
          </a:solidFill>
          <a:ln w="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355976" y="2158987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DPS draft</a:t>
            </a:r>
            <a:endParaRPr lang="en-US" sz="1400" dirty="0"/>
          </a:p>
        </p:txBody>
      </p:sp>
      <p:sp>
        <p:nvSpPr>
          <p:cNvPr id="11" name="Oval 10"/>
          <p:cNvSpPr/>
          <p:nvPr/>
        </p:nvSpPr>
        <p:spPr>
          <a:xfrm>
            <a:off x="4180867" y="2708920"/>
            <a:ext cx="216024" cy="216024"/>
          </a:xfrm>
          <a:prstGeom prst="ellipse">
            <a:avLst/>
          </a:prstGeom>
          <a:solidFill>
            <a:srgbClr val="92D050"/>
          </a:solidFill>
          <a:ln w="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763688" y="2666013"/>
            <a:ext cx="2417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en-US" sz="1400" dirty="0"/>
              <a:t>SaudiNIC DNSSec </a:t>
            </a:r>
            <a:r>
              <a:rPr lang="en-US" sz="1400" dirty="0" smtClean="0"/>
              <a:t>procedures</a:t>
            </a:r>
            <a:endParaRPr lang="en-US" sz="1400" dirty="0"/>
          </a:p>
        </p:txBody>
      </p:sp>
      <p:sp>
        <p:nvSpPr>
          <p:cNvPr id="13" name="Oval 12"/>
          <p:cNvSpPr/>
          <p:nvPr/>
        </p:nvSpPr>
        <p:spPr>
          <a:xfrm>
            <a:off x="4180867" y="3258853"/>
            <a:ext cx="216024" cy="216024"/>
          </a:xfrm>
          <a:prstGeom prst="ellipse">
            <a:avLst/>
          </a:prstGeom>
          <a:solidFill>
            <a:srgbClr val="92D050"/>
          </a:solidFill>
          <a:ln w="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355976" y="3212976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SaudiNIC DNSSec </a:t>
            </a:r>
            <a:r>
              <a:rPr lang="en-US" sz="1400" dirty="0" smtClean="0"/>
              <a:t>setup</a:t>
            </a:r>
            <a:endParaRPr lang="en-US" sz="1400" dirty="0"/>
          </a:p>
        </p:txBody>
      </p:sp>
      <p:sp>
        <p:nvSpPr>
          <p:cNvPr id="15" name="Oval 14"/>
          <p:cNvSpPr/>
          <p:nvPr/>
        </p:nvSpPr>
        <p:spPr>
          <a:xfrm>
            <a:off x="4180867" y="3759939"/>
            <a:ext cx="216024" cy="216024"/>
          </a:xfrm>
          <a:prstGeom prst="ellipse">
            <a:avLst/>
          </a:prstGeom>
          <a:solidFill>
            <a:srgbClr val="92D050"/>
          </a:solidFill>
          <a:ln w="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763688" y="3717032"/>
            <a:ext cx="2417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en-US" sz="1400" dirty="0" smtClean="0"/>
              <a:t>DNSSec workshop</a:t>
            </a:r>
            <a:endParaRPr lang="en-US" sz="1400" dirty="0"/>
          </a:p>
        </p:txBody>
      </p:sp>
      <p:sp>
        <p:nvSpPr>
          <p:cNvPr id="17" name="Oval 16"/>
          <p:cNvSpPr/>
          <p:nvPr/>
        </p:nvSpPr>
        <p:spPr>
          <a:xfrm>
            <a:off x="4180867" y="4338973"/>
            <a:ext cx="216024" cy="216024"/>
          </a:xfrm>
          <a:prstGeom prst="ellipse">
            <a:avLst/>
          </a:prstGeom>
          <a:solidFill>
            <a:srgbClr val="92D050"/>
          </a:solidFill>
          <a:ln w="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355976" y="4293096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Building test lab</a:t>
            </a:r>
          </a:p>
        </p:txBody>
      </p:sp>
      <p:sp>
        <p:nvSpPr>
          <p:cNvPr id="19" name="Oval 18"/>
          <p:cNvSpPr/>
          <p:nvPr/>
        </p:nvSpPr>
        <p:spPr>
          <a:xfrm>
            <a:off x="4180867" y="1232754"/>
            <a:ext cx="216024" cy="216024"/>
          </a:xfrm>
          <a:prstGeom prst="ellipse">
            <a:avLst/>
          </a:prstGeom>
          <a:solidFill>
            <a:srgbClr val="92D050"/>
          </a:solidFill>
          <a:ln w="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4180867" y="4820314"/>
            <a:ext cx="216024" cy="216024"/>
          </a:xfrm>
          <a:prstGeom prst="ellipse">
            <a:avLst/>
          </a:prstGeom>
          <a:solidFill>
            <a:srgbClr val="FFFF00"/>
          </a:solidFill>
          <a:ln w="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115616" y="4777407"/>
            <a:ext cx="30652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en-US" sz="1400" dirty="0" smtClean="0"/>
              <a:t>Enabling DNSSec on .Alsaudiah (IDNA)</a:t>
            </a:r>
            <a:endParaRPr lang="en-US" sz="1400" dirty="0"/>
          </a:p>
        </p:txBody>
      </p:sp>
      <p:sp>
        <p:nvSpPr>
          <p:cNvPr id="24" name="Oval 23"/>
          <p:cNvSpPr/>
          <p:nvPr/>
        </p:nvSpPr>
        <p:spPr>
          <a:xfrm>
            <a:off x="4180867" y="5347085"/>
            <a:ext cx="216024" cy="216024"/>
          </a:xfrm>
          <a:prstGeom prst="ellipse">
            <a:avLst/>
          </a:prstGeom>
          <a:solidFill>
            <a:srgbClr val="FF0000"/>
          </a:solidFill>
          <a:ln w="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4355976" y="5301208"/>
            <a:ext cx="302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1"/>
            <a:r>
              <a:rPr lang="en-US" sz="1400" dirty="0"/>
              <a:t>Enabling DNSSec on </a:t>
            </a:r>
            <a:r>
              <a:rPr lang="en-US" sz="1400" dirty="0" smtClean="0"/>
              <a:t>.SA</a:t>
            </a:r>
            <a:endParaRPr lang="en-US" sz="1400" dirty="0"/>
          </a:p>
        </p:txBody>
      </p:sp>
      <p:sp>
        <p:nvSpPr>
          <p:cNvPr id="26" name="Oval 25"/>
          <p:cNvSpPr/>
          <p:nvPr/>
        </p:nvSpPr>
        <p:spPr>
          <a:xfrm>
            <a:off x="4180867" y="5877272"/>
            <a:ext cx="216024" cy="216024"/>
          </a:xfrm>
          <a:prstGeom prst="ellipse">
            <a:avLst/>
          </a:prstGeom>
          <a:solidFill>
            <a:srgbClr val="FFFF00"/>
          </a:solidFill>
          <a:ln w="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1115616" y="5834365"/>
            <a:ext cx="30652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en-US" sz="1400" dirty="0" smtClean="0"/>
              <a:t>Open DNSSec for public</a:t>
            </a:r>
            <a:endParaRPr lang="en-US" sz="1400" dirty="0"/>
          </a:p>
        </p:txBody>
      </p:sp>
      <p:sp>
        <p:nvSpPr>
          <p:cNvPr id="28" name="Oval 27"/>
          <p:cNvSpPr/>
          <p:nvPr/>
        </p:nvSpPr>
        <p:spPr>
          <a:xfrm>
            <a:off x="4180867" y="5877272"/>
            <a:ext cx="216024" cy="216024"/>
          </a:xfrm>
          <a:prstGeom prst="ellipse">
            <a:avLst/>
          </a:prstGeom>
          <a:solidFill>
            <a:srgbClr val="FF0000"/>
          </a:solidFill>
          <a:ln w="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4180867" y="6417332"/>
            <a:ext cx="216024" cy="216024"/>
          </a:xfrm>
          <a:prstGeom prst="ellipse">
            <a:avLst/>
          </a:prstGeom>
          <a:solidFill>
            <a:srgbClr val="FF0000"/>
          </a:solidFill>
          <a:ln w="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355976" y="6361583"/>
            <a:ext cx="302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1"/>
            <a:r>
              <a:rPr lang="en-US" sz="1400" dirty="0" smtClean="0"/>
              <a:t>End of the project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696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DNSSEC Startup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Read … read … read </a:t>
            </a:r>
          </a:p>
          <a:p>
            <a:pPr lvl="1"/>
            <a:r>
              <a:rPr lang="en-US" dirty="0" smtClean="0"/>
              <a:t>DNSSEC RFCs</a:t>
            </a:r>
          </a:p>
          <a:p>
            <a:pPr lvl="1"/>
            <a:r>
              <a:rPr lang="en-US" dirty="0" smtClean="0"/>
              <a:t>Best practices</a:t>
            </a:r>
          </a:p>
          <a:p>
            <a:pPr lvl="1"/>
            <a:r>
              <a:rPr lang="en-US" dirty="0" smtClean="0"/>
              <a:t>Guidelines</a:t>
            </a:r>
          </a:p>
          <a:p>
            <a:pPr lvl="1"/>
            <a:r>
              <a:rPr lang="en-US" dirty="0" smtClean="0"/>
              <a:t>Technical implementation</a:t>
            </a:r>
          </a:p>
          <a:p>
            <a:pPr lvl="1"/>
            <a:r>
              <a:rPr lang="en-US" dirty="0" smtClean="0"/>
              <a:t>Presentations and reports</a:t>
            </a:r>
          </a:p>
          <a:p>
            <a:r>
              <a:rPr lang="en-US" dirty="0" smtClean="0"/>
              <a:t>Continuous meetings and brainstorming sessions</a:t>
            </a:r>
          </a:p>
          <a:p>
            <a:r>
              <a:rPr lang="en-US" dirty="0" smtClean="0"/>
              <a:t>Test … test …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26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DPS Draft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Review several RFC(s) related.</a:t>
            </a:r>
          </a:p>
          <a:p>
            <a:r>
              <a:rPr lang="en-US" dirty="0" smtClean="0"/>
              <a:t>Review some registries</a:t>
            </a:r>
            <a:r>
              <a:rPr lang="en-US" smtClean="0"/>
              <a:t>’ DPSs:</a:t>
            </a:r>
            <a:endParaRPr lang="en-US" dirty="0" smtClean="0"/>
          </a:p>
          <a:p>
            <a:pPr lvl="1"/>
            <a:r>
              <a:rPr lang="en-US" dirty="0" smtClean="0"/>
              <a:t>.ca Canada</a:t>
            </a:r>
          </a:p>
          <a:p>
            <a:pPr lvl="1"/>
            <a:r>
              <a:rPr lang="en-US" dirty="0" smtClean="0"/>
              <a:t>.au Australia</a:t>
            </a:r>
          </a:p>
          <a:p>
            <a:pPr lvl="1"/>
            <a:r>
              <a:rPr lang="en-US" dirty="0" smtClean="0"/>
              <a:t>.</a:t>
            </a:r>
            <a:r>
              <a:rPr lang="en-US" dirty="0" err="1" smtClean="0"/>
              <a:t>nz</a:t>
            </a:r>
            <a:r>
              <a:rPr lang="en-US" dirty="0" smtClean="0"/>
              <a:t> New Zealand</a:t>
            </a:r>
          </a:p>
          <a:p>
            <a:pPr lvl="1"/>
            <a:r>
              <a:rPr lang="en-US" dirty="0" smtClean="0"/>
              <a:t>.at Austria</a:t>
            </a:r>
          </a:p>
          <a:p>
            <a:pPr lvl="1"/>
            <a:r>
              <a:rPr lang="en-US" dirty="0" smtClean="0"/>
              <a:t>.com</a:t>
            </a:r>
          </a:p>
          <a:p>
            <a:pPr lvl="1"/>
            <a:r>
              <a:rPr lang="en-US" dirty="0" smtClean="0"/>
              <a:t>.cl chili</a:t>
            </a:r>
          </a:p>
          <a:p>
            <a:pPr lvl="1"/>
            <a:r>
              <a:rPr lang="en-US" dirty="0" smtClean="0"/>
              <a:t>…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20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DPS Draft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151" y="1340768"/>
            <a:ext cx="7066982" cy="536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777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21578">
            <a:off x="2378143" y="1471188"/>
            <a:ext cx="3831547" cy="487438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SaudiNIC DNSSec Procedures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36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DNSSEC Keys Generation Ceremony </a:t>
            </a:r>
          </a:p>
          <a:p>
            <a:r>
              <a:rPr lang="en-US" dirty="0" smtClean="0"/>
              <a:t>DNSSEC Keys Installation Procedure</a:t>
            </a:r>
          </a:p>
          <a:p>
            <a:r>
              <a:rPr lang="en-US" dirty="0" smtClean="0"/>
              <a:t>DNSSEC Emergency Keys Installation Procedure</a:t>
            </a:r>
          </a:p>
          <a:p>
            <a:r>
              <a:rPr lang="en-US" dirty="0" smtClean="0"/>
              <a:t>DNSSEC New Safe Arrangement Procedure</a:t>
            </a:r>
          </a:p>
          <a:p>
            <a:r>
              <a:rPr lang="en-US" dirty="0" smtClean="0"/>
              <a:t>DNSSEC Safe Content Transfer Procedure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SaudiNIC DNSSec Procedures</a:t>
            </a:r>
          </a:p>
        </p:txBody>
      </p:sp>
    </p:spTree>
    <p:extLst>
      <p:ext uri="{BB962C8B-B14F-4D97-AF65-F5344CB8AC3E}">
        <p14:creationId xmlns:p14="http://schemas.microsoft.com/office/powerpoint/2010/main" val="55531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SaudiNIC DNSSec Setup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484784"/>
            <a:ext cx="4343400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796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10094</TotalTime>
  <Words>416</Words>
  <Application>Microsoft Office PowerPoint</Application>
  <PresentationFormat>On-screen Show (4:3)</PresentationFormat>
  <Paragraphs>86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SaudiNIC Experience in Deploying DNSSec</vt:lpstr>
      <vt:lpstr>The Start</vt:lpstr>
      <vt:lpstr>Road Map</vt:lpstr>
      <vt:lpstr>Creating DNSSEC Startup Team</vt:lpstr>
      <vt:lpstr>DPS Draft</vt:lpstr>
      <vt:lpstr>DPS Draft</vt:lpstr>
      <vt:lpstr>SaudiNIC DNSSec Procedures</vt:lpstr>
      <vt:lpstr>SaudiNIC DNSSec Procedures</vt:lpstr>
      <vt:lpstr>SaudiNIC DNSSec Setup</vt:lpstr>
      <vt:lpstr>DNSSEC Credential Matrix</vt:lpstr>
      <vt:lpstr>DNSSec Key Management Risks</vt:lpstr>
      <vt:lpstr>Keys Setting</vt:lpstr>
      <vt:lpstr>Building a Test Lab</vt:lpstr>
      <vt:lpstr>Challenges</vt:lpstr>
      <vt:lpstr>What is Next?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DNSSEC Deployment by SaudiNIC</dc:title>
  <dc:creator>Abdulaziz Al-Zoman</dc:creator>
  <cp:lastModifiedBy>Abdulrahman I. ALGhadir</cp:lastModifiedBy>
  <cp:revision>38</cp:revision>
  <dcterms:created xsi:type="dcterms:W3CDTF">2016-03-03T08:10:34Z</dcterms:created>
  <dcterms:modified xsi:type="dcterms:W3CDTF">2016-03-13T08:17:25Z</dcterms:modified>
</cp:coreProperties>
</file>