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84" r:id="rId4"/>
    <p:sldId id="285" r:id="rId5"/>
    <p:sldId id="289" r:id="rId6"/>
    <p:sldId id="291" r:id="rId7"/>
    <p:sldId id="290" r:id="rId8"/>
    <p:sldId id="292" r:id="rId9"/>
    <p:sldId id="294" r:id="rId10"/>
    <p:sldId id="297" r:id="rId11"/>
    <p:sldId id="296" r:id="rId12"/>
    <p:sldId id="266" r:id="rId13"/>
    <p:sldId id="258" r:id="rId14"/>
    <p:sldId id="273" r:id="rId15"/>
    <p:sldId id="261" r:id="rId16"/>
    <p:sldId id="298" r:id="rId17"/>
    <p:sldId id="259" r:id="rId18"/>
    <p:sldId id="267" r:id="rId19"/>
    <p:sldId id="271" r:id="rId20"/>
    <p:sldId id="299" r:id="rId21"/>
    <p:sldId id="300" r:id="rId22"/>
    <p:sldId id="280" r:id="rId23"/>
    <p:sldId id="283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513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SudREN Network Analysis </a:t>
            </a:r>
          </a:p>
        </c:rich>
      </c:tx>
      <c:layout>
        <c:manualLayout>
          <c:xMode val="edge"/>
          <c:yMode val="edge"/>
          <c:x val="0.35471352975012549"/>
          <c:y val="7.9629629629629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Supported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POPs</c:v>
                </c:pt>
                <c:pt idx="1">
                  <c:v>Members</c:v>
                </c:pt>
                <c:pt idx="2">
                  <c:v>Servers</c:v>
                </c:pt>
                <c:pt idx="3">
                  <c:v>Applications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9.5000000000000001E-2</c:v>
                </c:pt>
                <c:pt idx="2">
                  <c:v>1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566720"/>
        <c:axId val="200567112"/>
        <c:axId val="331947504"/>
      </c:bar3DChart>
      <c:catAx>
        <c:axId val="20056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200567112"/>
        <c:crosses val="autoZero"/>
        <c:auto val="1"/>
        <c:lblAlgn val="ctr"/>
        <c:lblOffset val="100"/>
        <c:noMultiLvlLbl val="0"/>
      </c:catAx>
      <c:valAx>
        <c:axId val="20056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200566720"/>
        <c:crosses val="autoZero"/>
        <c:crossBetween val="between"/>
      </c:valAx>
      <c:serAx>
        <c:axId val="3319475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200567112"/>
        <c:crosses val="autoZero"/>
      </c:ser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5966A-816E-446F-B279-7236DB53A29F}" type="doc">
      <dgm:prSet loTypeId="urn:microsoft.com/office/officeart/2005/8/layout/h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CC6196B-8E36-472B-856F-2AD7F40DE4A1}">
      <dgm:prSet phldrT="[Text]"/>
      <dgm:spPr/>
      <dgm:t>
        <a:bodyPr/>
        <a:lstStyle/>
        <a:p>
          <a:r>
            <a:rPr lang="en-US" dirty="0" smtClean="0"/>
            <a:t>Gateway</a:t>
          </a:r>
          <a:endParaRPr lang="en-US" dirty="0"/>
        </a:p>
      </dgm:t>
    </dgm:pt>
    <dgm:pt modelId="{1338AC22-6A0D-4BF4-B771-4450E61CBD69}" type="parTrans" cxnId="{4C150593-1861-4AFC-A5FB-99F5F5B388B6}">
      <dgm:prSet/>
      <dgm:spPr/>
      <dgm:t>
        <a:bodyPr/>
        <a:lstStyle/>
        <a:p>
          <a:endParaRPr lang="en-US"/>
        </a:p>
      </dgm:t>
    </dgm:pt>
    <dgm:pt modelId="{E8DE3EE9-DB97-4555-86D3-1F1EB8F205D7}" type="sibTrans" cxnId="{4C150593-1861-4AFC-A5FB-99F5F5B388B6}">
      <dgm:prSet/>
      <dgm:spPr/>
      <dgm:t>
        <a:bodyPr/>
        <a:lstStyle/>
        <a:p>
          <a:endParaRPr lang="en-US"/>
        </a:p>
      </dgm:t>
    </dgm:pt>
    <dgm:pt modelId="{97ABD550-E460-4A13-9B8A-99E1A44A3E12}">
      <dgm:prSet phldrT="[Text]"/>
      <dgm:spPr/>
      <dgm:t>
        <a:bodyPr/>
        <a:lstStyle/>
        <a:p>
          <a:r>
            <a:rPr lang="en-US" dirty="0" smtClean="0"/>
            <a:t>Internal Network (DMZ)</a:t>
          </a:r>
          <a:endParaRPr lang="en-US" dirty="0"/>
        </a:p>
      </dgm:t>
    </dgm:pt>
    <dgm:pt modelId="{D38405E0-6252-4680-B12B-0958CE3AF17D}" type="parTrans" cxnId="{27DFB7D6-0A8F-4BFB-85EF-8517077E6367}">
      <dgm:prSet/>
      <dgm:spPr/>
      <dgm:t>
        <a:bodyPr/>
        <a:lstStyle/>
        <a:p>
          <a:endParaRPr lang="en-US"/>
        </a:p>
      </dgm:t>
    </dgm:pt>
    <dgm:pt modelId="{32082A05-AE76-4533-9CFD-0C486F0DD3FF}" type="sibTrans" cxnId="{27DFB7D6-0A8F-4BFB-85EF-8517077E6367}">
      <dgm:prSet/>
      <dgm:spPr/>
      <dgm:t>
        <a:bodyPr/>
        <a:lstStyle/>
        <a:p>
          <a:endParaRPr lang="en-US"/>
        </a:p>
      </dgm:t>
    </dgm:pt>
    <dgm:pt modelId="{0A15223E-E9CC-422D-91E4-607F5F776452}">
      <dgm:prSet phldrT="[Text]"/>
      <dgm:spPr/>
      <dgm:t>
        <a:bodyPr/>
        <a:lstStyle/>
        <a:p>
          <a:r>
            <a:rPr lang="en-US" dirty="0" smtClean="0"/>
            <a:t>Enable </a:t>
          </a:r>
          <a:r>
            <a:rPr lang="en-US" dirty="0" smtClean="0">
              <a:solidFill>
                <a:srgbClr val="0070C0"/>
              </a:solidFill>
            </a:rPr>
            <a:t>IPv6</a:t>
          </a:r>
          <a:r>
            <a:rPr lang="en-US" dirty="0" smtClean="0"/>
            <a:t> on SudREN internal Network</a:t>
          </a:r>
          <a:endParaRPr lang="en-US" dirty="0"/>
        </a:p>
      </dgm:t>
    </dgm:pt>
    <dgm:pt modelId="{9DB7F00C-D3D8-4157-9D93-C5214C22E3AC}" type="parTrans" cxnId="{54EF432B-7186-4256-A7DC-0D8441A82029}">
      <dgm:prSet/>
      <dgm:spPr/>
      <dgm:t>
        <a:bodyPr/>
        <a:lstStyle/>
        <a:p>
          <a:endParaRPr lang="en-US"/>
        </a:p>
      </dgm:t>
    </dgm:pt>
    <dgm:pt modelId="{1746A447-5AAA-4F8E-AA55-A33230533AA6}" type="sibTrans" cxnId="{54EF432B-7186-4256-A7DC-0D8441A82029}">
      <dgm:prSet/>
      <dgm:spPr/>
      <dgm:t>
        <a:bodyPr/>
        <a:lstStyle/>
        <a:p>
          <a:endParaRPr lang="en-US"/>
        </a:p>
      </dgm:t>
    </dgm:pt>
    <dgm:pt modelId="{F79596EA-2BE4-4B8E-B9B9-41A61B230B72}">
      <dgm:prSet phldrT="[Text]"/>
      <dgm:spPr/>
      <dgm:t>
        <a:bodyPr/>
        <a:lstStyle/>
        <a:p>
          <a:r>
            <a:rPr lang="en-US" dirty="0" smtClean="0"/>
            <a:t>Members’ VPN</a:t>
          </a:r>
          <a:endParaRPr lang="en-US" dirty="0"/>
        </a:p>
      </dgm:t>
    </dgm:pt>
    <dgm:pt modelId="{89527EFD-52EF-49AA-882A-576DBB827868}" type="parTrans" cxnId="{3399F36A-867F-4A01-A611-A0899076C1DB}">
      <dgm:prSet/>
      <dgm:spPr/>
      <dgm:t>
        <a:bodyPr/>
        <a:lstStyle/>
        <a:p>
          <a:endParaRPr lang="en-US"/>
        </a:p>
      </dgm:t>
    </dgm:pt>
    <dgm:pt modelId="{E39CD4AB-BA71-4B78-9D73-27C8FC2CC314}" type="sibTrans" cxnId="{3399F36A-867F-4A01-A611-A0899076C1DB}">
      <dgm:prSet/>
      <dgm:spPr/>
      <dgm:t>
        <a:bodyPr/>
        <a:lstStyle/>
        <a:p>
          <a:endParaRPr lang="en-US"/>
        </a:p>
      </dgm:t>
    </dgm:pt>
    <dgm:pt modelId="{47EA3418-E42C-4973-9486-2FF1DB136141}">
      <dgm:prSet phldrT="[Text]"/>
      <dgm:spPr/>
      <dgm:t>
        <a:bodyPr/>
        <a:lstStyle/>
        <a:p>
          <a:r>
            <a:rPr lang="en-US" dirty="0" smtClean="0"/>
            <a:t>Enable </a:t>
          </a:r>
          <a:r>
            <a:rPr lang="en-US" dirty="0" smtClean="0">
              <a:solidFill>
                <a:srgbClr val="0070C0"/>
              </a:solidFill>
            </a:rPr>
            <a:t>IPv6</a:t>
          </a:r>
          <a:r>
            <a:rPr lang="en-US" dirty="0" smtClean="0"/>
            <a:t> for </a:t>
          </a:r>
          <a:r>
            <a:rPr lang="en-US" dirty="0" smtClean="0">
              <a:solidFill>
                <a:srgbClr val="00B050"/>
              </a:solidFill>
            </a:rPr>
            <a:t>Sud</a:t>
          </a:r>
          <a:r>
            <a:rPr lang="en-US" dirty="0" smtClean="0">
              <a:solidFill>
                <a:srgbClr val="0070C0"/>
              </a:solidFill>
            </a:rPr>
            <a:t>REN</a:t>
          </a:r>
          <a:r>
            <a:rPr lang="en-US" dirty="0" smtClean="0"/>
            <a:t> members</a:t>
          </a:r>
          <a:endParaRPr lang="en-US" dirty="0"/>
        </a:p>
      </dgm:t>
    </dgm:pt>
    <dgm:pt modelId="{902859F3-F153-4999-9AC7-307942D46AA8}" type="parTrans" cxnId="{1B8874B8-7FE9-4D2A-A4BF-4AC1165A178D}">
      <dgm:prSet/>
      <dgm:spPr/>
      <dgm:t>
        <a:bodyPr/>
        <a:lstStyle/>
        <a:p>
          <a:endParaRPr lang="en-US"/>
        </a:p>
      </dgm:t>
    </dgm:pt>
    <dgm:pt modelId="{8CA2C70D-A27C-48FD-A7D3-46F497EA1E33}" type="sibTrans" cxnId="{1B8874B8-7FE9-4D2A-A4BF-4AC1165A178D}">
      <dgm:prSet/>
      <dgm:spPr/>
      <dgm:t>
        <a:bodyPr/>
        <a:lstStyle/>
        <a:p>
          <a:endParaRPr lang="en-US"/>
        </a:p>
      </dgm:t>
    </dgm:pt>
    <dgm:pt modelId="{37F3A9B7-0A68-4D78-8960-C112FC5C4FF2}">
      <dgm:prSet phldrT="[Text]"/>
      <dgm:spPr/>
      <dgm:t>
        <a:bodyPr/>
        <a:lstStyle/>
        <a:p>
          <a:r>
            <a:rPr lang="en-US" dirty="0" smtClean="0"/>
            <a:t>Enable </a:t>
          </a:r>
          <a:r>
            <a:rPr lang="en-US" dirty="0" smtClean="0">
              <a:solidFill>
                <a:srgbClr val="0070C0"/>
              </a:solidFill>
            </a:rPr>
            <a:t>IPv6</a:t>
          </a:r>
          <a:r>
            <a:rPr lang="en-US" dirty="0" smtClean="0"/>
            <a:t> on the Gateways</a:t>
          </a:r>
          <a:endParaRPr lang="en-US" dirty="0"/>
        </a:p>
      </dgm:t>
    </dgm:pt>
    <dgm:pt modelId="{F2FF83E7-9A1D-4403-B350-5CF5F9EF2976}" type="parTrans" cxnId="{E70909CD-1E82-4FF4-A90F-C8012DF2EEBF}">
      <dgm:prSet/>
      <dgm:spPr/>
      <dgm:t>
        <a:bodyPr/>
        <a:lstStyle/>
        <a:p>
          <a:endParaRPr lang="en-US"/>
        </a:p>
      </dgm:t>
    </dgm:pt>
    <dgm:pt modelId="{7D500470-88C4-461C-BE93-679EBDD411C0}" type="sibTrans" cxnId="{E70909CD-1E82-4FF4-A90F-C8012DF2EEBF}">
      <dgm:prSet/>
      <dgm:spPr/>
      <dgm:t>
        <a:bodyPr/>
        <a:lstStyle/>
        <a:p>
          <a:endParaRPr lang="en-US"/>
        </a:p>
      </dgm:t>
    </dgm:pt>
    <dgm:pt modelId="{03A2DCFA-E9C0-4B1C-90EB-2057FC602842}" type="pres">
      <dgm:prSet presAssocID="{5845966A-816E-446F-B279-7236DB53A2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5AC0F-7F94-4598-8D23-1FF69FF7B049}" type="pres">
      <dgm:prSet presAssocID="{5845966A-816E-446F-B279-7236DB53A29F}" presName="tSp" presStyleCnt="0"/>
      <dgm:spPr/>
    </dgm:pt>
    <dgm:pt modelId="{C907D3D9-9651-4D0C-A0A4-CAAEF1517251}" type="pres">
      <dgm:prSet presAssocID="{5845966A-816E-446F-B279-7236DB53A29F}" presName="bSp" presStyleCnt="0"/>
      <dgm:spPr/>
    </dgm:pt>
    <dgm:pt modelId="{F4E9782F-7AAE-4197-BB43-C5CA95D20F9A}" type="pres">
      <dgm:prSet presAssocID="{5845966A-816E-446F-B279-7236DB53A29F}" presName="process" presStyleCnt="0"/>
      <dgm:spPr/>
    </dgm:pt>
    <dgm:pt modelId="{12B6F11D-1FB6-4DD1-BC72-98FDE9008D44}" type="pres">
      <dgm:prSet presAssocID="{3CC6196B-8E36-472B-856F-2AD7F40DE4A1}" presName="composite1" presStyleCnt="0"/>
      <dgm:spPr/>
    </dgm:pt>
    <dgm:pt modelId="{DCF1DC14-4DEE-488A-97ED-1389BD824623}" type="pres">
      <dgm:prSet presAssocID="{3CC6196B-8E36-472B-856F-2AD7F40DE4A1}" presName="dummyNode1" presStyleLbl="node1" presStyleIdx="0" presStyleCnt="3"/>
      <dgm:spPr/>
    </dgm:pt>
    <dgm:pt modelId="{77E8C1C7-3420-4477-8910-3EDA0BFDAF4A}" type="pres">
      <dgm:prSet presAssocID="{3CC6196B-8E36-472B-856F-2AD7F40DE4A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97397-EB50-4905-92B6-C0DE3842C1E9}" type="pres">
      <dgm:prSet presAssocID="{3CC6196B-8E36-472B-856F-2AD7F40DE4A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DA84F-D696-49E7-80F0-1540467CD5B5}" type="pres">
      <dgm:prSet presAssocID="{3CC6196B-8E36-472B-856F-2AD7F40DE4A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4AB4B-CFC4-4659-A786-43341BA4291E}" type="pres">
      <dgm:prSet presAssocID="{3CC6196B-8E36-472B-856F-2AD7F40DE4A1}" presName="connSite1" presStyleCnt="0"/>
      <dgm:spPr/>
    </dgm:pt>
    <dgm:pt modelId="{D05FC3D6-66B6-447F-9DB9-5D11AA6C2F6A}" type="pres">
      <dgm:prSet presAssocID="{E8DE3EE9-DB97-4555-86D3-1F1EB8F205D7}" presName="Name9" presStyleLbl="sibTrans2D1" presStyleIdx="0" presStyleCnt="2"/>
      <dgm:spPr/>
      <dgm:t>
        <a:bodyPr/>
        <a:lstStyle/>
        <a:p>
          <a:endParaRPr lang="en-US"/>
        </a:p>
      </dgm:t>
    </dgm:pt>
    <dgm:pt modelId="{44AE0FE7-9CDC-4857-9BAE-4A97FF01E62F}" type="pres">
      <dgm:prSet presAssocID="{97ABD550-E460-4A13-9B8A-99E1A44A3E12}" presName="composite2" presStyleCnt="0"/>
      <dgm:spPr/>
    </dgm:pt>
    <dgm:pt modelId="{6D4C69BC-C4FD-4446-B1C3-DF8CD4388072}" type="pres">
      <dgm:prSet presAssocID="{97ABD550-E460-4A13-9B8A-99E1A44A3E12}" presName="dummyNode2" presStyleLbl="node1" presStyleIdx="0" presStyleCnt="3"/>
      <dgm:spPr/>
    </dgm:pt>
    <dgm:pt modelId="{95AC69C3-93B1-4589-BAEE-4F7419733368}" type="pres">
      <dgm:prSet presAssocID="{97ABD550-E460-4A13-9B8A-99E1A44A3E1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621AC-F7C0-4614-9359-3E450D2E30E5}" type="pres">
      <dgm:prSet presAssocID="{97ABD550-E460-4A13-9B8A-99E1A44A3E1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82AA5-B037-418F-9E1D-35615411B98A}" type="pres">
      <dgm:prSet presAssocID="{97ABD550-E460-4A13-9B8A-99E1A44A3E1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B76D0-9145-40B6-BCDC-F5CD919994C1}" type="pres">
      <dgm:prSet presAssocID="{97ABD550-E460-4A13-9B8A-99E1A44A3E12}" presName="connSite2" presStyleCnt="0"/>
      <dgm:spPr/>
    </dgm:pt>
    <dgm:pt modelId="{195CA67E-9307-4648-ACE1-D220B42BF0B6}" type="pres">
      <dgm:prSet presAssocID="{32082A05-AE76-4533-9CFD-0C486F0DD3FF}" presName="Name18" presStyleLbl="sibTrans2D1" presStyleIdx="1" presStyleCnt="2"/>
      <dgm:spPr/>
      <dgm:t>
        <a:bodyPr/>
        <a:lstStyle/>
        <a:p>
          <a:endParaRPr lang="en-US"/>
        </a:p>
      </dgm:t>
    </dgm:pt>
    <dgm:pt modelId="{6BD026D8-9EBE-4E31-9629-CDDFF1613E2A}" type="pres">
      <dgm:prSet presAssocID="{F79596EA-2BE4-4B8E-B9B9-41A61B230B72}" presName="composite1" presStyleCnt="0"/>
      <dgm:spPr/>
    </dgm:pt>
    <dgm:pt modelId="{127E27BC-25FC-45FF-B125-056BAD62F527}" type="pres">
      <dgm:prSet presAssocID="{F79596EA-2BE4-4B8E-B9B9-41A61B230B72}" presName="dummyNode1" presStyleLbl="node1" presStyleIdx="1" presStyleCnt="3"/>
      <dgm:spPr/>
    </dgm:pt>
    <dgm:pt modelId="{DD2448F7-75D5-4578-954C-B51C078175DB}" type="pres">
      <dgm:prSet presAssocID="{F79596EA-2BE4-4B8E-B9B9-41A61B230B7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7AB14-C260-4165-BB63-EEFE571516BF}" type="pres">
      <dgm:prSet presAssocID="{F79596EA-2BE4-4B8E-B9B9-41A61B230B7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BF5E3-65F6-45C5-B6A2-8368824F51C6}" type="pres">
      <dgm:prSet presAssocID="{F79596EA-2BE4-4B8E-B9B9-41A61B230B7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98FF6-A38E-44D1-9A0D-F8FC07537121}" type="pres">
      <dgm:prSet presAssocID="{F79596EA-2BE4-4B8E-B9B9-41A61B230B72}" presName="connSite1" presStyleCnt="0"/>
      <dgm:spPr/>
    </dgm:pt>
  </dgm:ptLst>
  <dgm:cxnLst>
    <dgm:cxn modelId="{4C150593-1861-4AFC-A5FB-99F5F5B388B6}" srcId="{5845966A-816E-446F-B279-7236DB53A29F}" destId="{3CC6196B-8E36-472B-856F-2AD7F40DE4A1}" srcOrd="0" destOrd="0" parTransId="{1338AC22-6A0D-4BF4-B771-4450E61CBD69}" sibTransId="{E8DE3EE9-DB97-4555-86D3-1F1EB8F205D7}"/>
    <dgm:cxn modelId="{F64025F4-7B20-468A-B054-62EEFD987782}" type="presOf" srcId="{47EA3418-E42C-4973-9486-2FF1DB136141}" destId="{DD2448F7-75D5-4578-954C-B51C078175DB}" srcOrd="0" destOrd="0" presId="urn:microsoft.com/office/officeart/2005/8/layout/hProcess4"/>
    <dgm:cxn modelId="{829551B8-579C-46C5-A237-76A5B42E092A}" type="presOf" srcId="{37F3A9B7-0A68-4D78-8960-C112FC5C4FF2}" destId="{C4297397-EB50-4905-92B6-C0DE3842C1E9}" srcOrd="1" destOrd="0" presId="urn:microsoft.com/office/officeart/2005/8/layout/hProcess4"/>
    <dgm:cxn modelId="{E70909CD-1E82-4FF4-A90F-C8012DF2EEBF}" srcId="{3CC6196B-8E36-472B-856F-2AD7F40DE4A1}" destId="{37F3A9B7-0A68-4D78-8960-C112FC5C4FF2}" srcOrd="0" destOrd="0" parTransId="{F2FF83E7-9A1D-4403-B350-5CF5F9EF2976}" sibTransId="{7D500470-88C4-461C-BE93-679EBDD411C0}"/>
    <dgm:cxn modelId="{AAF30FD8-4223-4949-B0A2-6790CA5A43C3}" type="presOf" srcId="{47EA3418-E42C-4973-9486-2FF1DB136141}" destId="{C207AB14-C260-4165-BB63-EEFE571516BF}" srcOrd="1" destOrd="0" presId="urn:microsoft.com/office/officeart/2005/8/layout/hProcess4"/>
    <dgm:cxn modelId="{50FD4D37-D307-45D1-BA67-BB7421592FB5}" type="presOf" srcId="{0A15223E-E9CC-422D-91E4-607F5F776452}" destId="{F87621AC-F7C0-4614-9359-3E450D2E30E5}" srcOrd="1" destOrd="0" presId="urn:microsoft.com/office/officeart/2005/8/layout/hProcess4"/>
    <dgm:cxn modelId="{54EF432B-7186-4256-A7DC-0D8441A82029}" srcId="{97ABD550-E460-4A13-9B8A-99E1A44A3E12}" destId="{0A15223E-E9CC-422D-91E4-607F5F776452}" srcOrd="0" destOrd="0" parTransId="{9DB7F00C-D3D8-4157-9D93-C5214C22E3AC}" sibTransId="{1746A447-5AAA-4F8E-AA55-A33230533AA6}"/>
    <dgm:cxn modelId="{1B8874B8-7FE9-4D2A-A4BF-4AC1165A178D}" srcId="{F79596EA-2BE4-4B8E-B9B9-41A61B230B72}" destId="{47EA3418-E42C-4973-9486-2FF1DB136141}" srcOrd="0" destOrd="0" parTransId="{902859F3-F153-4999-9AC7-307942D46AA8}" sibTransId="{8CA2C70D-A27C-48FD-A7D3-46F497EA1E33}"/>
    <dgm:cxn modelId="{5E6F666F-8028-4A56-91AF-0F9CA1966430}" type="presOf" srcId="{F79596EA-2BE4-4B8E-B9B9-41A61B230B72}" destId="{EBBBF5E3-65F6-45C5-B6A2-8368824F51C6}" srcOrd="0" destOrd="0" presId="urn:microsoft.com/office/officeart/2005/8/layout/hProcess4"/>
    <dgm:cxn modelId="{B48ED984-690C-4D43-B694-F3D8928218A5}" type="presOf" srcId="{3CC6196B-8E36-472B-856F-2AD7F40DE4A1}" destId="{5F2DA84F-D696-49E7-80F0-1540467CD5B5}" srcOrd="0" destOrd="0" presId="urn:microsoft.com/office/officeart/2005/8/layout/hProcess4"/>
    <dgm:cxn modelId="{A0AA63E3-EDED-4AEF-9C1E-C81133F58FF7}" type="presOf" srcId="{0A15223E-E9CC-422D-91E4-607F5F776452}" destId="{95AC69C3-93B1-4589-BAEE-4F7419733368}" srcOrd="0" destOrd="0" presId="urn:microsoft.com/office/officeart/2005/8/layout/hProcess4"/>
    <dgm:cxn modelId="{6953AB6E-A381-4217-9DAA-FBD4DF325E8E}" type="presOf" srcId="{5845966A-816E-446F-B279-7236DB53A29F}" destId="{03A2DCFA-E9C0-4B1C-90EB-2057FC602842}" srcOrd="0" destOrd="0" presId="urn:microsoft.com/office/officeart/2005/8/layout/hProcess4"/>
    <dgm:cxn modelId="{921E4363-EAA6-4B10-994C-FEDBEF73FE6F}" type="presOf" srcId="{E8DE3EE9-DB97-4555-86D3-1F1EB8F205D7}" destId="{D05FC3D6-66B6-447F-9DB9-5D11AA6C2F6A}" srcOrd="0" destOrd="0" presId="urn:microsoft.com/office/officeart/2005/8/layout/hProcess4"/>
    <dgm:cxn modelId="{EF80BB5C-696D-4875-9A6C-96FFBD7248B7}" type="presOf" srcId="{37F3A9B7-0A68-4D78-8960-C112FC5C4FF2}" destId="{77E8C1C7-3420-4477-8910-3EDA0BFDAF4A}" srcOrd="0" destOrd="0" presId="urn:microsoft.com/office/officeart/2005/8/layout/hProcess4"/>
    <dgm:cxn modelId="{3399F36A-867F-4A01-A611-A0899076C1DB}" srcId="{5845966A-816E-446F-B279-7236DB53A29F}" destId="{F79596EA-2BE4-4B8E-B9B9-41A61B230B72}" srcOrd="2" destOrd="0" parTransId="{89527EFD-52EF-49AA-882A-576DBB827868}" sibTransId="{E39CD4AB-BA71-4B78-9D73-27C8FC2CC314}"/>
    <dgm:cxn modelId="{0BB05063-1760-417C-A4B2-566823209FF8}" type="presOf" srcId="{97ABD550-E460-4A13-9B8A-99E1A44A3E12}" destId="{49382AA5-B037-418F-9E1D-35615411B98A}" srcOrd="0" destOrd="0" presId="urn:microsoft.com/office/officeart/2005/8/layout/hProcess4"/>
    <dgm:cxn modelId="{27DFB7D6-0A8F-4BFB-85EF-8517077E6367}" srcId="{5845966A-816E-446F-B279-7236DB53A29F}" destId="{97ABD550-E460-4A13-9B8A-99E1A44A3E12}" srcOrd="1" destOrd="0" parTransId="{D38405E0-6252-4680-B12B-0958CE3AF17D}" sibTransId="{32082A05-AE76-4533-9CFD-0C486F0DD3FF}"/>
    <dgm:cxn modelId="{EBB784FA-887E-47B2-93AC-C39D6C827C08}" type="presOf" srcId="{32082A05-AE76-4533-9CFD-0C486F0DD3FF}" destId="{195CA67E-9307-4648-ACE1-D220B42BF0B6}" srcOrd="0" destOrd="0" presId="urn:microsoft.com/office/officeart/2005/8/layout/hProcess4"/>
    <dgm:cxn modelId="{9CDD47F0-89A8-4272-B2D8-D5942E7F1C9E}" type="presParOf" srcId="{03A2DCFA-E9C0-4B1C-90EB-2057FC602842}" destId="{D5D5AC0F-7F94-4598-8D23-1FF69FF7B049}" srcOrd="0" destOrd="0" presId="urn:microsoft.com/office/officeart/2005/8/layout/hProcess4"/>
    <dgm:cxn modelId="{C23A0874-1AA5-44A8-B062-D2AED98FFAE0}" type="presParOf" srcId="{03A2DCFA-E9C0-4B1C-90EB-2057FC602842}" destId="{C907D3D9-9651-4D0C-A0A4-CAAEF1517251}" srcOrd="1" destOrd="0" presId="urn:microsoft.com/office/officeart/2005/8/layout/hProcess4"/>
    <dgm:cxn modelId="{3BBC0D1E-63D8-44D8-8A8C-467A089DC599}" type="presParOf" srcId="{03A2DCFA-E9C0-4B1C-90EB-2057FC602842}" destId="{F4E9782F-7AAE-4197-BB43-C5CA95D20F9A}" srcOrd="2" destOrd="0" presId="urn:microsoft.com/office/officeart/2005/8/layout/hProcess4"/>
    <dgm:cxn modelId="{FAE50DB4-A910-4061-AC6A-E1C843B1D1CB}" type="presParOf" srcId="{F4E9782F-7AAE-4197-BB43-C5CA95D20F9A}" destId="{12B6F11D-1FB6-4DD1-BC72-98FDE9008D44}" srcOrd="0" destOrd="0" presId="urn:microsoft.com/office/officeart/2005/8/layout/hProcess4"/>
    <dgm:cxn modelId="{77963958-1E9A-4D96-8462-AEB10F8D780F}" type="presParOf" srcId="{12B6F11D-1FB6-4DD1-BC72-98FDE9008D44}" destId="{DCF1DC14-4DEE-488A-97ED-1389BD824623}" srcOrd="0" destOrd="0" presId="urn:microsoft.com/office/officeart/2005/8/layout/hProcess4"/>
    <dgm:cxn modelId="{414800A4-01A6-40F2-B478-933CE8D4E63D}" type="presParOf" srcId="{12B6F11D-1FB6-4DD1-BC72-98FDE9008D44}" destId="{77E8C1C7-3420-4477-8910-3EDA0BFDAF4A}" srcOrd="1" destOrd="0" presId="urn:microsoft.com/office/officeart/2005/8/layout/hProcess4"/>
    <dgm:cxn modelId="{AB0B0CF7-DA0E-4882-A703-292FE2FA5B4A}" type="presParOf" srcId="{12B6F11D-1FB6-4DD1-BC72-98FDE9008D44}" destId="{C4297397-EB50-4905-92B6-C0DE3842C1E9}" srcOrd="2" destOrd="0" presId="urn:microsoft.com/office/officeart/2005/8/layout/hProcess4"/>
    <dgm:cxn modelId="{DE0264D3-BE33-484B-A23E-50765AA531A0}" type="presParOf" srcId="{12B6F11D-1FB6-4DD1-BC72-98FDE9008D44}" destId="{5F2DA84F-D696-49E7-80F0-1540467CD5B5}" srcOrd="3" destOrd="0" presId="urn:microsoft.com/office/officeart/2005/8/layout/hProcess4"/>
    <dgm:cxn modelId="{B87288E0-6864-4F25-8B6D-F46285D5418F}" type="presParOf" srcId="{12B6F11D-1FB6-4DD1-BC72-98FDE9008D44}" destId="{F734AB4B-CFC4-4659-A786-43341BA4291E}" srcOrd="4" destOrd="0" presId="urn:microsoft.com/office/officeart/2005/8/layout/hProcess4"/>
    <dgm:cxn modelId="{EF7F1054-D7E3-4579-BECD-20C963B72836}" type="presParOf" srcId="{F4E9782F-7AAE-4197-BB43-C5CA95D20F9A}" destId="{D05FC3D6-66B6-447F-9DB9-5D11AA6C2F6A}" srcOrd="1" destOrd="0" presId="urn:microsoft.com/office/officeart/2005/8/layout/hProcess4"/>
    <dgm:cxn modelId="{C5F1C14B-E67B-46E8-8338-8686349E8519}" type="presParOf" srcId="{F4E9782F-7AAE-4197-BB43-C5CA95D20F9A}" destId="{44AE0FE7-9CDC-4857-9BAE-4A97FF01E62F}" srcOrd="2" destOrd="0" presId="urn:microsoft.com/office/officeart/2005/8/layout/hProcess4"/>
    <dgm:cxn modelId="{91B58F38-CA90-4DC0-852F-781AF11603A2}" type="presParOf" srcId="{44AE0FE7-9CDC-4857-9BAE-4A97FF01E62F}" destId="{6D4C69BC-C4FD-4446-B1C3-DF8CD4388072}" srcOrd="0" destOrd="0" presId="urn:microsoft.com/office/officeart/2005/8/layout/hProcess4"/>
    <dgm:cxn modelId="{2E66EFEF-22B7-4580-B05D-F9D6A882C54D}" type="presParOf" srcId="{44AE0FE7-9CDC-4857-9BAE-4A97FF01E62F}" destId="{95AC69C3-93B1-4589-BAEE-4F7419733368}" srcOrd="1" destOrd="0" presId="urn:microsoft.com/office/officeart/2005/8/layout/hProcess4"/>
    <dgm:cxn modelId="{8C1B37D5-9E78-40EC-8CE6-657F495FE6FA}" type="presParOf" srcId="{44AE0FE7-9CDC-4857-9BAE-4A97FF01E62F}" destId="{F87621AC-F7C0-4614-9359-3E450D2E30E5}" srcOrd="2" destOrd="0" presId="urn:microsoft.com/office/officeart/2005/8/layout/hProcess4"/>
    <dgm:cxn modelId="{CAE99760-E656-4C0E-AD9F-A7B4AA203EB2}" type="presParOf" srcId="{44AE0FE7-9CDC-4857-9BAE-4A97FF01E62F}" destId="{49382AA5-B037-418F-9E1D-35615411B98A}" srcOrd="3" destOrd="0" presId="urn:microsoft.com/office/officeart/2005/8/layout/hProcess4"/>
    <dgm:cxn modelId="{82047683-FF26-4AE6-9038-7A3CBAEE3D8C}" type="presParOf" srcId="{44AE0FE7-9CDC-4857-9BAE-4A97FF01E62F}" destId="{0C4B76D0-9145-40B6-BCDC-F5CD919994C1}" srcOrd="4" destOrd="0" presId="urn:microsoft.com/office/officeart/2005/8/layout/hProcess4"/>
    <dgm:cxn modelId="{91D915B0-95FB-4F88-8198-42C92E51DEC0}" type="presParOf" srcId="{F4E9782F-7AAE-4197-BB43-C5CA95D20F9A}" destId="{195CA67E-9307-4648-ACE1-D220B42BF0B6}" srcOrd="3" destOrd="0" presId="urn:microsoft.com/office/officeart/2005/8/layout/hProcess4"/>
    <dgm:cxn modelId="{F0BD3A78-ED5D-4067-8C47-633762C4441E}" type="presParOf" srcId="{F4E9782F-7AAE-4197-BB43-C5CA95D20F9A}" destId="{6BD026D8-9EBE-4E31-9629-CDDFF1613E2A}" srcOrd="4" destOrd="0" presId="urn:microsoft.com/office/officeart/2005/8/layout/hProcess4"/>
    <dgm:cxn modelId="{F8E6B1D6-C88B-4B30-9F1A-D69C164D359F}" type="presParOf" srcId="{6BD026D8-9EBE-4E31-9629-CDDFF1613E2A}" destId="{127E27BC-25FC-45FF-B125-056BAD62F527}" srcOrd="0" destOrd="0" presId="urn:microsoft.com/office/officeart/2005/8/layout/hProcess4"/>
    <dgm:cxn modelId="{493B9864-6133-4337-A635-B032812F57E3}" type="presParOf" srcId="{6BD026D8-9EBE-4E31-9629-CDDFF1613E2A}" destId="{DD2448F7-75D5-4578-954C-B51C078175DB}" srcOrd="1" destOrd="0" presId="urn:microsoft.com/office/officeart/2005/8/layout/hProcess4"/>
    <dgm:cxn modelId="{6E60B005-9087-4D73-B85C-075B859CE4B5}" type="presParOf" srcId="{6BD026D8-9EBE-4E31-9629-CDDFF1613E2A}" destId="{C207AB14-C260-4165-BB63-EEFE571516BF}" srcOrd="2" destOrd="0" presId="urn:microsoft.com/office/officeart/2005/8/layout/hProcess4"/>
    <dgm:cxn modelId="{A1A44C47-100C-4F5E-B676-8B4084C8A2A6}" type="presParOf" srcId="{6BD026D8-9EBE-4E31-9629-CDDFF1613E2A}" destId="{EBBBF5E3-65F6-45C5-B6A2-8368824F51C6}" srcOrd="3" destOrd="0" presId="urn:microsoft.com/office/officeart/2005/8/layout/hProcess4"/>
    <dgm:cxn modelId="{F7DE6CA1-332C-4292-800B-38E13A119CEC}" type="presParOf" srcId="{6BD026D8-9EBE-4E31-9629-CDDFF1613E2A}" destId="{E9E98FF6-A38E-44D1-9A0D-F8FC0753712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8C1C7-3420-4477-8910-3EDA0BFDAF4A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Enable </a:t>
          </a:r>
          <a:r>
            <a:rPr lang="en-US" sz="2300" kern="1200" dirty="0" smtClean="0">
              <a:solidFill>
                <a:srgbClr val="0070C0"/>
              </a:solidFill>
            </a:rPr>
            <a:t>IPv6</a:t>
          </a:r>
          <a:r>
            <a:rPr lang="en-US" sz="2300" kern="1200" dirty="0" smtClean="0"/>
            <a:t> on the Gateways</a:t>
          </a:r>
          <a:endParaRPr lang="en-US" sz="2300" kern="1200" dirty="0"/>
        </a:p>
      </dsp:txBody>
      <dsp:txXfrm>
        <a:off x="43163" y="1817608"/>
        <a:ext cx="2180582" cy="1382843"/>
      </dsp:txXfrm>
    </dsp:sp>
    <dsp:sp modelId="{D05FC3D6-66B6-447F-9DB9-5D11AA6C2F6A}">
      <dsp:nvSpPr>
        <dsp:cNvPr id="0" name=""/>
        <dsp:cNvSpPr/>
      </dsp:nvSpPr>
      <dsp:spPr>
        <a:xfrm>
          <a:off x="1300946" y="2316885"/>
          <a:ext cx="2356306" cy="2356306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DA84F-D696-49E7-80F0-1540467CD5B5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Gateway</a:t>
          </a:r>
          <a:endParaRPr lang="en-US" sz="2300" kern="1200" dirty="0"/>
        </a:p>
      </dsp:txBody>
      <dsp:txXfrm>
        <a:off x="527303" y="3266941"/>
        <a:ext cx="1967845" cy="754277"/>
      </dsp:txXfrm>
    </dsp:sp>
    <dsp:sp modelId="{95AC69C3-93B1-4589-BAEE-4F7419733368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Enable </a:t>
          </a:r>
          <a:r>
            <a:rPr lang="en-US" sz="2300" kern="1200" dirty="0" smtClean="0">
              <a:solidFill>
                <a:srgbClr val="0070C0"/>
              </a:solidFill>
            </a:rPr>
            <a:t>IPv6</a:t>
          </a:r>
          <a:r>
            <a:rPr lang="en-US" sz="2300" kern="1200" dirty="0" smtClean="0"/>
            <a:t> on SudREN internal Network</a:t>
          </a:r>
          <a:endParaRPr lang="en-US" sz="2300" kern="1200" dirty="0"/>
        </a:p>
      </dsp:txBody>
      <dsp:txXfrm>
        <a:off x="2847784" y="2218214"/>
        <a:ext cx="2180582" cy="1382843"/>
      </dsp:txXfrm>
    </dsp:sp>
    <dsp:sp modelId="{195CA67E-9307-4648-ACE1-D220B42BF0B6}">
      <dsp:nvSpPr>
        <dsp:cNvPr id="0" name=""/>
        <dsp:cNvSpPr/>
      </dsp:nvSpPr>
      <dsp:spPr>
        <a:xfrm>
          <a:off x="4086679" y="672173"/>
          <a:ext cx="2645930" cy="2645930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82AA5-B037-418F-9E1D-35615411B98A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Internal Network (DMZ)</a:t>
          </a:r>
          <a:endParaRPr lang="en-US" sz="2300" kern="1200" dirty="0"/>
        </a:p>
      </dsp:txBody>
      <dsp:txXfrm>
        <a:off x="3331924" y="1397448"/>
        <a:ext cx="1967845" cy="754277"/>
      </dsp:txXfrm>
    </dsp:sp>
    <dsp:sp modelId="{DD2448F7-75D5-4578-954C-B51C078175DB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Enable </a:t>
          </a:r>
          <a:r>
            <a:rPr lang="en-US" sz="2300" kern="1200" dirty="0" smtClean="0">
              <a:solidFill>
                <a:srgbClr val="0070C0"/>
              </a:solidFill>
            </a:rPr>
            <a:t>IPv6</a:t>
          </a:r>
          <a:r>
            <a:rPr lang="en-US" sz="2300" kern="1200" dirty="0" smtClean="0"/>
            <a:t> for </a:t>
          </a:r>
          <a:r>
            <a:rPr lang="en-US" sz="2300" kern="1200" dirty="0" smtClean="0">
              <a:solidFill>
                <a:srgbClr val="00B050"/>
              </a:solidFill>
            </a:rPr>
            <a:t>Sud</a:t>
          </a:r>
          <a:r>
            <a:rPr lang="en-US" sz="2300" kern="1200" dirty="0" smtClean="0">
              <a:solidFill>
                <a:srgbClr val="0070C0"/>
              </a:solidFill>
            </a:rPr>
            <a:t>REN</a:t>
          </a:r>
          <a:r>
            <a:rPr lang="en-US" sz="2300" kern="1200" dirty="0" smtClean="0"/>
            <a:t> members</a:t>
          </a:r>
          <a:endParaRPr lang="en-US" sz="2300" kern="1200" dirty="0"/>
        </a:p>
      </dsp:txBody>
      <dsp:txXfrm>
        <a:off x="5652405" y="1817608"/>
        <a:ext cx="2180582" cy="1382843"/>
      </dsp:txXfrm>
    </dsp:sp>
    <dsp:sp modelId="{EBBBF5E3-65F6-45C5-B6A2-8368824F51C6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Members’ VPN</a:t>
          </a:r>
          <a:endParaRPr lang="en-US" sz="2300" kern="1200" dirty="0"/>
        </a:p>
      </dsp:txBody>
      <dsp:txXfrm>
        <a:off x="6136545" y="3266941"/>
        <a:ext cx="1967845" cy="754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5FCD3-878B-4876-BDCF-FB3D597F89B8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D8C0-C57D-4ACE-AA2C-4AD0626A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0965D-2D6A-473B-9982-A27D25D34E4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89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3B0C5B-96D0-4A19-B0A3-DBE72E20C51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05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1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9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2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7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0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6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6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3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7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1690688"/>
            <a:ext cx="10515600" cy="134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2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38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2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06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2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7DE2-3613-48D5-978D-659C756278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4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6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3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8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3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3312-7378-4FB2-B461-053BC4C49215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64F44-64A7-4B0C-AD45-7D57A2C6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udren.edu.sd/" TargetMode="Externa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726" y="1998548"/>
            <a:ext cx="5767190" cy="1646302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IPv6 Deployment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of Sudan/SudREN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2084640"/>
            <a:ext cx="1737129" cy="20779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0809" y="221825"/>
            <a:ext cx="7657509" cy="1509000"/>
            <a:chOff x="974862" y="374229"/>
            <a:chExt cx="7243858" cy="1276284"/>
          </a:xfrm>
        </p:grpSpPr>
        <p:pic>
          <p:nvPicPr>
            <p:cNvPr id="5" name="Picture 4" descr="D:\buisness card\LOGO..jpg"/>
            <p:cNvPicPr/>
            <p:nvPr/>
          </p:nvPicPr>
          <p:blipFill>
            <a:blip r:embed="rId3" cstate="print"/>
            <a:srcRect l="14011" t="11928" r="16762" b="7628"/>
            <a:stretch>
              <a:fillRect/>
            </a:stretch>
          </p:blipFill>
          <p:spPr bwMode="auto">
            <a:xfrm>
              <a:off x="974862" y="374229"/>
              <a:ext cx="1533704" cy="127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558148" y="555171"/>
              <a:ext cx="5660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400" b="1" dirty="0" smtClean="0">
                  <a:solidFill>
                    <a:srgbClr val="008BBC"/>
                  </a:solidFill>
                </a:rPr>
                <a:t>شبكة البحث العلمي والتعليم السودانية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9028" y="1088572"/>
              <a:ext cx="5529942" cy="338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Sudanese Research and Education Network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11069" y="3947539"/>
            <a:ext cx="537679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Middle East Network Operators Group (MENOG 15)</a:t>
            </a:r>
          </a:p>
          <a:p>
            <a:pPr fontAlgn="base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1-2 </a:t>
            </a:r>
            <a:r>
              <a:rPr lang="en-US" dirty="0">
                <a:solidFill>
                  <a:srgbClr val="0070C0"/>
                </a:solidFill>
              </a:rPr>
              <a:t>April 2015, Dubai, UAE</a:t>
            </a:r>
          </a:p>
          <a:p>
            <a:pPr algn="ctr"/>
            <a:endParaRPr lang="en-US" sz="1400" b="0" i="0" dirty="0">
              <a:solidFill>
                <a:srgbClr val="0070C0"/>
              </a:solidFill>
              <a:effectLst/>
              <a:latin typeface="Arial"/>
            </a:endParaRPr>
          </a:p>
        </p:txBody>
      </p:sp>
      <p:pic>
        <p:nvPicPr>
          <p:cNvPr id="3076" name="Picture 4" descr="http://www.ixreach.com/wp-content/uploads/images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9" b="22707"/>
          <a:stretch/>
        </p:blipFill>
        <p:spPr bwMode="auto">
          <a:xfrm>
            <a:off x="1241638" y="4882388"/>
            <a:ext cx="3917227" cy="18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0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the 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SDv6TF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@facebook.com</a:t>
            </a:r>
            <a:endParaRPr lang="en-US" sz="4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13993" r="22904" b="24735"/>
          <a:stretch/>
        </p:blipFill>
        <p:spPr bwMode="auto">
          <a:xfrm>
            <a:off x="434644" y="1155346"/>
            <a:ext cx="8682061" cy="523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8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561069"/>
            <a:ext cx="10515600" cy="103913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Sud</a:t>
            </a:r>
            <a:r>
              <a:rPr lang="en-GB" dirty="0" smtClean="0">
                <a:solidFill>
                  <a:srgbClr val="0070C0"/>
                </a:solidFill>
              </a:rPr>
              <a:t>REN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 Glance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3275"/>
          </a:xfrm>
        </p:spPr>
        <p:txBody>
          <a:bodyPr>
            <a:noAutofit/>
          </a:bodyPr>
          <a:lstStyle/>
          <a:p>
            <a:pPr marL="576263" indent="-576263">
              <a:lnSpc>
                <a:spcPct val="100000"/>
              </a:lnSpc>
              <a:buFont typeface="Wingdings" pitchFamily="2" charset="2"/>
              <a:buChar char="ü"/>
            </a:pPr>
            <a:r>
              <a:rPr lang="en-GB" sz="2400" dirty="0">
                <a:solidFill>
                  <a:srgbClr val="00B050"/>
                </a:solidFill>
              </a:rPr>
              <a:t>Sud</a:t>
            </a:r>
            <a:r>
              <a:rPr lang="en-GB" sz="2400" dirty="0">
                <a:solidFill>
                  <a:srgbClr val="0070C0"/>
                </a:solidFill>
              </a:rPr>
              <a:t>REN</a:t>
            </a:r>
            <a:r>
              <a:rPr lang="en-GB" sz="2400" dirty="0"/>
              <a:t> is </a:t>
            </a:r>
            <a:r>
              <a:rPr lang="en-GB" sz="2400" dirty="0" smtClean="0"/>
              <a:t>licensed </a:t>
            </a:r>
            <a:r>
              <a:rPr lang="en-GB" sz="2400" dirty="0" smtClean="0">
                <a:solidFill>
                  <a:srgbClr val="FF0000"/>
                </a:solidFill>
              </a:rPr>
              <a:t>ISP</a:t>
            </a:r>
            <a:r>
              <a:rPr lang="en-GB" sz="2400" dirty="0" smtClean="0"/>
              <a:t> dedicated to the Sudanese research and educational intuitions.</a:t>
            </a:r>
          </a:p>
          <a:p>
            <a:pPr marL="576263" lvl="2" indent="-576263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STM-1 (</a:t>
            </a:r>
            <a:r>
              <a:rPr lang="en-US" sz="2400" dirty="0" smtClean="0">
                <a:solidFill>
                  <a:srgbClr val="FF0000"/>
                </a:solidFill>
              </a:rPr>
              <a:t>450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Mb</a:t>
            </a:r>
            <a:r>
              <a:rPr lang="en-US" sz="2400" dirty="0" smtClean="0"/>
              <a:t>) Total Bandwidth to the upstream providers,</a:t>
            </a:r>
          </a:p>
          <a:p>
            <a:pPr marL="576263" lvl="2" indent="-576263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63+ </a:t>
            </a:r>
            <a:r>
              <a:rPr lang="en-US" sz="2400" dirty="0" smtClean="0"/>
              <a:t>Member Institution are connected via Layer-3 MPLS </a:t>
            </a:r>
            <a:r>
              <a:rPr lang="en-US" sz="2400" dirty="0" smtClean="0">
                <a:solidFill>
                  <a:srgbClr val="00B050"/>
                </a:solidFill>
              </a:rPr>
              <a:t>VPN</a:t>
            </a:r>
            <a:r>
              <a:rPr lang="en-US" sz="2400" dirty="0" smtClean="0"/>
              <a:t> on Local carries providers (</a:t>
            </a:r>
            <a:r>
              <a:rPr lang="en-US" sz="2400" dirty="0" err="1" smtClean="0">
                <a:solidFill>
                  <a:srgbClr val="00B0F0"/>
                </a:solidFill>
              </a:rPr>
              <a:t>Sudatel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ED9513"/>
                </a:solidFill>
              </a:rPr>
              <a:t>Canar</a:t>
            </a:r>
            <a:r>
              <a:rPr lang="en-US" sz="2400" dirty="0" smtClean="0"/>
              <a:t>),</a:t>
            </a:r>
          </a:p>
          <a:p>
            <a:pPr marL="576263" indent="-576263">
              <a:lnSpc>
                <a:spcPct val="100000"/>
              </a:lnSpc>
              <a:buFont typeface="Wingdings" pitchFamily="2" charset="2"/>
              <a:buChar char="ü"/>
            </a:pPr>
            <a:r>
              <a:rPr lang="en-GB" sz="2400" dirty="0" smtClean="0">
                <a:solidFill>
                  <a:srgbClr val="00B050"/>
                </a:solidFill>
              </a:rPr>
              <a:t>Sud</a:t>
            </a:r>
            <a:r>
              <a:rPr lang="en-GB" sz="2400" dirty="0" smtClean="0">
                <a:solidFill>
                  <a:srgbClr val="0070C0"/>
                </a:solidFill>
              </a:rPr>
              <a:t>REN</a:t>
            </a:r>
            <a:r>
              <a:rPr lang="en-GB" sz="2400" dirty="0" smtClean="0"/>
              <a:t> has </a:t>
            </a:r>
            <a:r>
              <a:rPr lang="en-GB" sz="2400" dirty="0"/>
              <a:t>its own </a:t>
            </a:r>
            <a:r>
              <a:rPr lang="en-GB" sz="2400" dirty="0" smtClean="0"/>
              <a:t>Numbering resources from</a:t>
            </a:r>
          </a:p>
          <a:p>
            <a:pPr marL="0" indent="1774825">
              <a:lnSpc>
                <a:spcPct val="100000"/>
              </a:lnSpc>
              <a:buNone/>
            </a:pPr>
            <a:r>
              <a:rPr lang="en-GB" sz="2400" dirty="0" smtClean="0"/>
              <a:t>41.67.0.0/18</a:t>
            </a:r>
            <a:endParaRPr lang="en-GB" sz="2400" dirty="0"/>
          </a:p>
          <a:p>
            <a:pPr marL="0" indent="1774825">
              <a:lnSpc>
                <a:spcPct val="100000"/>
              </a:lnSpc>
              <a:buNone/>
            </a:pPr>
            <a:r>
              <a:rPr lang="en-GB" sz="2400" dirty="0" smtClean="0"/>
              <a:t>197.251.0.0/17</a:t>
            </a:r>
          </a:p>
          <a:p>
            <a:pPr marL="0" indent="1774825">
              <a:lnSpc>
                <a:spcPct val="100000"/>
              </a:lnSpc>
              <a:buNone/>
            </a:pPr>
            <a:r>
              <a:rPr lang="en-GB" sz="2400" dirty="0" smtClean="0"/>
              <a:t>2c0f:fec8::/32</a:t>
            </a:r>
          </a:p>
        </p:txBody>
      </p:sp>
      <p:pic>
        <p:nvPicPr>
          <p:cNvPr id="18434" name="Picture 2" descr="http://www.apnic.net/__data/assets/image/0004/4099/logo-afrin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697" y="3857008"/>
            <a:ext cx="1883229" cy="754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43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6313" y="141514"/>
            <a:ext cx="11005457" cy="6591868"/>
            <a:chOff x="0" y="35718"/>
            <a:chExt cx="9187234" cy="6822282"/>
          </a:xfrm>
        </p:grpSpPr>
        <p:pic>
          <p:nvPicPr>
            <p:cNvPr id="5" name="Content Placeholder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186113" y="3652838"/>
              <a:ext cx="2209800" cy="137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414713" y="3962400"/>
              <a:ext cx="1828800" cy="830997"/>
            </a:xfrm>
            <a:prstGeom prst="rect">
              <a:avLst/>
            </a:prstGeom>
            <a:noFill/>
          </p:spPr>
          <p:txBody>
            <a:bodyPr wrap="square" lIns="91430" tIns="45716" rIns="91430" bIns="45716" rtlCol="0">
              <a:spAutoFit/>
            </a:bodyPr>
            <a:lstStyle/>
            <a:p>
              <a:pPr algn="ctr"/>
              <a:r>
                <a:rPr lang="en-US" sz="2400" b="1" dirty="0" smtClean="0">
                  <a:latin typeface="Simplified Arabic" pitchFamily="18" charset="-78"/>
                  <a:cs typeface="Simplified Arabic" pitchFamily="18" charset="-78"/>
                </a:rPr>
                <a:t>SudREN Network</a:t>
              </a:r>
              <a:endParaRPr lang="en-US" sz="2400" b="1" dirty="0">
                <a:latin typeface="Simplified Arabic" pitchFamily="18" charset="-78"/>
                <a:cs typeface="Simplified Arabic" pitchFamily="18" charset="-78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9914" y="4572000"/>
              <a:ext cx="51490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4914" y="4800600"/>
              <a:ext cx="51490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0514" y="4876800"/>
              <a:ext cx="51490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0915" y="3581401"/>
              <a:ext cx="51490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0114" y="3581401"/>
              <a:ext cx="51490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1314" y="3962400"/>
              <a:ext cx="51490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3514" y="4114800"/>
              <a:ext cx="51490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7313" y="4822031"/>
              <a:ext cx="3714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3094" y="5572125"/>
              <a:ext cx="3714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6713" y="6019800"/>
              <a:ext cx="3714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53213" y="5800725"/>
              <a:ext cx="3714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8434" y="4661298"/>
              <a:ext cx="3714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AutoShape 22"/>
            <p:cNvCxnSpPr>
              <a:cxnSpLocks noChangeShapeType="1"/>
            </p:cNvCxnSpPr>
            <p:nvPr/>
          </p:nvCxnSpPr>
          <p:spPr bwMode="gray">
            <a:xfrm rot="10800000" flipV="1">
              <a:off x="1785938" y="4232672"/>
              <a:ext cx="1178720" cy="69651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AutoShape 22"/>
            <p:cNvCxnSpPr>
              <a:cxnSpLocks noChangeShapeType="1"/>
            </p:cNvCxnSpPr>
            <p:nvPr/>
          </p:nvCxnSpPr>
          <p:spPr bwMode="gray">
            <a:xfrm rot="10800000" flipV="1">
              <a:off x="2268142" y="4929188"/>
              <a:ext cx="910829" cy="69651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AutoShape 22"/>
            <p:cNvCxnSpPr>
              <a:cxnSpLocks noChangeShapeType="1"/>
              <a:stCxn id="9" idx="2"/>
              <a:endCxn id="16" idx="0"/>
            </p:cNvCxnSpPr>
            <p:nvPr/>
          </p:nvCxnSpPr>
          <p:spPr bwMode="gray">
            <a:xfrm rot="16200000" flipH="1">
              <a:off x="3995878" y="5653228"/>
              <a:ext cx="728662" cy="448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AutoShape 22"/>
            <p:cNvCxnSpPr>
              <a:cxnSpLocks noChangeShapeType="1"/>
              <a:endCxn id="17" idx="0"/>
            </p:cNvCxnSpPr>
            <p:nvPr/>
          </p:nvCxnSpPr>
          <p:spPr bwMode="gray">
            <a:xfrm>
              <a:off x="5482830" y="5143501"/>
              <a:ext cx="1356121" cy="657224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AutoShape 22"/>
            <p:cNvCxnSpPr>
              <a:cxnSpLocks noChangeShapeType="1"/>
              <a:stCxn id="13" idx="3"/>
              <a:endCxn id="18" idx="1"/>
            </p:cNvCxnSpPr>
            <p:nvPr/>
          </p:nvCxnSpPr>
          <p:spPr bwMode="gray">
            <a:xfrm>
              <a:off x="5758419" y="4321969"/>
              <a:ext cx="1600015" cy="52506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54580" y="2053829"/>
              <a:ext cx="3714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5" name="Straight Connector 24"/>
            <p:cNvCxnSpPr>
              <a:stCxn id="24" idx="0"/>
              <a:endCxn id="66" idx="4"/>
            </p:cNvCxnSpPr>
            <p:nvPr/>
          </p:nvCxnSpPr>
          <p:spPr>
            <a:xfrm flipV="1">
              <a:off x="5340318" y="798334"/>
              <a:ext cx="1146387" cy="125549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  <a:endCxn id="38" idx="1"/>
            </p:cNvCxnSpPr>
            <p:nvPr/>
          </p:nvCxnSpPr>
          <p:spPr>
            <a:xfrm flipH="1" flipV="1">
              <a:off x="4060033" y="989278"/>
              <a:ext cx="1280285" cy="1064551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Arc 26"/>
            <p:cNvSpPr/>
            <p:nvPr/>
          </p:nvSpPr>
          <p:spPr>
            <a:xfrm>
              <a:off x="6500813" y="5572125"/>
              <a:ext cx="1828800" cy="1143000"/>
            </a:xfrm>
            <a:prstGeom prst="arc">
              <a:avLst>
                <a:gd name="adj1" fmla="val 16200000"/>
                <a:gd name="adj2" fmla="val 1618627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392906" y="4232672"/>
              <a:ext cx="1828800" cy="1143000"/>
            </a:xfrm>
            <a:prstGeom prst="arc">
              <a:avLst>
                <a:gd name="adj1" fmla="val 16200000"/>
                <a:gd name="adj2" fmla="val 1617763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553641" y="5518546"/>
              <a:ext cx="1828800" cy="1143000"/>
            </a:xfrm>
            <a:prstGeom prst="arc">
              <a:avLst>
                <a:gd name="adj1" fmla="val 16200000"/>
                <a:gd name="adj2" fmla="val 1618558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3607594" y="5715000"/>
              <a:ext cx="1828800" cy="1143000"/>
            </a:xfrm>
            <a:prstGeom prst="arc">
              <a:avLst>
                <a:gd name="adj1" fmla="val 16200000"/>
                <a:gd name="adj2" fmla="val 1618520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87059" y="4714875"/>
              <a:ext cx="1223392" cy="369324"/>
            </a:xfrm>
            <a:prstGeom prst="rect">
              <a:avLst/>
            </a:prstGeom>
            <a:noFill/>
          </p:spPr>
          <p:txBody>
            <a:bodyPr wrap="none" lIns="91430" tIns="45716" rIns="91430" bIns="45716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Member 1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79444" y="6162675"/>
              <a:ext cx="1223392" cy="369324"/>
            </a:xfrm>
            <a:prstGeom prst="rect">
              <a:avLst/>
            </a:prstGeom>
            <a:noFill/>
          </p:spPr>
          <p:txBody>
            <a:bodyPr wrap="none" lIns="91430" tIns="45716" rIns="91430" bIns="45716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Member 2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4375" y="6000750"/>
              <a:ext cx="1223392" cy="369324"/>
            </a:xfrm>
            <a:prstGeom prst="rect">
              <a:avLst/>
            </a:prstGeom>
            <a:noFill/>
          </p:spPr>
          <p:txBody>
            <a:bodyPr wrap="none" lIns="91430" tIns="45716" rIns="91430" bIns="45716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Member 4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75484" y="6396335"/>
              <a:ext cx="1223392" cy="369324"/>
            </a:xfrm>
            <a:prstGeom prst="rect">
              <a:avLst/>
            </a:prstGeom>
            <a:noFill/>
          </p:spPr>
          <p:txBody>
            <a:bodyPr wrap="none" lIns="91430" tIns="45716" rIns="91430" bIns="45716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Member 3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4455318"/>
              <a:ext cx="1285909" cy="369324"/>
            </a:xfrm>
            <a:prstGeom prst="rect">
              <a:avLst/>
            </a:prstGeom>
            <a:noFill/>
          </p:spPr>
          <p:txBody>
            <a:bodyPr wrap="none" lIns="91430" tIns="45716" rIns="91430" bIns="45716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Member 63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6" name="Straight Connector 35"/>
            <p:cNvCxnSpPr>
              <a:stCxn id="37" idx="0"/>
              <a:endCxn id="38" idx="4"/>
            </p:cNvCxnSpPr>
            <p:nvPr/>
          </p:nvCxnSpPr>
          <p:spPr>
            <a:xfrm flipV="1">
              <a:off x="3167343" y="920152"/>
              <a:ext cx="384450" cy="1155459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981605" y="2075610"/>
              <a:ext cx="3714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TextBox 37"/>
            <p:cNvSpPr txBox="1"/>
            <p:nvPr/>
          </p:nvSpPr>
          <p:spPr>
            <a:xfrm>
              <a:off x="2881314" y="35718"/>
              <a:ext cx="2357438" cy="954576"/>
            </a:xfrm>
            <a:prstGeom prst="cloudCallout">
              <a:avLst>
                <a:gd name="adj1" fmla="val -21559"/>
                <a:gd name="adj2" fmla="val 42652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square" lIns="64288" tIns="32144" rIns="64288" bIns="32144" rtlCol="0">
              <a:spAutoFit/>
            </a:bodyPr>
            <a:lstStyle/>
            <a:p>
              <a:r>
                <a:rPr lang="en-US" dirty="0" smtClean="0"/>
                <a:t>Internet-</a:t>
              </a:r>
              <a:r>
                <a:rPr lang="en-US" dirty="0" err="1"/>
                <a:t>S</a:t>
              </a:r>
              <a:r>
                <a:rPr lang="en-US" dirty="0" err="1" smtClean="0"/>
                <a:t>udatel</a:t>
              </a:r>
              <a:endParaRPr lang="en-US" dirty="0"/>
            </a:p>
          </p:txBody>
        </p:sp>
        <p:sp>
          <p:nvSpPr>
            <p:cNvPr id="39" name="Arc 38"/>
            <p:cNvSpPr/>
            <p:nvPr/>
          </p:nvSpPr>
          <p:spPr>
            <a:xfrm>
              <a:off x="7358434" y="4339828"/>
              <a:ext cx="1828800" cy="1143000"/>
            </a:xfrm>
            <a:prstGeom prst="arc">
              <a:avLst>
                <a:gd name="adj1" fmla="val 16200000"/>
                <a:gd name="adj2" fmla="val 161852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1571626" y="5258990"/>
              <a:ext cx="53578" cy="5357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64288" tIns="32144" rIns="64288" bIns="3214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678781" y="5366147"/>
              <a:ext cx="53578" cy="5357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64288" tIns="32144" rIns="64288" bIns="3214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785938" y="5473303"/>
              <a:ext cx="53578" cy="5357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64288" tIns="32144" rIns="64288" bIns="3214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839516" y="5572125"/>
              <a:ext cx="53578" cy="5357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64288" tIns="32144" rIns="64288" bIns="32144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</p:txBody>
        </p:sp>
        <p:cxnSp>
          <p:nvCxnSpPr>
            <p:cNvPr id="44" name="Straight Connector 43"/>
            <p:cNvCxnSpPr>
              <a:endCxn id="37" idx="2"/>
            </p:cNvCxnSpPr>
            <p:nvPr/>
          </p:nvCxnSpPr>
          <p:spPr>
            <a:xfrm flipH="1" flipV="1">
              <a:off x="3167343" y="2447085"/>
              <a:ext cx="493829" cy="114265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1" idx="0"/>
              <a:endCxn id="24" idx="2"/>
            </p:cNvCxnSpPr>
            <p:nvPr/>
          </p:nvCxnSpPr>
          <p:spPr>
            <a:xfrm flipV="1">
              <a:off x="4967567" y="2425304"/>
              <a:ext cx="372751" cy="1156097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514600" y="914400"/>
              <a:ext cx="1232297" cy="346429"/>
            </a:xfrm>
            <a:prstGeom prst="rect">
              <a:avLst/>
            </a:prstGeom>
            <a:noFill/>
          </p:spPr>
          <p:txBody>
            <a:bodyPr wrap="square" lIns="64288" tIns="32144" rIns="64288" bIns="32144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200 Mbps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62444" y="1257825"/>
              <a:ext cx="1232297" cy="341915"/>
            </a:xfrm>
            <a:prstGeom prst="rect">
              <a:avLst/>
            </a:prstGeom>
            <a:noFill/>
          </p:spPr>
          <p:txBody>
            <a:bodyPr wrap="square" lIns="64288" tIns="32144" rIns="64288" bIns="32144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150Mbps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7047" y="763802"/>
              <a:ext cx="1303734" cy="520478"/>
            </a:xfrm>
            <a:prstGeom prst="cloudCallout">
              <a:avLst>
                <a:gd name="adj1" fmla="val -21559"/>
                <a:gd name="adj2" fmla="val 42652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square" lIns="64288" tIns="32144" rIns="64288" bIns="32144" rtlCol="0">
              <a:spAutoFit/>
            </a:bodyPr>
            <a:lstStyle/>
            <a:p>
              <a:r>
                <a:rPr lang="en-US" dirty="0" smtClean="0"/>
                <a:t>SIXP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7980" y="1284691"/>
              <a:ext cx="1232297" cy="341915"/>
            </a:xfrm>
            <a:prstGeom prst="rect">
              <a:avLst/>
            </a:prstGeom>
            <a:noFill/>
          </p:spPr>
          <p:txBody>
            <a:bodyPr wrap="square" lIns="64288" tIns="32144" rIns="64288" bIns="32144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4 Mbps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946672" y="2035969"/>
              <a:ext cx="2357438" cy="64293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10751" hangingPunct="0"/>
              <a:endParaRPr lang="en-US" sz="25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120503" y="2209800"/>
              <a:ext cx="789387" cy="341915"/>
            </a:xfrm>
            <a:prstGeom prst="rect">
              <a:avLst/>
            </a:prstGeom>
            <a:noFill/>
          </p:spPr>
          <p:txBody>
            <a:bodyPr wrap="square" lIns="64288" tIns="32144" rIns="64288" bIns="32144" rtlCol="0">
              <a:spAutoFit/>
            </a:bodyPr>
            <a:lstStyle/>
            <a:p>
              <a:r>
                <a:rPr lang="en-US" b="1" dirty="0" smtClean="0"/>
                <a:t>PoP1</a:t>
              </a:r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786313" y="1982390"/>
              <a:ext cx="2250281" cy="64293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10751" hangingPunct="0"/>
              <a:endParaRPr lang="en-US" sz="25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11453" y="2196704"/>
              <a:ext cx="1232297" cy="341915"/>
            </a:xfrm>
            <a:prstGeom prst="rect">
              <a:avLst/>
            </a:prstGeom>
            <a:noFill/>
          </p:spPr>
          <p:txBody>
            <a:bodyPr wrap="square" lIns="64288" tIns="32144" rIns="64288" bIns="32144" rtlCol="0">
              <a:spAutoFit/>
            </a:bodyPr>
            <a:lstStyle/>
            <a:p>
              <a:r>
                <a:rPr lang="en-US" b="1" dirty="0" smtClean="0"/>
                <a:t>PoP2</a:t>
              </a:r>
              <a:endParaRPr lang="en-US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267200" y="914400"/>
              <a:ext cx="1232297" cy="346429"/>
            </a:xfrm>
            <a:prstGeom prst="rect">
              <a:avLst/>
            </a:prstGeom>
            <a:noFill/>
          </p:spPr>
          <p:txBody>
            <a:bodyPr wrap="square" lIns="64288" tIns="32144" rIns="64288" bIns="32144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100 Mbps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51479" y="1573202"/>
              <a:ext cx="622399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dirty="0" smtClean="0"/>
                <a:t>BGP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75484" y="5518547"/>
              <a:ext cx="829866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dirty="0" smtClean="0"/>
                <a:t>OSPF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07594" y="3000375"/>
              <a:ext cx="829866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dirty="0" smtClean="0"/>
                <a:t>BGP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32734" y="2946797"/>
              <a:ext cx="829866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dirty="0" smtClean="0"/>
                <a:t>BGP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68140" y="5250656"/>
              <a:ext cx="829866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dirty="0" smtClean="0"/>
                <a:t>OSPF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79344" y="4661297"/>
              <a:ext cx="829866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dirty="0" smtClean="0"/>
                <a:t>OSPF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29250" y="5464969"/>
              <a:ext cx="829866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dirty="0" smtClean="0"/>
                <a:t>OSPF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00250" y="4232672"/>
              <a:ext cx="829866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dirty="0" smtClean="0"/>
                <a:t>OSPF</a:t>
              </a: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10800000">
              <a:off x="8233170" y="3284934"/>
              <a:ext cx="696517" cy="1117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197328" y="3124200"/>
              <a:ext cx="1232297" cy="341915"/>
            </a:xfrm>
            <a:prstGeom prst="rect">
              <a:avLst/>
            </a:prstGeom>
            <a:noFill/>
          </p:spPr>
          <p:txBody>
            <a:bodyPr wrap="square" lIns="64288" tIns="32144" rIns="64288" bIns="32144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Fiber</a:t>
              </a:r>
            </a:p>
          </p:txBody>
        </p:sp>
        <p:cxnSp>
          <p:nvCxnSpPr>
            <p:cNvPr id="65" name="AutoShape 22"/>
            <p:cNvCxnSpPr>
              <a:cxnSpLocks noChangeShapeType="1"/>
              <a:stCxn id="48" idx="2"/>
              <a:endCxn id="37" idx="1"/>
            </p:cNvCxnSpPr>
            <p:nvPr/>
          </p:nvCxnSpPr>
          <p:spPr bwMode="gray">
            <a:xfrm>
              <a:off x="2039695" y="1024041"/>
              <a:ext cx="941910" cy="123730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816226" y="309734"/>
              <a:ext cx="2357438" cy="527350"/>
            </a:xfrm>
            <a:prstGeom prst="cloudCallout">
              <a:avLst>
                <a:gd name="adj1" fmla="val -21559"/>
                <a:gd name="adj2" fmla="val 42652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square" lIns="64288" tIns="32144" rIns="64288" bIns="32144" rtlCol="0">
              <a:spAutoFit/>
            </a:bodyPr>
            <a:lstStyle/>
            <a:p>
              <a:r>
                <a:rPr lang="en-US" dirty="0" smtClean="0"/>
                <a:t>Internet-</a:t>
              </a:r>
              <a:r>
                <a:rPr lang="en-US" dirty="0" err="1"/>
                <a:t>C</a:t>
              </a:r>
              <a:r>
                <a:rPr lang="en-US" dirty="0" err="1" smtClean="0"/>
                <a:t>anar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18572" y="977305"/>
              <a:ext cx="829866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dirty="0" smtClean="0"/>
                <a:t>BGP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437334" y="1143000"/>
              <a:ext cx="829866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dirty="0" smtClean="0"/>
                <a:t>BGP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95800" y="1143000"/>
              <a:ext cx="829866" cy="341919"/>
            </a:xfrm>
            <a:prstGeom prst="rect">
              <a:avLst/>
            </a:prstGeom>
            <a:noFill/>
          </p:spPr>
          <p:txBody>
            <a:bodyPr wrap="square" lIns="64291" tIns="32146" rIns="64291" bIns="32146" rtlCol="0">
              <a:spAutoFit/>
            </a:bodyPr>
            <a:lstStyle/>
            <a:p>
              <a:r>
                <a:rPr lang="en-US" dirty="0" smtClean="0"/>
                <a:t>BGP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11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Sud</a:t>
            </a:r>
            <a:r>
              <a:rPr lang="en-GB" dirty="0" smtClean="0">
                <a:solidFill>
                  <a:srgbClr val="0070C0"/>
                </a:solidFill>
              </a:rPr>
              <a:t>REN</a:t>
            </a:r>
            <a:r>
              <a:rPr lang="en-GB" dirty="0" smtClean="0"/>
              <a:t> has </a:t>
            </a:r>
            <a:r>
              <a:rPr lang="en-GB" dirty="0"/>
              <a:t>a </a:t>
            </a:r>
            <a:r>
              <a:rPr lang="en-GB" dirty="0" smtClean="0"/>
              <a:t>utilized of </a:t>
            </a:r>
            <a:r>
              <a:rPr lang="en-GB" dirty="0"/>
              <a:t>about  </a:t>
            </a:r>
            <a:r>
              <a:rPr lang="en-GB" dirty="0">
                <a:solidFill>
                  <a:srgbClr val="FF0000"/>
                </a:solidFill>
              </a:rPr>
              <a:t>90%</a:t>
            </a:r>
            <a:r>
              <a:rPr lang="en-GB" dirty="0"/>
              <a:t> of the </a:t>
            </a:r>
            <a:r>
              <a:rPr lang="en-GB" dirty="0" err="1" smtClean="0"/>
              <a:t>the</a:t>
            </a:r>
            <a:r>
              <a:rPr lang="en-GB" dirty="0" smtClean="0"/>
              <a:t> 1</a:t>
            </a:r>
            <a:r>
              <a:rPr lang="en-GB" baseline="30000" dirty="0" smtClean="0"/>
              <a:t>st</a:t>
            </a:r>
            <a:r>
              <a:rPr lang="en-GB" dirty="0" smtClean="0"/>
              <a:t> block </a:t>
            </a:r>
            <a:r>
              <a:rPr lang="en-GB" dirty="0"/>
              <a:t>and </a:t>
            </a:r>
            <a:r>
              <a:rPr lang="en-GB" dirty="0" smtClean="0"/>
              <a:t>about</a:t>
            </a:r>
            <a:r>
              <a:rPr lang="en-GB" dirty="0" smtClean="0">
                <a:solidFill>
                  <a:srgbClr val="ED9513"/>
                </a:solidFill>
              </a:rPr>
              <a:t>70</a:t>
            </a:r>
            <a:r>
              <a:rPr lang="en-GB" dirty="0">
                <a:solidFill>
                  <a:srgbClr val="ED9513"/>
                </a:solidFill>
              </a:rPr>
              <a:t>%</a:t>
            </a:r>
            <a:r>
              <a:rPr lang="en-GB" dirty="0"/>
              <a:t> of the </a:t>
            </a: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one.</a:t>
            </a:r>
            <a:endParaRPr lang="en-GB" dirty="0"/>
          </a:p>
          <a:p>
            <a:r>
              <a:rPr lang="en-US" dirty="0" smtClean="0"/>
              <a:t>SudREN started to put a strategic plan in accordance with the National Migration Plan toward </a:t>
            </a:r>
            <a:r>
              <a:rPr lang="en-US" dirty="0" smtClean="0">
                <a:solidFill>
                  <a:srgbClr val="0070C0"/>
                </a:solidFill>
              </a:rPr>
              <a:t>IPv6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30728"/>
              </p:ext>
            </p:extLst>
          </p:nvPr>
        </p:nvGraphicFramePr>
        <p:xfrm>
          <a:off x="7246963" y="3544354"/>
          <a:ext cx="4519636" cy="303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Bitmap Image" r:id="rId3" imgW="2657846" imgH="1781424" progId="PBrush">
                  <p:embed/>
                </p:oleObj>
              </mc:Choice>
              <mc:Fallback>
                <p:oleObj name="Bitmap Image" r:id="rId3" imgW="2657846" imgH="1781424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63" y="3544354"/>
                        <a:ext cx="4519636" cy="3033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30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Network Analysis:</a:t>
            </a:r>
          </a:p>
          <a:p>
            <a:pPr marL="457200" lvl="1" indent="0">
              <a:buNone/>
            </a:pPr>
            <a:r>
              <a:rPr lang="en-US" dirty="0" smtClean="0"/>
              <a:t>Gather information on network infrastructure, key network equipment, servers, appliances and computers.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efine roadblocks:</a:t>
            </a:r>
          </a:p>
          <a:p>
            <a:pPr marL="457200" lvl="1" indent="0">
              <a:buNone/>
            </a:pPr>
            <a:r>
              <a:rPr lang="en-US" dirty="0" smtClean="0"/>
              <a:t>Identify the main challenges and key issues that hinder deploying IPv6.</a:t>
            </a:r>
          </a:p>
          <a:p>
            <a:pPr marL="0" indent="0">
              <a:buNone/>
            </a:pPr>
            <a:r>
              <a:rPr lang="en-US" dirty="0" smtClean="0"/>
              <a:t>Workarounds:</a:t>
            </a:r>
          </a:p>
          <a:p>
            <a:pPr marL="457200" lvl="1" indent="0">
              <a:buNone/>
            </a:pPr>
            <a:r>
              <a:rPr lang="en-US" dirty="0" smtClean="0"/>
              <a:t>Develop a plan to migrate to IPv6 with minimum impact on existing critical applications.</a:t>
            </a:r>
          </a:p>
          <a:p>
            <a:pPr marL="0" indent="0">
              <a:buNone/>
            </a:pPr>
            <a:r>
              <a:rPr lang="en-GB" dirty="0" smtClean="0"/>
              <a:t>Final Plan:</a:t>
            </a:r>
          </a:p>
          <a:p>
            <a:pPr marL="457200" lvl="1" indent="0">
              <a:buNone/>
            </a:pPr>
            <a:r>
              <a:rPr lang="en-GB" dirty="0" smtClean="0"/>
              <a:t>Prepare </a:t>
            </a:r>
            <a:r>
              <a:rPr lang="en-GB" dirty="0"/>
              <a:t>a set of strategies covering IT equipment acquisition, new critical applications, manpower resource planning and network policies to prepare for </a:t>
            </a:r>
            <a:r>
              <a:rPr lang="en-GB" dirty="0" smtClean="0"/>
              <a:t>fully enabled IPv6 Network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77788"/>
            <a:ext cx="28479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8073026"/>
              </p:ext>
            </p:extLst>
          </p:nvPr>
        </p:nvGraphicFramePr>
        <p:xfrm>
          <a:off x="1" y="1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6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Steps to deploy IPv6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1079901"/>
              </p:ext>
            </p:extLst>
          </p:nvPr>
        </p:nvGraphicFramePr>
        <p:xfrm>
          <a:off x="2074203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21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the Gateways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B050"/>
                </a:solidFill>
              </a:rPr>
              <a:t>Sud</a:t>
            </a:r>
            <a:r>
              <a:rPr lang="en-US" sz="2600" dirty="0">
                <a:solidFill>
                  <a:srgbClr val="0070C0"/>
                </a:solidFill>
              </a:rPr>
              <a:t>REN</a:t>
            </a:r>
            <a:r>
              <a:rPr lang="en-US" sz="2600" dirty="0"/>
              <a:t> has a native IPv6 link to the internet </a:t>
            </a:r>
            <a:r>
              <a:rPr lang="en-US" sz="2600" dirty="0" smtClean="0"/>
              <a:t>via (</a:t>
            </a:r>
            <a:r>
              <a:rPr lang="en-US" sz="2600" dirty="0" err="1" smtClean="0">
                <a:solidFill>
                  <a:srgbClr val="0070C0"/>
                </a:solidFill>
              </a:rPr>
              <a:t>Sudatel</a:t>
            </a:r>
            <a:r>
              <a:rPr lang="en-US" sz="26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Redundancy Tunnel is also available through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55249" y="4910774"/>
            <a:ext cx="603654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smtClean="0"/>
              <a:t>BGP</a:t>
            </a:r>
            <a:endParaRPr lang="en-US" dirty="0"/>
          </a:p>
        </p:txBody>
      </p:sp>
      <p:pic>
        <p:nvPicPr>
          <p:cNvPr id="9218" name="Picture 2" descr="http://lg.he.net/images/h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3402" y="2622810"/>
            <a:ext cx="2830312" cy="637458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3809991" y="3494314"/>
            <a:ext cx="6268206" cy="3024888"/>
            <a:chOff x="4147457" y="3735520"/>
            <a:chExt cx="6268206" cy="2783682"/>
          </a:xfrm>
        </p:grpSpPr>
        <p:grpSp>
          <p:nvGrpSpPr>
            <p:cNvPr id="28" name="Group 27"/>
            <p:cNvGrpSpPr/>
            <p:nvPr/>
          </p:nvGrpSpPr>
          <p:grpSpPr>
            <a:xfrm>
              <a:off x="4147457" y="3735520"/>
              <a:ext cx="6268206" cy="2783682"/>
              <a:chOff x="2560320" y="1850450"/>
              <a:chExt cx="5238752" cy="2783682"/>
            </a:xfrm>
          </p:grpSpPr>
          <p:pic>
            <p:nvPicPr>
              <p:cNvPr id="2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541925" y="3890342"/>
                <a:ext cx="476248" cy="476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441634" y="1850450"/>
                <a:ext cx="2357438" cy="942137"/>
              </a:xfrm>
              <a:prstGeom prst="cloudCallout">
                <a:avLst>
                  <a:gd name="adj1" fmla="val -21559"/>
                  <a:gd name="adj2" fmla="val 42652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64288" tIns="32144" rIns="64288" bIns="32144" rtlCol="0">
                <a:spAutoFit/>
              </a:bodyPr>
              <a:lstStyle/>
              <a:p>
                <a:r>
                  <a:rPr lang="en-US" dirty="0" smtClean="0"/>
                  <a:t>Internet-</a:t>
                </a:r>
                <a:r>
                  <a:rPr lang="en-US" dirty="0" err="1"/>
                  <a:t>S</a:t>
                </a:r>
                <a:r>
                  <a:rPr lang="en-US" dirty="0" err="1" smtClean="0"/>
                  <a:t>udatel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4506992" y="3850701"/>
                <a:ext cx="2357438" cy="64293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10751" hangingPunct="0"/>
                <a:endParaRPr lang="en-US" sz="2500" dirty="0" smtClean="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971333" y="4100732"/>
                <a:ext cx="789387" cy="341915"/>
              </a:xfrm>
              <a:prstGeom prst="rect">
                <a:avLst/>
              </a:prstGeom>
              <a:noFill/>
            </p:spPr>
            <p:txBody>
              <a:bodyPr wrap="square" lIns="64288" tIns="32144" rIns="64288" bIns="32144" rtlCol="0">
                <a:spAutoFit/>
              </a:bodyPr>
              <a:lstStyle/>
              <a:p>
                <a:r>
                  <a:rPr lang="en-US" b="1" dirty="0" smtClean="0"/>
                  <a:t>PoP1</a:t>
                </a:r>
                <a:endParaRPr lang="en-US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243192" y="3028050"/>
                <a:ext cx="603654" cy="341919"/>
              </a:xfrm>
              <a:prstGeom prst="rect">
                <a:avLst/>
              </a:prstGeom>
              <a:noFill/>
            </p:spPr>
            <p:txBody>
              <a:bodyPr wrap="square" lIns="64291" tIns="32146" rIns="64291" bIns="32146" rtlCol="0">
                <a:spAutoFit/>
              </a:bodyPr>
              <a:lstStyle/>
              <a:p>
                <a:r>
                  <a:rPr lang="en-US" dirty="0" smtClean="0"/>
                  <a:t>BGP</a:t>
                </a:r>
                <a:endParaRPr lang="en-US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5919042" y="2723359"/>
                <a:ext cx="350089" cy="11906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6065520" y="3530213"/>
                <a:ext cx="982043" cy="341919"/>
              </a:xfrm>
              <a:prstGeom prst="rect">
                <a:avLst/>
              </a:prstGeom>
              <a:noFill/>
            </p:spPr>
            <p:txBody>
              <a:bodyPr wrap="square" lIns="64291" tIns="32146" rIns="64291" bIns="32146" rtlCol="0">
                <a:spAutoFit/>
              </a:bodyPr>
              <a:lstStyle/>
              <a:p>
                <a:r>
                  <a:rPr lang="en-US" dirty="0" smtClean="0"/>
                  <a:t>IPv6-Link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903739" y="3850701"/>
                <a:ext cx="1303734" cy="520478"/>
              </a:xfrm>
              <a:prstGeom prst="cloudCallout">
                <a:avLst>
                  <a:gd name="adj1" fmla="val -21559"/>
                  <a:gd name="adj2" fmla="val 42652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64288" tIns="32144" rIns="64288" bIns="32144" rtlCol="0">
                <a:spAutoFit/>
              </a:bodyPr>
              <a:lstStyle/>
              <a:p>
                <a:r>
                  <a:rPr lang="en-US" dirty="0" smtClean="0"/>
                  <a:t>DMZ</a:t>
                </a:r>
                <a:endParaRPr lang="en-US" dirty="0"/>
              </a:p>
            </p:txBody>
          </p:sp>
          <p:cxnSp>
            <p:nvCxnSpPr>
              <p:cNvPr id="37" name="Straight Connector 36"/>
              <p:cNvCxnSpPr>
                <a:stCxn id="36" idx="2"/>
                <a:endCxn id="29" idx="1"/>
              </p:cNvCxnSpPr>
              <p:nvPr/>
            </p:nvCxnSpPr>
            <p:spPr>
              <a:xfrm>
                <a:off x="4206387" y="4110940"/>
                <a:ext cx="1335538" cy="175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703320" y="4292213"/>
                <a:ext cx="982043" cy="341919"/>
              </a:xfrm>
              <a:prstGeom prst="rect">
                <a:avLst/>
              </a:prstGeom>
              <a:noFill/>
            </p:spPr>
            <p:txBody>
              <a:bodyPr wrap="square" lIns="64291" tIns="32146" rIns="64291" bIns="32146" rtlCol="0">
                <a:spAutoFit/>
              </a:bodyPr>
              <a:lstStyle/>
              <a:p>
                <a:r>
                  <a:rPr lang="en-US" dirty="0" smtClean="0"/>
                  <a:t>IPv6-Link</a:t>
                </a:r>
                <a:endParaRPr lang="en-US" dirty="0"/>
              </a:p>
            </p:txBody>
          </p:sp>
          <p:cxnSp>
            <p:nvCxnSpPr>
              <p:cNvPr id="39" name="Straight Connector 38"/>
              <p:cNvCxnSpPr>
                <a:stCxn id="29" idx="0"/>
              </p:cNvCxnSpPr>
              <p:nvPr/>
            </p:nvCxnSpPr>
            <p:spPr>
              <a:xfrm flipH="1" flipV="1">
                <a:off x="4554617" y="2416162"/>
                <a:ext cx="1225432" cy="147418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560320" y="1975563"/>
                <a:ext cx="2778900" cy="520478"/>
              </a:xfrm>
              <a:prstGeom prst="cloudCallout">
                <a:avLst>
                  <a:gd name="adj1" fmla="val -21559"/>
                  <a:gd name="adj2" fmla="val 42652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64288" tIns="32144" rIns="64288" bIns="32144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9" name="Picture 2" descr="http://lg.he.net/images/he_logo.png"/>
            <p:cNvPicPr>
              <a:picLocks noChangeAspect="1" noChangeArrowheads="1"/>
            </p:cNvPicPr>
            <p:nvPr/>
          </p:nvPicPr>
          <p:blipFill>
            <a:blip r:embed="rId2"/>
            <a:srcRect r="76531"/>
            <a:stretch>
              <a:fillRect/>
            </a:stretch>
          </p:blipFill>
          <p:spPr bwMode="auto">
            <a:xfrm>
              <a:off x="5366634" y="3891365"/>
              <a:ext cx="533425" cy="51190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3132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IPv6</a:t>
            </a:r>
            <a:r>
              <a:rPr lang="en-US" dirty="0" smtClean="0"/>
              <a:t>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Each </a:t>
            </a:r>
            <a:r>
              <a:rPr lang="en-GB" dirty="0" smtClean="0"/>
              <a:t>members currently is assigned </a:t>
            </a:r>
            <a:r>
              <a:rPr lang="en-GB" dirty="0" smtClean="0">
                <a:solidFill>
                  <a:srgbClr val="00B050"/>
                </a:solidFill>
              </a:rPr>
              <a:t>/48 </a:t>
            </a:r>
            <a:r>
              <a:rPr lang="en-GB" dirty="0" smtClean="0"/>
              <a:t>IPv6 Address block, and reserved </a:t>
            </a:r>
            <a:r>
              <a:rPr lang="en-GB" dirty="0" smtClean="0">
                <a:solidFill>
                  <a:srgbClr val="00B050"/>
                </a:solidFill>
              </a:rPr>
              <a:t>/40 </a:t>
            </a:r>
            <a:r>
              <a:rPr lang="en-GB" dirty="0" smtClean="0"/>
              <a:t>for future demand.</a:t>
            </a:r>
          </a:p>
          <a:p>
            <a:pPr>
              <a:lnSpc>
                <a:spcPct val="150000"/>
              </a:lnSpc>
              <a:buNone/>
            </a:pPr>
            <a:r>
              <a:rPr lang="en-GB" dirty="0" smtClean="0">
                <a:solidFill>
                  <a:srgbClr val="00B050"/>
                </a:solidFill>
              </a:rPr>
              <a:t>Sud</a:t>
            </a:r>
            <a:r>
              <a:rPr lang="en-GB" dirty="0" smtClean="0">
                <a:solidFill>
                  <a:srgbClr val="0070C0"/>
                </a:solidFill>
              </a:rPr>
              <a:t>REN</a:t>
            </a:r>
            <a:r>
              <a:rPr lang="en-GB" dirty="0" smtClean="0"/>
              <a:t> started putting a strategy to extend its </a:t>
            </a:r>
            <a:r>
              <a:rPr lang="en-GB" dirty="0" smtClean="0">
                <a:solidFill>
                  <a:srgbClr val="FF0000"/>
                </a:solidFill>
              </a:rPr>
              <a:t>IPv6 </a:t>
            </a:r>
            <a:r>
              <a:rPr lang="en-GB" dirty="0" smtClean="0"/>
              <a:t>block.</a:t>
            </a:r>
          </a:p>
          <a:p>
            <a:pPr marL="0" indent="0">
              <a:buNone/>
            </a:pPr>
            <a:r>
              <a:rPr lang="en-US" dirty="0"/>
              <a:t>New </a:t>
            </a:r>
            <a:r>
              <a:rPr lang="en-US" dirty="0">
                <a:solidFill>
                  <a:srgbClr val="0070C0"/>
                </a:solidFill>
              </a:rPr>
              <a:t>IPv6</a:t>
            </a:r>
            <a:r>
              <a:rPr lang="en-US" dirty="0"/>
              <a:t> Addressing plan goals</a:t>
            </a:r>
          </a:p>
          <a:p>
            <a:pPr marL="457200" lvl="1" indent="-338138"/>
            <a:r>
              <a:rPr lang="en-US" dirty="0"/>
              <a:t>Improving routing aggregation.</a:t>
            </a:r>
          </a:p>
          <a:p>
            <a:pPr marL="457200" lvl="1" indent="-338138"/>
            <a:r>
              <a:rPr lang="en-US" dirty="0"/>
              <a:t>Minding future growth with contiguous address space.</a:t>
            </a:r>
          </a:p>
          <a:p>
            <a:pPr marL="457200" lvl="1" indent="-338138"/>
            <a:r>
              <a:rPr lang="en-US" dirty="0"/>
              <a:t>Hierarchical allocation “universities &amp; campuses”</a:t>
            </a:r>
          </a:p>
          <a:p>
            <a:pPr marL="457200" lvl="1" indent="-338138"/>
            <a:r>
              <a:rPr lang="en-US" dirty="0"/>
              <a:t>Recognizing directly from the IPv6 Address what location/environment a networks belongs to.</a:t>
            </a:r>
          </a:p>
          <a:p>
            <a:pPr marL="457200" lvl="1" indent="-338138"/>
            <a:r>
              <a:rPr lang="en-US" dirty="0"/>
              <a:t>Reflect the organization infrastructure..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Addressing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7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New IPv6 Addressing factors and criteria</a:t>
            </a:r>
          </a:p>
          <a:p>
            <a:r>
              <a:rPr lang="en-US" dirty="0"/>
              <a:t>The classification of members’ institutions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SudREN </a:t>
            </a:r>
            <a:r>
              <a:rPr lang="en-US" dirty="0" smtClean="0"/>
              <a:t>Infrastructure (i.e. PTP, DMZ, Loopbacks …etc.)</a:t>
            </a:r>
          </a:p>
          <a:p>
            <a:pPr lvl="2"/>
            <a:r>
              <a:rPr lang="en-US" dirty="0" smtClean="0"/>
              <a:t>Universities</a:t>
            </a:r>
            <a:r>
              <a:rPr lang="en-US" sz="1600" dirty="0" smtClean="0"/>
              <a:t> &amp; </a:t>
            </a:r>
            <a:r>
              <a:rPr lang="en-US" dirty="0" smtClean="0"/>
              <a:t>Colleges</a:t>
            </a:r>
            <a:endParaRPr lang="en-US" sz="1600" dirty="0"/>
          </a:p>
          <a:p>
            <a:pPr lvl="2"/>
            <a:r>
              <a:rPr lang="en-US" dirty="0"/>
              <a:t>Research Institutions</a:t>
            </a:r>
            <a:endParaRPr lang="en-US" sz="1600" dirty="0"/>
          </a:p>
          <a:p>
            <a:pPr lvl="2"/>
            <a:r>
              <a:rPr lang="en-US" dirty="0" smtClean="0"/>
              <a:t>Schools (expected)</a:t>
            </a:r>
            <a:endParaRPr lang="en-US" sz="1600" dirty="0"/>
          </a:p>
          <a:p>
            <a:pPr lvl="2"/>
            <a:r>
              <a:rPr lang="en-US" dirty="0"/>
              <a:t>Educational </a:t>
            </a:r>
            <a:r>
              <a:rPr lang="en-US" dirty="0" smtClean="0"/>
              <a:t>Hospitals (</a:t>
            </a:r>
            <a:r>
              <a:rPr lang="en-US" dirty="0"/>
              <a:t>e</a:t>
            </a:r>
            <a:r>
              <a:rPr lang="en-US" dirty="0" smtClean="0"/>
              <a:t>xpected in the future)</a:t>
            </a:r>
            <a:endParaRPr lang="en-US" sz="1600" dirty="0"/>
          </a:p>
          <a:p>
            <a:r>
              <a:rPr lang="en-US" dirty="0" smtClean="0"/>
              <a:t>The </a:t>
            </a:r>
            <a:r>
              <a:rPr lang="en-US" dirty="0"/>
              <a:t>geographical areas in which the member are based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Central Area (Khartoum), Northern, Western, Southern, &amp; Eastern</a:t>
            </a:r>
            <a:endParaRPr lang="en-US" dirty="0"/>
          </a:p>
          <a:p>
            <a:r>
              <a:rPr lang="en-US" dirty="0"/>
              <a:t>Members’ campuses listing.</a:t>
            </a:r>
          </a:p>
          <a:p>
            <a:pPr lvl="2"/>
            <a:r>
              <a:rPr lang="en-US" dirty="0" smtClean="0"/>
              <a:t>Number of campuses for each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9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en-US" sz="3600" dirty="0" smtClean="0"/>
              <a:t>Sudanese Experience Toward IPv6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787" y="1651366"/>
            <a:ext cx="7409656" cy="34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76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Addressing example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40901" y="2135359"/>
          <a:ext cx="10700108" cy="4211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3612"/>
                <a:gridCol w="1498680"/>
                <a:gridCol w="1041939"/>
                <a:gridCol w="1084758"/>
                <a:gridCol w="1141587"/>
                <a:gridCol w="1814732"/>
                <a:gridCol w="308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2C0F:FE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Geographical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 Address /48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2C0F:FE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2C0F:FE00::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X Campus 1</a:t>
                      </a:r>
                      <a:r>
                        <a:rPr lang="en-US" baseline="0" dirty="0" smtClean="0"/>
                        <a:t> in Khartoum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2C0F:FE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2C0F:FE00:1::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X Campus 2 in Khartoum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………………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2C0F:FE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2C0F:FE34:2201::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X Campus</a:t>
                      </a:r>
                      <a:r>
                        <a:rPr lang="en-US" baseline="0" dirty="0" smtClean="0"/>
                        <a:t> 1 in North of Sudan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………………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2C0F:FE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2C0F:FE60:0003::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X Campus 3 in West</a:t>
                      </a:r>
                      <a:r>
                        <a:rPr lang="en-US" baseline="0" dirty="0" smtClean="0"/>
                        <a:t> of Sudan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86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125" y="1960336"/>
            <a:ext cx="10507675" cy="48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0" name="Picture 4" descr="ipv6 I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4248" y="1897035"/>
            <a:ext cx="1169283" cy="1398234"/>
          </a:xfrm>
          <a:prstGeom prst="rect">
            <a:avLst/>
          </a:prstGeom>
          <a:noFill/>
        </p:spPr>
      </p:pic>
      <p:pic>
        <p:nvPicPr>
          <p:cNvPr id="50182" name="Picture 6" descr="sudren ipv6 rea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1545" y="3405215"/>
            <a:ext cx="1137664" cy="136042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978526" y="1083032"/>
            <a:ext cx="4483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http://sudren.edu.sd/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10083800" y="5892800"/>
            <a:ext cx="1494411" cy="965200"/>
          </a:xfrm>
          <a:prstGeom prst="round2Diag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12625" t="7111" r="17875" b="57111"/>
          <a:stretch>
            <a:fillRect/>
          </a:stretch>
        </p:blipFill>
        <p:spPr bwMode="auto">
          <a:xfrm>
            <a:off x="781050" y="2000250"/>
            <a:ext cx="10591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378421" y="4667534"/>
            <a:ext cx="1419367" cy="45037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Coordination with upstream </a:t>
            </a:r>
            <a:r>
              <a:rPr lang="en-US" dirty="0" smtClean="0"/>
              <a:t>providers.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IPv6</a:t>
            </a:r>
            <a:r>
              <a:rPr lang="en-US" dirty="0" smtClean="0"/>
              <a:t> is not supported in </a:t>
            </a:r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members’ </a:t>
            </a:r>
            <a:r>
              <a:rPr lang="en-US" dirty="0" smtClean="0"/>
              <a:t>routers.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Use of tunnels.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No </a:t>
            </a:r>
            <a:r>
              <a:rPr lang="en-US" dirty="0">
                <a:solidFill>
                  <a:srgbClr val="FFC000"/>
                </a:solidFill>
              </a:rPr>
              <a:t>Redundancy</a:t>
            </a:r>
            <a:r>
              <a:rPr lang="en-US" dirty="0"/>
              <a:t> </a:t>
            </a:r>
            <a:r>
              <a:rPr lang="en-US" dirty="0" smtClean="0"/>
              <a:t>for IPv6 Connectivity in Our </a:t>
            </a:r>
            <a:r>
              <a:rPr lang="en-US" dirty="0" smtClean="0"/>
              <a:t>POPs.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IPv6</a:t>
            </a:r>
            <a:r>
              <a:rPr lang="en-US" dirty="0" smtClean="0"/>
              <a:t> </a:t>
            </a:r>
            <a:r>
              <a:rPr lang="en-US" dirty="0"/>
              <a:t>is not fully supported in both POPs </a:t>
            </a:r>
            <a:r>
              <a:rPr lang="en-US" dirty="0" smtClean="0">
                <a:solidFill>
                  <a:srgbClr val="FF0000"/>
                </a:solidFill>
              </a:rPr>
              <a:t>Firewalls</a:t>
            </a:r>
            <a:r>
              <a:rPr lang="en-US" dirty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Temporary IPv6 vs. DHCP.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68" y="-1"/>
            <a:ext cx="1328620" cy="1842447"/>
          </a:xfrm>
          <a:prstGeom prst="rect">
            <a:avLst/>
          </a:prstGeom>
        </p:spPr>
      </p:pic>
      <p:pic>
        <p:nvPicPr>
          <p:cNvPr id="11266" name="Picture 2" descr="http://www.artistsvalley.com/images/icons/Network%20Security%20Icons%20Var/Firewall%20Security%20Risk/256x256/Firewall%20Security%20Ri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498" y="3946762"/>
            <a:ext cx="3316849" cy="2155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36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mikeatterberryforjudge.com/wp-content/uploads/2014/01/thank-you-letters.jpg"/>
          <p:cNvPicPr>
            <a:picLocks noChangeAspect="1" noChangeArrowheads="1"/>
          </p:cNvPicPr>
          <p:nvPr/>
        </p:nvPicPr>
        <p:blipFill rotWithShape="1">
          <a:blip r:embed="rId2"/>
          <a:srcRect l="9931" t="25384" r="9380" b="20507"/>
          <a:stretch/>
        </p:blipFill>
        <p:spPr bwMode="auto">
          <a:xfrm>
            <a:off x="2920627" y="2159083"/>
            <a:ext cx="5076967" cy="2263667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170809" y="221825"/>
            <a:ext cx="7657509" cy="1509000"/>
            <a:chOff x="974862" y="374229"/>
            <a:chExt cx="7243858" cy="1276284"/>
          </a:xfrm>
        </p:grpSpPr>
        <p:pic>
          <p:nvPicPr>
            <p:cNvPr id="11" name="Picture 10" descr="D:\buisness card\LOGO..jpg"/>
            <p:cNvPicPr/>
            <p:nvPr/>
          </p:nvPicPr>
          <p:blipFill>
            <a:blip r:embed="rId3" cstate="print"/>
            <a:srcRect l="14011" t="11928" r="16762" b="7628"/>
            <a:stretch>
              <a:fillRect/>
            </a:stretch>
          </p:blipFill>
          <p:spPr bwMode="auto">
            <a:xfrm>
              <a:off x="974862" y="374229"/>
              <a:ext cx="1533704" cy="127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558148" y="555171"/>
              <a:ext cx="5660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400" b="1" dirty="0" smtClean="0">
                  <a:solidFill>
                    <a:srgbClr val="008BBC"/>
                  </a:solidFill>
                </a:rPr>
                <a:t>شبكة البحث العلمي والتعليم السودانية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69028" y="1088572"/>
              <a:ext cx="5529942" cy="338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Sudanese Research and Education Network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60310" y="4733414"/>
            <a:ext cx="3084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Sami Salih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SudREN, CEO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solidFill>
                  <a:srgbClr val="0070C0"/>
                </a:solidFill>
              </a:rPr>
              <a:t>Sami.salih@sudren.edu.sd 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0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</a:pPr>
            <a:r>
              <a:rPr lang="en-US" sz="3600" dirty="0" smtClean="0"/>
              <a:t>Activities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346299" y="1237072"/>
            <a:ext cx="995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7063" lvl="2" indent="-573088" algn="justLow" rtl="0" eaLnBrk="0" hangingPunct="0">
              <a:buSzPct val="100000"/>
              <a:buFont typeface="Wingdings" pitchFamily="2" charset="2"/>
              <a:buChar char="ü"/>
            </a:pPr>
            <a:r>
              <a:rPr lang="en-US" sz="2000" u="sng" dirty="0"/>
              <a:t>1</a:t>
            </a:r>
            <a:r>
              <a:rPr lang="en-US" sz="2000" u="sng" baseline="30000" dirty="0"/>
              <a:t>st</a:t>
            </a:r>
            <a:r>
              <a:rPr lang="en-US" sz="2000" u="sng" dirty="0"/>
              <a:t> IPv6 Workshop; 24June, 2010</a:t>
            </a:r>
          </a:p>
          <a:p>
            <a:pPr marL="627063" lvl="2" indent="-573088" algn="justLow" rtl="0" eaLnBrk="0" hangingPunct="0">
              <a:buSzPct val="100000"/>
            </a:pPr>
            <a:r>
              <a:rPr lang="en-US" sz="2000" dirty="0"/>
              <a:t>	As a side event of AREGNET Meeting</a:t>
            </a:r>
            <a:r>
              <a:rPr lang="en-US" sz="2000" dirty="0" smtClean="0"/>
              <a:t>.</a:t>
            </a:r>
          </a:p>
          <a:p>
            <a:pPr marL="627063" lvl="2" indent="-573088" algn="justLow" rtl="0" eaLnBrk="0" hangingPunct="0">
              <a:buSzPct val="100000"/>
            </a:pPr>
            <a:endParaRPr lang="en-US" sz="2000" dirty="0" smtClean="0"/>
          </a:p>
          <a:p>
            <a:pPr marL="627063" lvl="2" indent="-573088" algn="justLow" eaLnBrk="0" hangingPunct="0">
              <a:buSzPct val="100000"/>
              <a:buFont typeface="Wingdings" pitchFamily="2" charset="2"/>
              <a:buChar char="ü"/>
            </a:pPr>
            <a:r>
              <a:rPr lang="en-US" sz="2000" u="sng" dirty="0"/>
              <a:t>2</a:t>
            </a:r>
            <a:r>
              <a:rPr lang="en-US" sz="2000" u="sng" baseline="30000" dirty="0"/>
              <a:t>nd</a:t>
            </a:r>
            <a:r>
              <a:rPr lang="en-US" sz="2000" u="sng" dirty="0"/>
              <a:t> IPv6 Workshop; 1 August, 2010</a:t>
            </a:r>
          </a:p>
          <a:p>
            <a:pPr marL="627063" lvl="2" indent="-573088" algn="justLow" eaLnBrk="0" hangingPunct="0">
              <a:buSzPct val="100000"/>
            </a:pPr>
            <a:r>
              <a:rPr lang="en-US" sz="2000" dirty="0"/>
              <a:t>	Publish the Sudanese IPv6 Migration Plan (2011-2015).</a:t>
            </a:r>
          </a:p>
          <a:p>
            <a:pPr marL="627063" lvl="2" indent="-573088" algn="justLow" eaLnBrk="0" hangingPunct="0">
              <a:buSzPct val="100000"/>
            </a:pPr>
            <a:r>
              <a:rPr lang="en-US" sz="2000" dirty="0"/>
              <a:t>	Formation of the SDv6TF.</a:t>
            </a:r>
          </a:p>
          <a:p>
            <a:pPr marL="627063" lvl="2" indent="-573088" algn="justLow" eaLnBrk="0" hangingPunct="0">
              <a:buSzPct val="100000"/>
              <a:buFont typeface="Wingdings" pitchFamily="2" charset="2"/>
              <a:buChar char="ü"/>
            </a:pPr>
            <a:endParaRPr lang="en-US" sz="2000" u="sng" dirty="0" smtClean="0"/>
          </a:p>
          <a:p>
            <a:pPr marL="627063" lvl="2" indent="-573088" algn="justLow" eaLnBrk="0" hangingPunct="0">
              <a:buSzPct val="100000"/>
              <a:buFont typeface="Wingdings" pitchFamily="2" charset="2"/>
              <a:buChar char="ü"/>
            </a:pPr>
            <a:r>
              <a:rPr lang="en-US" sz="2000" u="sng" dirty="0" smtClean="0"/>
              <a:t>3</a:t>
            </a:r>
            <a:r>
              <a:rPr lang="en-US" sz="2000" u="sng" baseline="30000" dirty="0" smtClean="0"/>
              <a:t>rd</a:t>
            </a:r>
            <a:r>
              <a:rPr lang="en-US" sz="2000" u="sng" dirty="0" smtClean="0"/>
              <a:t> </a:t>
            </a:r>
            <a:r>
              <a:rPr lang="en-US" sz="2000" u="sng" dirty="0"/>
              <a:t>IPv6 Workshop; 1-4 November, 2010</a:t>
            </a:r>
          </a:p>
          <a:p>
            <a:pPr marL="627063" lvl="2" indent="-573088" algn="justLow" eaLnBrk="0" hangingPunct="0">
              <a:buSzPct val="100000"/>
            </a:pPr>
            <a:r>
              <a:rPr lang="en-US" sz="2000" dirty="0"/>
              <a:t>	2</a:t>
            </a:r>
            <a:r>
              <a:rPr lang="en-US" sz="2000" baseline="30000" dirty="0"/>
              <a:t>nd</a:t>
            </a:r>
            <a:r>
              <a:rPr lang="en-US" sz="2000" dirty="0"/>
              <a:t> IPv6 Training.</a:t>
            </a:r>
          </a:p>
          <a:p>
            <a:pPr marL="627063" lvl="2" indent="-573088" algn="justLow" eaLnBrk="0" hangingPunct="0">
              <a:buSzPct val="100000"/>
            </a:pPr>
            <a:r>
              <a:rPr lang="en-US" sz="2000" dirty="0"/>
              <a:t>	Internet Governances day</a:t>
            </a:r>
            <a:r>
              <a:rPr lang="en-US" sz="2000" dirty="0" smtClean="0"/>
              <a:t>.</a:t>
            </a:r>
          </a:p>
          <a:p>
            <a:pPr marL="627063" lvl="2" indent="-573088" algn="justLow" eaLnBrk="0" hangingPunct="0">
              <a:buSzPct val="100000"/>
              <a:buFont typeface="Wingdings" pitchFamily="2" charset="2"/>
              <a:buChar char="ü"/>
              <a:defRPr/>
            </a:pPr>
            <a:endParaRPr lang="en-US" sz="2000" u="sng" dirty="0" smtClean="0"/>
          </a:p>
          <a:p>
            <a:pPr marL="627063" lvl="2" indent="-573088" algn="justLow" eaLnBrk="0" hangingPunct="0">
              <a:buSzPct val="100000"/>
              <a:buFont typeface="Wingdings" pitchFamily="2" charset="2"/>
              <a:buChar char="ü"/>
              <a:defRPr/>
            </a:pPr>
            <a:r>
              <a:rPr lang="en-US" sz="2000" u="sng" dirty="0" smtClean="0"/>
              <a:t>4</a:t>
            </a:r>
            <a:r>
              <a:rPr lang="en-US" sz="2000" u="sng" baseline="30000" dirty="0" smtClean="0"/>
              <a:t>th</a:t>
            </a:r>
            <a:r>
              <a:rPr lang="en-US" sz="2000" u="sng" dirty="0" smtClean="0"/>
              <a:t> </a:t>
            </a:r>
            <a:r>
              <a:rPr lang="en-US" sz="2000" u="sng" dirty="0"/>
              <a:t>IPv6 Workshop; 27 October, 2011</a:t>
            </a:r>
          </a:p>
          <a:p>
            <a:pPr marL="627063" lvl="2" indent="-573088" algn="justLow" eaLnBrk="0" hangingPunct="0">
              <a:buSzPct val="100000"/>
              <a:defRPr/>
            </a:pPr>
            <a:r>
              <a:rPr lang="en-US" sz="2000" dirty="0"/>
              <a:t>	Evaluation of the IPv6 Deployment in Sudan on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000" dirty="0"/>
              <a:t> Major Information Network Operator</a:t>
            </a:r>
          </a:p>
          <a:p>
            <a:pPr marL="627063" lvl="2" indent="-573088" algn="justLow" eaLnBrk="0" hangingPunct="0">
              <a:buSzPct val="100000"/>
            </a:pPr>
            <a:endParaRPr lang="en-US" sz="2000" dirty="0"/>
          </a:p>
          <a:p>
            <a:pPr marL="627063" lvl="2" indent="-573088" algn="justLow" rtl="0" eaLnBrk="0" hangingPunct="0">
              <a:buSzPct val="10000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709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8636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National IPv6 Training Center</a:t>
            </a:r>
            <a:endParaRPr lang="en-US" sz="2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7" y="150128"/>
            <a:ext cx="12086161" cy="653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69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102616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bg1"/>
                </a:solidFill>
                <a:ea typeface="ＭＳ Ｐゴシック" pitchFamily="34" charset="-128"/>
              </a:rPr>
              <a:t>Achievements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34251" y="3786188"/>
            <a:ext cx="2946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3200"/>
            <a:ext cx="14224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94053"/>
              </p:ext>
            </p:extLst>
          </p:nvPr>
        </p:nvGraphicFramePr>
        <p:xfrm>
          <a:off x="1016000" y="1371600"/>
          <a:ext cx="7513851" cy="2926080"/>
        </p:xfrm>
        <a:graphic>
          <a:graphicData uri="http://schemas.openxmlformats.org/drawingml/2006/table">
            <a:tbl>
              <a:tblPr/>
              <a:tblGrid>
                <a:gridCol w="6196991"/>
                <a:gridCol w="1316860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Number of Session Organized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 Number of Attends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+400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Exam Taken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218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CNE6 Level-1 Certified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223745" y="4722125"/>
            <a:ext cx="7715533" cy="1346580"/>
            <a:chOff x="1143000" y="4411663"/>
            <a:chExt cx="6907213" cy="1570037"/>
          </a:xfrm>
        </p:grpSpPr>
        <p:pic>
          <p:nvPicPr>
            <p:cNvPr id="11278" name="Picture 12" descr="cert_eng_gol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4411663"/>
              <a:ext cx="1268413" cy="156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5" descr="cert_eng_silv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4419600"/>
              <a:ext cx="1252538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7" descr="Screen shot 2011-03-28 at 3.54.32 P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4419600"/>
              <a:ext cx="3594100" cy="149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471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73190" y="228600"/>
            <a:ext cx="9446147" cy="914400"/>
          </a:xfrm>
        </p:spPr>
        <p:txBody>
          <a:bodyPr/>
          <a:lstStyle/>
          <a:p>
            <a:pPr algn="ctr" rtl="0">
              <a:lnSpc>
                <a:spcPct val="150000"/>
              </a:lnSpc>
            </a:pPr>
            <a:r>
              <a:rPr lang="en-US" sz="3600" dirty="0" smtClean="0"/>
              <a:t>Activities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016000" y="1524000"/>
            <a:ext cx="802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7063" lvl="2" indent="-573088" algn="justLow" rtl="0" eaLnBrk="0" hangingPunct="0">
              <a:buSzPct val="100000"/>
              <a:buFont typeface="Wingdings" pitchFamily="2" charset="2"/>
              <a:buChar char="ü"/>
              <a:defRPr/>
            </a:pPr>
            <a:r>
              <a:rPr lang="en-US" sz="2000" u="sng" dirty="0" smtClean="0"/>
              <a:t>5</a:t>
            </a:r>
            <a:r>
              <a:rPr lang="en-US" sz="2000" u="sng" baseline="30000" dirty="0" smtClean="0"/>
              <a:t>th</a:t>
            </a:r>
            <a:r>
              <a:rPr lang="en-US" sz="2000" u="sng" dirty="0" smtClean="0"/>
              <a:t> </a:t>
            </a:r>
            <a:r>
              <a:rPr lang="en-US" sz="2000" u="sng" dirty="0"/>
              <a:t>IPv6 Workshop; </a:t>
            </a:r>
            <a:r>
              <a:rPr lang="en-US" sz="2000" u="sng" dirty="0" smtClean="0"/>
              <a:t>26-30 </a:t>
            </a:r>
            <a:r>
              <a:rPr lang="en-US" sz="2000" u="sng" dirty="0"/>
              <a:t>October, </a:t>
            </a:r>
            <a:r>
              <a:rPr lang="en-US" sz="2000" u="sng" dirty="0" smtClean="0"/>
              <a:t>2013</a:t>
            </a:r>
            <a:endParaRPr lang="en-US" sz="2000" u="sng" dirty="0"/>
          </a:p>
          <a:p>
            <a:pPr marL="627063" lvl="2" indent="-573088" algn="justLow" rtl="0" eaLnBrk="0" hangingPunct="0">
              <a:buSzPct val="100000"/>
              <a:defRPr/>
            </a:pPr>
            <a:r>
              <a:rPr lang="en-US" sz="2000" dirty="0"/>
              <a:t>	</a:t>
            </a:r>
            <a:r>
              <a:rPr lang="en-US" sz="2000" dirty="0" smtClean="0"/>
              <a:t>IPv6 Workshop for Yemeni Delegations</a:t>
            </a:r>
            <a:endParaRPr lang="en-US" sz="2000" dirty="0"/>
          </a:p>
        </p:txBody>
      </p:sp>
      <p:sp>
        <p:nvSpPr>
          <p:cNvPr id="43010" name="AutoShape 2" descr="data:image/jpeg;base64,/9j/4AAQSkZJRgABAQAAAQABAAD/2wCEAAkGBhQSERUUEhQUFRUUFhUXFRUXGRYVFhcUFxYVFhgXFhUXHCYeFxomHBcWHy8gJCcpLCwsFR8xNjAqNSYsLCkBCQoKDgwOGg8PGjUlHyQsLCwsKSwvLC8pKSwpKjUuLCksKiwsLy8sLDQ1NSkpKiksLCwpLCwsLCwpLCwsLCwsLP/AABEIAIQA8AMBIgACEQEDEQH/xAAcAAABBQEBAQAAAAAAAAAAAAAAAwQFBgcBAgj/xABAEAACAQIEAgcFBQcDBAMAAAABAgMAEQQFEiEGMQcTQVFhcZEiMkKBoRRSYrHBIzNygpLR0hVT4aOy8PE0c5P/xAAaAQEAAwEBAQAAAAAAAAAAAAAAAQIDBAUG/8QAMxEAAgECAwQIBQQDAAAAAAAAAAECAxEEITESE0FRBTJhcYGRodEiI7HB4RRCUvAGQ/H/2gAMAwEAAhEDEQA/ANxooooAooooAooooAoovXC1AdopjiM5iTm4J7hv+VNDnbN+6iY+J2H0/vXPLE04u18+zP6GqozediZvXCahtGKfmVT/AM+dAyBm/eSk+v6n9Kp+om+pTfjZF91Fdaa8MySlzCNebr63/Kmr57EORJ8hXmPh6Mc9R+dvypdcmiHwD53NUbxctFFebHyFzYzbiIdiH5kCkjxC3Yi+pNSy5fGPgX0FexhV+6voKydDFvWpbuRbeUV+z1IM59J3L6H+9c/1yT8Pp/zU79mX7q+grycEn3F9BWTweKf+0tvqX8CFGdyfh9K9DO5Pw+n/ADUq2WRn4B8tqRfJIzyuPI/3rGWExy6tS/i/YsqtB6xGi543ao+o/vSyZ4O1T8jevEmQ/db1H6imsuWSL8N/LeuWdTpKjrd+Cf0LKNCWhKx5rGe0jzFOY5lbkQfKqyRauqapDpyrF/Min6e4lhY8GWmioCHMXXtv570/gzZT73s/UV6tDpfD1cm9l9vuc08POPaSFFeVcHcb16r1U76GAUUUVICiikpcQq21MFvyuQL+V6AVorl6bvi+xAXPoo82P6XqHJLUlJscXppic1jQ2Ju33V9pvQUhiI9rzyhF7gQi/NzufpTvCYZFH7MKAe0dvjftrNupLRW7/b8l0oLXPu9xm2Knk9yMRj7znf8ApFeRkpfeaRn8B7K+lStq7aqbhS67v36eRbfNdVW+vmNYMsjT3UHnzPqac2rtFbRjGKtFWMpScs2zlq7RRViAooooAooooAooooAooooArlq7RQCcuHVveANR8+TD4DbwO4qUorlr4OjXXzI+PHzLxqShoytzYdk94W8ez1rxVlZARYi9RmLyy26f0/2r5jG9DTpJzo/EuXH8nbTxCllIZQYhk5H5dlS+Ex4fbke7+1QtdU23FefgukquFlbWPFe3IvUpRn3lkoppgcZrG/vDn/endfd0K0K8FUg8medKLi7MZZuJupf7No67Ser1306vG3/qvm3OZ5nmf7SXaUMQ+vchgdx3AeA2r6fNYz0z5GI8RHiFFhMCr/8A2Jax+akf016uBmlPZfEzksie6HM9aaCTDyMWMJUpcknq3uNPkGB/qFWziviePAYcyvufdjjGxd+4dw7SewVkvRLmYhxzayFRoZNRPIBLPf0U0w4kzmXNccBEpIJ0QR9yd57r21E9nyrSeGUq7b01ZG1kNsTi8XmuJAOqWRr6UGyIvgDsqjvPOtl6P+FpsDAY5pus1EMEAOmM/EFY7kHbsAuD30vwbwhHgIdK2aRrGWS27HuHco7B8+ddzHpAwMDFXxCahzC3cjz0AgVlWrOr8umsl2EpW1LDRUVkvFGGxYP2eVX0+8Nwwv3qbG3jTvMc0igTXM6xpe2pjYXPZ4muJxadmsyw6oqEyvjTB4mTq4Z0d9yFFwSBztcC/wAqkcwzOKBDJM6xoObMbDy8T4VLjJOzQHVFQOU8c4PEydVDMGfeykMpa3PTqAvU1PiFRSzsFVRcsxAAHeSdhRxcXZoClFVuHpGwDSCMYhNRNgbMFJPZrItVjvSUZR1VgdopHE4tI1LyMqKObMQqjzJ2quSdJ2XBrfaAfEK5X1C1MYSl1VcFpopDB45JUV4mV0YXVlNwR4Gvc06oLsQB3mqPLULMUoprBmUbnSrgnupTEYxIxd2A8/0qu3G175FtiV7WzFqKbYXMY5NkYEjs5H0NOalSUldEOLi7MKKKKkgK4a7RQEZmWD+MfP8AvUbVkZb1X54tLEd35V8Z05g1Smq0FlLXv/J34epdbLO4eXSwPr5VPIartTeXteNfK3oa0/x6u9uVF6Wuvo/sVxMdJDmqT0vYDrMuZu2KRHHlfQfoxq7VTOlvHdXlrr2yukY9dR+imvtaF95G3M4XoYQrkXsSNiD5HmPKts6LeDRhoftEo/bTDa/wRncDwJ2J+QrLODMpGJx0ERF1L6nH4E9oj52t8627j3NzhcBNIhsxUIh7mchQR5XJ+VejjJttUo8SseZnvSPx+80jYTCsRGp0Oy85XvYqCPgvt4nwp7m/Rrh8LlUkklziEQMX1EAPcewq8tO9u81nWRYgx4iJ1jMpjcOIxc6iu490E87Gr1mhzbNgIzB1ENwSGDRqT2Fy/tNbuAq04Onsxi7JavmNSL6IkY5kpW9hHIX/AISABf8AmK1eumXEBcvC9rzRgfy6mJ+n1qX4K4Kjy+MgHXK9uskta9uSqOxR9aovTbmd5oIAfcRpG83OkX+Sn1rnU1WxKcdF9idEVXgTEpDixiJTaPDo8jd5OnQqgdpLMAKkM7+15lDNj5iEgh2iQ307sF0xjtO+79p28BE8H8NvjsSsIJCe9Kw+FAfzPIeJ8K0jpalTD5fDhogFV3VVUdkcY1fnp9a6akkqyS1foiq0M24L/wDn4diwVUfrGYmwVEBZiT3WB9atGdZjic5eYxnqsHhlZ/auAdKlgWA95zbZeSj60nJsskxEyQxe/IdPhbtLfhA3PlWw8X4KPLsleGL4gsd+Rd3I1MfEgH8qV5JVI26zyXZ2haGKQxF2VRzYhQPEkAfU19N4vGphoDJK1kiS7Mefsi3zJ/WsF6PMv67MsOvMK3WHyjBYfW1XnprzgrHDh1P7wmR/EJYKPLUSf5RWeKjvKsaZKyVys/b588zBI2YpDcsEB2jiXm3cznYXPaaU6UeFcNgmw4w4Kl1k1qWLX06LNvy5kfKozgbPJ8K8j4bDGd3VUuFkYKL3tZB27do5VYoeB8fmeI67HfsU2G9gwQfDHHc6fNu++/KtJPdzWdopac/AjVFl6GUYYAlr6TM5TysoNv5g1WjiN7Q272X+/wClO8ty5IIkiiXSiCyjw/U+PjUTxPNui+bH8h+teBjql4zlz+52YWN6kURuVzBH1nkik27ydgPrXvFwuydc594gKPDw7hXMqwPWyWPujdvLsHzqQ4mksEQeJ9Nh+teTGN6Lk9OHaz05ySrKK149iGfD4/bjwDX9P/VWyq9wxDu7d1lH5n9KsNd+Cjal3nBjHerbkFFFFdhxhRRRQBUPmq+35gfrUxUPmre35CvD6dt+kz5o6MP1xpUzlv7sfP8AM1DWqfgj0qB3CvH/AMdpt1pz4JW83+DbEv4UhSsl6b8yu2HgHYGlYefsL+T+ta1WadIfR1iMZiRNA0ZBRVKsSpUrfcbEEG9fe4VxjUTkzgehWehqDVmDH7kLn1ZF/Wrz0wws2XEjcJLGzfw3Iv6kU36PejqbAzNNLKhLIU0ICRuQblzblbuq9YnCrIjI4DKwKsp3BB2IIrSvWW/U45pWISyPnzo+zaPDZhDJKQqe0pY8l1qVBPhf862/H8YYSFNcmIit2aXVyfJVJJqpZh0J4dmJimliB+EhZAPAE2NvMmlct6FsKhvLJLL+HaNfnp3+taVp0Kr2m33WCuid4P4w/wBQM7JGyRRsqozc3JBLXHIEbbfirFuO80+0Y/EPzAcov8MfsD6gn519C4HL44Y1jiRUReSqLAVRsd0MYeSVnE0yB2LFBoNiTcgEi9t+29Uw9WnCbk8lwDTH/RXkAw+BVyP2mItIx/D8C/Ib+bGqL0zZnrxqRDlDGL/xSHUfoFrZMuwIhiSJSSI0VATa5CgAXsBvYVUuJui2HGTmcyyRswGoLpKmwsCNQ22tVaNaKrOcw1kQ3Qxw+BHJi2HtOTHH4Ivvkebbfy+NHThiiIsNH2M8jn+RVA/7zV74ayBcFh1gRmZVLEFrX9o3PIAczTTi3g2LMEVZSylCSjpa4uLEEEEEGw28KhVlv949BbKxmnQrADjJWPNYTb+Z1B+n50r02wn7VA1jpMJUHs1K7Ej0Zau3CvRrDgZetSSV5LFfaIVbHmNKjf535VN8QcNw42Lq51uL3UjZlbvVuw1pLERVfeLQWysZv0NZ9DEs8UrqjMyupYhQw06SATtcWG3jVw4i6SMJhVNpBNJ2RxkNv+JxcKPr4VXZeg2K/s4mQL3FEJ9QQPpU7kXRXg8MQxVpnG4MpBAPggAX1BqKroSlt3b7ArljybGNNh4pHXQzorFPulgDbeq7nM2qZvD2fT/m9W+1RM/DiMxbUwuSSBbmefMV4+LpzqRtDmduFqQpybkKZBhdMQPa+5/T6VE8TyWlH8A/M1ZcPDoUKN7C1VPieW89vuqB+Zri6Qe5wqS7C+Hk5V3LvJbhkjqSfxG/yArmK4ojU2UF7dosB8r86h8LK7xrBHzYsXPhft8Nr0lm+EWKTQt9lFye0n8q4Z46rHDxdPRWTfa+C+5puYyqvb1fAtuXZgsyaluN7EHmDTuoThWO0RP3nP0AFJ8VcZQYBAZSS7X0RLbW1u3fkvia97BynWpRb1aOGrFRm0iforKcz4+zT7P9qTDRxYckWZvbazGysbkEg9+kVPdHPHj4/rEmRVkjCtqS4VlJI3BOxBH17K7pYecY7XAyuW7MsaIYpJSCwjRnIFrkKCTa+17Cs3y/pPjxOJWPqZF61rBiymx7LgeVOOL+lLCvh54ITIzsjIG0kJc+ydzva197Vm/CGYw4fFLLPq0oGK6RqOsiw2+ZrDFdGwxOFqb2Dckm4rNZ2y/ryLwm4yVmb1luH1NfsX86lxVY4Q4zhxrMmHjmCxgFncKFuTYLsT7XM/KrRXBgMC8FSVOXW1ff/ci1Se3K4GoTGcTiOYRGDEMza9GlFIcIAWKnVyGoc7c6mzUP/pznGmdraEgEcYvvqZ9chI7NlQetejG3EzF8uzyKYsqmzKzKUawa621WW9yATYnvBp1DjEcsFdWKmzBSCVPcwB27efdVQj4Pl6uG3VpKFxckso977TMrKhBAuQOsc/yinPCnDUkMgeRdGiLqlXWrk3KlidCKNPsi2q7Xue2ryhDNpgncyzpISqkM7yXCRoNTtbckDsA2uTYC9ecDn0cgcnVEYiBIsoCFLi4JN7WI5EEimGb5bMMSJ4lEgMDQMmvqnUFw4dHsRfsPLkKiX4dxZjUOdYM5kMbSiR40EYWMLLMhU2bUx9n4tuVFGLWoLRLnkKtEpkUmc2jsQdVgTcEHlYHenAxqaymtdYFylxqA7yt72qp5DwvLFLA0qRsEGKZiGB0yzShgQNIuNCgC1tyTSeRcJTJNG0u/VSSSGTWpMjvqAIAQMLhtwzHkAL7ES4QzzBcjiV+8u50jce993z8KTfMYwQDJGNRIW7KLkGxAudzfa1VDMuEsS00skbINOIWbDgnZWcIssjjvAXYeLd9IZpwVMdcUSr1ZSONH1ID1YIMnWXQu0hYu1wQCWHaKKnD+QL0cStidS2BsTcbNtse47jbxrmIxaRjVIyoL2uxCi/mTVUyrAdfi5nBvhVmEq3BHWYkRohO/NEK3v2sfw0/zrLJWxKSrFHOqxOixuwUJIzA9ZuCCCo0m29uXOq7CTtcD/E8QRpPHBu8kgLALpOlBb22uRYbjlcnfupafNkSaOFrhpQxQ29lim5W/3rb27QD3VC8McLth5NUmhikEMMbDn7OtpCO1RqfSB91BTzi3JjioBGoF+tiJa5UooYa2QjcNo1AfxUahtWvlzAvheI4ZNVnAVX6sSMQqO45iNifbsdiR209lxyKQGdFJIABYAknkACeZqn51whIZm6lV6owpDGupESFRq1Ao0bEqbg+xYm1j2EdxPBLOsoKoxkfDRKzG7DCQiMN7RFw5tJ/UN6tsQ5gty4+MhmDoVQkMQy2UjmGN9vnR9vj0h9aaTybUuk7E7Nex5H0qn5lwhKzyPGqBTiI2ESFE1QxQ6E5qU1B2ZrEW5dwpbLOEHDwmZUZFeed0JDjrnVI4wBpCmy6ySABqPKmxC17gtsU6uoZWDKeTAggjwI2qi4+fXI7d7H05Cp7K8C+GwJDACT9q7hfdDyOzkL4DV9KgcBEGkRTyLAHyr5npqV5wox5/hfc9DBqylJlm4dy7Qmsj2n38l7B+tVvM5tczt+I28ht+lXthYG3dtWeN4/OselIKhRp0Y6Z+n/S2FbnOU2XGKZcNhNb7LHGXb5AsfnXz9jM6+1Yzr8WToeRS4G+mIH3EHgu3zrduLcM0+XTrECWeElQOZ5NYeNhasL4QzRMNjYZZRdEY69rkAgre3ba97V9r0dCMaT2eCt4WPMqNuWZduJuLJMziGFwGFlMZK6nK2Fl5KLeyq7Dcns5Vbujzgr7BC3WENNLYvbdVAvpQHt5kk9pNcx/Snl8SXWXrDbZI1Yn6gAfOpfhTOJMVhxNLCYdTNoQ3v1fwsbgbms6kpqnsqNo+rBn/AEuZdh8Nh4IoIYozJIzEqoDaUXlq52u49K99D3DsUsE0s0Ucl5FRdaq9gi3NtQ7S/wBKbdOCN12HNjo6uQA9mrUCR6WpPgTpHw+CwRhlSQuHdhoAIYNuPaJFu7eum03hls5t+5Xia7hcGka6Y0VF+6oCj0FLVFcM5ycVho52jMfWAkITewuQDewuCLH51K15kk07MuFFFFQAooooAooqKznPDh3hUQSyiV9BaMahHfkWHO1/oD85SbyQJWik4p1a+kg6SVaxBsw5g25HwpS9QAorhNQeccb4PCydXNMqvtdRdiAe1tIOn51aMXJ2SBO0VxWuLivMkoUEsQAASSdgAOZJ7BVQe65eo/PVL4WYIxUtE+lltf3SQQayiTN8SuQxv9odjNP1ZJ3aOIBhoVufNQb87G1bU6LmteNiGzaKL14j2Aub957/ABtUZnWOm6lmwSxzSK1tDMVB0mzgEfEOXMfpWSV3YklqKhsjx+IMTNjY44GVmHsuChS+zXPLu3O/Pa9qmL0as7ADSKYNBuEUHvAH51F8XxA4ZicS+FEdnMqdmk3sR8QPd27eRk8HiVaNGD6lZVKvsNVwLHzNQ4JpNk3HBpA4VL30rfvsL+tLGq3xVh8aSHwuJhhQIQ4lUe9cFW1m/wDDva1+2+xQU3Z+pF7FkqEzHgvBTuXlw8TMebW0knvJUi5qWwgbQvWFS9hqKghS1t9IO4F6ieL4QcMzHEvhRGQ5lS22k3sR8QP3e028qvC6lZOwPWX8HYOA6osNErdh06iPItcipkVQOIc3kbMcsijlPUyWlv8A7hAaxa1rgi23IE3q/ipqKSs5PUga5nlUWITq5o1kQ76WFxfvHcfEVEYTo/wEbBkwsdxyvd/oxIqxUVVTklZMk4BXaKKqAooooAooooANVLK+NoOsxSTzJG8U7qFc6f2ahQpW/O9idqttV3OOAcFipetmhu55kMy6rfeCnc+NaQcM1P0Bn+TpjWmxZyeRThzNfVJbd2W509YLm1+fdapb7PxD/uQf9L/GtCy3K4sOgjhjWNB8Ki2/ee8+Jp1W0sRd5RXisyLGaLhuIL/vIB/+X+NV3NeFcwi6yB4Ip/tcgIxIW7LIzA3MnvINrWIsByrbaLUjiWnlFeQsZkuF4gAsJILDxi/xprmuTZ1iIjDiJcOI5NiC0a3tdrAqL/D/AOWrV6ic/wCGYMYEGITUI21LYlSDyIuOwjY0jiM80vIWKHhcvz0RKiSQFAgVd4zdAthvp327akH6P5P9Lw+D21iZJJmvcKCzM5HfsbCrplGUx4aFIYgQiCy3JY878zT21VliJX+FLW+lhY4KzNeH85w7yJhpojE0sjqWK39tix2YXHOtNtXazhUcOF+8kyjN+Gs7xcZineEps1gUW7Ly3UX506XC8QDbrIdvGL89O9abRWv6h6bK8iLGV5lkmeYiJopmgZHFmB6vvBuLLse2/hS/GRhTBYXDQT6sTE8IgWNw2qRSFuwB2F7kE8j8602oPDcGYSPEnFJEBKb776QTzZV5Bj31Kr5ptaZ2S+osU84fiH/cg/6X+NM824azvFxGKd4Slw1tSLdl3G6r+e1axRULENO6ivIWMzGF4gG3WQ+sX+NNsxyPPMRE0UzQMjizA9X5gghdjcc61WiixDX7V5CxSpeFguKy321C4SJ1uWAaR7IqhVJufibwq6VXcTwuz44YnrQFVUAQojm66r6XcXiBv8O533qxCspy2rZknaKKKzAUUUUAUUUUAUUUUAUUUUAUUUUAUUUUAUUUUAUUUUAUUUUAUUUUAUUUUAUUUUAUUUUAUUUUAUUUUAUUUUB/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 descr="http://yemen-press.com/newsgfx/yp09-08-2013-409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28684"/>
            <a:ext cx="2032000" cy="838201"/>
          </a:xfrm>
          <a:prstGeom prst="rect">
            <a:avLst/>
          </a:prstGeom>
          <a:noFill/>
        </p:spPr>
      </p:pic>
      <p:pic>
        <p:nvPicPr>
          <p:cNvPr id="43013" name="Picture 5" descr="D:\NTC\IPv6\CoE IPv6 Workshop\Yemen\صور اليمنين\DSC_0605 (13).jpg"/>
          <p:cNvPicPr>
            <a:picLocks noChangeAspect="1" noChangeArrowheads="1"/>
          </p:cNvPicPr>
          <p:nvPr/>
        </p:nvPicPr>
        <p:blipFill>
          <a:blip r:embed="rId3" cstate="print"/>
          <a:srcRect l="16658" t="904"/>
          <a:stretch>
            <a:fillRect/>
          </a:stretch>
        </p:blipFill>
        <p:spPr bwMode="auto">
          <a:xfrm>
            <a:off x="1713285" y="2342865"/>
            <a:ext cx="7658172" cy="3625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28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</a:pPr>
            <a:r>
              <a:rPr lang="en-US" sz="3600" dirty="0" smtClean="0"/>
              <a:t>IPv6 Deployment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914400" y="1539548"/>
            <a:ext cx="10363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7063" lvl="2" indent="-573088" algn="justLow" rtl="0" eaLnBrk="0" hangingPunct="0">
              <a:lnSpc>
                <a:spcPct val="200000"/>
              </a:lnSpc>
              <a:buSzPct val="100000"/>
              <a:buFont typeface="Wingdings" pitchFamily="2" charset="2"/>
              <a:buChar char="ü"/>
            </a:pPr>
            <a:r>
              <a:rPr lang="en-US" sz="2000" dirty="0"/>
              <a:t>Development of the </a:t>
            </a:r>
            <a:r>
              <a:rPr lang="en-US" sz="2000" dirty="0" smtClean="0"/>
              <a:t>National IPv6 </a:t>
            </a:r>
            <a:r>
              <a:rPr lang="en-US" sz="2000" dirty="0"/>
              <a:t>Migration Plan (2011-2015)</a:t>
            </a:r>
          </a:p>
          <a:p>
            <a:pPr marL="627063" lvl="2" indent="-573088" algn="justLow" rtl="0" eaLnBrk="0" hangingPunct="0">
              <a:lnSpc>
                <a:spcPct val="200000"/>
              </a:lnSpc>
              <a:buSzPct val="100000"/>
              <a:buFont typeface="Wingdings" pitchFamily="2" charset="2"/>
              <a:buChar char="ü"/>
            </a:pPr>
            <a:r>
              <a:rPr lang="en-US" sz="2000" dirty="0"/>
              <a:t>Participate on IPv6 Events (ITU, </a:t>
            </a:r>
            <a:r>
              <a:rPr lang="en-US" sz="2000" dirty="0" smtClean="0"/>
              <a:t>ICANN, </a:t>
            </a:r>
            <a:r>
              <a:rPr lang="en-US" sz="2000" dirty="0" err="1" smtClean="0"/>
              <a:t>AfriNIC</a:t>
            </a:r>
            <a:r>
              <a:rPr lang="en-US" sz="2000" dirty="0"/>
              <a:t>, NAV6) </a:t>
            </a:r>
          </a:p>
          <a:p>
            <a:pPr marL="627063" lvl="2" indent="-573088" algn="justLow" rtl="0" eaLnBrk="0" hangingPunct="0">
              <a:lnSpc>
                <a:spcPct val="200000"/>
              </a:lnSpc>
              <a:buSzPct val="100000"/>
              <a:buFont typeface="Wingdings" pitchFamily="2" charset="2"/>
              <a:buChar char="ü"/>
            </a:pPr>
            <a:r>
              <a:rPr lang="en-US" sz="2000" dirty="0"/>
              <a:t>Formation of the </a:t>
            </a:r>
            <a:r>
              <a:rPr lang="en-US" sz="2000" dirty="0" smtClean="0"/>
              <a:t>SDv6TF</a:t>
            </a:r>
            <a:endParaRPr lang="en-US" sz="2000" dirty="0"/>
          </a:p>
          <a:p>
            <a:pPr marL="627063" lvl="2" indent="-573088" algn="justLow" rtl="0" eaLnBrk="0" hangingPunct="0">
              <a:lnSpc>
                <a:spcPct val="200000"/>
              </a:lnSpc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Five workshops </a:t>
            </a:r>
            <a:r>
              <a:rPr lang="en-US" sz="2000" dirty="0"/>
              <a:t>are </a:t>
            </a:r>
            <a:r>
              <a:rPr lang="en-US" sz="2000" dirty="0" smtClean="0"/>
              <a:t>organized</a:t>
            </a:r>
            <a:endParaRPr lang="en-US" sz="2000" dirty="0"/>
          </a:p>
          <a:p>
            <a:pPr marL="627063" lvl="2" indent="-573088" algn="justLow" rtl="0" eaLnBrk="0" hangingPunct="0">
              <a:lnSpc>
                <a:spcPct val="200000"/>
              </a:lnSpc>
              <a:buSzPct val="100000"/>
              <a:buFont typeface="Wingdings" pitchFamily="2" charset="2"/>
              <a:buChar char="ü"/>
            </a:pPr>
            <a:r>
              <a:rPr lang="en-US" sz="2000" dirty="0"/>
              <a:t>Collaborate with NAv6 in </a:t>
            </a:r>
            <a:r>
              <a:rPr lang="en-US" sz="2000" dirty="0" smtClean="0"/>
              <a:t>continuous training program</a:t>
            </a:r>
            <a:endParaRPr lang="en-US" sz="2000" dirty="0"/>
          </a:p>
          <a:p>
            <a:pPr marL="627063" lvl="2" indent="-573088" algn="justLow" rtl="0" eaLnBrk="0" hangingPunct="0">
              <a:lnSpc>
                <a:spcPct val="200000"/>
              </a:lnSpc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Operators are IPv6 Enable/Ready.</a:t>
            </a:r>
          </a:p>
          <a:p>
            <a:pPr marL="627063" lvl="2" indent="-573088" algn="justLow" rtl="0" eaLnBrk="0" hangingPunct="0">
              <a:lnSpc>
                <a:spcPct val="200000"/>
              </a:lnSpc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Host AfriNIC-17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3200"/>
            <a:ext cx="14224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799" y="5338548"/>
            <a:ext cx="4549531" cy="12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835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Development in IPv6 Assignment</a:t>
            </a:r>
            <a:endParaRPr lang="en-SG" sz="4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960" y="1143000"/>
            <a:ext cx="8171860" cy="530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530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IPv6 Traffic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9217" r="13044" b="16791"/>
          <a:stretch/>
        </p:blipFill>
        <p:spPr bwMode="auto">
          <a:xfrm>
            <a:off x="292418" y="1473957"/>
            <a:ext cx="9888810" cy="432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28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 Router Configur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Router Configuration</Template>
  <TotalTime>4170</TotalTime>
  <Words>715</Words>
  <Application>Microsoft Office PowerPoint</Application>
  <PresentationFormat>Widescreen</PresentationFormat>
  <Paragraphs>186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Helvetica Light</vt:lpstr>
      <vt:lpstr>Simplified Arabic</vt:lpstr>
      <vt:lpstr>Tahoma</vt:lpstr>
      <vt:lpstr>Trebuchet MS</vt:lpstr>
      <vt:lpstr>Wingdings</vt:lpstr>
      <vt:lpstr>Wingdings 3</vt:lpstr>
      <vt:lpstr>Basic Router Configuration</vt:lpstr>
      <vt:lpstr>Facet</vt:lpstr>
      <vt:lpstr>Bitmap Image</vt:lpstr>
      <vt:lpstr>IPv6 Deployment          Case of Sudan/SudREN</vt:lpstr>
      <vt:lpstr>Sudanese Experience Toward IPv6</vt:lpstr>
      <vt:lpstr>Activities</vt:lpstr>
      <vt:lpstr>National IPv6 Training Center</vt:lpstr>
      <vt:lpstr>Achievements</vt:lpstr>
      <vt:lpstr>Activities</vt:lpstr>
      <vt:lpstr>IPv6 Deployment</vt:lpstr>
      <vt:lpstr>Development in IPv6 Assignment</vt:lpstr>
      <vt:lpstr>IPv6 Traffic</vt:lpstr>
      <vt:lpstr>Join the SDv6TF @facebook.com</vt:lpstr>
      <vt:lpstr>SudREN at a Glance</vt:lpstr>
      <vt:lpstr>PowerPoint Presentation</vt:lpstr>
      <vt:lpstr>Resource Utilization</vt:lpstr>
      <vt:lpstr>Migration Plan</vt:lpstr>
      <vt:lpstr>PowerPoint Presentation</vt:lpstr>
      <vt:lpstr>Deploying IPv6</vt:lpstr>
      <vt:lpstr>IPv6 in the Gateways</vt:lpstr>
      <vt:lpstr>IPv6 Addressing</vt:lpstr>
      <vt:lpstr>IPv6 Addressing (Cont.) </vt:lpstr>
      <vt:lpstr>IPv6 Addressing example </vt:lpstr>
      <vt:lpstr>Achievements</vt:lpstr>
      <vt:lpstr>Achievements</vt:lpstr>
      <vt:lpstr>Challenges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in SudREN</dc:title>
  <dc:creator>samir</dc:creator>
  <cp:lastModifiedBy>Samir S. Omer</cp:lastModifiedBy>
  <cp:revision>97</cp:revision>
  <dcterms:created xsi:type="dcterms:W3CDTF">2014-11-21T10:41:55Z</dcterms:created>
  <dcterms:modified xsi:type="dcterms:W3CDTF">2015-04-02T05:04:58Z</dcterms:modified>
</cp:coreProperties>
</file>