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3" r:id="rId2"/>
    <p:sldId id="434" r:id="rId3"/>
    <p:sldId id="446" r:id="rId4"/>
    <p:sldId id="435" r:id="rId5"/>
    <p:sldId id="448" r:id="rId6"/>
    <p:sldId id="449" r:id="rId7"/>
    <p:sldId id="436" r:id="rId8"/>
    <p:sldId id="438" r:id="rId9"/>
    <p:sldId id="450" r:id="rId10"/>
    <p:sldId id="451" r:id="rId11"/>
    <p:sldId id="45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78" autoAdjust="0"/>
  </p:normalViewPr>
  <p:slideViewPr>
    <p:cSldViewPr>
      <p:cViewPr varScale="1">
        <p:scale>
          <a:sx n="52" d="100"/>
          <a:sy n="52" d="100"/>
        </p:scale>
        <p:origin x="2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FF0CB-3DDF-4593-A780-57ADAC8472FF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147E2-0E0B-48AF-A5FB-6FF32B3A0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352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44008" y="6453336"/>
            <a:ext cx="4499992" cy="422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algn="r">
              <a:defRPr sz="1400">
                <a:solidFill>
                  <a:schemeClr val="tx2"/>
                </a:solidFill>
              </a:defRPr>
            </a:lvl2pPr>
          </a:lstStyle>
          <a:p>
            <a:pPr lvl="1"/>
            <a:r>
              <a:rPr lang="en-GB" dirty="0" smtClean="0"/>
              <a:t>English  http://www.pgicybertraining.com/ </a:t>
            </a:r>
          </a:p>
          <a:p>
            <a:pPr lvl="1"/>
            <a:r>
              <a:rPr lang="en-GB" dirty="0" smtClean="0"/>
              <a:t>Arabic http://ar.pgicybertraining.com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579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44008" y="6453336"/>
            <a:ext cx="4499992" cy="36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algn="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n-GB" sz="1150" smtClean="0"/>
              <a:t>English  http://www.pgicybertraining.com/  Arabic http://ar.pgicybertraining.com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016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556792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44008" y="6453336"/>
            <a:ext cx="4499992" cy="36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algn="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n-GB" sz="1150" smtClean="0"/>
              <a:t>English  http://www.pgicybertraining.com/  Arabic http://ar.pgicybertraining.com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76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44008" y="6453336"/>
            <a:ext cx="4499992" cy="36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algn="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n-GB" sz="1150" smtClean="0"/>
              <a:t>English  http://www.pgicybertraining.com/  Arabic http://ar.pgicybertraining.com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2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44008" y="6453336"/>
            <a:ext cx="4499992" cy="36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algn="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n-GB" sz="1150" smtClean="0"/>
              <a:t>English  http://www.pgicybertraining.com/  Arabic http://ar.pgicybertraining.com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056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644008" y="6453336"/>
            <a:ext cx="4499992" cy="36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algn="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n-GB" sz="1150" smtClean="0"/>
              <a:t>English  http://www.pgicybertraining.com/  Arabic http://ar.pgicybertraining.com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114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44008" y="6453336"/>
            <a:ext cx="4499992" cy="36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algn="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n-GB" sz="1150" smtClean="0"/>
              <a:t>English  http://www.pgicybertraining.com/  Arabic http://ar.pgicybertraining.com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226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44008" y="6453336"/>
            <a:ext cx="4499992" cy="36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algn="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n-GB" sz="1150" smtClean="0"/>
              <a:t>English  http://www.pgicybertraining.com/  Arabic http://ar.pgicybertraining.com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224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1556792"/>
            <a:ext cx="295232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80928"/>
            <a:ext cx="3008313" cy="33452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44008" y="6453336"/>
            <a:ext cx="4499992" cy="36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algn="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n-GB" sz="1150" smtClean="0"/>
              <a:t>English  http://www.pgicybertraining.com/  Arabic http://ar.pgicybertraining.com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079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44008" y="6453336"/>
            <a:ext cx="4499992" cy="36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algn="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n-GB" sz="1150" smtClean="0"/>
              <a:t>English  http://www.pgicybertraining.com/  Arabic http://ar.pgicybertraining.com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79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7" y="0"/>
            <a:ext cx="2214497" cy="8879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168" y="116632"/>
            <a:ext cx="65162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8" descr="Slide_Master_footer 96dpi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5969"/>
            <a:ext cx="9144000" cy="42203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44008" y="6453336"/>
            <a:ext cx="4499992" cy="422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algn="r">
              <a:defRPr sz="1400">
                <a:solidFill>
                  <a:schemeClr val="tx2"/>
                </a:solidFill>
              </a:defRPr>
            </a:lvl2pPr>
          </a:lstStyle>
          <a:p>
            <a:pPr lvl="1"/>
            <a:r>
              <a:rPr lang="en-GB" sz="1200" smtClean="0">
                <a:latin typeface="Arial" panose="020B0604020202020204" pitchFamily="34" charset="0"/>
                <a:cs typeface="Arial" panose="020B0604020202020204" pitchFamily="34" charset="0"/>
              </a:rPr>
              <a:t>English  http://www.pgicybertraining.com/  Arabic http://ar.pgicybertraining.com </a:t>
            </a:r>
            <a:endParaRPr lang="en-GB" dirty="0"/>
          </a:p>
        </p:txBody>
      </p:sp>
      <p:pic>
        <p:nvPicPr>
          <p:cNvPr id="7" name="Picture 6" descr="C:\Users\haley.mcpherson\AppData\Local\Microsoft\Windows\Temporary Internet Files\Content.Outlook\T8ZF8S1Z\WIP_PGI_Logo.png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00252"/>
            <a:ext cx="1544972" cy="672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539552" y="827390"/>
            <a:ext cx="7920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43608" y="6463262"/>
            <a:ext cx="584412" cy="375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628020" y="6463262"/>
            <a:ext cx="1331979" cy="38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44008" y="6453336"/>
            <a:ext cx="4499992" cy="36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algn="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n-GB" sz="1150" dirty="0" smtClean="0"/>
              <a:t>English  http://www.pgicyberacademy.com/  Arabic http://ar.pgicybertraining.com 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0768"/>
            <a:ext cx="9144000" cy="45365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5576" y="1933669"/>
            <a:ext cx="763284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Cyber Security: </a:t>
            </a:r>
            <a:endParaRPr lang="en-GB" sz="32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Implications of recent breaches</a:t>
            </a:r>
            <a:endParaRPr lang="en-GB" sz="3200" i="1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endParaRPr lang="en-GB" sz="32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sz="2400" i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MENOG April 2015</a:t>
            </a:r>
            <a:endParaRPr lang="en-GB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2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358550"/>
            <a:ext cx="698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Looking ahead - attacks</a:t>
            </a: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808"/>
            <a:ext cx="9144000" cy="4845420"/>
          </a:xfrm>
          <a:prstGeom prst="rect">
            <a:avLst/>
          </a:prstGeom>
        </p:spPr>
      </p:pic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44008" y="6453336"/>
            <a:ext cx="4499992" cy="422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algn="r">
              <a:defRPr sz="1400">
                <a:solidFill>
                  <a:schemeClr val="tx2"/>
                </a:solidFill>
              </a:defRPr>
            </a:lvl2pPr>
          </a:lstStyle>
          <a:p>
            <a:pPr lvl="1"/>
            <a:r>
              <a:rPr lang="en-GB" dirty="0" smtClean="0"/>
              <a:t>English  http://www.pgicybertraining.com/ </a:t>
            </a:r>
          </a:p>
          <a:p>
            <a:pPr lvl="1"/>
            <a:r>
              <a:rPr lang="en-GB" dirty="0" smtClean="0"/>
              <a:t>Arabic http://ar.pgicybertraining.com </a:t>
            </a:r>
            <a:endParaRPr lang="en-GB" dirty="0"/>
          </a:p>
        </p:txBody>
      </p:sp>
      <p:pic>
        <p:nvPicPr>
          <p:cNvPr id="21" name="Picture 20" descr="Pan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799"/>
            <a:ext cx="8964488" cy="456142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5536" y="1728841"/>
            <a:ext cx="8640960" cy="4197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Ransomware </a:t>
            </a: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Malware in advertising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Mobile </a:t>
            </a:r>
            <a:r>
              <a:rPr lang="en-GB" dirty="0" smtClean="0">
                <a:solidFill>
                  <a:schemeClr val="bg1"/>
                </a:solidFill>
              </a:rPr>
              <a:t>malware </a:t>
            </a: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Exploits increasingly reserved </a:t>
            </a:r>
            <a:r>
              <a:rPr lang="en-GB" dirty="0" smtClean="0">
                <a:solidFill>
                  <a:schemeClr val="bg1"/>
                </a:solidFill>
              </a:rPr>
              <a:t>for </a:t>
            </a:r>
            <a:r>
              <a:rPr lang="en-GB" dirty="0">
                <a:solidFill>
                  <a:schemeClr val="bg1"/>
                </a:solidFill>
              </a:rPr>
              <a:t>targeted </a:t>
            </a:r>
            <a:r>
              <a:rPr lang="en-GB" dirty="0" smtClean="0">
                <a:solidFill>
                  <a:schemeClr val="bg1"/>
                </a:solidFill>
              </a:rPr>
              <a:t>attacks alongside spear-phishing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smtClean="0">
                <a:solidFill>
                  <a:schemeClr val="bg1"/>
                </a:solidFill>
              </a:rPr>
              <a:t>watering-holes </a:t>
            </a:r>
            <a:r>
              <a:rPr lang="en-GB" dirty="0">
                <a:solidFill>
                  <a:schemeClr val="bg1"/>
                </a:solidFill>
              </a:rPr>
              <a:t>and social media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Social </a:t>
            </a:r>
            <a:r>
              <a:rPr lang="en-GB" dirty="0" smtClean="0">
                <a:solidFill>
                  <a:schemeClr val="bg1"/>
                </a:solidFill>
              </a:rPr>
              <a:t>engineering and phishing </a:t>
            </a:r>
            <a:r>
              <a:rPr lang="en-GB" dirty="0" smtClean="0">
                <a:solidFill>
                  <a:schemeClr val="bg1"/>
                </a:solidFill>
              </a:rPr>
              <a:t>weapon </a:t>
            </a:r>
            <a:r>
              <a:rPr lang="en-GB" dirty="0" smtClean="0">
                <a:solidFill>
                  <a:schemeClr val="bg1"/>
                </a:solidFill>
              </a:rPr>
              <a:t>of choice for cyber </a:t>
            </a:r>
            <a:r>
              <a:rPr lang="en-GB" dirty="0" smtClean="0">
                <a:solidFill>
                  <a:schemeClr val="bg1"/>
                </a:solidFill>
              </a:rPr>
              <a:t>crime</a:t>
            </a: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More ‘old vulnerabilities’ </a:t>
            </a: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Targeted attacks</a:t>
            </a: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02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1480" y="385148"/>
            <a:ext cx="698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What can be done?</a:t>
            </a: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808"/>
            <a:ext cx="9144000" cy="4461387"/>
          </a:xfrm>
          <a:prstGeom prst="rect">
            <a:avLst/>
          </a:prstGeom>
        </p:spPr>
      </p:pic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44008" y="6453336"/>
            <a:ext cx="4499992" cy="422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algn="r">
              <a:defRPr sz="1400">
                <a:solidFill>
                  <a:schemeClr val="tx2"/>
                </a:solidFill>
              </a:defRPr>
            </a:lvl2pPr>
          </a:lstStyle>
          <a:p>
            <a:pPr lvl="1"/>
            <a:r>
              <a:rPr lang="en-GB" dirty="0" smtClean="0"/>
              <a:t>English  http://www.pgicybertraining.com/ </a:t>
            </a:r>
          </a:p>
          <a:p>
            <a:pPr lvl="1"/>
            <a:r>
              <a:rPr lang="en-GB" dirty="0" smtClean="0"/>
              <a:t>Arabic http://ar.pgicybertraining.com </a:t>
            </a:r>
            <a:endParaRPr lang="en-GB" dirty="0"/>
          </a:p>
        </p:txBody>
      </p:sp>
      <p:pic>
        <p:nvPicPr>
          <p:cNvPr id="21" name="Picture 20" descr="Pan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66836"/>
            <a:ext cx="8964488" cy="25922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5536" y="2366878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Developing cyber profession – training and research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Workforce transformation – IT, operational and leadershi</a:t>
            </a:r>
            <a:r>
              <a:rPr lang="en-GB" dirty="0">
                <a:solidFill>
                  <a:schemeClr val="bg1"/>
                </a:solidFill>
              </a:rPr>
              <a:t>p</a:t>
            </a: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Information sharing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Technologies to counter the insider threat to complement perimeter defence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Threat intelligence</a:t>
            </a: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9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44008" y="6453336"/>
            <a:ext cx="4499992" cy="422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algn="r">
              <a:defRPr sz="1400">
                <a:solidFill>
                  <a:schemeClr val="tx2"/>
                </a:solidFill>
              </a:defRPr>
            </a:lvl2pPr>
          </a:lstStyle>
          <a:p>
            <a:pPr lvl="1"/>
            <a:r>
              <a:rPr lang="en-GB" dirty="0" smtClean="0"/>
              <a:t>English  http://www.pgicyberacademy.com/ </a:t>
            </a:r>
          </a:p>
          <a:p>
            <a:pPr lvl="1"/>
            <a:r>
              <a:rPr lang="en-GB" dirty="0" smtClean="0"/>
              <a:t>Arabic http://ar.pgicybertraining.com 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388661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Cyber attacks dominating the news</a:t>
            </a: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034792"/>
            <a:ext cx="3635876" cy="3240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361449"/>
            <a:ext cx="2827036" cy="39596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341273"/>
            <a:ext cx="3526543" cy="19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8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44008" y="6453336"/>
            <a:ext cx="4499992" cy="422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algn="r">
              <a:defRPr sz="1400">
                <a:solidFill>
                  <a:schemeClr val="tx2"/>
                </a:solidFill>
              </a:defRPr>
            </a:lvl2pPr>
          </a:lstStyle>
          <a:p>
            <a:pPr lvl="1"/>
            <a:r>
              <a:rPr lang="en-GB" dirty="0" smtClean="0"/>
              <a:t>English  http://www.pgicyberacademy.com/ </a:t>
            </a:r>
          </a:p>
          <a:p>
            <a:pPr lvl="1"/>
            <a:r>
              <a:rPr lang="en-GB" dirty="0" smtClean="0"/>
              <a:t>Arabic http://ar.pgicybertraining.com 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599485" y="398241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Financial services are a major target</a:t>
            </a: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024247"/>
            <a:ext cx="3542277" cy="4298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24247"/>
            <a:ext cx="3529528" cy="41268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808161"/>
            <a:ext cx="3851811" cy="4501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489" y="3060907"/>
            <a:ext cx="4403079" cy="324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1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397188"/>
            <a:ext cx="698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With traditional perpetrators</a:t>
            </a: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77"/>
            <a:ext cx="9144000" cy="4461387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>
          <a:xfrm>
            <a:off x="323528" y="2276725"/>
            <a:ext cx="2376264" cy="408623"/>
          </a:xfrm>
          <a:prstGeom prst="roundRect">
            <a:avLst/>
          </a:prstGeom>
          <a:solidFill>
            <a:srgbClr val="31383D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Petty criminals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323528" y="3029494"/>
            <a:ext cx="2376264" cy="408623"/>
          </a:xfrm>
          <a:prstGeom prst="roundRect">
            <a:avLst/>
          </a:prstGeom>
          <a:solidFill>
            <a:srgbClr val="31383D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Organised crime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323530" y="3782263"/>
            <a:ext cx="2376264" cy="408623"/>
          </a:xfrm>
          <a:prstGeom prst="roundRect">
            <a:avLst/>
          </a:prstGeom>
          <a:solidFill>
            <a:srgbClr val="31383D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Governments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44008" y="6453336"/>
            <a:ext cx="4499992" cy="422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algn="r">
              <a:defRPr sz="1400">
                <a:solidFill>
                  <a:schemeClr val="tx2"/>
                </a:solidFill>
              </a:defRPr>
            </a:lvl2pPr>
          </a:lstStyle>
          <a:p>
            <a:pPr lvl="1"/>
            <a:r>
              <a:rPr lang="en-GB" dirty="0" smtClean="0"/>
              <a:t>English  http://www.pgicyberacademy.com/ </a:t>
            </a:r>
          </a:p>
          <a:p>
            <a:pPr lvl="1"/>
            <a:r>
              <a:rPr lang="en-GB" dirty="0" smtClean="0"/>
              <a:t>Arabic http://ar.pgicybertraining.com 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307" y="1020446"/>
            <a:ext cx="2947152" cy="33298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775" y="1052736"/>
            <a:ext cx="3554489" cy="37521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3307" y="3635967"/>
            <a:ext cx="3726756" cy="27247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775" y="2694202"/>
            <a:ext cx="3558269" cy="371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7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32957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Their targets and MO evolve</a:t>
            </a: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808"/>
            <a:ext cx="9144000" cy="4461387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>
          <a:xfrm>
            <a:off x="323528" y="2276725"/>
            <a:ext cx="4896544" cy="408623"/>
          </a:xfrm>
          <a:prstGeom prst="roundRect">
            <a:avLst/>
          </a:prstGeom>
          <a:solidFill>
            <a:srgbClr val="31383D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Attackers </a:t>
            </a:r>
            <a:r>
              <a:rPr lang="en-GB" dirty="0">
                <a:solidFill>
                  <a:schemeClr val="bg1"/>
                </a:solidFill>
              </a:rPr>
              <a:t>follow data into the cloud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323528" y="3029494"/>
            <a:ext cx="4896544" cy="408623"/>
          </a:xfrm>
          <a:prstGeom prst="roundRect">
            <a:avLst/>
          </a:prstGeom>
          <a:solidFill>
            <a:srgbClr val="31383D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Developing countries and mid tier banks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323530" y="3782263"/>
            <a:ext cx="4896538" cy="408623"/>
          </a:xfrm>
          <a:prstGeom prst="roundRect">
            <a:avLst/>
          </a:prstGeom>
          <a:solidFill>
            <a:srgbClr val="31383D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Mobile platform vulnerabilities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44008" y="6453336"/>
            <a:ext cx="4499992" cy="422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algn="r">
              <a:defRPr sz="1400">
                <a:solidFill>
                  <a:schemeClr val="tx2"/>
                </a:solidFill>
              </a:defRPr>
            </a:lvl2pPr>
          </a:lstStyle>
          <a:p>
            <a:pPr lvl="1"/>
            <a:r>
              <a:rPr lang="en-GB" dirty="0" smtClean="0"/>
              <a:t>English  http://www.pgicyberacademy.com/ </a:t>
            </a:r>
          </a:p>
          <a:p>
            <a:pPr lvl="1"/>
            <a:r>
              <a:rPr lang="en-GB" dirty="0" smtClean="0"/>
              <a:t>Arabic http://ar.pgicybertraining.com 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680" y="994675"/>
            <a:ext cx="3345098" cy="5358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229" y="2055141"/>
            <a:ext cx="3507168" cy="3728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937" y="3395761"/>
            <a:ext cx="4150442" cy="303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8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515"/>
            <a:ext cx="9144000" cy="4461387"/>
          </a:xfrm>
          <a:prstGeom prst="rect">
            <a:avLst/>
          </a:prstGeom>
        </p:spPr>
      </p:pic>
      <p:pic>
        <p:nvPicPr>
          <p:cNvPr id="6" name="Picture 5" descr="Pan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2132856"/>
            <a:ext cx="8964488" cy="381004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132856"/>
            <a:ext cx="8496944" cy="3528392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67% of cyber espionage attacks in 2014 started with a phishing e-mail – 20% fall for it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85% of cyber attacks would be unsuccessful if IT staff had taken basic steps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51% of the worst UK data breaches in 2013 were caused by staff error or misuse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49% of </a:t>
            </a: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companies do not perform employee security-awareness </a:t>
            </a:r>
            <a:r>
              <a:rPr lang="en-GB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training</a:t>
            </a: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even though their annual </a:t>
            </a: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losses are four times greater than those that do </a:t>
            </a:r>
            <a:r>
              <a:rPr lang="en-GB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(PwC US)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50% of end-users have taken data from their company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69% of former employees can still access their systems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28% of passwords are breakable in 15 seconds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44008" y="6453336"/>
            <a:ext cx="4499992" cy="422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algn="r">
              <a:defRPr sz="1400">
                <a:solidFill>
                  <a:schemeClr val="tx2"/>
                </a:solidFill>
              </a:defRPr>
            </a:lvl2pPr>
          </a:lstStyle>
          <a:p>
            <a:pPr lvl="1"/>
            <a:r>
              <a:rPr lang="en-GB" dirty="0" smtClean="0"/>
              <a:t>English  http://www.pgicyberacademy.com/ </a:t>
            </a:r>
          </a:p>
          <a:p>
            <a:pPr lvl="1"/>
            <a:r>
              <a:rPr lang="en-GB" dirty="0" smtClean="0"/>
              <a:t>Arabic http://ar.pgicybertraining.com 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267744" y="402131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Users don’t help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73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6895" y="349943"/>
            <a:ext cx="698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… pursuing traditional objectives</a:t>
            </a: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77"/>
            <a:ext cx="9144000" cy="4461387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44008" y="6453336"/>
            <a:ext cx="4499992" cy="422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algn="r">
              <a:defRPr sz="1400">
                <a:solidFill>
                  <a:schemeClr val="tx2"/>
                </a:solidFill>
              </a:defRPr>
            </a:lvl2pPr>
          </a:lstStyle>
          <a:p>
            <a:pPr lvl="1"/>
            <a:r>
              <a:rPr lang="en-GB" dirty="0" smtClean="0"/>
              <a:t>English  http://www.pgicyberacademy.com/ </a:t>
            </a:r>
          </a:p>
          <a:p>
            <a:pPr lvl="1"/>
            <a:r>
              <a:rPr lang="en-GB" dirty="0" smtClean="0"/>
              <a:t>Arabic http://ar.pgicybertraining.com </a:t>
            </a:r>
            <a:endParaRPr lang="en-GB" dirty="0"/>
          </a:p>
        </p:txBody>
      </p:sp>
      <p:sp>
        <p:nvSpPr>
          <p:cNvPr id="13" name="TextBox 5"/>
          <p:cNvSpPr txBox="1"/>
          <p:nvPr/>
        </p:nvSpPr>
        <p:spPr>
          <a:xfrm>
            <a:off x="323527" y="2304806"/>
            <a:ext cx="4875029" cy="408623"/>
          </a:xfrm>
          <a:prstGeom prst="roundRect">
            <a:avLst/>
          </a:prstGeom>
          <a:solidFill>
            <a:srgbClr val="31383D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Making a point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323527" y="3057575"/>
            <a:ext cx="4875029" cy="408623"/>
          </a:xfrm>
          <a:prstGeom prst="roundRect">
            <a:avLst/>
          </a:prstGeom>
          <a:solidFill>
            <a:srgbClr val="31383D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Making money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23529" y="3782263"/>
            <a:ext cx="4875029" cy="408623"/>
          </a:xfrm>
          <a:prstGeom prst="roundRect">
            <a:avLst/>
          </a:prstGeom>
          <a:solidFill>
            <a:srgbClr val="31383D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Supporting geopolitical conflict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Box 7"/>
          <p:cNvSpPr txBox="1"/>
          <p:nvPr/>
        </p:nvSpPr>
        <p:spPr>
          <a:xfrm>
            <a:off x="345042" y="4535032"/>
            <a:ext cx="4875029" cy="408623"/>
          </a:xfrm>
          <a:prstGeom prst="roundRect">
            <a:avLst/>
          </a:prstGeom>
          <a:solidFill>
            <a:srgbClr val="31383D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Pursuing national intelligence objectives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7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354741"/>
            <a:ext cx="698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Making money</a:t>
            </a: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77"/>
            <a:ext cx="9144000" cy="4461387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44008" y="6453336"/>
            <a:ext cx="4499992" cy="422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algn="r">
              <a:defRPr sz="1400">
                <a:solidFill>
                  <a:schemeClr val="tx2"/>
                </a:solidFill>
              </a:defRPr>
            </a:lvl2pPr>
          </a:lstStyle>
          <a:p>
            <a:pPr lvl="1"/>
            <a:r>
              <a:rPr lang="en-GB" dirty="0" smtClean="0"/>
              <a:t>English  http://www.pgicyberacademy.com/ </a:t>
            </a:r>
          </a:p>
          <a:p>
            <a:pPr lvl="1"/>
            <a:r>
              <a:rPr lang="en-GB" dirty="0" smtClean="0"/>
              <a:t>Arabic http://ar.pgicybertraining.com </a:t>
            </a:r>
            <a:endParaRPr lang="en-GB" dirty="0"/>
          </a:p>
        </p:txBody>
      </p:sp>
      <p:sp>
        <p:nvSpPr>
          <p:cNvPr id="13" name="TextBox 5"/>
          <p:cNvSpPr txBox="1"/>
          <p:nvPr/>
        </p:nvSpPr>
        <p:spPr>
          <a:xfrm>
            <a:off x="323527" y="1831996"/>
            <a:ext cx="4875029" cy="408623"/>
          </a:xfrm>
          <a:prstGeom prst="roundRect">
            <a:avLst/>
          </a:prstGeom>
          <a:solidFill>
            <a:srgbClr val="31383D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Stolen credit card details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323527" y="2512276"/>
            <a:ext cx="4875029" cy="408623"/>
          </a:xfrm>
          <a:prstGeom prst="roundRect">
            <a:avLst/>
          </a:prstGeom>
          <a:solidFill>
            <a:srgbClr val="31383D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Personal data theft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23529" y="3192556"/>
            <a:ext cx="4875029" cy="408623"/>
          </a:xfrm>
          <a:prstGeom prst="roundRect">
            <a:avLst/>
          </a:prstGeom>
          <a:solidFill>
            <a:srgbClr val="31383D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Ransom and extortion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Box 7"/>
          <p:cNvSpPr txBox="1"/>
          <p:nvPr/>
        </p:nvSpPr>
        <p:spPr>
          <a:xfrm>
            <a:off x="345042" y="3872836"/>
            <a:ext cx="4875029" cy="408623"/>
          </a:xfrm>
          <a:prstGeom prst="roundRect">
            <a:avLst/>
          </a:prstGeom>
          <a:solidFill>
            <a:srgbClr val="31383D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Banking details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323526" y="4553116"/>
            <a:ext cx="4875029" cy="408623"/>
          </a:xfrm>
          <a:prstGeom prst="roundRect">
            <a:avLst/>
          </a:prstGeom>
          <a:solidFill>
            <a:srgbClr val="31383D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Market manipulation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323525" y="5233396"/>
            <a:ext cx="4875029" cy="408623"/>
          </a:xfrm>
          <a:prstGeom prst="roundRect">
            <a:avLst/>
          </a:prstGeom>
          <a:solidFill>
            <a:srgbClr val="31383D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Cyber fraud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6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456039"/>
            <a:ext cx="698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Looking ahead - targets</a:t>
            </a: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808"/>
            <a:ext cx="9144000" cy="4461387"/>
          </a:xfrm>
          <a:prstGeom prst="rect">
            <a:avLst/>
          </a:prstGeom>
        </p:spPr>
      </p:pic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44008" y="6453336"/>
            <a:ext cx="4499992" cy="422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algn="r">
              <a:defRPr sz="1400">
                <a:solidFill>
                  <a:schemeClr val="tx2"/>
                </a:solidFill>
              </a:defRPr>
            </a:lvl2pPr>
          </a:lstStyle>
          <a:p>
            <a:pPr lvl="1"/>
            <a:r>
              <a:rPr lang="en-GB" dirty="0" smtClean="0"/>
              <a:t>English  http://www.pgicybertraining.com/ </a:t>
            </a:r>
          </a:p>
          <a:p>
            <a:pPr lvl="1"/>
            <a:r>
              <a:rPr lang="en-GB" dirty="0" smtClean="0"/>
              <a:t>Arabic http://ar.pgicybertraining.com </a:t>
            </a:r>
            <a:endParaRPr lang="en-GB" dirty="0"/>
          </a:p>
        </p:txBody>
      </p:sp>
      <p:pic>
        <p:nvPicPr>
          <p:cNvPr id="21" name="Picture 20" descr="Pan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799"/>
            <a:ext cx="8964488" cy="417739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5536" y="1862829"/>
            <a:ext cx="7992888" cy="336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Attacks on banking systems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Point </a:t>
            </a:r>
            <a:r>
              <a:rPr lang="en-GB" dirty="0" smtClean="0">
                <a:solidFill>
                  <a:schemeClr val="bg1"/>
                </a:solidFill>
              </a:rPr>
              <a:t>of sale attacks on credit cards </a:t>
            </a: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Identity theft: </a:t>
            </a:r>
            <a:r>
              <a:rPr lang="en-GB" dirty="0" smtClean="0">
                <a:solidFill>
                  <a:schemeClr val="bg1"/>
                </a:solidFill>
              </a:rPr>
              <a:t>Customer </a:t>
            </a:r>
            <a:r>
              <a:rPr lang="en-GB" dirty="0" smtClean="0">
                <a:solidFill>
                  <a:schemeClr val="bg1"/>
                </a:solidFill>
              </a:rPr>
              <a:t>data </a:t>
            </a:r>
            <a:r>
              <a:rPr lang="en-GB" dirty="0" smtClean="0">
                <a:solidFill>
                  <a:schemeClr val="bg1"/>
                </a:solidFill>
              </a:rPr>
              <a:t>, Patient </a:t>
            </a:r>
            <a:r>
              <a:rPr lang="en-GB" dirty="0" smtClean="0">
                <a:solidFill>
                  <a:schemeClr val="bg1"/>
                </a:solidFill>
              </a:rPr>
              <a:t>and healthcare data </a:t>
            </a: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SCADA </a:t>
            </a:r>
            <a:r>
              <a:rPr lang="en-GB" dirty="0" smtClean="0">
                <a:solidFill>
                  <a:schemeClr val="bg1"/>
                </a:solidFill>
              </a:rPr>
              <a:t>targets </a:t>
            </a:r>
            <a:r>
              <a:rPr lang="en-GB" dirty="0" smtClean="0">
                <a:solidFill>
                  <a:schemeClr val="bg1"/>
                </a:solidFill>
              </a:rPr>
              <a:t>- more </a:t>
            </a:r>
            <a:r>
              <a:rPr lang="en-GB" dirty="0" smtClean="0">
                <a:solidFill>
                  <a:schemeClr val="bg1"/>
                </a:solidFill>
              </a:rPr>
              <a:t>obvious and </a:t>
            </a:r>
            <a:r>
              <a:rPr lang="en-GB" dirty="0" smtClean="0">
                <a:solidFill>
                  <a:schemeClr val="bg1"/>
                </a:solidFill>
              </a:rPr>
              <a:t>lucrative thanks to </a:t>
            </a:r>
            <a:r>
              <a:rPr lang="en-GB" dirty="0" err="1" smtClean="0">
                <a:solidFill>
                  <a:schemeClr val="bg1"/>
                </a:solidFill>
              </a:rPr>
              <a:t>IoT</a:t>
            </a: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Plus: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economic espionage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</a:t>
            </a:r>
            <a:r>
              <a:rPr lang="en-GB" dirty="0" smtClean="0">
                <a:solidFill>
                  <a:schemeClr val="bg1"/>
                </a:solidFill>
              </a:rPr>
              <a:t>yber </a:t>
            </a:r>
            <a:r>
              <a:rPr lang="en-GB" dirty="0">
                <a:solidFill>
                  <a:schemeClr val="bg1"/>
                </a:solidFill>
              </a:rPr>
              <a:t>skirmishes in support of </a:t>
            </a:r>
            <a:r>
              <a:rPr lang="en-GB" dirty="0" smtClean="0">
                <a:solidFill>
                  <a:schemeClr val="bg1"/>
                </a:solidFill>
              </a:rPr>
              <a:t>conflicts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hacktivists interest </a:t>
            </a:r>
            <a:r>
              <a:rPr lang="en-GB" dirty="0">
                <a:solidFill>
                  <a:schemeClr val="bg1"/>
                </a:solidFill>
              </a:rPr>
              <a:t>in newsworthy </a:t>
            </a:r>
            <a:r>
              <a:rPr lang="en-GB" dirty="0" smtClean="0">
                <a:solidFill>
                  <a:schemeClr val="bg1"/>
                </a:solidFill>
              </a:rPr>
              <a:t>events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GI Template Jamie Main v.1 201311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GI Rockwell">
      <a:majorFont>
        <a:latin typeface="Rockwell"/>
        <a:ea typeface=""/>
        <a:cs typeface=""/>
      </a:majorFont>
      <a:minorFont>
        <a:latin typeface="Rockw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PGI Template Jamie Main v.1 20131104</Template>
  <TotalTime>5093</TotalTime>
  <Words>328</Words>
  <Application>Microsoft Office PowerPoint</Application>
  <PresentationFormat>On-screen Show (4:3)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Courier New</vt:lpstr>
      <vt:lpstr>Rockwell</vt:lpstr>
      <vt:lpstr>Trebuchet MS</vt:lpstr>
      <vt:lpstr>Wingdings</vt:lpstr>
      <vt:lpstr>PGI Template Jamie Main v.1 20131104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PVI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Haley McPherson</dc:creator>
  <cp:lastModifiedBy>Sebastian Madden</cp:lastModifiedBy>
  <cp:revision>251</cp:revision>
  <dcterms:created xsi:type="dcterms:W3CDTF">2014-01-10T10:11:24Z</dcterms:created>
  <dcterms:modified xsi:type="dcterms:W3CDTF">2015-03-23T07:46:58Z</dcterms:modified>
</cp:coreProperties>
</file>