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Lst>
  <p:notesMasterIdLst>
    <p:notesMasterId r:id="rId35"/>
  </p:notesMasterIdLst>
  <p:sldIdLst>
    <p:sldId id="333" r:id="rId2"/>
    <p:sldId id="342" r:id="rId3"/>
    <p:sldId id="361" r:id="rId4"/>
    <p:sldId id="368" r:id="rId5"/>
    <p:sldId id="355" r:id="rId6"/>
    <p:sldId id="356" r:id="rId7"/>
    <p:sldId id="357" r:id="rId8"/>
    <p:sldId id="375" r:id="rId9"/>
    <p:sldId id="376" r:id="rId10"/>
    <p:sldId id="358" r:id="rId11"/>
    <p:sldId id="369" r:id="rId12"/>
    <p:sldId id="371" r:id="rId13"/>
    <p:sldId id="372" r:id="rId14"/>
    <p:sldId id="373" r:id="rId15"/>
    <p:sldId id="374" r:id="rId16"/>
    <p:sldId id="370" r:id="rId17"/>
    <p:sldId id="359" r:id="rId18"/>
    <p:sldId id="349" r:id="rId19"/>
    <p:sldId id="351" r:id="rId20"/>
    <p:sldId id="335" r:id="rId21"/>
    <p:sldId id="336" r:id="rId22"/>
    <p:sldId id="338" r:id="rId23"/>
    <p:sldId id="347" r:id="rId24"/>
    <p:sldId id="360" r:id="rId25"/>
    <p:sldId id="367" r:id="rId26"/>
    <p:sldId id="362" r:id="rId27"/>
    <p:sldId id="363" r:id="rId28"/>
    <p:sldId id="365" r:id="rId29"/>
    <p:sldId id="366" r:id="rId30"/>
    <p:sldId id="344" r:id="rId31"/>
    <p:sldId id="345" r:id="rId32"/>
    <p:sldId id="273" r:id="rId33"/>
    <p:sldId id="305" r:id="rId3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270" autoAdjust="0"/>
  </p:normalViewPr>
  <p:slideViewPr>
    <p:cSldViewPr snapToGrid="0" snapToObjects="1">
      <p:cViewPr varScale="1">
        <p:scale>
          <a:sx n="107" d="100"/>
          <a:sy n="107" d="100"/>
        </p:scale>
        <p:origin x="-1688" y="-112"/>
      </p:cViewPr>
      <p:guideLst>
        <p:guide orient="horz" pos="2160"/>
        <p:guide pos="2880"/>
      </p:guideLst>
    </p:cSldViewPr>
  </p:slideViewPr>
  <p:notesTextViewPr>
    <p:cViewPr>
      <p:scale>
        <a:sx n="100" d="100"/>
        <a:sy n="100" d="100"/>
      </p:scale>
      <p:origin x="0" y="0"/>
    </p:cViewPr>
  </p:notesTextViewPr>
  <p:sorterViewPr>
    <p:cViewPr>
      <p:scale>
        <a:sx n="150" d="100"/>
        <a:sy n="15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charset="0"/>
              </a:defRPr>
            </a:lvl1pPr>
          </a:lstStyle>
          <a:p>
            <a:pPr>
              <a:defRPr/>
            </a:pPr>
            <a:fld id="{51C217B0-3A68-9D49-AABF-5188B21629E2}" type="datetime1">
              <a:rPr lang="en-US"/>
              <a:pPr>
                <a:defRPr/>
              </a:pPr>
              <a:t>3/30/15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charset="0"/>
              </a:defRPr>
            </a:lvl1pPr>
          </a:lstStyle>
          <a:p>
            <a:pPr>
              <a:defRPr/>
            </a:pPr>
            <a:fld id="{18FF2A0C-4755-4D43-B50D-63467CC43FBC}" type="slidenum">
              <a:rPr lang="en-US"/>
              <a:pPr>
                <a:defRPr/>
              </a:pPr>
              <a:t>‹#›</a:t>
            </a:fld>
            <a:endParaRPr lang="en-US"/>
          </a:p>
        </p:txBody>
      </p:sp>
    </p:spTree>
    <p:extLst>
      <p:ext uri="{BB962C8B-B14F-4D97-AF65-F5344CB8AC3E}">
        <p14:creationId xmlns:p14="http://schemas.microsoft.com/office/powerpoint/2010/main" val="121348139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ＭＳ Ｐゴシック" pitchFamily="-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253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
        <p:nvSpPr>
          <p:cNvPr id="22531"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latin typeface="Calibri" charset="0"/>
              </a:rPr>
              <a:t>The Internet Society</a:t>
            </a:r>
          </a:p>
        </p:txBody>
      </p:sp>
      <p:sp>
        <p:nvSpPr>
          <p:cNvPr id="22532"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9D6215-A43F-0B40-90A9-B8A187556793}" type="datetime3">
              <a:rPr lang="en-US" sz="1200">
                <a:latin typeface="Calibri" charset="0"/>
              </a:rPr>
              <a:pPr eaLnBrk="1" hangingPunct="1"/>
              <a:t>30 March 2015</a:t>
            </a:fld>
            <a:endParaRPr lang="en-US" sz="1200">
              <a:latin typeface="Calibri" charset="0"/>
            </a:endParaRPr>
          </a:p>
        </p:txBody>
      </p:sp>
      <p:sp>
        <p:nvSpPr>
          <p:cNvPr id="22533"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EF4BD2-B9FE-BC45-8B5C-4582576979EF}" type="slidenum">
              <a:rPr lang="en-US" sz="1200">
                <a:latin typeface="Calibri" charset="0"/>
              </a:rPr>
              <a:pPr eaLnBrk="1" hangingPunct="1"/>
              <a:t>1</a:t>
            </a:fld>
            <a:endParaRPr lang="en-US"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hape 28"/>
          <p:cNvSpPr>
            <a:spLocks noGrp="1" noRot="1" noChangeAspect="1"/>
          </p:cNvSpPr>
          <p:nvPr>
            <p:ph type="sldImg"/>
          </p:nvPr>
        </p:nvSpPr>
        <p:spPr>
          <a:prstGeom prst="rect">
            <a:avLst/>
          </a:prstGeom>
        </p:spPr>
        <p:txBody>
          <a:bodyPr/>
          <a:lstStyle/>
          <a:p>
            <a:pPr lvl="0"/>
            <a:endParaRPr/>
          </a:p>
        </p:txBody>
      </p:sp>
      <p:sp>
        <p:nvSpPr>
          <p:cNvPr id="29" name="Shape 29"/>
          <p:cNvSpPr>
            <a:spLocks noGrp="1"/>
          </p:cNvSpPr>
          <p:nvPr>
            <p:ph type="body" sz="quarter" idx="1"/>
          </p:nvPr>
        </p:nvSpPr>
        <p:spPr>
          <a:prstGeom prst="rect">
            <a:avLst/>
          </a:prstGeom>
        </p:spPr>
        <p:txBody>
          <a:bodyPr/>
          <a:lstStyle/>
          <a:p>
            <a:pPr lvl="0">
              <a:defRPr sz="1800"/>
            </a:pPr>
            <a:endParaRPr sz="2200"/>
          </a:p>
          <a:p>
            <a:pPr lvl="0">
              <a:defRPr sz="1800"/>
            </a:pPr>
            <a:r>
              <a:rPr sz="2200"/>
              <a:t>The IETF’s mission is to make the Internet work better by producing relevant technical documents that influence the way people design, use, and manage the Internet.</a:t>
            </a:r>
          </a:p>
          <a:p>
            <a:pPr lvl="0">
              <a:defRPr sz="1800"/>
            </a:pPr>
            <a:endParaRPr sz="2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38"/>
          <p:cNvSpPr>
            <a:spLocks noGrp="1" noRot="1" noChangeAspect="1"/>
          </p:cNvSpPr>
          <p:nvPr>
            <p:ph type="sldImg"/>
          </p:nvPr>
        </p:nvSpPr>
        <p:spPr>
          <a:prstGeom prst="rect">
            <a:avLst/>
          </a:prstGeom>
        </p:spPr>
        <p:txBody>
          <a:bodyPr/>
          <a:lstStyle/>
          <a:p>
            <a:pPr lvl="0"/>
            <a:endParaRPr/>
          </a:p>
        </p:txBody>
      </p:sp>
      <p:sp>
        <p:nvSpPr>
          <p:cNvPr id="39" name="Shape 39"/>
          <p:cNvSpPr>
            <a:spLocks noGrp="1"/>
          </p:cNvSpPr>
          <p:nvPr>
            <p:ph type="body" sz="quarter" idx="1"/>
          </p:nvPr>
        </p:nvSpPr>
        <p:spPr>
          <a:prstGeom prst="rect">
            <a:avLst/>
          </a:prstGeom>
        </p:spPr>
        <p:txBody>
          <a:bodyPr/>
          <a:lstStyle/>
          <a:p>
            <a:pPr lvl="0">
              <a:defRPr sz="1800"/>
            </a:pPr>
            <a:r>
              <a:rPr sz="2200"/>
              <a:t>The IETF is an international community of network designers, operators, vendors, and researchers. The IETF is open to any interested individual, and most of its work is conducted over the Internet. The IETF does have three meetings a year, some Working Groups hold interim meetings, and from time-to-time there are workshops on specific topics of interest to the IETF community. But, the overwhelming majority of the IETF’s work is done and </a:t>
            </a:r>
            <a:r>
              <a:rPr sz="2200" i="1"/>
              <a:t>all </a:t>
            </a:r>
            <a:r>
              <a:rPr sz="2200"/>
              <a:t>official decisions are taken online so you don’t need to travel to meetings to participate in the IETF.</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prstGeom prst="rect">
            <a:avLst/>
          </a:prstGeom>
        </p:spPr>
        <p:txBody>
          <a:bodyPr/>
          <a:lstStyle/>
          <a:p>
            <a:pPr lvl="0"/>
            <a:endParaRPr/>
          </a:p>
        </p:txBody>
      </p:sp>
      <p:sp>
        <p:nvSpPr>
          <p:cNvPr id="46" name="Shape 46"/>
          <p:cNvSpPr>
            <a:spLocks noGrp="1"/>
          </p:cNvSpPr>
          <p:nvPr>
            <p:ph type="body" sz="quarter" idx="1"/>
          </p:nvPr>
        </p:nvSpPr>
        <p:spPr>
          <a:prstGeom prst="rect">
            <a:avLst/>
          </a:prstGeom>
        </p:spPr>
        <p:txBody>
          <a:bodyPr/>
          <a:lstStyle/>
          <a:p>
            <a:pPr lvl="0">
              <a:defRPr sz="1800"/>
            </a:pPr>
            <a:r>
              <a:rPr sz="2200"/>
              <a:t>These are some of the key attributes about how the IETF works. All of the IETF standards processes are open to any individual, and the standards they produce are free to access and use. The standards themselves are focused on technical excellence, and judged by the extent to which they are actually used.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a:spLocks noGrp="1" noRot="1" noChangeAspect="1"/>
          </p:cNvSpPr>
          <p:nvPr>
            <p:ph type="sldImg"/>
          </p:nvPr>
        </p:nvSpPr>
        <p:spPr>
          <a:prstGeom prst="rect">
            <a:avLst/>
          </a:prstGeom>
        </p:spPr>
        <p:txBody>
          <a:bodyPr/>
          <a:lstStyle/>
          <a:p>
            <a:pPr lvl="0"/>
            <a:endParaRPr/>
          </a:p>
        </p:txBody>
      </p:sp>
      <p:sp>
        <p:nvSpPr>
          <p:cNvPr id="67" name="Shape 67"/>
          <p:cNvSpPr>
            <a:spLocks noGrp="1"/>
          </p:cNvSpPr>
          <p:nvPr>
            <p:ph type="body" sz="quarter" idx="1"/>
          </p:nvPr>
        </p:nvSpPr>
        <p:spPr>
          <a:prstGeom prst="rect">
            <a:avLst/>
          </a:prstGeom>
        </p:spPr>
        <p:txBody>
          <a:bodyPr/>
          <a:lstStyle/>
          <a:p>
            <a:pPr lvl="0" defTabSz="584200">
              <a:lnSpc>
                <a:spcPct val="100000"/>
              </a:lnSpc>
              <a:defRPr sz="1800"/>
            </a:pPr>
            <a:r>
              <a:rPr sz="2400"/>
              <a:t>When developing technology, the IETF usually strives for something we call </a:t>
            </a:r>
            <a:r>
              <a:rPr sz="2400" i="1"/>
              <a:t>permissionless innovation</a:t>
            </a:r>
            <a:r>
              <a:rPr sz="2400"/>
              <a:t>. That is, technology that allows others to create new innovations based on it, without limits and without having to come back to us or anybody else when a new application is created. For example none of the most commonly used applications on the Internet today—email, the Web, instant messaging—had been developed when he initial Internet Protocols were developed. No one had to ask permission to create them. That’s the kind of permissionless innovation we strive to continue to enable.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8FF2A0C-4755-4D43-B50D-63467CC43FBC}" type="slidenum">
              <a:rPr lang="en-US" smtClean="0"/>
              <a:pPr>
                <a:defRPr/>
              </a:pPr>
              <a:t>14</a:t>
            </a:fld>
            <a:endParaRPr lang="en-US"/>
          </a:p>
        </p:txBody>
      </p:sp>
    </p:spTree>
    <p:extLst>
      <p:ext uri="{BB962C8B-B14F-4D97-AF65-F5344CB8AC3E}">
        <p14:creationId xmlns:p14="http://schemas.microsoft.com/office/powerpoint/2010/main" val="2555424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Shape 72"/>
          <p:cNvSpPr>
            <a:spLocks noGrp="1" noRot="1" noChangeAspect="1"/>
          </p:cNvSpPr>
          <p:nvPr>
            <p:ph type="sldImg"/>
          </p:nvPr>
        </p:nvSpPr>
        <p:spPr>
          <a:prstGeom prst="rect">
            <a:avLst/>
          </a:prstGeom>
        </p:spPr>
        <p:txBody>
          <a:bodyPr/>
          <a:lstStyle/>
          <a:p>
            <a:pPr lvl="0"/>
            <a:endParaRPr/>
          </a:p>
        </p:txBody>
      </p:sp>
      <p:sp>
        <p:nvSpPr>
          <p:cNvPr id="73" name="Shape 73"/>
          <p:cNvSpPr>
            <a:spLocks noGrp="1"/>
          </p:cNvSpPr>
          <p:nvPr>
            <p:ph type="body" sz="quarter" idx="1"/>
          </p:nvPr>
        </p:nvSpPr>
        <p:spPr>
          <a:prstGeom prst="rect">
            <a:avLst/>
          </a:prstGeom>
        </p:spPr>
        <p:txBody>
          <a:bodyPr/>
          <a:lstStyle/>
          <a:p>
            <a:pPr lvl="0">
              <a:defRPr sz="1800"/>
            </a:pPr>
            <a:r>
              <a:rPr sz="2200"/>
              <a:t>Some of the most active and exciting developments at the IETF these days are around these topics:</a:t>
            </a:r>
          </a:p>
          <a:p>
            <a:pPr marL="367631" lvl="0" indent="-367631">
              <a:buSzPct val="100000"/>
              <a:buAutoNum type="arabicParenR"/>
              <a:defRPr sz="1800"/>
            </a:pPr>
            <a:r>
              <a:rPr sz="2200"/>
              <a:t>The Internet of things, enabling devices around us to speak IP and become more useful to us, for instance, to save energy.</a:t>
            </a:r>
          </a:p>
          <a:p>
            <a:pPr marL="367631" lvl="0" indent="-367631">
              <a:buSzPct val="100000"/>
              <a:buAutoNum type="arabicParenR"/>
              <a:defRPr sz="1800"/>
            </a:pPr>
            <a:r>
              <a:rPr sz="2200"/>
              <a:t>Improving security and privacy in the Internet—this has been always an issue, but particularly so in the last couple of years. The IETF is committed to doing everything we can from a technical perspective, so that we have the tools for better privacy in the Internet.</a:t>
            </a:r>
          </a:p>
          <a:p>
            <a:pPr marL="367631" lvl="0" indent="-367631">
              <a:buSzPct val="100000"/>
              <a:buAutoNum type="arabicParenR"/>
              <a:defRPr sz="1800"/>
            </a:pPr>
            <a:r>
              <a:rPr sz="2200"/>
              <a:t>Further development of the Web protocols. A new version of the HTTP protocol has just been finalized with significant efficiency improvements. And with protocols like RTCWEB, the IETF is working to make it possible for you to make phone and video calls directly from Web browsers—without plugins or any additional software.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ISOC Dark Blue">
    <p:spTree>
      <p:nvGrpSpPr>
        <p:cNvPr id="1" name=""/>
        <p:cNvGrpSpPr/>
        <p:nvPr/>
      </p:nvGrpSpPr>
      <p:grpSpPr>
        <a:xfrm>
          <a:off x="0" y="0"/>
          <a:ext cx="0" cy="0"/>
          <a:chOff x="0" y="0"/>
          <a:chExt cx="0" cy="0"/>
        </a:xfrm>
      </p:grpSpPr>
      <p:sp>
        <p:nvSpPr>
          <p:cNvPr id="4" name="Rectangle 3"/>
          <p:cNvSpPr/>
          <p:nvPr/>
        </p:nvSpPr>
        <p:spPr bwMode="gray">
          <a:xfrm>
            <a:off x="228600" y="228600"/>
            <a:ext cx="8689975" cy="4764088"/>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bwMode="gray">
          <a:xfrm>
            <a:off x="0" y="6427788"/>
            <a:ext cx="1828800" cy="430212"/>
          </a:xfrm>
          <a:prstGeom prst="rect">
            <a:avLst/>
          </a:prstGeom>
        </p:spPr>
        <p:txBody>
          <a:bodyPr wrap="none" lIns="228600" rIns="228600" bIns="201168" anchor="b"/>
          <a:lstStyle>
            <a:lvl1pPr eaLnBrk="0" hangingPunct="0">
              <a:tabLst>
                <a:tab pos="28416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284163" algn="l"/>
              </a:tabLst>
              <a:defRPr sz="2400">
                <a:solidFill>
                  <a:schemeClr val="tx1"/>
                </a:solidFill>
                <a:latin typeface="Arial" charset="0"/>
                <a:ea typeface="ＭＳ Ｐゴシック" charset="0"/>
              </a:defRPr>
            </a:lvl2pPr>
            <a:lvl3pPr eaLnBrk="0" hangingPunct="0">
              <a:tabLst>
                <a:tab pos="284163" algn="l"/>
              </a:tabLst>
              <a:defRPr sz="2400">
                <a:solidFill>
                  <a:schemeClr val="tx1"/>
                </a:solidFill>
                <a:latin typeface="Arial" charset="0"/>
                <a:ea typeface="ＭＳ Ｐゴシック" charset="0"/>
              </a:defRPr>
            </a:lvl3pPr>
            <a:lvl4pPr eaLnBrk="0" hangingPunct="0">
              <a:tabLst>
                <a:tab pos="284163" algn="l"/>
              </a:tabLst>
              <a:defRPr sz="2400">
                <a:solidFill>
                  <a:schemeClr val="tx1"/>
                </a:solidFill>
                <a:latin typeface="Arial" charset="0"/>
                <a:ea typeface="ＭＳ Ｐゴシック" charset="0"/>
              </a:defRPr>
            </a:lvl4pPr>
            <a:lvl5pPr eaLnBrk="0" hangingPunct="0">
              <a:tabLst>
                <a:tab pos="28416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28416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28416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28416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284163" algn="l"/>
              </a:tabLst>
              <a:defRPr sz="2400">
                <a:solidFill>
                  <a:schemeClr val="tx1"/>
                </a:solidFill>
                <a:latin typeface="Arial" charset="0"/>
                <a:ea typeface="ＭＳ Ｐゴシック" charset="0"/>
              </a:defRPr>
            </a:lvl9pPr>
          </a:lstStyle>
          <a:p>
            <a:pPr eaLnBrk="1" hangingPunct="1">
              <a:defRPr/>
            </a:pPr>
            <a:r>
              <a:rPr lang="en-US" sz="1000" dirty="0" smtClean="0"/>
              <a:t>www.internetsociety.org/deploy360/</a:t>
            </a:r>
          </a:p>
        </p:txBody>
      </p:sp>
      <p:grpSp>
        <p:nvGrpSpPr>
          <p:cNvPr id="6" name="Group 6"/>
          <p:cNvGrpSpPr>
            <a:grpSpLocks noChangeAspect="1"/>
          </p:cNvGrpSpPr>
          <p:nvPr/>
        </p:nvGrpSpPr>
        <p:grpSpPr bwMode="gray">
          <a:xfrm>
            <a:off x="6895367" y="5831829"/>
            <a:ext cx="2015644" cy="791861"/>
            <a:chOff x="622301" y="3028950"/>
            <a:chExt cx="7778750" cy="3055938"/>
          </a:xfrm>
          <a:solidFill>
            <a:srgbClr val="0033A0"/>
          </a:solidFill>
        </p:grpSpPr>
        <p:sp>
          <p:nvSpPr>
            <p:cNvPr id="7" name="Freeform 6"/>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ctrTitle"/>
          </p:nvPr>
        </p:nvSpPr>
        <p:spPr bwMode="gray">
          <a:xfrm>
            <a:off x="228600" y="1089406"/>
            <a:ext cx="8686800" cy="618631"/>
          </a:xfrm>
        </p:spPr>
        <p:txBody>
          <a:bodyPr bIns="0" anchor="b">
            <a:noAutofit/>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228599" y="1708038"/>
            <a:ext cx="8689975" cy="433965"/>
          </a:xfrm>
        </p:spPr>
        <p:txBody>
          <a:bodyPr tIns="13716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3503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 Partial Image">
    <p:spTree>
      <p:nvGrpSpPr>
        <p:cNvPr id="1" name=""/>
        <p:cNvGrpSpPr/>
        <p:nvPr/>
      </p:nvGrpSpPr>
      <p:grpSpPr>
        <a:xfrm>
          <a:off x="0" y="0"/>
          <a:ext cx="0" cy="0"/>
          <a:chOff x="0" y="0"/>
          <a:chExt cx="0" cy="0"/>
        </a:xfrm>
      </p:grpSpPr>
      <p:sp>
        <p:nvSpPr>
          <p:cNvPr id="4" name="Rectangle 3"/>
          <p:cNvSpPr/>
          <p:nvPr/>
        </p:nvSpPr>
        <p:spPr bwMode="gray">
          <a:xfrm>
            <a:off x="228600" y="228600"/>
            <a:ext cx="8686800" cy="2355850"/>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Picture Placeholder 16"/>
          <p:cNvSpPr>
            <a:spLocks noGrp="1"/>
          </p:cNvSpPr>
          <p:nvPr>
            <p:ph type="pic" sz="quarter" idx="10"/>
          </p:nvPr>
        </p:nvSpPr>
        <p:spPr bwMode="gray">
          <a:xfrm>
            <a:off x="228600" y="2705100"/>
            <a:ext cx="8686800" cy="3924300"/>
          </a:xfrm>
          <a:solidFill>
            <a:srgbClr val="63666A"/>
          </a:solidFill>
        </p:spPr>
        <p:txBody>
          <a:bodyPr rtlCol="0">
            <a:noAutofit/>
          </a:bodyPr>
          <a:lstStyle>
            <a:lvl1pPr>
              <a:defRPr/>
            </a:lvl1pPr>
          </a:lstStyle>
          <a:p>
            <a:pPr lvl="0"/>
            <a:r>
              <a:rPr lang="en-US" noProof="0" smtClean="0"/>
              <a:t>Click icon to add picture</a:t>
            </a:r>
            <a:endParaRPr lang="en-US" noProof="0" dirty="0"/>
          </a:p>
        </p:txBody>
      </p:sp>
      <p:sp>
        <p:nvSpPr>
          <p:cNvPr id="2" name="Title 1"/>
          <p:cNvSpPr>
            <a:spLocks noGrp="1"/>
          </p:cNvSpPr>
          <p:nvPr>
            <p:ph type="title"/>
          </p:nvPr>
        </p:nvSpPr>
        <p:spPr bwMode="gray">
          <a:xfrm>
            <a:off x="228600" y="1280160"/>
            <a:ext cx="8686800" cy="685800"/>
          </a:xfrm>
        </p:spPr>
        <p:txBody>
          <a:bodyPr bIns="0" rtlCol="0" anchor="b">
            <a:noAutofit/>
          </a:bodyPr>
          <a:lstStyle>
            <a:lvl1pPr>
              <a:defRPr lang="en-US" dirty="0">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3055631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a:p>
        </p:txBody>
      </p:sp>
    </p:spTree>
    <p:extLst>
      <p:ext uri="{BB962C8B-B14F-4D97-AF65-F5344CB8AC3E}">
        <p14:creationId xmlns:p14="http://schemas.microsoft.com/office/powerpoint/2010/main" val="2416522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a:p>
        </p:txBody>
      </p:sp>
    </p:spTree>
    <p:extLst>
      <p:ext uri="{BB962C8B-B14F-4D97-AF65-F5344CB8AC3E}">
        <p14:creationId xmlns:p14="http://schemas.microsoft.com/office/powerpoint/2010/main" val="290834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End Slide">
    <p:spTree>
      <p:nvGrpSpPr>
        <p:cNvPr id="1" name=""/>
        <p:cNvGrpSpPr/>
        <p:nvPr/>
      </p:nvGrpSpPr>
      <p:grpSpPr>
        <a:xfrm>
          <a:off x="0" y="0"/>
          <a:ext cx="0" cy="0"/>
          <a:chOff x="0" y="0"/>
          <a:chExt cx="0" cy="0"/>
        </a:xfrm>
      </p:grpSpPr>
      <p:sp>
        <p:nvSpPr>
          <p:cNvPr id="5" name="Rectangle 4"/>
          <p:cNvSpPr/>
          <p:nvPr/>
        </p:nvSpPr>
        <p:spPr bwMode="gray">
          <a:xfrm>
            <a:off x="228600" y="228600"/>
            <a:ext cx="8689975" cy="4764088"/>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bwMode="gray">
          <a:xfrm>
            <a:off x="0" y="6427788"/>
            <a:ext cx="1828800" cy="430212"/>
          </a:xfrm>
          <a:prstGeom prst="rect">
            <a:avLst/>
          </a:prstGeom>
        </p:spPr>
        <p:txBody>
          <a:bodyPr wrap="none" lIns="228600" rIns="228600" bIns="201168" anchor="b"/>
          <a:lstStyle>
            <a:lvl1pPr eaLnBrk="0" hangingPunct="0">
              <a:tabLst>
                <a:tab pos="28416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284163" algn="l"/>
              </a:tabLst>
              <a:defRPr sz="2400">
                <a:solidFill>
                  <a:schemeClr val="tx1"/>
                </a:solidFill>
                <a:latin typeface="Arial" charset="0"/>
                <a:ea typeface="ＭＳ Ｐゴシック" charset="0"/>
              </a:defRPr>
            </a:lvl2pPr>
            <a:lvl3pPr eaLnBrk="0" hangingPunct="0">
              <a:tabLst>
                <a:tab pos="284163" algn="l"/>
              </a:tabLst>
              <a:defRPr sz="2400">
                <a:solidFill>
                  <a:schemeClr val="tx1"/>
                </a:solidFill>
                <a:latin typeface="Arial" charset="0"/>
                <a:ea typeface="ＭＳ Ｐゴシック" charset="0"/>
              </a:defRPr>
            </a:lvl3pPr>
            <a:lvl4pPr eaLnBrk="0" hangingPunct="0">
              <a:tabLst>
                <a:tab pos="284163" algn="l"/>
              </a:tabLst>
              <a:defRPr sz="2400">
                <a:solidFill>
                  <a:schemeClr val="tx1"/>
                </a:solidFill>
                <a:latin typeface="Arial" charset="0"/>
                <a:ea typeface="ＭＳ Ｐゴシック" charset="0"/>
              </a:defRPr>
            </a:lvl4pPr>
            <a:lvl5pPr eaLnBrk="0" hangingPunct="0">
              <a:tabLst>
                <a:tab pos="28416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28416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28416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28416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284163" algn="l"/>
              </a:tabLst>
              <a:defRPr sz="2400">
                <a:solidFill>
                  <a:schemeClr val="tx1"/>
                </a:solidFill>
                <a:latin typeface="Arial" charset="0"/>
                <a:ea typeface="ＭＳ Ｐゴシック" charset="0"/>
              </a:defRPr>
            </a:lvl9pPr>
          </a:lstStyle>
          <a:p>
            <a:pPr eaLnBrk="1" hangingPunct="1">
              <a:defRPr/>
            </a:pPr>
            <a:r>
              <a:rPr lang="en-US" sz="1000" smtClean="0"/>
              <a:t>www.internetsociety.org</a:t>
            </a:r>
          </a:p>
        </p:txBody>
      </p:sp>
      <p:grpSp>
        <p:nvGrpSpPr>
          <p:cNvPr id="7" name="Group 42"/>
          <p:cNvGrpSpPr>
            <a:grpSpLocks noChangeAspect="1"/>
          </p:cNvGrpSpPr>
          <p:nvPr/>
        </p:nvGrpSpPr>
        <p:grpSpPr bwMode="gray">
          <a:xfrm>
            <a:off x="6895367" y="5831829"/>
            <a:ext cx="2015644" cy="791861"/>
            <a:chOff x="622301" y="3028950"/>
            <a:chExt cx="7778750" cy="3055938"/>
          </a:xfrm>
          <a:solidFill>
            <a:srgbClr val="0033A0"/>
          </a:solidFill>
        </p:grpSpPr>
        <p:sp>
          <p:nvSpPr>
            <p:cNvPr id="8" name="Freeform 7"/>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8"/>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1"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42" name="Rectangle 41"/>
          <p:cNvSpPr/>
          <p:nvPr userDrawn="1"/>
        </p:nvSpPr>
        <p:spPr bwMode="gray">
          <a:xfrm>
            <a:off x="228600" y="228600"/>
            <a:ext cx="8689975" cy="4764088"/>
          </a:xfrm>
          <a:prstGeom prst="rect">
            <a:avLst/>
          </a:prstGeom>
          <a:solidFill>
            <a:srgbClr val="0033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TextBox 42"/>
          <p:cNvSpPr txBox="1"/>
          <p:nvPr userDrawn="1"/>
        </p:nvSpPr>
        <p:spPr bwMode="gray">
          <a:xfrm>
            <a:off x="0" y="6427788"/>
            <a:ext cx="1828800" cy="430212"/>
          </a:xfrm>
          <a:prstGeom prst="rect">
            <a:avLst/>
          </a:prstGeom>
        </p:spPr>
        <p:txBody>
          <a:bodyPr wrap="none" lIns="228600" rIns="228600" bIns="201168" anchor="b"/>
          <a:lstStyle>
            <a:lvl1pPr>
              <a:tabLst>
                <a:tab pos="284163" algn="l"/>
              </a:tabLst>
              <a:defRPr>
                <a:solidFill>
                  <a:schemeClr val="tx1"/>
                </a:solidFill>
                <a:latin typeface="Arial" charset="0"/>
                <a:ea typeface="ＭＳ Ｐゴシック" charset="0"/>
                <a:cs typeface="ＭＳ Ｐゴシック" charset="0"/>
              </a:defRPr>
            </a:lvl1pPr>
            <a:lvl2pPr marL="37931725" indent="-37474525">
              <a:tabLst>
                <a:tab pos="284163" algn="l"/>
              </a:tabLst>
              <a:defRPr>
                <a:solidFill>
                  <a:schemeClr val="tx1"/>
                </a:solidFill>
                <a:latin typeface="Arial" charset="0"/>
                <a:ea typeface="ＭＳ Ｐゴシック" charset="0"/>
              </a:defRPr>
            </a:lvl2pPr>
            <a:lvl3pPr>
              <a:tabLst>
                <a:tab pos="284163" algn="l"/>
              </a:tabLst>
              <a:defRPr>
                <a:solidFill>
                  <a:schemeClr val="tx1"/>
                </a:solidFill>
                <a:latin typeface="Arial" charset="0"/>
                <a:ea typeface="ＭＳ Ｐゴシック" charset="0"/>
              </a:defRPr>
            </a:lvl3pPr>
            <a:lvl4pPr>
              <a:tabLst>
                <a:tab pos="284163" algn="l"/>
              </a:tabLst>
              <a:defRPr>
                <a:solidFill>
                  <a:schemeClr val="tx1"/>
                </a:solidFill>
                <a:latin typeface="Arial" charset="0"/>
                <a:ea typeface="ＭＳ Ｐゴシック" charset="0"/>
              </a:defRPr>
            </a:lvl4pPr>
            <a:lvl5pPr>
              <a:tabLst>
                <a:tab pos="284163" algn="l"/>
              </a:tabLst>
              <a:defRPr>
                <a:solidFill>
                  <a:schemeClr val="tx1"/>
                </a:solidFill>
                <a:latin typeface="Arial" charset="0"/>
                <a:ea typeface="ＭＳ Ｐゴシック" charset="0"/>
              </a:defRPr>
            </a:lvl5pPr>
            <a:lvl6pPr marL="457200" fontAlgn="base">
              <a:spcBef>
                <a:spcPct val="0"/>
              </a:spcBef>
              <a:spcAft>
                <a:spcPct val="0"/>
              </a:spcAft>
              <a:tabLst>
                <a:tab pos="284163" algn="l"/>
              </a:tabLst>
              <a:defRPr>
                <a:solidFill>
                  <a:schemeClr val="tx1"/>
                </a:solidFill>
                <a:latin typeface="Arial" charset="0"/>
                <a:ea typeface="ＭＳ Ｐゴシック" charset="0"/>
              </a:defRPr>
            </a:lvl6pPr>
            <a:lvl7pPr marL="914400" fontAlgn="base">
              <a:spcBef>
                <a:spcPct val="0"/>
              </a:spcBef>
              <a:spcAft>
                <a:spcPct val="0"/>
              </a:spcAft>
              <a:tabLst>
                <a:tab pos="284163" algn="l"/>
              </a:tabLst>
              <a:defRPr>
                <a:solidFill>
                  <a:schemeClr val="tx1"/>
                </a:solidFill>
                <a:latin typeface="Arial" charset="0"/>
                <a:ea typeface="ＭＳ Ｐゴシック" charset="0"/>
              </a:defRPr>
            </a:lvl7pPr>
            <a:lvl8pPr marL="1371600" fontAlgn="base">
              <a:spcBef>
                <a:spcPct val="0"/>
              </a:spcBef>
              <a:spcAft>
                <a:spcPct val="0"/>
              </a:spcAft>
              <a:tabLst>
                <a:tab pos="284163" algn="l"/>
              </a:tabLst>
              <a:defRPr>
                <a:solidFill>
                  <a:schemeClr val="tx1"/>
                </a:solidFill>
                <a:latin typeface="Arial" charset="0"/>
                <a:ea typeface="ＭＳ Ｐゴシック" charset="0"/>
              </a:defRPr>
            </a:lvl8pPr>
            <a:lvl9pPr marL="1828800" fontAlgn="base">
              <a:spcBef>
                <a:spcPct val="0"/>
              </a:spcBef>
              <a:spcAft>
                <a:spcPct val="0"/>
              </a:spcAft>
              <a:tabLst>
                <a:tab pos="284163" algn="l"/>
              </a:tabLst>
              <a:defRPr>
                <a:solidFill>
                  <a:schemeClr val="tx1"/>
                </a:solidFill>
                <a:latin typeface="Arial" charset="0"/>
                <a:ea typeface="ＭＳ Ｐゴシック" charset="0"/>
              </a:defRPr>
            </a:lvl9pPr>
          </a:lstStyle>
          <a:p>
            <a:pPr fontAlgn="auto">
              <a:spcBef>
                <a:spcPts val="0"/>
              </a:spcBef>
              <a:spcAft>
                <a:spcPts val="0"/>
              </a:spcAft>
              <a:defRPr/>
            </a:pPr>
            <a:r>
              <a:rPr lang="en-US" sz="1000" dirty="0" smtClean="0"/>
              <a:t>www.internetsociety.org/deploy360/</a:t>
            </a:r>
          </a:p>
        </p:txBody>
      </p:sp>
      <p:sp>
        <p:nvSpPr>
          <p:cNvPr id="44" name="Text Placeholder 43"/>
          <p:cNvSpPr>
            <a:spLocks noGrp="1"/>
          </p:cNvSpPr>
          <p:nvPr>
            <p:ph type="body" sz="quarter" idx="10"/>
          </p:nvPr>
        </p:nvSpPr>
        <p:spPr>
          <a:xfrm>
            <a:off x="228600" y="1219200"/>
            <a:ext cx="4341813" cy="1036320"/>
          </a:xfrm>
        </p:spPr>
        <p:txBody>
          <a:bodyPr/>
          <a:lstStyle>
            <a:lvl1pPr>
              <a:spcBef>
                <a:spcPts val="0"/>
              </a:spcBef>
              <a:defRPr sz="1400" b="0" baseline="0">
                <a:solidFill>
                  <a:schemeClr val="bg1"/>
                </a:solidFill>
              </a:defRPr>
            </a:lvl1pPr>
            <a:lvl2pPr>
              <a:defRPr baseline="0"/>
            </a:lvl2pPr>
          </a:lstStyle>
          <a:p>
            <a:pPr lvl="0"/>
            <a:r>
              <a:rPr lang="en-US" smtClean="0"/>
              <a:t>Click to edit Master text styles</a:t>
            </a:r>
          </a:p>
        </p:txBody>
      </p:sp>
      <p:sp>
        <p:nvSpPr>
          <p:cNvPr id="45" name="Title 44"/>
          <p:cNvSpPr>
            <a:spLocks noGrp="1"/>
          </p:cNvSpPr>
          <p:nvPr>
            <p:ph type="title"/>
          </p:nvPr>
        </p:nvSpPr>
        <p:spPr>
          <a:xfrm>
            <a:off x="228600" y="225425"/>
            <a:ext cx="4343400" cy="461665"/>
          </a:xfrm>
        </p:spPr>
        <p:txBody>
          <a:bodyPr bIns="0">
            <a:spAutoFit/>
          </a:bodyPr>
          <a:lstStyle>
            <a:lvl1pPr>
              <a:defRPr sz="2000" baseline="0">
                <a:solidFill>
                  <a:schemeClr val="accent2"/>
                </a:solidFill>
              </a:defRPr>
            </a:lvl1pPr>
          </a:lstStyle>
          <a:p>
            <a:r>
              <a:rPr lang="en-US" smtClean="0"/>
              <a:t>Click to edit Master title style</a:t>
            </a:r>
            <a:endParaRPr lang="en-US" dirty="0"/>
          </a:p>
        </p:txBody>
      </p:sp>
      <p:sp>
        <p:nvSpPr>
          <p:cNvPr id="47" name="Text Placeholder 46"/>
          <p:cNvSpPr>
            <a:spLocks noGrp="1"/>
          </p:cNvSpPr>
          <p:nvPr>
            <p:ph type="body" sz="quarter" idx="11"/>
          </p:nvPr>
        </p:nvSpPr>
        <p:spPr>
          <a:xfrm>
            <a:off x="228600" y="687090"/>
            <a:ext cx="4343400" cy="341632"/>
          </a:xfrm>
        </p:spPr>
        <p:txBody>
          <a:bodyPr bIns="0" rtlCol="0">
            <a:spAutoFit/>
          </a:bodyPr>
          <a:lstStyle>
            <a:lvl1pPr>
              <a:defRPr lang="en-US" sz="1800" b="0" baseline="0" dirty="0" smtClean="0">
                <a:solidFill>
                  <a:schemeClr val="bg1"/>
                </a:solidFill>
                <a:latin typeface="+mj-lt"/>
                <a:ea typeface="+mj-ea"/>
                <a:cs typeface="+mj-cs"/>
              </a:defRPr>
            </a:lvl1pPr>
            <a:lvl2pPr>
              <a:defRPr lang="en-US" dirty="0" smtClean="0">
                <a:solidFill>
                  <a:schemeClr val="tx1"/>
                </a:solidFill>
              </a:defRPr>
            </a:lvl2pPr>
            <a:lvl3pPr>
              <a:defRPr lang="en-US" dirty="0" smtClean="0">
                <a:solidFill>
                  <a:schemeClr val="tx1"/>
                </a:solidFill>
              </a:defRPr>
            </a:lvl3pPr>
            <a:lvl4pPr>
              <a:defRPr lang="en-US" dirty="0" smtClean="0">
                <a:solidFill>
                  <a:schemeClr val="tx1"/>
                </a:solidFill>
              </a:defRPr>
            </a:lvl4pPr>
            <a:lvl5pPr>
              <a:defRPr lang="en-US" dirty="0">
                <a:solidFill>
                  <a:schemeClr val="tx1"/>
                </a:solidFill>
              </a:defRPr>
            </a:lvl5pPr>
          </a:lstStyle>
          <a:p>
            <a:pPr lvl="0"/>
            <a:r>
              <a:rPr lang="en-US" smtClean="0"/>
              <a:t>Click to edit Master text styles</a:t>
            </a:r>
          </a:p>
        </p:txBody>
      </p:sp>
    </p:spTree>
    <p:extLst>
      <p:ext uri="{BB962C8B-B14F-4D97-AF65-F5344CB8AC3E}">
        <p14:creationId xmlns:p14="http://schemas.microsoft.com/office/powerpoint/2010/main" val="26563092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2_Default">
    <p:spTree>
      <p:nvGrpSpPr>
        <p:cNvPr id="1" name=""/>
        <p:cNvGrpSpPr/>
        <p:nvPr/>
      </p:nvGrpSpPr>
      <p:grpSpPr>
        <a:xfrm>
          <a:off x="0" y="0"/>
          <a:ext cx="0" cy="0"/>
          <a:chOff x="0" y="0"/>
          <a:chExt cx="0" cy="0"/>
        </a:xfrm>
      </p:grpSpPr>
      <p:pic>
        <p:nvPicPr>
          <p:cNvPr id="16" name="image.png"/>
          <p:cNvPicPr/>
          <p:nvPr/>
        </p:nvPicPr>
        <p:blipFill>
          <a:blip r:embed="rId2">
            <a:extLst/>
          </a:blip>
          <a:stretch>
            <a:fillRect/>
          </a:stretch>
        </p:blipFill>
        <p:spPr>
          <a:xfrm>
            <a:off x="7380287" y="188912"/>
            <a:ext cx="1295401" cy="687388"/>
          </a:xfrm>
          <a:prstGeom prst="rect">
            <a:avLst/>
          </a:prstGeom>
          <a:ln w="12700">
            <a:miter lim="400000"/>
          </a:ln>
        </p:spPr>
      </p:pic>
      <p:sp>
        <p:nvSpPr>
          <p:cNvPr id="17" name="Shape 17"/>
          <p:cNvSpPr>
            <a:spLocks noGrp="1"/>
          </p:cNvSpPr>
          <p:nvPr>
            <p:ph type="sldNum" sz="quarter" idx="2"/>
          </p:nvPr>
        </p:nvSpPr>
        <p:spPr>
          <a:xfrm>
            <a:off x="6553200" y="6248400"/>
            <a:ext cx="2133600" cy="226986"/>
          </a:xfrm>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765255474"/>
      </p:ext>
    </p:extLst>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 ISOC Light Blue">
    <p:spTree>
      <p:nvGrpSpPr>
        <p:cNvPr id="1" name=""/>
        <p:cNvGrpSpPr/>
        <p:nvPr/>
      </p:nvGrpSpPr>
      <p:grpSpPr>
        <a:xfrm>
          <a:off x="0" y="0"/>
          <a:ext cx="0" cy="0"/>
          <a:chOff x="0" y="0"/>
          <a:chExt cx="0" cy="0"/>
        </a:xfrm>
      </p:grpSpPr>
      <p:sp>
        <p:nvSpPr>
          <p:cNvPr id="4" name="Rectangle 3"/>
          <p:cNvSpPr/>
          <p:nvPr/>
        </p:nvSpPr>
        <p:spPr bwMode="gray">
          <a:xfrm>
            <a:off x="228600" y="228600"/>
            <a:ext cx="8689975" cy="4764088"/>
          </a:xfrm>
          <a:prstGeom prst="rect">
            <a:avLst/>
          </a:prstGeom>
          <a:solidFill>
            <a:srgbClr val="009FD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TextBox 4"/>
          <p:cNvSpPr txBox="1"/>
          <p:nvPr/>
        </p:nvSpPr>
        <p:spPr bwMode="gray">
          <a:xfrm>
            <a:off x="0" y="6427788"/>
            <a:ext cx="1828800" cy="430212"/>
          </a:xfrm>
          <a:prstGeom prst="rect">
            <a:avLst/>
          </a:prstGeom>
        </p:spPr>
        <p:txBody>
          <a:bodyPr wrap="none" lIns="228600" rIns="228600" bIns="201168" anchor="b"/>
          <a:lstStyle>
            <a:lvl1pPr eaLnBrk="0" hangingPunct="0">
              <a:tabLst>
                <a:tab pos="28416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284163" algn="l"/>
              </a:tabLst>
              <a:defRPr sz="2400">
                <a:solidFill>
                  <a:schemeClr val="tx1"/>
                </a:solidFill>
                <a:latin typeface="Arial" charset="0"/>
                <a:ea typeface="ＭＳ Ｐゴシック" charset="0"/>
              </a:defRPr>
            </a:lvl2pPr>
            <a:lvl3pPr eaLnBrk="0" hangingPunct="0">
              <a:tabLst>
                <a:tab pos="284163" algn="l"/>
              </a:tabLst>
              <a:defRPr sz="2400">
                <a:solidFill>
                  <a:schemeClr val="tx1"/>
                </a:solidFill>
                <a:latin typeface="Arial" charset="0"/>
                <a:ea typeface="ＭＳ Ｐゴシック" charset="0"/>
              </a:defRPr>
            </a:lvl3pPr>
            <a:lvl4pPr eaLnBrk="0" hangingPunct="0">
              <a:tabLst>
                <a:tab pos="284163" algn="l"/>
              </a:tabLst>
              <a:defRPr sz="2400">
                <a:solidFill>
                  <a:schemeClr val="tx1"/>
                </a:solidFill>
                <a:latin typeface="Arial" charset="0"/>
                <a:ea typeface="ＭＳ Ｐゴシック" charset="0"/>
              </a:defRPr>
            </a:lvl4pPr>
            <a:lvl5pPr eaLnBrk="0" hangingPunct="0">
              <a:tabLst>
                <a:tab pos="28416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28416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28416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28416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284163" algn="l"/>
              </a:tabLst>
              <a:defRPr sz="2400">
                <a:solidFill>
                  <a:schemeClr val="tx1"/>
                </a:solidFill>
                <a:latin typeface="Arial" charset="0"/>
                <a:ea typeface="ＭＳ Ｐゴシック" charset="0"/>
              </a:defRPr>
            </a:lvl9pPr>
          </a:lstStyle>
          <a:p>
            <a:pPr eaLnBrk="1" hangingPunct="1">
              <a:defRPr/>
            </a:pPr>
            <a:r>
              <a:rPr lang="en-US" sz="1000" dirty="0" smtClean="0"/>
              <a:t>www.internetsociety.org/deploy360/</a:t>
            </a:r>
          </a:p>
        </p:txBody>
      </p:sp>
      <p:grpSp>
        <p:nvGrpSpPr>
          <p:cNvPr id="6" name="Group 44"/>
          <p:cNvGrpSpPr>
            <a:grpSpLocks noChangeAspect="1"/>
          </p:cNvGrpSpPr>
          <p:nvPr/>
        </p:nvGrpSpPr>
        <p:grpSpPr bwMode="gray">
          <a:xfrm>
            <a:off x="6895367" y="5831829"/>
            <a:ext cx="2015644" cy="791861"/>
            <a:chOff x="622301" y="3028950"/>
            <a:chExt cx="7778750" cy="3055938"/>
          </a:xfrm>
          <a:solidFill>
            <a:srgbClr val="0033A0"/>
          </a:solidFill>
        </p:grpSpPr>
        <p:sp>
          <p:nvSpPr>
            <p:cNvPr id="7" name="Freeform 6"/>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ctrTitle"/>
          </p:nvPr>
        </p:nvSpPr>
        <p:spPr bwMode="gray">
          <a:xfrm>
            <a:off x="228599" y="1089406"/>
            <a:ext cx="8689975" cy="618631"/>
          </a:xfrm>
        </p:spPr>
        <p:txBody>
          <a:bodyPr bIns="0" anchor="b">
            <a:noAutofit/>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228600" y="1708038"/>
            <a:ext cx="8686800" cy="433965"/>
          </a:xfrm>
        </p:spPr>
        <p:txBody>
          <a:bodyPr tIns="13716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060274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Image">
    <p:spTree>
      <p:nvGrpSpPr>
        <p:cNvPr id="1" name=""/>
        <p:cNvGrpSpPr/>
        <p:nvPr/>
      </p:nvGrpSpPr>
      <p:grpSpPr>
        <a:xfrm>
          <a:off x="0" y="0"/>
          <a:ext cx="0" cy="0"/>
          <a:chOff x="0" y="0"/>
          <a:chExt cx="0" cy="0"/>
        </a:xfrm>
      </p:grpSpPr>
      <p:sp>
        <p:nvSpPr>
          <p:cNvPr id="5" name="TextBox 4"/>
          <p:cNvSpPr txBox="1"/>
          <p:nvPr/>
        </p:nvSpPr>
        <p:spPr bwMode="gray">
          <a:xfrm>
            <a:off x="0" y="6427788"/>
            <a:ext cx="1828800" cy="430212"/>
          </a:xfrm>
          <a:prstGeom prst="rect">
            <a:avLst/>
          </a:prstGeom>
        </p:spPr>
        <p:txBody>
          <a:bodyPr wrap="none" lIns="228600" rIns="228600" bIns="201168" anchor="b"/>
          <a:lstStyle>
            <a:lvl1pPr eaLnBrk="0" hangingPunct="0">
              <a:tabLst>
                <a:tab pos="28416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284163" algn="l"/>
              </a:tabLst>
              <a:defRPr sz="2400">
                <a:solidFill>
                  <a:schemeClr val="tx1"/>
                </a:solidFill>
                <a:latin typeface="Arial" charset="0"/>
                <a:ea typeface="ＭＳ Ｐゴシック" charset="0"/>
              </a:defRPr>
            </a:lvl2pPr>
            <a:lvl3pPr eaLnBrk="0" hangingPunct="0">
              <a:tabLst>
                <a:tab pos="284163" algn="l"/>
              </a:tabLst>
              <a:defRPr sz="2400">
                <a:solidFill>
                  <a:schemeClr val="tx1"/>
                </a:solidFill>
                <a:latin typeface="Arial" charset="0"/>
                <a:ea typeface="ＭＳ Ｐゴシック" charset="0"/>
              </a:defRPr>
            </a:lvl3pPr>
            <a:lvl4pPr eaLnBrk="0" hangingPunct="0">
              <a:tabLst>
                <a:tab pos="284163" algn="l"/>
              </a:tabLst>
              <a:defRPr sz="2400">
                <a:solidFill>
                  <a:schemeClr val="tx1"/>
                </a:solidFill>
                <a:latin typeface="Arial" charset="0"/>
                <a:ea typeface="ＭＳ Ｐゴシック" charset="0"/>
              </a:defRPr>
            </a:lvl4pPr>
            <a:lvl5pPr eaLnBrk="0" hangingPunct="0">
              <a:tabLst>
                <a:tab pos="28416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28416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28416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28416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284163" algn="l"/>
              </a:tabLst>
              <a:defRPr sz="2400">
                <a:solidFill>
                  <a:schemeClr val="tx1"/>
                </a:solidFill>
                <a:latin typeface="Arial" charset="0"/>
                <a:ea typeface="ＭＳ Ｐゴシック" charset="0"/>
              </a:defRPr>
            </a:lvl9pPr>
          </a:lstStyle>
          <a:p>
            <a:pPr eaLnBrk="1" hangingPunct="1">
              <a:defRPr/>
            </a:pPr>
            <a:r>
              <a:rPr lang="en-US" sz="1000" dirty="0" smtClean="0"/>
              <a:t>www.internetsociety.org/deploy360/</a:t>
            </a:r>
          </a:p>
        </p:txBody>
      </p:sp>
      <p:grpSp>
        <p:nvGrpSpPr>
          <p:cNvPr id="6" name="Group 45"/>
          <p:cNvGrpSpPr>
            <a:grpSpLocks noChangeAspect="1"/>
          </p:cNvGrpSpPr>
          <p:nvPr/>
        </p:nvGrpSpPr>
        <p:grpSpPr bwMode="gray">
          <a:xfrm>
            <a:off x="6895367" y="5831829"/>
            <a:ext cx="2015644" cy="791861"/>
            <a:chOff x="622301" y="3028950"/>
            <a:chExt cx="7778750" cy="3055938"/>
          </a:xfrm>
          <a:solidFill>
            <a:srgbClr val="0033A0"/>
          </a:solidFill>
        </p:grpSpPr>
        <p:sp>
          <p:nvSpPr>
            <p:cNvPr id="7" name="Freeform 6"/>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8" name="Freeform 7"/>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9"/>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10"/>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1"/>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2"/>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3"/>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4"/>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5"/>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6"/>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7"/>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8"/>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9"/>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20"/>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1"/>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2"/>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3"/>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4"/>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5"/>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6"/>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7"/>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8"/>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9"/>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30"/>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1"/>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2"/>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3"/>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4"/>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5"/>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6"/>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7"/>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8"/>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9"/>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40" name="Freeform 40"/>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45" name="Picture Placeholder 16"/>
          <p:cNvSpPr>
            <a:spLocks noGrp="1"/>
          </p:cNvSpPr>
          <p:nvPr>
            <p:ph type="pic" sz="quarter" idx="10"/>
          </p:nvPr>
        </p:nvSpPr>
        <p:spPr bwMode="gray">
          <a:xfrm>
            <a:off x="228600" y="228601"/>
            <a:ext cx="8689975" cy="4763527"/>
          </a:xfrm>
          <a:solidFill>
            <a:srgbClr val="63666A"/>
          </a:solidFill>
        </p:spPr>
        <p:txBody>
          <a:bodyPr rtlCol="0">
            <a:noAutofit/>
          </a:bodyPr>
          <a:lstStyle/>
          <a:p>
            <a:pPr lvl="0"/>
            <a:r>
              <a:rPr lang="en-US" noProof="0" smtClean="0"/>
              <a:t>Click icon to add picture</a:t>
            </a:r>
            <a:endParaRPr lang="en-US" noProof="0" dirty="0"/>
          </a:p>
        </p:txBody>
      </p:sp>
      <p:sp>
        <p:nvSpPr>
          <p:cNvPr id="2" name="Title 1"/>
          <p:cNvSpPr>
            <a:spLocks noGrp="1"/>
          </p:cNvSpPr>
          <p:nvPr>
            <p:ph type="ctrTitle"/>
          </p:nvPr>
        </p:nvSpPr>
        <p:spPr bwMode="gray">
          <a:xfrm>
            <a:off x="228600" y="1089406"/>
            <a:ext cx="8686800" cy="618631"/>
          </a:xfrm>
        </p:spPr>
        <p:txBody>
          <a:bodyPr bIns="0" anchor="b">
            <a:noAutofit/>
          </a:bodyPr>
          <a:lstStyle>
            <a:lvl1pPr algn="l">
              <a:defRPr>
                <a:solidFill>
                  <a:schemeClr val="bg1"/>
                </a:solidFill>
              </a:defRPr>
            </a:lvl1pPr>
          </a:lstStyle>
          <a:p>
            <a:r>
              <a:rPr lang="en-US" smtClean="0"/>
              <a:t>Click to edit Master title style</a:t>
            </a:r>
            <a:endParaRPr lang="en-US" dirty="0"/>
          </a:p>
        </p:txBody>
      </p:sp>
      <p:sp>
        <p:nvSpPr>
          <p:cNvPr id="3" name="Subtitle 2"/>
          <p:cNvSpPr>
            <a:spLocks noGrp="1"/>
          </p:cNvSpPr>
          <p:nvPr>
            <p:ph type="subTitle" idx="1"/>
          </p:nvPr>
        </p:nvSpPr>
        <p:spPr bwMode="gray">
          <a:xfrm>
            <a:off x="228600" y="1708038"/>
            <a:ext cx="8682411" cy="433965"/>
          </a:xfrm>
        </p:spPr>
        <p:txBody>
          <a:bodyPr tIns="137160">
            <a:noAutofit/>
          </a:bodyPr>
          <a:lstStyle>
            <a:lvl1pPr marL="0" indent="0" algn="l">
              <a:buNone/>
              <a:defRPr sz="1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2842526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grpSp>
        <p:nvGrpSpPr>
          <p:cNvPr id="4" name="Group 3"/>
          <p:cNvGrpSpPr>
            <a:grpSpLocks noChangeAspect="1"/>
          </p:cNvGrpSpPr>
          <p:nvPr userDrawn="1"/>
        </p:nvGrpSpPr>
        <p:grpSpPr bwMode="gray">
          <a:xfrm>
            <a:off x="6895367" y="5831829"/>
            <a:ext cx="2015644" cy="791861"/>
            <a:chOff x="622301" y="3028950"/>
            <a:chExt cx="7778750" cy="3055938"/>
          </a:xfrm>
          <a:solidFill>
            <a:srgbClr val="0033A0"/>
          </a:solidFill>
        </p:grpSpPr>
        <p:sp>
          <p:nvSpPr>
            <p:cNvPr id="5" name="Freeform 4"/>
            <p:cNvSpPr>
              <a:spLocks/>
            </p:cNvSpPr>
            <p:nvPr/>
          </p:nvSpPr>
          <p:spPr bwMode="gray">
            <a:xfrm>
              <a:off x="4456113" y="4791075"/>
              <a:ext cx="695325" cy="742950"/>
            </a:xfrm>
            <a:custGeom>
              <a:avLst/>
              <a:gdLst>
                <a:gd name="T0" fmla="*/ 202 w 438"/>
                <a:gd name="T1" fmla="*/ 215 h 468"/>
                <a:gd name="T2" fmla="*/ 301 w 438"/>
                <a:gd name="T3" fmla="*/ 0 h 468"/>
                <a:gd name="T4" fmla="*/ 438 w 438"/>
                <a:gd name="T5" fmla="*/ 0 h 468"/>
                <a:gd name="T6" fmla="*/ 266 w 438"/>
                <a:gd name="T7" fmla="*/ 327 h 468"/>
                <a:gd name="T8" fmla="*/ 248 w 438"/>
                <a:gd name="T9" fmla="*/ 360 h 468"/>
                <a:gd name="T10" fmla="*/ 231 w 438"/>
                <a:gd name="T11" fmla="*/ 388 h 468"/>
                <a:gd name="T12" fmla="*/ 215 w 438"/>
                <a:gd name="T13" fmla="*/ 412 h 468"/>
                <a:gd name="T14" fmla="*/ 199 w 438"/>
                <a:gd name="T15" fmla="*/ 429 h 468"/>
                <a:gd name="T16" fmla="*/ 179 w 438"/>
                <a:gd name="T17" fmla="*/ 444 h 468"/>
                <a:gd name="T18" fmla="*/ 157 w 438"/>
                <a:gd name="T19" fmla="*/ 455 h 468"/>
                <a:gd name="T20" fmla="*/ 132 w 438"/>
                <a:gd name="T21" fmla="*/ 462 h 468"/>
                <a:gd name="T22" fmla="*/ 99 w 438"/>
                <a:gd name="T23" fmla="*/ 467 h 468"/>
                <a:gd name="T24" fmla="*/ 62 w 438"/>
                <a:gd name="T25" fmla="*/ 468 h 468"/>
                <a:gd name="T26" fmla="*/ 37 w 438"/>
                <a:gd name="T27" fmla="*/ 468 h 468"/>
                <a:gd name="T28" fmla="*/ 14 w 438"/>
                <a:gd name="T29" fmla="*/ 467 h 468"/>
                <a:gd name="T30" fmla="*/ 0 w 438"/>
                <a:gd name="T31" fmla="*/ 465 h 468"/>
                <a:gd name="T32" fmla="*/ 17 w 438"/>
                <a:gd name="T33" fmla="*/ 368 h 468"/>
                <a:gd name="T34" fmla="*/ 46 w 438"/>
                <a:gd name="T35" fmla="*/ 370 h 468"/>
                <a:gd name="T36" fmla="*/ 69 w 438"/>
                <a:gd name="T37" fmla="*/ 368 h 468"/>
                <a:gd name="T38" fmla="*/ 84 w 438"/>
                <a:gd name="T39" fmla="*/ 363 h 468"/>
                <a:gd name="T40" fmla="*/ 93 w 438"/>
                <a:gd name="T41" fmla="*/ 354 h 468"/>
                <a:gd name="T42" fmla="*/ 98 w 438"/>
                <a:gd name="T43" fmla="*/ 339 h 468"/>
                <a:gd name="T44" fmla="*/ 95 w 438"/>
                <a:gd name="T45" fmla="*/ 318 h 468"/>
                <a:gd name="T46" fmla="*/ 35 w 438"/>
                <a:gd name="T47" fmla="*/ 0 h 468"/>
                <a:gd name="T48" fmla="*/ 178 w 438"/>
                <a:gd name="T49" fmla="*/ 0 h 468"/>
                <a:gd name="T50" fmla="*/ 202 w 438"/>
                <a:gd name="T51" fmla="*/ 215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38" h="468">
                  <a:moveTo>
                    <a:pt x="202" y="215"/>
                  </a:moveTo>
                  <a:lnTo>
                    <a:pt x="301" y="0"/>
                  </a:lnTo>
                  <a:lnTo>
                    <a:pt x="438" y="0"/>
                  </a:lnTo>
                  <a:lnTo>
                    <a:pt x="266" y="327"/>
                  </a:lnTo>
                  <a:lnTo>
                    <a:pt x="248" y="360"/>
                  </a:lnTo>
                  <a:lnTo>
                    <a:pt x="231" y="388"/>
                  </a:lnTo>
                  <a:lnTo>
                    <a:pt x="215" y="412"/>
                  </a:lnTo>
                  <a:lnTo>
                    <a:pt x="199" y="429"/>
                  </a:lnTo>
                  <a:lnTo>
                    <a:pt x="179" y="444"/>
                  </a:lnTo>
                  <a:lnTo>
                    <a:pt x="157" y="455"/>
                  </a:lnTo>
                  <a:lnTo>
                    <a:pt x="132" y="462"/>
                  </a:lnTo>
                  <a:lnTo>
                    <a:pt x="99" y="467"/>
                  </a:lnTo>
                  <a:lnTo>
                    <a:pt x="62" y="468"/>
                  </a:lnTo>
                  <a:lnTo>
                    <a:pt x="37" y="468"/>
                  </a:lnTo>
                  <a:lnTo>
                    <a:pt x="14" y="467"/>
                  </a:lnTo>
                  <a:lnTo>
                    <a:pt x="0" y="465"/>
                  </a:lnTo>
                  <a:lnTo>
                    <a:pt x="17" y="368"/>
                  </a:lnTo>
                  <a:lnTo>
                    <a:pt x="46" y="370"/>
                  </a:lnTo>
                  <a:lnTo>
                    <a:pt x="69" y="368"/>
                  </a:lnTo>
                  <a:lnTo>
                    <a:pt x="84" y="363"/>
                  </a:lnTo>
                  <a:lnTo>
                    <a:pt x="93" y="354"/>
                  </a:lnTo>
                  <a:lnTo>
                    <a:pt x="98" y="339"/>
                  </a:lnTo>
                  <a:lnTo>
                    <a:pt x="95" y="318"/>
                  </a:lnTo>
                  <a:lnTo>
                    <a:pt x="35" y="0"/>
                  </a:lnTo>
                  <a:lnTo>
                    <a:pt x="178" y="0"/>
                  </a:lnTo>
                  <a:lnTo>
                    <a:pt x="202"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6" name="Freeform 5"/>
            <p:cNvSpPr>
              <a:spLocks noEditPoints="1"/>
            </p:cNvSpPr>
            <p:nvPr/>
          </p:nvSpPr>
          <p:spPr bwMode="gray">
            <a:xfrm>
              <a:off x="3376613" y="4776788"/>
              <a:ext cx="658813" cy="585788"/>
            </a:xfrm>
            <a:custGeom>
              <a:avLst/>
              <a:gdLst>
                <a:gd name="T0" fmla="*/ 153 w 415"/>
                <a:gd name="T1" fmla="*/ 146 h 369"/>
                <a:gd name="T2" fmla="*/ 159 w 415"/>
                <a:gd name="T3" fmla="*/ 125 h 369"/>
                <a:gd name="T4" fmla="*/ 171 w 415"/>
                <a:gd name="T5" fmla="*/ 108 h 369"/>
                <a:gd name="T6" fmla="*/ 186 w 415"/>
                <a:gd name="T7" fmla="*/ 95 h 369"/>
                <a:gd name="T8" fmla="*/ 207 w 415"/>
                <a:gd name="T9" fmla="*/ 88 h 369"/>
                <a:gd name="T10" fmla="*/ 229 w 415"/>
                <a:gd name="T11" fmla="*/ 85 h 369"/>
                <a:gd name="T12" fmla="*/ 248 w 415"/>
                <a:gd name="T13" fmla="*/ 88 h 369"/>
                <a:gd name="T14" fmla="*/ 263 w 415"/>
                <a:gd name="T15" fmla="*/ 96 h 369"/>
                <a:gd name="T16" fmla="*/ 275 w 415"/>
                <a:gd name="T17" fmla="*/ 110 h 369"/>
                <a:gd name="T18" fmla="*/ 281 w 415"/>
                <a:gd name="T19" fmla="*/ 126 h 369"/>
                <a:gd name="T20" fmla="*/ 281 w 415"/>
                <a:gd name="T21" fmla="*/ 146 h 369"/>
                <a:gd name="T22" fmla="*/ 153 w 415"/>
                <a:gd name="T23" fmla="*/ 146 h 369"/>
                <a:gd name="T24" fmla="*/ 411 w 415"/>
                <a:gd name="T25" fmla="*/ 215 h 369"/>
                <a:gd name="T26" fmla="*/ 415 w 415"/>
                <a:gd name="T27" fmla="*/ 175 h 369"/>
                <a:gd name="T28" fmla="*/ 413 w 415"/>
                <a:gd name="T29" fmla="*/ 138 h 369"/>
                <a:gd name="T30" fmla="*/ 406 w 415"/>
                <a:gd name="T31" fmla="*/ 104 h 369"/>
                <a:gd name="T32" fmla="*/ 393 w 415"/>
                <a:gd name="T33" fmla="*/ 74 h 369"/>
                <a:gd name="T34" fmla="*/ 373 w 415"/>
                <a:gd name="T35" fmla="*/ 49 h 369"/>
                <a:gd name="T36" fmla="*/ 348 w 415"/>
                <a:gd name="T37" fmla="*/ 28 h 369"/>
                <a:gd name="T38" fmla="*/ 317 w 415"/>
                <a:gd name="T39" fmla="*/ 13 h 369"/>
                <a:gd name="T40" fmla="*/ 281 w 415"/>
                <a:gd name="T41" fmla="*/ 3 h 369"/>
                <a:gd name="T42" fmla="*/ 240 w 415"/>
                <a:gd name="T43" fmla="*/ 0 h 369"/>
                <a:gd name="T44" fmla="*/ 198 w 415"/>
                <a:gd name="T45" fmla="*/ 3 h 369"/>
                <a:gd name="T46" fmla="*/ 158 w 415"/>
                <a:gd name="T47" fmla="*/ 13 h 369"/>
                <a:gd name="T48" fmla="*/ 121 w 415"/>
                <a:gd name="T49" fmla="*/ 30 h 369"/>
                <a:gd name="T50" fmla="*/ 86 w 415"/>
                <a:gd name="T51" fmla="*/ 50 h 369"/>
                <a:gd name="T52" fmla="*/ 58 w 415"/>
                <a:gd name="T53" fmla="*/ 79 h 369"/>
                <a:gd name="T54" fmla="*/ 34 w 415"/>
                <a:gd name="T55" fmla="*/ 110 h 369"/>
                <a:gd name="T56" fmla="*/ 15 w 415"/>
                <a:gd name="T57" fmla="*/ 147 h 369"/>
                <a:gd name="T58" fmla="*/ 5 w 415"/>
                <a:gd name="T59" fmla="*/ 187 h 369"/>
                <a:gd name="T60" fmla="*/ 0 w 415"/>
                <a:gd name="T61" fmla="*/ 224 h 369"/>
                <a:gd name="T62" fmla="*/ 5 w 415"/>
                <a:gd name="T63" fmla="*/ 257 h 369"/>
                <a:gd name="T64" fmla="*/ 14 w 415"/>
                <a:gd name="T65" fmla="*/ 287 h 369"/>
                <a:gd name="T66" fmla="*/ 28 w 415"/>
                <a:gd name="T67" fmla="*/ 311 h 369"/>
                <a:gd name="T68" fmla="*/ 49 w 415"/>
                <a:gd name="T69" fmla="*/ 331 h 369"/>
                <a:gd name="T70" fmla="*/ 75 w 415"/>
                <a:gd name="T71" fmla="*/ 348 h 369"/>
                <a:gd name="T72" fmla="*/ 104 w 415"/>
                <a:gd name="T73" fmla="*/ 358 h 369"/>
                <a:gd name="T74" fmla="*/ 137 w 415"/>
                <a:gd name="T75" fmla="*/ 366 h 369"/>
                <a:gd name="T76" fmla="*/ 174 w 415"/>
                <a:gd name="T77" fmla="*/ 369 h 369"/>
                <a:gd name="T78" fmla="*/ 205 w 415"/>
                <a:gd name="T79" fmla="*/ 367 h 369"/>
                <a:gd name="T80" fmla="*/ 238 w 415"/>
                <a:gd name="T81" fmla="*/ 363 h 369"/>
                <a:gd name="T82" fmla="*/ 269 w 415"/>
                <a:gd name="T83" fmla="*/ 355 h 369"/>
                <a:gd name="T84" fmla="*/ 299 w 415"/>
                <a:gd name="T85" fmla="*/ 343 h 369"/>
                <a:gd name="T86" fmla="*/ 327 w 415"/>
                <a:gd name="T87" fmla="*/ 327 h 369"/>
                <a:gd name="T88" fmla="*/ 353 w 415"/>
                <a:gd name="T89" fmla="*/ 308 h 369"/>
                <a:gd name="T90" fmla="*/ 375 w 415"/>
                <a:gd name="T91" fmla="*/ 282 h 369"/>
                <a:gd name="T92" fmla="*/ 391 w 415"/>
                <a:gd name="T93" fmla="*/ 253 h 369"/>
                <a:gd name="T94" fmla="*/ 257 w 415"/>
                <a:gd name="T95" fmla="*/ 253 h 369"/>
                <a:gd name="T96" fmla="*/ 246 w 415"/>
                <a:gd name="T97" fmla="*/ 266 h 369"/>
                <a:gd name="T98" fmla="*/ 231 w 415"/>
                <a:gd name="T99" fmla="*/ 275 h 369"/>
                <a:gd name="T100" fmla="*/ 214 w 415"/>
                <a:gd name="T101" fmla="*/ 281 h 369"/>
                <a:gd name="T102" fmla="*/ 198 w 415"/>
                <a:gd name="T103" fmla="*/ 284 h 369"/>
                <a:gd name="T104" fmla="*/ 177 w 415"/>
                <a:gd name="T105" fmla="*/ 279 h 369"/>
                <a:gd name="T106" fmla="*/ 159 w 415"/>
                <a:gd name="T107" fmla="*/ 270 h 369"/>
                <a:gd name="T108" fmla="*/ 147 w 415"/>
                <a:gd name="T109" fmla="*/ 257 h 369"/>
                <a:gd name="T110" fmla="*/ 140 w 415"/>
                <a:gd name="T111" fmla="*/ 238 h 369"/>
                <a:gd name="T112" fmla="*/ 140 w 415"/>
                <a:gd name="T113" fmla="*/ 215 h 369"/>
                <a:gd name="T114" fmla="*/ 411 w 415"/>
                <a:gd name="T115" fmla="*/ 215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8"/>
                  </a:lnTo>
                  <a:lnTo>
                    <a:pt x="186" y="95"/>
                  </a:lnTo>
                  <a:lnTo>
                    <a:pt x="207" y="88"/>
                  </a:lnTo>
                  <a:lnTo>
                    <a:pt x="229" y="85"/>
                  </a:lnTo>
                  <a:lnTo>
                    <a:pt x="248" y="88"/>
                  </a:lnTo>
                  <a:lnTo>
                    <a:pt x="263" y="96"/>
                  </a:lnTo>
                  <a:lnTo>
                    <a:pt x="275" y="110"/>
                  </a:lnTo>
                  <a:lnTo>
                    <a:pt x="281" y="126"/>
                  </a:lnTo>
                  <a:lnTo>
                    <a:pt x="281" y="146"/>
                  </a:lnTo>
                  <a:lnTo>
                    <a:pt x="153" y="146"/>
                  </a:lnTo>
                  <a:close/>
                  <a:moveTo>
                    <a:pt x="411" y="215"/>
                  </a:moveTo>
                  <a:lnTo>
                    <a:pt x="415" y="175"/>
                  </a:lnTo>
                  <a:lnTo>
                    <a:pt x="413" y="138"/>
                  </a:lnTo>
                  <a:lnTo>
                    <a:pt x="406" y="104"/>
                  </a:lnTo>
                  <a:lnTo>
                    <a:pt x="393" y="74"/>
                  </a:lnTo>
                  <a:lnTo>
                    <a:pt x="373" y="49"/>
                  </a:lnTo>
                  <a:lnTo>
                    <a:pt x="348" y="28"/>
                  </a:lnTo>
                  <a:lnTo>
                    <a:pt x="317" y="13"/>
                  </a:lnTo>
                  <a:lnTo>
                    <a:pt x="281" y="3"/>
                  </a:lnTo>
                  <a:lnTo>
                    <a:pt x="240" y="0"/>
                  </a:lnTo>
                  <a:lnTo>
                    <a:pt x="198" y="3"/>
                  </a:lnTo>
                  <a:lnTo>
                    <a:pt x="158" y="13"/>
                  </a:lnTo>
                  <a:lnTo>
                    <a:pt x="121" y="30"/>
                  </a:lnTo>
                  <a:lnTo>
                    <a:pt x="86" y="50"/>
                  </a:lnTo>
                  <a:lnTo>
                    <a:pt x="58" y="79"/>
                  </a:lnTo>
                  <a:lnTo>
                    <a:pt x="34" y="110"/>
                  </a:lnTo>
                  <a:lnTo>
                    <a:pt x="15" y="147"/>
                  </a:lnTo>
                  <a:lnTo>
                    <a:pt x="5" y="187"/>
                  </a:lnTo>
                  <a:lnTo>
                    <a:pt x="0" y="224"/>
                  </a:lnTo>
                  <a:lnTo>
                    <a:pt x="5" y="257"/>
                  </a:lnTo>
                  <a:lnTo>
                    <a:pt x="14" y="287"/>
                  </a:lnTo>
                  <a:lnTo>
                    <a:pt x="28" y="311"/>
                  </a:lnTo>
                  <a:lnTo>
                    <a:pt x="49" y="331"/>
                  </a:lnTo>
                  <a:lnTo>
                    <a:pt x="75" y="348"/>
                  </a:lnTo>
                  <a:lnTo>
                    <a:pt x="104" y="358"/>
                  </a:lnTo>
                  <a:lnTo>
                    <a:pt x="137" y="366"/>
                  </a:lnTo>
                  <a:lnTo>
                    <a:pt x="174" y="369"/>
                  </a:lnTo>
                  <a:lnTo>
                    <a:pt x="205" y="367"/>
                  </a:lnTo>
                  <a:lnTo>
                    <a:pt x="238" y="363"/>
                  </a:lnTo>
                  <a:lnTo>
                    <a:pt x="269" y="355"/>
                  </a:lnTo>
                  <a:lnTo>
                    <a:pt x="299" y="343"/>
                  </a:lnTo>
                  <a:lnTo>
                    <a:pt x="327" y="327"/>
                  </a:lnTo>
                  <a:lnTo>
                    <a:pt x="353" y="308"/>
                  </a:lnTo>
                  <a:lnTo>
                    <a:pt x="375" y="282"/>
                  </a:lnTo>
                  <a:lnTo>
                    <a:pt x="391" y="253"/>
                  </a:lnTo>
                  <a:lnTo>
                    <a:pt x="257" y="253"/>
                  </a:lnTo>
                  <a:lnTo>
                    <a:pt x="246" y="266"/>
                  </a:lnTo>
                  <a:lnTo>
                    <a:pt x="231" y="275"/>
                  </a:lnTo>
                  <a:lnTo>
                    <a:pt x="214" y="281"/>
                  </a:lnTo>
                  <a:lnTo>
                    <a:pt x="198" y="284"/>
                  </a:lnTo>
                  <a:lnTo>
                    <a:pt x="177" y="279"/>
                  </a:lnTo>
                  <a:lnTo>
                    <a:pt x="159" y="270"/>
                  </a:lnTo>
                  <a:lnTo>
                    <a:pt x="147" y="257"/>
                  </a:lnTo>
                  <a:lnTo>
                    <a:pt x="140" y="238"/>
                  </a:lnTo>
                  <a:lnTo>
                    <a:pt x="140" y="215"/>
                  </a:lnTo>
                  <a:lnTo>
                    <a:pt x="411" y="215"/>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7" name="Freeform 6"/>
            <p:cNvSpPr>
              <a:spLocks/>
            </p:cNvSpPr>
            <p:nvPr/>
          </p:nvSpPr>
          <p:spPr bwMode="gray">
            <a:xfrm>
              <a:off x="4056063" y="4618038"/>
              <a:ext cx="434975" cy="731838"/>
            </a:xfrm>
            <a:custGeom>
              <a:avLst/>
              <a:gdLst>
                <a:gd name="T0" fmla="*/ 210 w 274"/>
                <a:gd name="T1" fmla="*/ 458 h 461"/>
                <a:gd name="T2" fmla="*/ 159 w 274"/>
                <a:gd name="T3" fmla="*/ 461 h 461"/>
                <a:gd name="T4" fmla="*/ 116 w 274"/>
                <a:gd name="T5" fmla="*/ 461 h 461"/>
                <a:gd name="T6" fmla="*/ 84 w 274"/>
                <a:gd name="T7" fmla="*/ 460 h 461"/>
                <a:gd name="T8" fmla="*/ 58 w 274"/>
                <a:gd name="T9" fmla="*/ 454 h 461"/>
                <a:gd name="T10" fmla="*/ 39 w 274"/>
                <a:gd name="T11" fmla="*/ 446 h 461"/>
                <a:gd name="T12" fmla="*/ 27 w 274"/>
                <a:gd name="T13" fmla="*/ 434 h 461"/>
                <a:gd name="T14" fmla="*/ 20 w 274"/>
                <a:gd name="T15" fmla="*/ 417 h 461"/>
                <a:gd name="T16" fmla="*/ 18 w 274"/>
                <a:gd name="T17" fmla="*/ 396 h 461"/>
                <a:gd name="T18" fmla="*/ 20 w 274"/>
                <a:gd name="T19" fmla="*/ 369 h 461"/>
                <a:gd name="T20" fmla="*/ 24 w 274"/>
                <a:gd name="T21" fmla="*/ 336 h 461"/>
                <a:gd name="T22" fmla="*/ 51 w 274"/>
                <a:gd name="T23" fmla="*/ 189 h 461"/>
                <a:gd name="T24" fmla="*/ 0 w 274"/>
                <a:gd name="T25" fmla="*/ 189 h 461"/>
                <a:gd name="T26" fmla="*/ 15 w 274"/>
                <a:gd name="T27" fmla="*/ 109 h 461"/>
                <a:gd name="T28" fmla="*/ 67 w 274"/>
                <a:gd name="T29" fmla="*/ 109 h 461"/>
                <a:gd name="T30" fmla="*/ 87 w 274"/>
                <a:gd name="T31" fmla="*/ 0 h 461"/>
                <a:gd name="T32" fmla="*/ 226 w 274"/>
                <a:gd name="T33" fmla="*/ 0 h 461"/>
                <a:gd name="T34" fmla="*/ 207 w 274"/>
                <a:gd name="T35" fmla="*/ 109 h 461"/>
                <a:gd name="T36" fmla="*/ 274 w 274"/>
                <a:gd name="T37" fmla="*/ 109 h 461"/>
                <a:gd name="T38" fmla="*/ 260 w 274"/>
                <a:gd name="T39" fmla="*/ 189 h 461"/>
                <a:gd name="T40" fmla="*/ 192 w 274"/>
                <a:gd name="T41" fmla="*/ 189 h 461"/>
                <a:gd name="T42" fmla="*/ 170 w 274"/>
                <a:gd name="T43" fmla="*/ 317 h 461"/>
                <a:gd name="T44" fmla="*/ 167 w 274"/>
                <a:gd name="T45" fmla="*/ 333 h 461"/>
                <a:gd name="T46" fmla="*/ 168 w 274"/>
                <a:gd name="T47" fmla="*/ 345 h 461"/>
                <a:gd name="T48" fmla="*/ 174 w 274"/>
                <a:gd name="T49" fmla="*/ 354 h 461"/>
                <a:gd name="T50" fmla="*/ 186 w 274"/>
                <a:gd name="T51" fmla="*/ 359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9" y="461"/>
                  </a:lnTo>
                  <a:lnTo>
                    <a:pt x="116" y="461"/>
                  </a:lnTo>
                  <a:lnTo>
                    <a:pt x="84" y="460"/>
                  </a:lnTo>
                  <a:lnTo>
                    <a:pt x="58" y="454"/>
                  </a:lnTo>
                  <a:lnTo>
                    <a:pt x="39" y="446"/>
                  </a:lnTo>
                  <a:lnTo>
                    <a:pt x="27" y="434"/>
                  </a:lnTo>
                  <a:lnTo>
                    <a:pt x="20" y="417"/>
                  </a:lnTo>
                  <a:lnTo>
                    <a:pt x="18" y="396"/>
                  </a:lnTo>
                  <a:lnTo>
                    <a:pt x="20" y="369"/>
                  </a:lnTo>
                  <a:lnTo>
                    <a:pt x="24" y="336"/>
                  </a:lnTo>
                  <a:lnTo>
                    <a:pt x="51" y="189"/>
                  </a:lnTo>
                  <a:lnTo>
                    <a:pt x="0" y="189"/>
                  </a:lnTo>
                  <a:lnTo>
                    <a:pt x="15" y="109"/>
                  </a:lnTo>
                  <a:lnTo>
                    <a:pt x="67" y="109"/>
                  </a:lnTo>
                  <a:lnTo>
                    <a:pt x="87" y="0"/>
                  </a:lnTo>
                  <a:lnTo>
                    <a:pt x="226" y="0"/>
                  </a:lnTo>
                  <a:lnTo>
                    <a:pt x="207" y="109"/>
                  </a:lnTo>
                  <a:lnTo>
                    <a:pt x="274" y="109"/>
                  </a:lnTo>
                  <a:lnTo>
                    <a:pt x="260" y="189"/>
                  </a:lnTo>
                  <a:lnTo>
                    <a:pt x="192" y="189"/>
                  </a:lnTo>
                  <a:lnTo>
                    <a:pt x="170" y="317"/>
                  </a:lnTo>
                  <a:lnTo>
                    <a:pt x="167" y="333"/>
                  </a:lnTo>
                  <a:lnTo>
                    <a:pt x="168" y="345"/>
                  </a:lnTo>
                  <a:lnTo>
                    <a:pt x="174" y="354"/>
                  </a:lnTo>
                  <a:lnTo>
                    <a:pt x="186" y="359"/>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9" name="Freeform 8"/>
            <p:cNvSpPr>
              <a:spLocks/>
            </p:cNvSpPr>
            <p:nvPr/>
          </p:nvSpPr>
          <p:spPr bwMode="gray">
            <a:xfrm>
              <a:off x="985838" y="4564063"/>
              <a:ext cx="741363" cy="800100"/>
            </a:xfrm>
            <a:custGeom>
              <a:avLst/>
              <a:gdLst>
                <a:gd name="T0" fmla="*/ 314 w 467"/>
                <a:gd name="T1" fmla="*/ 137 h 504"/>
                <a:gd name="T2" fmla="*/ 299 w 467"/>
                <a:gd name="T3" fmla="*/ 119 h 504"/>
                <a:gd name="T4" fmla="*/ 259 w 467"/>
                <a:gd name="T5" fmla="*/ 110 h 504"/>
                <a:gd name="T6" fmla="*/ 219 w 467"/>
                <a:gd name="T7" fmla="*/ 117 h 504"/>
                <a:gd name="T8" fmla="*/ 203 w 467"/>
                <a:gd name="T9" fmla="*/ 138 h 504"/>
                <a:gd name="T10" fmla="*/ 210 w 467"/>
                <a:gd name="T11" fmla="*/ 159 h 504"/>
                <a:gd name="T12" fmla="*/ 235 w 467"/>
                <a:gd name="T13" fmla="*/ 174 h 504"/>
                <a:gd name="T14" fmla="*/ 275 w 467"/>
                <a:gd name="T15" fmla="*/ 184 h 504"/>
                <a:gd name="T16" fmla="*/ 320 w 467"/>
                <a:gd name="T17" fmla="*/ 196 h 504"/>
                <a:gd name="T18" fmla="*/ 368 w 467"/>
                <a:gd name="T19" fmla="*/ 213 h 504"/>
                <a:gd name="T20" fmla="*/ 408 w 467"/>
                <a:gd name="T21" fmla="*/ 233 h 504"/>
                <a:gd name="T22" fmla="*/ 437 w 467"/>
                <a:gd name="T23" fmla="*/ 266 h 504"/>
                <a:gd name="T24" fmla="*/ 451 w 467"/>
                <a:gd name="T25" fmla="*/ 311 h 504"/>
                <a:gd name="T26" fmla="*/ 439 w 467"/>
                <a:gd name="T27" fmla="*/ 375 h 504"/>
                <a:gd name="T28" fmla="*/ 402 w 467"/>
                <a:gd name="T29" fmla="*/ 431 h 504"/>
                <a:gd name="T30" fmla="*/ 345 w 467"/>
                <a:gd name="T31" fmla="*/ 473 h 504"/>
                <a:gd name="T32" fmla="*/ 274 w 467"/>
                <a:gd name="T33" fmla="*/ 497 h 504"/>
                <a:gd name="T34" fmla="*/ 189 w 467"/>
                <a:gd name="T35" fmla="*/ 504 h 504"/>
                <a:gd name="T36" fmla="*/ 112 w 467"/>
                <a:gd name="T37" fmla="*/ 495 h 504"/>
                <a:gd name="T38" fmla="*/ 54 w 467"/>
                <a:gd name="T39" fmla="*/ 467 h 504"/>
                <a:gd name="T40" fmla="*/ 17 w 467"/>
                <a:gd name="T41" fmla="*/ 424 h 504"/>
                <a:gd name="T42" fmla="*/ 0 w 467"/>
                <a:gd name="T43" fmla="*/ 372 h 504"/>
                <a:gd name="T44" fmla="*/ 155 w 467"/>
                <a:gd name="T45" fmla="*/ 343 h 504"/>
                <a:gd name="T46" fmla="*/ 164 w 467"/>
                <a:gd name="T47" fmla="*/ 373 h 504"/>
                <a:gd name="T48" fmla="*/ 188 w 467"/>
                <a:gd name="T49" fmla="*/ 390 h 504"/>
                <a:gd name="T50" fmla="*/ 217 w 467"/>
                <a:gd name="T51" fmla="*/ 394 h 504"/>
                <a:gd name="T52" fmla="*/ 259 w 467"/>
                <a:gd name="T53" fmla="*/ 388 h 504"/>
                <a:gd name="T54" fmla="*/ 286 w 467"/>
                <a:gd name="T55" fmla="*/ 372 h 504"/>
                <a:gd name="T56" fmla="*/ 290 w 467"/>
                <a:gd name="T57" fmla="*/ 348 h 504"/>
                <a:gd name="T58" fmla="*/ 272 w 467"/>
                <a:gd name="T59" fmla="*/ 330 h 504"/>
                <a:gd name="T60" fmla="*/ 240 w 467"/>
                <a:gd name="T61" fmla="*/ 318 h 504"/>
                <a:gd name="T62" fmla="*/ 197 w 467"/>
                <a:gd name="T63" fmla="*/ 306 h 504"/>
                <a:gd name="T64" fmla="*/ 149 w 467"/>
                <a:gd name="T65" fmla="*/ 294 h 504"/>
                <a:gd name="T66" fmla="*/ 104 w 467"/>
                <a:gd name="T67" fmla="*/ 275 h 504"/>
                <a:gd name="T68" fmla="*/ 69 w 467"/>
                <a:gd name="T69" fmla="*/ 248 h 504"/>
                <a:gd name="T70" fmla="*/ 48 w 467"/>
                <a:gd name="T71" fmla="*/ 208 h 504"/>
                <a:gd name="T72" fmla="*/ 46 w 467"/>
                <a:gd name="T73" fmla="*/ 153 h 504"/>
                <a:gd name="T74" fmla="*/ 70 w 467"/>
                <a:gd name="T75" fmla="*/ 94 h 504"/>
                <a:gd name="T76" fmla="*/ 113 w 467"/>
                <a:gd name="T77" fmla="*/ 48 h 504"/>
                <a:gd name="T78" fmla="*/ 174 w 467"/>
                <a:gd name="T79" fmla="*/ 18 h 504"/>
                <a:gd name="T80" fmla="*/ 246 w 467"/>
                <a:gd name="T81" fmla="*/ 1 h 504"/>
                <a:gd name="T82" fmla="*/ 327 w 467"/>
                <a:gd name="T83" fmla="*/ 3 h 504"/>
                <a:gd name="T84" fmla="*/ 394 w 467"/>
                <a:gd name="T85" fmla="*/ 21 h 504"/>
                <a:gd name="T86" fmla="*/ 439 w 467"/>
                <a:gd name="T87" fmla="*/ 54 h 504"/>
                <a:gd name="T88" fmla="*/ 463 w 467"/>
                <a:gd name="T89" fmla="*/ 100 h 504"/>
                <a:gd name="T90" fmla="*/ 467 w 467"/>
                <a:gd name="T91" fmla="*/ 152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7" h="504">
                  <a:moveTo>
                    <a:pt x="316" y="152"/>
                  </a:moveTo>
                  <a:lnTo>
                    <a:pt x="314" y="137"/>
                  </a:lnTo>
                  <a:lnTo>
                    <a:pt x="308" y="126"/>
                  </a:lnTo>
                  <a:lnTo>
                    <a:pt x="299" y="119"/>
                  </a:lnTo>
                  <a:lnTo>
                    <a:pt x="281" y="113"/>
                  </a:lnTo>
                  <a:lnTo>
                    <a:pt x="259" y="110"/>
                  </a:lnTo>
                  <a:lnTo>
                    <a:pt x="235" y="113"/>
                  </a:lnTo>
                  <a:lnTo>
                    <a:pt x="219" y="117"/>
                  </a:lnTo>
                  <a:lnTo>
                    <a:pt x="209" y="126"/>
                  </a:lnTo>
                  <a:lnTo>
                    <a:pt x="203" y="138"/>
                  </a:lnTo>
                  <a:lnTo>
                    <a:pt x="204" y="149"/>
                  </a:lnTo>
                  <a:lnTo>
                    <a:pt x="210" y="159"/>
                  </a:lnTo>
                  <a:lnTo>
                    <a:pt x="220" y="167"/>
                  </a:lnTo>
                  <a:lnTo>
                    <a:pt x="235" y="174"/>
                  </a:lnTo>
                  <a:lnTo>
                    <a:pt x="255" y="180"/>
                  </a:lnTo>
                  <a:lnTo>
                    <a:pt x="275" y="184"/>
                  </a:lnTo>
                  <a:lnTo>
                    <a:pt x="298" y="190"/>
                  </a:lnTo>
                  <a:lnTo>
                    <a:pt x="320" y="196"/>
                  </a:lnTo>
                  <a:lnTo>
                    <a:pt x="344" y="204"/>
                  </a:lnTo>
                  <a:lnTo>
                    <a:pt x="368" y="213"/>
                  </a:lnTo>
                  <a:lnTo>
                    <a:pt x="388" y="222"/>
                  </a:lnTo>
                  <a:lnTo>
                    <a:pt x="408" y="233"/>
                  </a:lnTo>
                  <a:lnTo>
                    <a:pt x="426" y="248"/>
                  </a:lnTo>
                  <a:lnTo>
                    <a:pt x="437" y="266"/>
                  </a:lnTo>
                  <a:lnTo>
                    <a:pt x="446" y="287"/>
                  </a:lnTo>
                  <a:lnTo>
                    <a:pt x="451" y="311"/>
                  </a:lnTo>
                  <a:lnTo>
                    <a:pt x="448" y="339"/>
                  </a:lnTo>
                  <a:lnTo>
                    <a:pt x="439" y="375"/>
                  </a:lnTo>
                  <a:lnTo>
                    <a:pt x="423" y="406"/>
                  </a:lnTo>
                  <a:lnTo>
                    <a:pt x="402" y="431"/>
                  </a:lnTo>
                  <a:lnTo>
                    <a:pt x="376" y="453"/>
                  </a:lnTo>
                  <a:lnTo>
                    <a:pt x="345" y="473"/>
                  </a:lnTo>
                  <a:lnTo>
                    <a:pt x="311" y="486"/>
                  </a:lnTo>
                  <a:lnTo>
                    <a:pt x="274" y="497"/>
                  </a:lnTo>
                  <a:lnTo>
                    <a:pt x="232" y="503"/>
                  </a:lnTo>
                  <a:lnTo>
                    <a:pt x="189" y="504"/>
                  </a:lnTo>
                  <a:lnTo>
                    <a:pt x="149" y="503"/>
                  </a:lnTo>
                  <a:lnTo>
                    <a:pt x="112" y="495"/>
                  </a:lnTo>
                  <a:lnTo>
                    <a:pt x="81" y="482"/>
                  </a:lnTo>
                  <a:lnTo>
                    <a:pt x="54" y="467"/>
                  </a:lnTo>
                  <a:lnTo>
                    <a:pt x="32" y="446"/>
                  </a:lnTo>
                  <a:lnTo>
                    <a:pt x="17" y="424"/>
                  </a:lnTo>
                  <a:lnTo>
                    <a:pt x="5" y="400"/>
                  </a:lnTo>
                  <a:lnTo>
                    <a:pt x="0" y="372"/>
                  </a:lnTo>
                  <a:lnTo>
                    <a:pt x="2" y="343"/>
                  </a:lnTo>
                  <a:lnTo>
                    <a:pt x="155" y="343"/>
                  </a:lnTo>
                  <a:lnTo>
                    <a:pt x="158" y="360"/>
                  </a:lnTo>
                  <a:lnTo>
                    <a:pt x="164" y="373"/>
                  </a:lnTo>
                  <a:lnTo>
                    <a:pt x="174" y="382"/>
                  </a:lnTo>
                  <a:lnTo>
                    <a:pt x="188" y="390"/>
                  </a:lnTo>
                  <a:lnTo>
                    <a:pt x="203" y="393"/>
                  </a:lnTo>
                  <a:lnTo>
                    <a:pt x="217" y="394"/>
                  </a:lnTo>
                  <a:lnTo>
                    <a:pt x="240" y="393"/>
                  </a:lnTo>
                  <a:lnTo>
                    <a:pt x="259" y="388"/>
                  </a:lnTo>
                  <a:lnTo>
                    <a:pt x="275" y="381"/>
                  </a:lnTo>
                  <a:lnTo>
                    <a:pt x="286" y="372"/>
                  </a:lnTo>
                  <a:lnTo>
                    <a:pt x="290" y="358"/>
                  </a:lnTo>
                  <a:lnTo>
                    <a:pt x="290" y="348"/>
                  </a:lnTo>
                  <a:lnTo>
                    <a:pt x="284" y="338"/>
                  </a:lnTo>
                  <a:lnTo>
                    <a:pt x="272" y="330"/>
                  </a:lnTo>
                  <a:lnTo>
                    <a:pt x="258" y="323"/>
                  </a:lnTo>
                  <a:lnTo>
                    <a:pt x="240" y="318"/>
                  </a:lnTo>
                  <a:lnTo>
                    <a:pt x="219" y="312"/>
                  </a:lnTo>
                  <a:lnTo>
                    <a:pt x="197" y="306"/>
                  </a:lnTo>
                  <a:lnTo>
                    <a:pt x="173" y="300"/>
                  </a:lnTo>
                  <a:lnTo>
                    <a:pt x="149" y="294"/>
                  </a:lnTo>
                  <a:lnTo>
                    <a:pt x="127" y="285"/>
                  </a:lnTo>
                  <a:lnTo>
                    <a:pt x="104" y="275"/>
                  </a:lnTo>
                  <a:lnTo>
                    <a:pt x="85" y="263"/>
                  </a:lnTo>
                  <a:lnTo>
                    <a:pt x="69" y="248"/>
                  </a:lnTo>
                  <a:lnTo>
                    <a:pt x="55" y="230"/>
                  </a:lnTo>
                  <a:lnTo>
                    <a:pt x="48" y="208"/>
                  </a:lnTo>
                  <a:lnTo>
                    <a:pt x="44" y="183"/>
                  </a:lnTo>
                  <a:lnTo>
                    <a:pt x="46" y="153"/>
                  </a:lnTo>
                  <a:lnTo>
                    <a:pt x="55" y="122"/>
                  </a:lnTo>
                  <a:lnTo>
                    <a:pt x="70" y="94"/>
                  </a:lnTo>
                  <a:lnTo>
                    <a:pt x="90" y="68"/>
                  </a:lnTo>
                  <a:lnTo>
                    <a:pt x="113" y="48"/>
                  </a:lnTo>
                  <a:lnTo>
                    <a:pt x="142" y="31"/>
                  </a:lnTo>
                  <a:lnTo>
                    <a:pt x="174" y="18"/>
                  </a:lnTo>
                  <a:lnTo>
                    <a:pt x="209" y="7"/>
                  </a:lnTo>
                  <a:lnTo>
                    <a:pt x="246" y="1"/>
                  </a:lnTo>
                  <a:lnTo>
                    <a:pt x="286" y="0"/>
                  </a:lnTo>
                  <a:lnTo>
                    <a:pt x="327" y="3"/>
                  </a:lnTo>
                  <a:lnTo>
                    <a:pt x="365" y="10"/>
                  </a:lnTo>
                  <a:lnTo>
                    <a:pt x="394" y="21"/>
                  </a:lnTo>
                  <a:lnTo>
                    <a:pt x="420" y="36"/>
                  </a:lnTo>
                  <a:lnTo>
                    <a:pt x="439" y="54"/>
                  </a:lnTo>
                  <a:lnTo>
                    <a:pt x="452" y="76"/>
                  </a:lnTo>
                  <a:lnTo>
                    <a:pt x="463" y="100"/>
                  </a:lnTo>
                  <a:lnTo>
                    <a:pt x="467" y="125"/>
                  </a:lnTo>
                  <a:lnTo>
                    <a:pt x="467" y="152"/>
                  </a:lnTo>
                  <a:lnTo>
                    <a:pt x="316" y="15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0" name="Freeform 9"/>
            <p:cNvSpPr>
              <a:spLocks noEditPoints="1"/>
            </p:cNvSpPr>
            <p:nvPr/>
          </p:nvSpPr>
          <p:spPr bwMode="gray">
            <a:xfrm>
              <a:off x="1739901" y="4776788"/>
              <a:ext cx="655638" cy="585788"/>
            </a:xfrm>
            <a:custGeom>
              <a:avLst/>
              <a:gdLst>
                <a:gd name="T0" fmla="*/ 224 w 413"/>
                <a:gd name="T1" fmla="*/ 93 h 369"/>
                <a:gd name="T2" fmla="*/ 240 w 413"/>
                <a:gd name="T3" fmla="*/ 96 h 369"/>
                <a:gd name="T4" fmla="*/ 254 w 413"/>
                <a:gd name="T5" fmla="*/ 104 h 369"/>
                <a:gd name="T6" fmla="*/ 264 w 413"/>
                <a:gd name="T7" fmla="*/ 117 h 369"/>
                <a:gd name="T8" fmla="*/ 269 w 413"/>
                <a:gd name="T9" fmla="*/ 135 h 369"/>
                <a:gd name="T10" fmla="*/ 270 w 413"/>
                <a:gd name="T11" fmla="*/ 156 h 369"/>
                <a:gd name="T12" fmla="*/ 269 w 413"/>
                <a:gd name="T13" fmla="*/ 181 h 369"/>
                <a:gd name="T14" fmla="*/ 261 w 413"/>
                <a:gd name="T15" fmla="*/ 211 h 369"/>
                <a:gd name="T16" fmla="*/ 251 w 413"/>
                <a:gd name="T17" fmla="*/ 235 h 369"/>
                <a:gd name="T18" fmla="*/ 239 w 413"/>
                <a:gd name="T19" fmla="*/ 253 h 369"/>
                <a:gd name="T20" fmla="*/ 226 w 413"/>
                <a:gd name="T21" fmla="*/ 264 h 369"/>
                <a:gd name="T22" fmla="*/ 209 w 413"/>
                <a:gd name="T23" fmla="*/ 272 h 369"/>
                <a:gd name="T24" fmla="*/ 191 w 413"/>
                <a:gd name="T25" fmla="*/ 275 h 369"/>
                <a:gd name="T26" fmla="*/ 174 w 413"/>
                <a:gd name="T27" fmla="*/ 272 h 369"/>
                <a:gd name="T28" fmla="*/ 160 w 413"/>
                <a:gd name="T29" fmla="*/ 264 h 369"/>
                <a:gd name="T30" fmla="*/ 151 w 413"/>
                <a:gd name="T31" fmla="*/ 253 h 369"/>
                <a:gd name="T32" fmla="*/ 145 w 413"/>
                <a:gd name="T33" fmla="*/ 235 h 369"/>
                <a:gd name="T34" fmla="*/ 144 w 413"/>
                <a:gd name="T35" fmla="*/ 211 h 369"/>
                <a:gd name="T36" fmla="*/ 147 w 413"/>
                <a:gd name="T37" fmla="*/ 181 h 369"/>
                <a:gd name="T38" fmla="*/ 150 w 413"/>
                <a:gd name="T39" fmla="*/ 163 h 369"/>
                <a:gd name="T40" fmla="*/ 157 w 413"/>
                <a:gd name="T41" fmla="*/ 147 h 369"/>
                <a:gd name="T42" fmla="*/ 165 w 413"/>
                <a:gd name="T43" fmla="*/ 131 h 369"/>
                <a:gd name="T44" fmla="*/ 175 w 413"/>
                <a:gd name="T45" fmla="*/ 116 h 369"/>
                <a:gd name="T46" fmla="*/ 188 w 413"/>
                <a:gd name="T47" fmla="*/ 104 h 369"/>
                <a:gd name="T48" fmla="*/ 205 w 413"/>
                <a:gd name="T49" fmla="*/ 96 h 369"/>
                <a:gd name="T50" fmla="*/ 224 w 413"/>
                <a:gd name="T51" fmla="*/ 93 h 369"/>
                <a:gd name="T52" fmla="*/ 4 w 413"/>
                <a:gd name="T53" fmla="*/ 189 h 369"/>
                <a:gd name="T54" fmla="*/ 0 w 413"/>
                <a:gd name="T55" fmla="*/ 226 h 369"/>
                <a:gd name="T56" fmla="*/ 4 w 413"/>
                <a:gd name="T57" fmla="*/ 259 h 369"/>
                <a:gd name="T58" fmla="*/ 13 w 413"/>
                <a:gd name="T59" fmla="*/ 287 h 369"/>
                <a:gd name="T60" fmla="*/ 28 w 413"/>
                <a:gd name="T61" fmla="*/ 312 h 369"/>
                <a:gd name="T62" fmla="*/ 49 w 413"/>
                <a:gd name="T63" fmla="*/ 331 h 369"/>
                <a:gd name="T64" fmla="*/ 74 w 413"/>
                <a:gd name="T65" fmla="*/ 348 h 369"/>
                <a:gd name="T66" fmla="*/ 104 w 413"/>
                <a:gd name="T67" fmla="*/ 360 h 369"/>
                <a:gd name="T68" fmla="*/ 138 w 413"/>
                <a:gd name="T69" fmla="*/ 366 h 369"/>
                <a:gd name="T70" fmla="*/ 174 w 413"/>
                <a:gd name="T71" fmla="*/ 369 h 369"/>
                <a:gd name="T72" fmla="*/ 211 w 413"/>
                <a:gd name="T73" fmla="*/ 366 h 369"/>
                <a:gd name="T74" fmla="*/ 246 w 413"/>
                <a:gd name="T75" fmla="*/ 360 h 369"/>
                <a:gd name="T76" fmla="*/ 281 w 413"/>
                <a:gd name="T77" fmla="*/ 348 h 369"/>
                <a:gd name="T78" fmla="*/ 312 w 413"/>
                <a:gd name="T79" fmla="*/ 331 h 369"/>
                <a:gd name="T80" fmla="*/ 340 w 413"/>
                <a:gd name="T81" fmla="*/ 311 h 369"/>
                <a:gd name="T82" fmla="*/ 364 w 413"/>
                <a:gd name="T83" fmla="*/ 285 h 369"/>
                <a:gd name="T84" fmla="*/ 385 w 413"/>
                <a:gd name="T85" fmla="*/ 256 h 369"/>
                <a:gd name="T86" fmla="*/ 399 w 413"/>
                <a:gd name="T87" fmla="*/ 221 h 369"/>
                <a:gd name="T88" fmla="*/ 410 w 413"/>
                <a:gd name="T89" fmla="*/ 181 h 369"/>
                <a:gd name="T90" fmla="*/ 413 w 413"/>
                <a:gd name="T91" fmla="*/ 146 h 369"/>
                <a:gd name="T92" fmla="*/ 410 w 413"/>
                <a:gd name="T93" fmla="*/ 114 h 369"/>
                <a:gd name="T94" fmla="*/ 402 w 413"/>
                <a:gd name="T95" fmla="*/ 86 h 369"/>
                <a:gd name="T96" fmla="*/ 388 w 413"/>
                <a:gd name="T97" fmla="*/ 61 h 369"/>
                <a:gd name="T98" fmla="*/ 368 w 413"/>
                <a:gd name="T99" fmla="*/ 40 h 369"/>
                <a:gd name="T100" fmla="*/ 343 w 413"/>
                <a:gd name="T101" fmla="*/ 22 h 369"/>
                <a:gd name="T102" fmla="*/ 313 w 413"/>
                <a:gd name="T103" fmla="*/ 10 h 369"/>
                <a:gd name="T104" fmla="*/ 279 w 413"/>
                <a:gd name="T105" fmla="*/ 3 h 369"/>
                <a:gd name="T106" fmla="*/ 239 w 413"/>
                <a:gd name="T107" fmla="*/ 0 h 369"/>
                <a:gd name="T108" fmla="*/ 196 w 413"/>
                <a:gd name="T109" fmla="*/ 3 h 369"/>
                <a:gd name="T110" fmla="*/ 154 w 413"/>
                <a:gd name="T111" fmla="*/ 12 h 369"/>
                <a:gd name="T112" fmla="*/ 117 w 413"/>
                <a:gd name="T113" fmla="*/ 28 h 369"/>
                <a:gd name="T114" fmla="*/ 84 w 413"/>
                <a:gd name="T115" fmla="*/ 49 h 369"/>
                <a:gd name="T116" fmla="*/ 56 w 413"/>
                <a:gd name="T117" fmla="*/ 76 h 369"/>
                <a:gd name="T118" fmla="*/ 32 w 413"/>
                <a:gd name="T119" fmla="*/ 108 h 369"/>
                <a:gd name="T120" fmla="*/ 14 w 413"/>
                <a:gd name="T121" fmla="*/ 146 h 369"/>
                <a:gd name="T122" fmla="*/ 4 w 413"/>
                <a:gd name="T123" fmla="*/ 1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13" h="369">
                  <a:moveTo>
                    <a:pt x="224" y="93"/>
                  </a:moveTo>
                  <a:lnTo>
                    <a:pt x="240" y="96"/>
                  </a:lnTo>
                  <a:lnTo>
                    <a:pt x="254" y="104"/>
                  </a:lnTo>
                  <a:lnTo>
                    <a:pt x="264" y="117"/>
                  </a:lnTo>
                  <a:lnTo>
                    <a:pt x="269" y="135"/>
                  </a:lnTo>
                  <a:lnTo>
                    <a:pt x="270" y="156"/>
                  </a:lnTo>
                  <a:lnTo>
                    <a:pt x="269" y="181"/>
                  </a:lnTo>
                  <a:lnTo>
                    <a:pt x="261" y="211"/>
                  </a:lnTo>
                  <a:lnTo>
                    <a:pt x="251" y="235"/>
                  </a:lnTo>
                  <a:lnTo>
                    <a:pt x="239" y="253"/>
                  </a:lnTo>
                  <a:lnTo>
                    <a:pt x="226" y="264"/>
                  </a:lnTo>
                  <a:lnTo>
                    <a:pt x="209" y="272"/>
                  </a:lnTo>
                  <a:lnTo>
                    <a:pt x="191" y="275"/>
                  </a:lnTo>
                  <a:lnTo>
                    <a:pt x="174" y="272"/>
                  </a:lnTo>
                  <a:lnTo>
                    <a:pt x="160" y="264"/>
                  </a:lnTo>
                  <a:lnTo>
                    <a:pt x="151" y="253"/>
                  </a:lnTo>
                  <a:lnTo>
                    <a:pt x="145" y="235"/>
                  </a:lnTo>
                  <a:lnTo>
                    <a:pt x="144" y="211"/>
                  </a:lnTo>
                  <a:lnTo>
                    <a:pt x="147" y="181"/>
                  </a:lnTo>
                  <a:lnTo>
                    <a:pt x="150" y="163"/>
                  </a:lnTo>
                  <a:lnTo>
                    <a:pt x="157" y="147"/>
                  </a:lnTo>
                  <a:lnTo>
                    <a:pt x="165" y="131"/>
                  </a:lnTo>
                  <a:lnTo>
                    <a:pt x="175" y="116"/>
                  </a:lnTo>
                  <a:lnTo>
                    <a:pt x="188" y="104"/>
                  </a:lnTo>
                  <a:lnTo>
                    <a:pt x="205" y="96"/>
                  </a:lnTo>
                  <a:lnTo>
                    <a:pt x="224" y="93"/>
                  </a:lnTo>
                  <a:close/>
                  <a:moveTo>
                    <a:pt x="4" y="189"/>
                  </a:moveTo>
                  <a:lnTo>
                    <a:pt x="0" y="226"/>
                  </a:lnTo>
                  <a:lnTo>
                    <a:pt x="4" y="259"/>
                  </a:lnTo>
                  <a:lnTo>
                    <a:pt x="13" y="287"/>
                  </a:lnTo>
                  <a:lnTo>
                    <a:pt x="28" y="312"/>
                  </a:lnTo>
                  <a:lnTo>
                    <a:pt x="49" y="331"/>
                  </a:lnTo>
                  <a:lnTo>
                    <a:pt x="74" y="348"/>
                  </a:lnTo>
                  <a:lnTo>
                    <a:pt x="104" y="360"/>
                  </a:lnTo>
                  <a:lnTo>
                    <a:pt x="138" y="366"/>
                  </a:lnTo>
                  <a:lnTo>
                    <a:pt x="174" y="369"/>
                  </a:lnTo>
                  <a:lnTo>
                    <a:pt x="211" y="366"/>
                  </a:lnTo>
                  <a:lnTo>
                    <a:pt x="246" y="360"/>
                  </a:lnTo>
                  <a:lnTo>
                    <a:pt x="281" y="348"/>
                  </a:lnTo>
                  <a:lnTo>
                    <a:pt x="312" y="331"/>
                  </a:lnTo>
                  <a:lnTo>
                    <a:pt x="340" y="311"/>
                  </a:lnTo>
                  <a:lnTo>
                    <a:pt x="364" y="285"/>
                  </a:lnTo>
                  <a:lnTo>
                    <a:pt x="385" y="256"/>
                  </a:lnTo>
                  <a:lnTo>
                    <a:pt x="399" y="221"/>
                  </a:lnTo>
                  <a:lnTo>
                    <a:pt x="410" y="181"/>
                  </a:lnTo>
                  <a:lnTo>
                    <a:pt x="413" y="146"/>
                  </a:lnTo>
                  <a:lnTo>
                    <a:pt x="410" y="114"/>
                  </a:lnTo>
                  <a:lnTo>
                    <a:pt x="402" y="86"/>
                  </a:lnTo>
                  <a:lnTo>
                    <a:pt x="388" y="61"/>
                  </a:lnTo>
                  <a:lnTo>
                    <a:pt x="368" y="40"/>
                  </a:lnTo>
                  <a:lnTo>
                    <a:pt x="343" y="22"/>
                  </a:lnTo>
                  <a:lnTo>
                    <a:pt x="313" y="10"/>
                  </a:lnTo>
                  <a:lnTo>
                    <a:pt x="279" y="3"/>
                  </a:lnTo>
                  <a:lnTo>
                    <a:pt x="239" y="0"/>
                  </a:lnTo>
                  <a:lnTo>
                    <a:pt x="196" y="3"/>
                  </a:lnTo>
                  <a:lnTo>
                    <a:pt x="154" y="12"/>
                  </a:lnTo>
                  <a:lnTo>
                    <a:pt x="117" y="28"/>
                  </a:lnTo>
                  <a:lnTo>
                    <a:pt x="84" y="49"/>
                  </a:lnTo>
                  <a:lnTo>
                    <a:pt x="56" y="76"/>
                  </a:lnTo>
                  <a:lnTo>
                    <a:pt x="32" y="108"/>
                  </a:lnTo>
                  <a:lnTo>
                    <a:pt x="14" y="146"/>
                  </a:lnTo>
                  <a:lnTo>
                    <a:pt x="4" y="189"/>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1" name="Freeform 10"/>
            <p:cNvSpPr>
              <a:spLocks/>
            </p:cNvSpPr>
            <p:nvPr/>
          </p:nvSpPr>
          <p:spPr bwMode="gray">
            <a:xfrm>
              <a:off x="2425701" y="4776788"/>
              <a:ext cx="649288" cy="585788"/>
            </a:xfrm>
            <a:custGeom>
              <a:avLst/>
              <a:gdLst>
                <a:gd name="T0" fmla="*/ 266 w 409"/>
                <a:gd name="T1" fmla="*/ 143 h 369"/>
                <a:gd name="T2" fmla="*/ 266 w 409"/>
                <a:gd name="T3" fmla="*/ 129 h 369"/>
                <a:gd name="T4" fmla="*/ 263 w 409"/>
                <a:gd name="T5" fmla="*/ 117 h 369"/>
                <a:gd name="T6" fmla="*/ 257 w 409"/>
                <a:gd name="T7" fmla="*/ 107 h 369"/>
                <a:gd name="T8" fmla="*/ 248 w 409"/>
                <a:gd name="T9" fmla="*/ 99 h 369"/>
                <a:gd name="T10" fmla="*/ 237 w 409"/>
                <a:gd name="T11" fmla="*/ 95 h 369"/>
                <a:gd name="T12" fmla="*/ 223 w 409"/>
                <a:gd name="T13" fmla="*/ 93 h 369"/>
                <a:gd name="T14" fmla="*/ 202 w 409"/>
                <a:gd name="T15" fmla="*/ 96 h 369"/>
                <a:gd name="T16" fmla="*/ 186 w 409"/>
                <a:gd name="T17" fmla="*/ 105 h 369"/>
                <a:gd name="T18" fmla="*/ 173 w 409"/>
                <a:gd name="T19" fmla="*/ 117 h 369"/>
                <a:gd name="T20" fmla="*/ 162 w 409"/>
                <a:gd name="T21" fmla="*/ 134 h 369"/>
                <a:gd name="T22" fmla="*/ 153 w 409"/>
                <a:gd name="T23" fmla="*/ 151 h 369"/>
                <a:gd name="T24" fmla="*/ 149 w 409"/>
                <a:gd name="T25" fmla="*/ 169 h 369"/>
                <a:gd name="T26" fmla="*/ 144 w 409"/>
                <a:gd name="T27" fmla="*/ 189 h 369"/>
                <a:gd name="T28" fmla="*/ 141 w 409"/>
                <a:gd name="T29" fmla="*/ 212 h 369"/>
                <a:gd name="T30" fmla="*/ 143 w 409"/>
                <a:gd name="T31" fmla="*/ 233 h 369"/>
                <a:gd name="T32" fmla="*/ 149 w 409"/>
                <a:gd name="T33" fmla="*/ 251 h 369"/>
                <a:gd name="T34" fmla="*/ 158 w 409"/>
                <a:gd name="T35" fmla="*/ 263 h 369"/>
                <a:gd name="T36" fmla="*/ 173 w 409"/>
                <a:gd name="T37" fmla="*/ 272 h 369"/>
                <a:gd name="T38" fmla="*/ 190 w 409"/>
                <a:gd name="T39" fmla="*/ 275 h 369"/>
                <a:gd name="T40" fmla="*/ 210 w 409"/>
                <a:gd name="T41" fmla="*/ 272 h 369"/>
                <a:gd name="T42" fmla="*/ 226 w 409"/>
                <a:gd name="T43" fmla="*/ 264 h 369"/>
                <a:gd name="T44" fmla="*/ 240 w 409"/>
                <a:gd name="T45" fmla="*/ 253 h 369"/>
                <a:gd name="T46" fmla="*/ 248 w 409"/>
                <a:gd name="T47" fmla="*/ 239 h 369"/>
                <a:gd name="T48" fmla="*/ 254 w 409"/>
                <a:gd name="T49" fmla="*/ 223 h 369"/>
                <a:gd name="T50" fmla="*/ 397 w 409"/>
                <a:gd name="T51" fmla="*/ 223 h 369"/>
                <a:gd name="T52" fmla="*/ 385 w 409"/>
                <a:gd name="T53" fmla="*/ 256 h 369"/>
                <a:gd name="T54" fmla="*/ 367 w 409"/>
                <a:gd name="T55" fmla="*/ 284 h 369"/>
                <a:gd name="T56" fmla="*/ 348 w 409"/>
                <a:gd name="T57" fmla="*/ 308 h 369"/>
                <a:gd name="T58" fmla="*/ 324 w 409"/>
                <a:gd name="T59" fmla="*/ 327 h 369"/>
                <a:gd name="T60" fmla="*/ 297 w 409"/>
                <a:gd name="T61" fmla="*/ 343 h 369"/>
                <a:gd name="T62" fmla="*/ 268 w 409"/>
                <a:gd name="T63" fmla="*/ 354 h 369"/>
                <a:gd name="T64" fmla="*/ 238 w 409"/>
                <a:gd name="T65" fmla="*/ 363 h 369"/>
                <a:gd name="T66" fmla="*/ 207 w 409"/>
                <a:gd name="T67" fmla="*/ 367 h 369"/>
                <a:gd name="T68" fmla="*/ 174 w 409"/>
                <a:gd name="T69" fmla="*/ 369 h 369"/>
                <a:gd name="T70" fmla="*/ 137 w 409"/>
                <a:gd name="T71" fmla="*/ 366 h 369"/>
                <a:gd name="T72" fmla="*/ 103 w 409"/>
                <a:gd name="T73" fmla="*/ 360 h 369"/>
                <a:gd name="T74" fmla="*/ 75 w 409"/>
                <a:gd name="T75" fmla="*/ 348 h 369"/>
                <a:gd name="T76" fmla="*/ 48 w 409"/>
                <a:gd name="T77" fmla="*/ 331 h 369"/>
                <a:gd name="T78" fmla="*/ 28 w 409"/>
                <a:gd name="T79" fmla="*/ 311 h 369"/>
                <a:gd name="T80" fmla="*/ 12 w 409"/>
                <a:gd name="T81" fmla="*/ 287 h 369"/>
                <a:gd name="T82" fmla="*/ 3 w 409"/>
                <a:gd name="T83" fmla="*/ 257 h 369"/>
                <a:gd name="T84" fmla="*/ 0 w 409"/>
                <a:gd name="T85" fmla="*/ 224 h 369"/>
                <a:gd name="T86" fmla="*/ 3 w 409"/>
                <a:gd name="T87" fmla="*/ 187 h 369"/>
                <a:gd name="T88" fmla="*/ 14 w 409"/>
                <a:gd name="T89" fmla="*/ 150 h 369"/>
                <a:gd name="T90" fmla="*/ 28 w 409"/>
                <a:gd name="T91" fmla="*/ 116 h 369"/>
                <a:gd name="T92" fmla="*/ 48 w 409"/>
                <a:gd name="T93" fmla="*/ 86 h 369"/>
                <a:gd name="T94" fmla="*/ 72 w 409"/>
                <a:gd name="T95" fmla="*/ 61 h 369"/>
                <a:gd name="T96" fmla="*/ 100 w 409"/>
                <a:gd name="T97" fmla="*/ 38 h 369"/>
                <a:gd name="T98" fmla="*/ 131 w 409"/>
                <a:gd name="T99" fmla="*/ 22 h 369"/>
                <a:gd name="T100" fmla="*/ 165 w 409"/>
                <a:gd name="T101" fmla="*/ 10 h 369"/>
                <a:gd name="T102" fmla="*/ 201 w 409"/>
                <a:gd name="T103" fmla="*/ 3 h 369"/>
                <a:gd name="T104" fmla="*/ 240 w 409"/>
                <a:gd name="T105" fmla="*/ 0 h 369"/>
                <a:gd name="T106" fmla="*/ 271 w 409"/>
                <a:gd name="T107" fmla="*/ 1 h 369"/>
                <a:gd name="T108" fmla="*/ 300 w 409"/>
                <a:gd name="T109" fmla="*/ 6 h 369"/>
                <a:gd name="T110" fmla="*/ 327 w 409"/>
                <a:gd name="T111" fmla="*/ 15 h 369"/>
                <a:gd name="T112" fmla="*/ 352 w 409"/>
                <a:gd name="T113" fmla="*/ 25 h 369"/>
                <a:gd name="T114" fmla="*/ 373 w 409"/>
                <a:gd name="T115" fmla="*/ 41 h 369"/>
                <a:gd name="T116" fmla="*/ 390 w 409"/>
                <a:gd name="T117" fmla="*/ 61 h 369"/>
                <a:gd name="T118" fmla="*/ 402 w 409"/>
                <a:gd name="T119" fmla="*/ 83 h 369"/>
                <a:gd name="T120" fmla="*/ 409 w 409"/>
                <a:gd name="T121" fmla="*/ 111 h 369"/>
                <a:gd name="T122" fmla="*/ 409 w 409"/>
                <a:gd name="T123" fmla="*/ 143 h 369"/>
                <a:gd name="T124" fmla="*/ 266 w 409"/>
                <a:gd name="T125" fmla="*/ 14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9" h="369">
                  <a:moveTo>
                    <a:pt x="266" y="143"/>
                  </a:moveTo>
                  <a:lnTo>
                    <a:pt x="266" y="129"/>
                  </a:lnTo>
                  <a:lnTo>
                    <a:pt x="263" y="117"/>
                  </a:lnTo>
                  <a:lnTo>
                    <a:pt x="257" y="107"/>
                  </a:lnTo>
                  <a:lnTo>
                    <a:pt x="248" y="99"/>
                  </a:lnTo>
                  <a:lnTo>
                    <a:pt x="237" y="95"/>
                  </a:lnTo>
                  <a:lnTo>
                    <a:pt x="223" y="93"/>
                  </a:lnTo>
                  <a:lnTo>
                    <a:pt x="202" y="96"/>
                  </a:lnTo>
                  <a:lnTo>
                    <a:pt x="186" y="105"/>
                  </a:lnTo>
                  <a:lnTo>
                    <a:pt x="173" y="117"/>
                  </a:lnTo>
                  <a:lnTo>
                    <a:pt x="162" y="134"/>
                  </a:lnTo>
                  <a:lnTo>
                    <a:pt x="153" y="151"/>
                  </a:lnTo>
                  <a:lnTo>
                    <a:pt x="149" y="169"/>
                  </a:lnTo>
                  <a:lnTo>
                    <a:pt x="144" y="189"/>
                  </a:lnTo>
                  <a:lnTo>
                    <a:pt x="141" y="212"/>
                  </a:lnTo>
                  <a:lnTo>
                    <a:pt x="143" y="233"/>
                  </a:lnTo>
                  <a:lnTo>
                    <a:pt x="149" y="251"/>
                  </a:lnTo>
                  <a:lnTo>
                    <a:pt x="158" y="263"/>
                  </a:lnTo>
                  <a:lnTo>
                    <a:pt x="173" y="272"/>
                  </a:lnTo>
                  <a:lnTo>
                    <a:pt x="190" y="275"/>
                  </a:lnTo>
                  <a:lnTo>
                    <a:pt x="210" y="272"/>
                  </a:lnTo>
                  <a:lnTo>
                    <a:pt x="226" y="264"/>
                  </a:lnTo>
                  <a:lnTo>
                    <a:pt x="240" y="253"/>
                  </a:lnTo>
                  <a:lnTo>
                    <a:pt x="248" y="239"/>
                  </a:lnTo>
                  <a:lnTo>
                    <a:pt x="254" y="223"/>
                  </a:lnTo>
                  <a:lnTo>
                    <a:pt x="397" y="223"/>
                  </a:lnTo>
                  <a:lnTo>
                    <a:pt x="385" y="256"/>
                  </a:lnTo>
                  <a:lnTo>
                    <a:pt x="367" y="284"/>
                  </a:lnTo>
                  <a:lnTo>
                    <a:pt x="348" y="308"/>
                  </a:lnTo>
                  <a:lnTo>
                    <a:pt x="324" y="327"/>
                  </a:lnTo>
                  <a:lnTo>
                    <a:pt x="297" y="343"/>
                  </a:lnTo>
                  <a:lnTo>
                    <a:pt x="268" y="354"/>
                  </a:lnTo>
                  <a:lnTo>
                    <a:pt x="238" y="363"/>
                  </a:lnTo>
                  <a:lnTo>
                    <a:pt x="207" y="367"/>
                  </a:lnTo>
                  <a:lnTo>
                    <a:pt x="174" y="369"/>
                  </a:lnTo>
                  <a:lnTo>
                    <a:pt x="137" y="366"/>
                  </a:lnTo>
                  <a:lnTo>
                    <a:pt x="103" y="360"/>
                  </a:lnTo>
                  <a:lnTo>
                    <a:pt x="75" y="348"/>
                  </a:lnTo>
                  <a:lnTo>
                    <a:pt x="48" y="331"/>
                  </a:lnTo>
                  <a:lnTo>
                    <a:pt x="28" y="311"/>
                  </a:lnTo>
                  <a:lnTo>
                    <a:pt x="12" y="287"/>
                  </a:lnTo>
                  <a:lnTo>
                    <a:pt x="3" y="257"/>
                  </a:lnTo>
                  <a:lnTo>
                    <a:pt x="0" y="224"/>
                  </a:lnTo>
                  <a:lnTo>
                    <a:pt x="3" y="187"/>
                  </a:lnTo>
                  <a:lnTo>
                    <a:pt x="14" y="150"/>
                  </a:lnTo>
                  <a:lnTo>
                    <a:pt x="28" y="116"/>
                  </a:lnTo>
                  <a:lnTo>
                    <a:pt x="48" y="86"/>
                  </a:lnTo>
                  <a:lnTo>
                    <a:pt x="72" y="61"/>
                  </a:lnTo>
                  <a:lnTo>
                    <a:pt x="100" y="38"/>
                  </a:lnTo>
                  <a:lnTo>
                    <a:pt x="131" y="22"/>
                  </a:lnTo>
                  <a:lnTo>
                    <a:pt x="165" y="10"/>
                  </a:lnTo>
                  <a:lnTo>
                    <a:pt x="201" y="3"/>
                  </a:lnTo>
                  <a:lnTo>
                    <a:pt x="240" y="0"/>
                  </a:lnTo>
                  <a:lnTo>
                    <a:pt x="271" y="1"/>
                  </a:lnTo>
                  <a:lnTo>
                    <a:pt x="300" y="6"/>
                  </a:lnTo>
                  <a:lnTo>
                    <a:pt x="327" y="15"/>
                  </a:lnTo>
                  <a:lnTo>
                    <a:pt x="352" y="25"/>
                  </a:lnTo>
                  <a:lnTo>
                    <a:pt x="373" y="41"/>
                  </a:lnTo>
                  <a:lnTo>
                    <a:pt x="390" y="61"/>
                  </a:lnTo>
                  <a:lnTo>
                    <a:pt x="402" y="83"/>
                  </a:lnTo>
                  <a:lnTo>
                    <a:pt x="409" y="111"/>
                  </a:lnTo>
                  <a:lnTo>
                    <a:pt x="409" y="143"/>
                  </a:lnTo>
                  <a:lnTo>
                    <a:pt x="266" y="14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2" name="Freeform 11"/>
            <p:cNvSpPr>
              <a:spLocks noEditPoints="1"/>
            </p:cNvSpPr>
            <p:nvPr/>
          </p:nvSpPr>
          <p:spPr bwMode="gray">
            <a:xfrm>
              <a:off x="3063876" y="4564063"/>
              <a:ext cx="365125" cy="781050"/>
            </a:xfrm>
            <a:custGeom>
              <a:avLst/>
              <a:gdLst>
                <a:gd name="T0" fmla="*/ 0 w 230"/>
                <a:gd name="T1" fmla="*/ 492 h 492"/>
                <a:gd name="T2" fmla="*/ 62 w 230"/>
                <a:gd name="T3" fmla="*/ 143 h 492"/>
                <a:gd name="T4" fmla="*/ 203 w 230"/>
                <a:gd name="T5" fmla="*/ 143 h 492"/>
                <a:gd name="T6" fmla="*/ 141 w 230"/>
                <a:gd name="T7" fmla="*/ 492 h 492"/>
                <a:gd name="T8" fmla="*/ 0 w 230"/>
                <a:gd name="T9" fmla="*/ 492 h 492"/>
                <a:gd name="T10" fmla="*/ 87 w 230"/>
                <a:gd name="T11" fmla="*/ 0 h 492"/>
                <a:gd name="T12" fmla="*/ 230 w 230"/>
                <a:gd name="T13" fmla="*/ 0 h 492"/>
                <a:gd name="T14" fmla="*/ 211 w 230"/>
                <a:gd name="T15" fmla="*/ 100 h 492"/>
                <a:gd name="T16" fmla="*/ 69 w 230"/>
                <a:gd name="T17" fmla="*/ 100 h 492"/>
                <a:gd name="T18" fmla="*/ 87 w 230"/>
                <a:gd name="T19" fmla="*/ 0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0" h="492">
                  <a:moveTo>
                    <a:pt x="0" y="492"/>
                  </a:moveTo>
                  <a:lnTo>
                    <a:pt x="62" y="143"/>
                  </a:lnTo>
                  <a:lnTo>
                    <a:pt x="203" y="143"/>
                  </a:lnTo>
                  <a:lnTo>
                    <a:pt x="141" y="492"/>
                  </a:lnTo>
                  <a:lnTo>
                    <a:pt x="0" y="492"/>
                  </a:lnTo>
                  <a:close/>
                  <a:moveTo>
                    <a:pt x="87" y="0"/>
                  </a:moveTo>
                  <a:lnTo>
                    <a:pt x="230" y="0"/>
                  </a:lnTo>
                  <a:lnTo>
                    <a:pt x="211" y="100"/>
                  </a:lnTo>
                  <a:lnTo>
                    <a:pt x="69" y="100"/>
                  </a:lnTo>
                  <a:lnTo>
                    <a:pt x="8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3" name="Freeform 12"/>
            <p:cNvSpPr>
              <a:spLocks/>
            </p:cNvSpPr>
            <p:nvPr/>
          </p:nvSpPr>
          <p:spPr bwMode="gray">
            <a:xfrm>
              <a:off x="6357938" y="4179888"/>
              <a:ext cx="180975" cy="539750"/>
            </a:xfrm>
            <a:custGeom>
              <a:avLst/>
              <a:gdLst>
                <a:gd name="T0" fmla="*/ 9 w 114"/>
                <a:gd name="T1" fmla="*/ 47 h 340"/>
                <a:gd name="T2" fmla="*/ 6 w 114"/>
                <a:gd name="T3" fmla="*/ 86 h 340"/>
                <a:gd name="T4" fmla="*/ 3 w 114"/>
                <a:gd name="T5" fmla="*/ 120 h 340"/>
                <a:gd name="T6" fmla="*/ 1 w 114"/>
                <a:gd name="T7" fmla="*/ 153 h 340"/>
                <a:gd name="T8" fmla="*/ 0 w 114"/>
                <a:gd name="T9" fmla="*/ 188 h 340"/>
                <a:gd name="T10" fmla="*/ 0 w 114"/>
                <a:gd name="T11" fmla="*/ 229 h 340"/>
                <a:gd name="T12" fmla="*/ 0 w 114"/>
                <a:gd name="T13" fmla="*/ 246 h 340"/>
                <a:gd name="T14" fmla="*/ 0 w 114"/>
                <a:gd name="T15" fmla="*/ 260 h 340"/>
                <a:gd name="T16" fmla="*/ 0 w 114"/>
                <a:gd name="T17" fmla="*/ 273 h 340"/>
                <a:gd name="T18" fmla="*/ 0 w 114"/>
                <a:gd name="T19" fmla="*/ 290 h 340"/>
                <a:gd name="T20" fmla="*/ 6 w 114"/>
                <a:gd name="T21" fmla="*/ 310 h 340"/>
                <a:gd name="T22" fmla="*/ 18 w 114"/>
                <a:gd name="T23" fmla="*/ 327 h 340"/>
                <a:gd name="T24" fmla="*/ 34 w 114"/>
                <a:gd name="T25" fmla="*/ 337 h 340"/>
                <a:gd name="T26" fmla="*/ 55 w 114"/>
                <a:gd name="T27" fmla="*/ 340 h 340"/>
                <a:gd name="T28" fmla="*/ 76 w 114"/>
                <a:gd name="T29" fmla="*/ 336 h 340"/>
                <a:gd name="T30" fmla="*/ 92 w 114"/>
                <a:gd name="T31" fmla="*/ 324 h 340"/>
                <a:gd name="T32" fmla="*/ 102 w 114"/>
                <a:gd name="T33" fmla="*/ 307 h 340"/>
                <a:gd name="T34" fmla="*/ 105 w 114"/>
                <a:gd name="T35" fmla="*/ 287 h 340"/>
                <a:gd name="T36" fmla="*/ 105 w 114"/>
                <a:gd name="T37" fmla="*/ 270 h 340"/>
                <a:gd name="T38" fmla="*/ 105 w 114"/>
                <a:gd name="T39" fmla="*/ 258 h 340"/>
                <a:gd name="T40" fmla="*/ 105 w 114"/>
                <a:gd name="T41" fmla="*/ 245 h 340"/>
                <a:gd name="T42" fmla="*/ 105 w 114"/>
                <a:gd name="T43" fmla="*/ 229 h 340"/>
                <a:gd name="T44" fmla="*/ 105 w 114"/>
                <a:gd name="T45" fmla="*/ 190 h 340"/>
                <a:gd name="T46" fmla="*/ 107 w 114"/>
                <a:gd name="T47" fmla="*/ 157 h 340"/>
                <a:gd name="T48" fmla="*/ 108 w 114"/>
                <a:gd name="T49" fmla="*/ 126 h 340"/>
                <a:gd name="T50" fmla="*/ 111 w 114"/>
                <a:gd name="T51" fmla="*/ 93 h 340"/>
                <a:gd name="T52" fmla="*/ 114 w 114"/>
                <a:gd name="T53" fmla="*/ 56 h 340"/>
                <a:gd name="T54" fmla="*/ 111 w 114"/>
                <a:gd name="T55" fmla="*/ 35 h 340"/>
                <a:gd name="T56" fmla="*/ 102 w 114"/>
                <a:gd name="T57" fmla="*/ 17 h 340"/>
                <a:gd name="T58" fmla="*/ 86 w 114"/>
                <a:gd name="T59" fmla="*/ 6 h 340"/>
                <a:gd name="T60" fmla="*/ 67 w 114"/>
                <a:gd name="T61" fmla="*/ 0 h 340"/>
                <a:gd name="T62" fmla="*/ 46 w 114"/>
                <a:gd name="T63" fmla="*/ 3 h 340"/>
                <a:gd name="T64" fmla="*/ 28 w 114"/>
                <a:gd name="T65" fmla="*/ 11 h 340"/>
                <a:gd name="T66" fmla="*/ 15 w 114"/>
                <a:gd name="T67" fmla="*/ 26 h 340"/>
                <a:gd name="T68" fmla="*/ 9 w 114"/>
                <a:gd name="T69" fmla="*/ 47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4" h="340">
                  <a:moveTo>
                    <a:pt x="9" y="47"/>
                  </a:moveTo>
                  <a:lnTo>
                    <a:pt x="6" y="86"/>
                  </a:lnTo>
                  <a:lnTo>
                    <a:pt x="3" y="120"/>
                  </a:lnTo>
                  <a:lnTo>
                    <a:pt x="1" y="153"/>
                  </a:lnTo>
                  <a:lnTo>
                    <a:pt x="0" y="188"/>
                  </a:lnTo>
                  <a:lnTo>
                    <a:pt x="0" y="229"/>
                  </a:lnTo>
                  <a:lnTo>
                    <a:pt x="0" y="246"/>
                  </a:lnTo>
                  <a:lnTo>
                    <a:pt x="0" y="260"/>
                  </a:lnTo>
                  <a:lnTo>
                    <a:pt x="0" y="273"/>
                  </a:lnTo>
                  <a:lnTo>
                    <a:pt x="0" y="290"/>
                  </a:lnTo>
                  <a:lnTo>
                    <a:pt x="6" y="310"/>
                  </a:lnTo>
                  <a:lnTo>
                    <a:pt x="18" y="327"/>
                  </a:lnTo>
                  <a:lnTo>
                    <a:pt x="34" y="337"/>
                  </a:lnTo>
                  <a:lnTo>
                    <a:pt x="55" y="340"/>
                  </a:lnTo>
                  <a:lnTo>
                    <a:pt x="76" y="336"/>
                  </a:lnTo>
                  <a:lnTo>
                    <a:pt x="92" y="324"/>
                  </a:lnTo>
                  <a:lnTo>
                    <a:pt x="102" y="307"/>
                  </a:lnTo>
                  <a:lnTo>
                    <a:pt x="105" y="287"/>
                  </a:lnTo>
                  <a:lnTo>
                    <a:pt x="105" y="270"/>
                  </a:lnTo>
                  <a:lnTo>
                    <a:pt x="105" y="258"/>
                  </a:lnTo>
                  <a:lnTo>
                    <a:pt x="105" y="245"/>
                  </a:lnTo>
                  <a:lnTo>
                    <a:pt x="105" y="229"/>
                  </a:lnTo>
                  <a:lnTo>
                    <a:pt x="105" y="190"/>
                  </a:lnTo>
                  <a:lnTo>
                    <a:pt x="107" y="157"/>
                  </a:lnTo>
                  <a:lnTo>
                    <a:pt x="108" y="126"/>
                  </a:lnTo>
                  <a:lnTo>
                    <a:pt x="111" y="93"/>
                  </a:lnTo>
                  <a:lnTo>
                    <a:pt x="114" y="56"/>
                  </a:lnTo>
                  <a:lnTo>
                    <a:pt x="111" y="35"/>
                  </a:lnTo>
                  <a:lnTo>
                    <a:pt x="102" y="17"/>
                  </a:lnTo>
                  <a:lnTo>
                    <a:pt x="86" y="6"/>
                  </a:lnTo>
                  <a:lnTo>
                    <a:pt x="67" y="0"/>
                  </a:lnTo>
                  <a:lnTo>
                    <a:pt x="46" y="3"/>
                  </a:lnTo>
                  <a:lnTo>
                    <a:pt x="28" y="11"/>
                  </a:lnTo>
                  <a:lnTo>
                    <a:pt x="15" y="26"/>
                  </a:lnTo>
                  <a:lnTo>
                    <a:pt x="9" y="47"/>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4" name="Freeform 13"/>
            <p:cNvSpPr>
              <a:spLocks/>
            </p:cNvSpPr>
            <p:nvPr/>
          </p:nvSpPr>
          <p:spPr bwMode="gray">
            <a:xfrm>
              <a:off x="6105526" y="4179888"/>
              <a:ext cx="190500" cy="539750"/>
            </a:xfrm>
            <a:custGeom>
              <a:avLst/>
              <a:gdLst>
                <a:gd name="T0" fmla="*/ 15 w 120"/>
                <a:gd name="T1" fmla="*/ 44 h 340"/>
                <a:gd name="T2" fmla="*/ 10 w 120"/>
                <a:gd name="T3" fmla="*/ 84 h 340"/>
                <a:gd name="T4" fmla="*/ 6 w 120"/>
                <a:gd name="T5" fmla="*/ 119 h 340"/>
                <a:gd name="T6" fmla="*/ 3 w 120"/>
                <a:gd name="T7" fmla="*/ 153 h 340"/>
                <a:gd name="T8" fmla="*/ 1 w 120"/>
                <a:gd name="T9" fmla="*/ 187 h 340"/>
                <a:gd name="T10" fmla="*/ 0 w 120"/>
                <a:gd name="T11" fmla="*/ 229 h 340"/>
                <a:gd name="T12" fmla="*/ 0 w 120"/>
                <a:gd name="T13" fmla="*/ 246 h 340"/>
                <a:gd name="T14" fmla="*/ 1 w 120"/>
                <a:gd name="T15" fmla="*/ 260 h 340"/>
                <a:gd name="T16" fmla="*/ 1 w 120"/>
                <a:gd name="T17" fmla="*/ 273 h 340"/>
                <a:gd name="T18" fmla="*/ 3 w 120"/>
                <a:gd name="T19" fmla="*/ 291 h 340"/>
                <a:gd name="T20" fmla="*/ 7 w 120"/>
                <a:gd name="T21" fmla="*/ 310 h 340"/>
                <a:gd name="T22" fmla="*/ 19 w 120"/>
                <a:gd name="T23" fmla="*/ 327 h 340"/>
                <a:gd name="T24" fmla="*/ 37 w 120"/>
                <a:gd name="T25" fmla="*/ 337 h 340"/>
                <a:gd name="T26" fmla="*/ 58 w 120"/>
                <a:gd name="T27" fmla="*/ 340 h 340"/>
                <a:gd name="T28" fmla="*/ 78 w 120"/>
                <a:gd name="T29" fmla="*/ 336 h 340"/>
                <a:gd name="T30" fmla="*/ 95 w 120"/>
                <a:gd name="T31" fmla="*/ 324 h 340"/>
                <a:gd name="T32" fmla="*/ 105 w 120"/>
                <a:gd name="T33" fmla="*/ 306 h 340"/>
                <a:gd name="T34" fmla="*/ 108 w 120"/>
                <a:gd name="T35" fmla="*/ 287 h 340"/>
                <a:gd name="T36" fmla="*/ 107 w 120"/>
                <a:gd name="T37" fmla="*/ 270 h 340"/>
                <a:gd name="T38" fmla="*/ 107 w 120"/>
                <a:gd name="T39" fmla="*/ 257 h 340"/>
                <a:gd name="T40" fmla="*/ 107 w 120"/>
                <a:gd name="T41" fmla="*/ 245 h 340"/>
                <a:gd name="T42" fmla="*/ 107 w 120"/>
                <a:gd name="T43" fmla="*/ 229 h 340"/>
                <a:gd name="T44" fmla="*/ 107 w 120"/>
                <a:gd name="T45" fmla="*/ 190 h 340"/>
                <a:gd name="T46" fmla="*/ 108 w 120"/>
                <a:gd name="T47" fmla="*/ 157 h 340"/>
                <a:gd name="T48" fmla="*/ 111 w 120"/>
                <a:gd name="T49" fmla="*/ 127 h 340"/>
                <a:gd name="T50" fmla="*/ 116 w 120"/>
                <a:gd name="T51" fmla="*/ 95 h 340"/>
                <a:gd name="T52" fmla="*/ 120 w 120"/>
                <a:gd name="T53" fmla="*/ 59 h 340"/>
                <a:gd name="T54" fmla="*/ 119 w 120"/>
                <a:gd name="T55" fmla="*/ 38 h 340"/>
                <a:gd name="T56" fmla="*/ 110 w 120"/>
                <a:gd name="T57" fmla="*/ 20 h 340"/>
                <a:gd name="T58" fmla="*/ 95 w 120"/>
                <a:gd name="T59" fmla="*/ 7 h 340"/>
                <a:gd name="T60" fmla="*/ 74 w 120"/>
                <a:gd name="T61" fmla="*/ 0 h 340"/>
                <a:gd name="T62" fmla="*/ 53 w 120"/>
                <a:gd name="T63" fmla="*/ 1 h 340"/>
                <a:gd name="T64" fmla="*/ 35 w 120"/>
                <a:gd name="T65" fmla="*/ 10 h 340"/>
                <a:gd name="T66" fmla="*/ 22 w 120"/>
                <a:gd name="T67" fmla="*/ 25 h 340"/>
                <a:gd name="T68" fmla="*/ 15 w 120"/>
                <a:gd name="T69" fmla="*/ 44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0" h="340">
                  <a:moveTo>
                    <a:pt x="15" y="44"/>
                  </a:moveTo>
                  <a:lnTo>
                    <a:pt x="10" y="84"/>
                  </a:lnTo>
                  <a:lnTo>
                    <a:pt x="6" y="119"/>
                  </a:lnTo>
                  <a:lnTo>
                    <a:pt x="3" y="153"/>
                  </a:lnTo>
                  <a:lnTo>
                    <a:pt x="1" y="187"/>
                  </a:lnTo>
                  <a:lnTo>
                    <a:pt x="0" y="229"/>
                  </a:lnTo>
                  <a:lnTo>
                    <a:pt x="0" y="246"/>
                  </a:lnTo>
                  <a:lnTo>
                    <a:pt x="1" y="260"/>
                  </a:lnTo>
                  <a:lnTo>
                    <a:pt x="1" y="273"/>
                  </a:lnTo>
                  <a:lnTo>
                    <a:pt x="3" y="291"/>
                  </a:lnTo>
                  <a:lnTo>
                    <a:pt x="7" y="310"/>
                  </a:lnTo>
                  <a:lnTo>
                    <a:pt x="19" y="327"/>
                  </a:lnTo>
                  <a:lnTo>
                    <a:pt x="37" y="337"/>
                  </a:lnTo>
                  <a:lnTo>
                    <a:pt x="58" y="340"/>
                  </a:lnTo>
                  <a:lnTo>
                    <a:pt x="78" y="336"/>
                  </a:lnTo>
                  <a:lnTo>
                    <a:pt x="95" y="324"/>
                  </a:lnTo>
                  <a:lnTo>
                    <a:pt x="105" y="306"/>
                  </a:lnTo>
                  <a:lnTo>
                    <a:pt x="108" y="287"/>
                  </a:lnTo>
                  <a:lnTo>
                    <a:pt x="107" y="270"/>
                  </a:lnTo>
                  <a:lnTo>
                    <a:pt x="107" y="257"/>
                  </a:lnTo>
                  <a:lnTo>
                    <a:pt x="107" y="245"/>
                  </a:lnTo>
                  <a:lnTo>
                    <a:pt x="107" y="229"/>
                  </a:lnTo>
                  <a:lnTo>
                    <a:pt x="107" y="190"/>
                  </a:lnTo>
                  <a:lnTo>
                    <a:pt x="108" y="157"/>
                  </a:lnTo>
                  <a:lnTo>
                    <a:pt x="111" y="127"/>
                  </a:lnTo>
                  <a:lnTo>
                    <a:pt x="116" y="95"/>
                  </a:lnTo>
                  <a:lnTo>
                    <a:pt x="120" y="59"/>
                  </a:lnTo>
                  <a:lnTo>
                    <a:pt x="119" y="38"/>
                  </a:lnTo>
                  <a:lnTo>
                    <a:pt x="110" y="20"/>
                  </a:lnTo>
                  <a:lnTo>
                    <a:pt x="95" y="7"/>
                  </a:lnTo>
                  <a:lnTo>
                    <a:pt x="74" y="0"/>
                  </a:lnTo>
                  <a:lnTo>
                    <a:pt x="53" y="1"/>
                  </a:lnTo>
                  <a:lnTo>
                    <a:pt x="35" y="10"/>
                  </a:lnTo>
                  <a:lnTo>
                    <a:pt x="22" y="25"/>
                  </a:lnTo>
                  <a:lnTo>
                    <a:pt x="15" y="44"/>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5" name="Freeform 14"/>
            <p:cNvSpPr>
              <a:spLocks/>
            </p:cNvSpPr>
            <p:nvPr/>
          </p:nvSpPr>
          <p:spPr bwMode="gray">
            <a:xfrm>
              <a:off x="6184901" y="5021263"/>
              <a:ext cx="344488" cy="569913"/>
            </a:xfrm>
            <a:custGeom>
              <a:avLst/>
              <a:gdLst>
                <a:gd name="T0" fmla="*/ 2 w 217"/>
                <a:gd name="T1" fmla="*/ 66 h 359"/>
                <a:gd name="T2" fmla="*/ 20 w 217"/>
                <a:gd name="T3" fmla="*/ 128 h 359"/>
                <a:gd name="T4" fmla="*/ 42 w 217"/>
                <a:gd name="T5" fmla="*/ 185 h 359"/>
                <a:gd name="T6" fmla="*/ 64 w 217"/>
                <a:gd name="T7" fmla="*/ 237 h 359"/>
                <a:gd name="T8" fmla="*/ 91 w 217"/>
                <a:gd name="T9" fmla="*/ 286 h 359"/>
                <a:gd name="T10" fmla="*/ 119 w 217"/>
                <a:gd name="T11" fmla="*/ 335 h 359"/>
                <a:gd name="T12" fmla="*/ 131 w 217"/>
                <a:gd name="T13" fmla="*/ 347 h 359"/>
                <a:gd name="T14" fmla="*/ 144 w 217"/>
                <a:gd name="T15" fmla="*/ 356 h 359"/>
                <a:gd name="T16" fmla="*/ 161 w 217"/>
                <a:gd name="T17" fmla="*/ 359 h 359"/>
                <a:gd name="T18" fmla="*/ 177 w 217"/>
                <a:gd name="T19" fmla="*/ 357 h 359"/>
                <a:gd name="T20" fmla="*/ 192 w 217"/>
                <a:gd name="T21" fmla="*/ 351 h 359"/>
                <a:gd name="T22" fmla="*/ 205 w 217"/>
                <a:gd name="T23" fmla="*/ 341 h 359"/>
                <a:gd name="T24" fmla="*/ 214 w 217"/>
                <a:gd name="T25" fmla="*/ 326 h 359"/>
                <a:gd name="T26" fmla="*/ 217 w 217"/>
                <a:gd name="T27" fmla="*/ 311 h 359"/>
                <a:gd name="T28" fmla="*/ 216 w 217"/>
                <a:gd name="T29" fmla="*/ 295 h 359"/>
                <a:gd name="T30" fmla="*/ 210 w 217"/>
                <a:gd name="T31" fmla="*/ 280 h 359"/>
                <a:gd name="T32" fmla="*/ 185 w 217"/>
                <a:gd name="T33" fmla="*/ 238 h 359"/>
                <a:gd name="T34" fmla="*/ 161 w 217"/>
                <a:gd name="T35" fmla="*/ 194 h 359"/>
                <a:gd name="T36" fmla="*/ 140 w 217"/>
                <a:gd name="T37" fmla="*/ 148 h 359"/>
                <a:gd name="T38" fmla="*/ 121 w 217"/>
                <a:gd name="T39" fmla="*/ 97 h 359"/>
                <a:gd name="T40" fmla="*/ 104 w 217"/>
                <a:gd name="T41" fmla="*/ 41 h 359"/>
                <a:gd name="T42" fmla="*/ 98 w 217"/>
                <a:gd name="T43" fmla="*/ 26 h 359"/>
                <a:gd name="T44" fmla="*/ 86 w 217"/>
                <a:gd name="T45" fmla="*/ 12 h 359"/>
                <a:gd name="T46" fmla="*/ 73 w 217"/>
                <a:gd name="T47" fmla="*/ 5 h 359"/>
                <a:gd name="T48" fmla="*/ 57 w 217"/>
                <a:gd name="T49" fmla="*/ 0 h 359"/>
                <a:gd name="T50" fmla="*/ 40 w 217"/>
                <a:gd name="T51" fmla="*/ 2 h 359"/>
                <a:gd name="T52" fmla="*/ 24 w 217"/>
                <a:gd name="T53" fmla="*/ 9 h 359"/>
                <a:gd name="T54" fmla="*/ 12 w 217"/>
                <a:gd name="T55" fmla="*/ 20 h 359"/>
                <a:gd name="T56" fmla="*/ 5 w 217"/>
                <a:gd name="T57" fmla="*/ 33 h 359"/>
                <a:gd name="T58" fmla="*/ 0 w 217"/>
                <a:gd name="T59" fmla="*/ 50 h 359"/>
                <a:gd name="T60" fmla="*/ 2 w 217"/>
                <a:gd name="T61" fmla="*/ 66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17" h="359">
                  <a:moveTo>
                    <a:pt x="2" y="66"/>
                  </a:moveTo>
                  <a:lnTo>
                    <a:pt x="20" y="128"/>
                  </a:lnTo>
                  <a:lnTo>
                    <a:pt x="42" y="185"/>
                  </a:lnTo>
                  <a:lnTo>
                    <a:pt x="64" y="237"/>
                  </a:lnTo>
                  <a:lnTo>
                    <a:pt x="91" y="286"/>
                  </a:lnTo>
                  <a:lnTo>
                    <a:pt x="119" y="335"/>
                  </a:lnTo>
                  <a:lnTo>
                    <a:pt x="131" y="347"/>
                  </a:lnTo>
                  <a:lnTo>
                    <a:pt x="144" y="356"/>
                  </a:lnTo>
                  <a:lnTo>
                    <a:pt x="161" y="359"/>
                  </a:lnTo>
                  <a:lnTo>
                    <a:pt x="177" y="357"/>
                  </a:lnTo>
                  <a:lnTo>
                    <a:pt x="192" y="351"/>
                  </a:lnTo>
                  <a:lnTo>
                    <a:pt x="205" y="341"/>
                  </a:lnTo>
                  <a:lnTo>
                    <a:pt x="214" y="326"/>
                  </a:lnTo>
                  <a:lnTo>
                    <a:pt x="217" y="311"/>
                  </a:lnTo>
                  <a:lnTo>
                    <a:pt x="216" y="295"/>
                  </a:lnTo>
                  <a:lnTo>
                    <a:pt x="210" y="280"/>
                  </a:lnTo>
                  <a:lnTo>
                    <a:pt x="185" y="238"/>
                  </a:lnTo>
                  <a:lnTo>
                    <a:pt x="161" y="194"/>
                  </a:lnTo>
                  <a:lnTo>
                    <a:pt x="140" y="148"/>
                  </a:lnTo>
                  <a:lnTo>
                    <a:pt x="121" y="97"/>
                  </a:lnTo>
                  <a:lnTo>
                    <a:pt x="104" y="41"/>
                  </a:lnTo>
                  <a:lnTo>
                    <a:pt x="98" y="26"/>
                  </a:lnTo>
                  <a:lnTo>
                    <a:pt x="86" y="12"/>
                  </a:lnTo>
                  <a:lnTo>
                    <a:pt x="73" y="5"/>
                  </a:lnTo>
                  <a:lnTo>
                    <a:pt x="57" y="0"/>
                  </a:lnTo>
                  <a:lnTo>
                    <a:pt x="40" y="2"/>
                  </a:lnTo>
                  <a:lnTo>
                    <a:pt x="24" y="9"/>
                  </a:lnTo>
                  <a:lnTo>
                    <a:pt x="12" y="20"/>
                  </a:lnTo>
                  <a:lnTo>
                    <a:pt x="5" y="33"/>
                  </a:lnTo>
                  <a:lnTo>
                    <a:pt x="0" y="50"/>
                  </a:lnTo>
                  <a:lnTo>
                    <a:pt x="2" y="6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6" name="Freeform 15"/>
            <p:cNvSpPr>
              <a:spLocks/>
            </p:cNvSpPr>
            <p:nvPr/>
          </p:nvSpPr>
          <p:spPr bwMode="gray">
            <a:xfrm>
              <a:off x="6619876" y="3940175"/>
              <a:ext cx="558800" cy="166688"/>
            </a:xfrm>
            <a:custGeom>
              <a:avLst/>
              <a:gdLst>
                <a:gd name="T0" fmla="*/ 298 w 352"/>
                <a:gd name="T1" fmla="*/ 0 h 105"/>
                <a:gd name="T2" fmla="*/ 53 w 352"/>
                <a:gd name="T3" fmla="*/ 0 h 105"/>
                <a:gd name="T4" fmla="*/ 32 w 352"/>
                <a:gd name="T5" fmla="*/ 5 h 105"/>
                <a:gd name="T6" fmla="*/ 16 w 352"/>
                <a:gd name="T7" fmla="*/ 15 h 105"/>
                <a:gd name="T8" fmla="*/ 4 w 352"/>
                <a:gd name="T9" fmla="*/ 32 h 105"/>
                <a:gd name="T10" fmla="*/ 0 w 352"/>
                <a:gd name="T11" fmla="*/ 52 h 105"/>
                <a:gd name="T12" fmla="*/ 4 w 352"/>
                <a:gd name="T13" fmla="*/ 73 h 105"/>
                <a:gd name="T14" fmla="*/ 16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6" y="15"/>
                  </a:lnTo>
                  <a:lnTo>
                    <a:pt x="4" y="32"/>
                  </a:lnTo>
                  <a:lnTo>
                    <a:pt x="0" y="52"/>
                  </a:lnTo>
                  <a:lnTo>
                    <a:pt x="4" y="73"/>
                  </a:lnTo>
                  <a:lnTo>
                    <a:pt x="16"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7" name="Freeform 16"/>
            <p:cNvSpPr>
              <a:spLocks/>
            </p:cNvSpPr>
            <p:nvPr/>
          </p:nvSpPr>
          <p:spPr bwMode="gray">
            <a:xfrm>
              <a:off x="5510213" y="4791075"/>
              <a:ext cx="558800" cy="165100"/>
            </a:xfrm>
            <a:custGeom>
              <a:avLst/>
              <a:gdLst>
                <a:gd name="T0" fmla="*/ 299 w 352"/>
                <a:gd name="T1" fmla="*/ 0 h 104"/>
                <a:gd name="T2" fmla="*/ 54 w 352"/>
                <a:gd name="T3" fmla="*/ 0 h 104"/>
                <a:gd name="T4" fmla="*/ 33 w 352"/>
                <a:gd name="T5" fmla="*/ 4 h 104"/>
                <a:gd name="T6" fmla="*/ 16 w 352"/>
                <a:gd name="T7" fmla="*/ 16 h 104"/>
                <a:gd name="T8" fmla="*/ 5 w 352"/>
                <a:gd name="T9" fmla="*/ 32 h 104"/>
                <a:gd name="T10" fmla="*/ 0 w 352"/>
                <a:gd name="T11" fmla="*/ 52 h 104"/>
                <a:gd name="T12" fmla="*/ 5 w 352"/>
                <a:gd name="T13" fmla="*/ 73 h 104"/>
                <a:gd name="T14" fmla="*/ 16 w 352"/>
                <a:gd name="T15" fmla="*/ 89 h 104"/>
                <a:gd name="T16" fmla="*/ 33 w 352"/>
                <a:gd name="T17" fmla="*/ 101 h 104"/>
                <a:gd name="T18" fmla="*/ 54 w 352"/>
                <a:gd name="T19" fmla="*/ 104 h 104"/>
                <a:gd name="T20" fmla="*/ 299 w 352"/>
                <a:gd name="T21" fmla="*/ 104 h 104"/>
                <a:gd name="T22" fmla="*/ 320 w 352"/>
                <a:gd name="T23" fmla="*/ 101 h 104"/>
                <a:gd name="T24" fmla="*/ 336 w 352"/>
                <a:gd name="T25" fmla="*/ 89 h 104"/>
                <a:gd name="T26" fmla="*/ 348 w 352"/>
                <a:gd name="T27" fmla="*/ 73 h 104"/>
                <a:gd name="T28" fmla="*/ 352 w 352"/>
                <a:gd name="T29" fmla="*/ 52 h 104"/>
                <a:gd name="T30" fmla="*/ 348 w 352"/>
                <a:gd name="T31" fmla="*/ 32 h 104"/>
                <a:gd name="T32" fmla="*/ 336 w 352"/>
                <a:gd name="T33" fmla="*/ 16 h 104"/>
                <a:gd name="T34" fmla="*/ 320 w 352"/>
                <a:gd name="T35" fmla="*/ 4 h 104"/>
                <a:gd name="T36" fmla="*/ 299 w 352"/>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4">
                  <a:moveTo>
                    <a:pt x="299" y="0"/>
                  </a:moveTo>
                  <a:lnTo>
                    <a:pt x="54" y="0"/>
                  </a:lnTo>
                  <a:lnTo>
                    <a:pt x="33" y="4"/>
                  </a:lnTo>
                  <a:lnTo>
                    <a:pt x="16" y="16"/>
                  </a:lnTo>
                  <a:lnTo>
                    <a:pt x="5" y="32"/>
                  </a:lnTo>
                  <a:lnTo>
                    <a:pt x="0" y="52"/>
                  </a:lnTo>
                  <a:lnTo>
                    <a:pt x="5" y="73"/>
                  </a:lnTo>
                  <a:lnTo>
                    <a:pt x="16" y="89"/>
                  </a:lnTo>
                  <a:lnTo>
                    <a:pt x="33" y="101"/>
                  </a:lnTo>
                  <a:lnTo>
                    <a:pt x="54" y="104"/>
                  </a:lnTo>
                  <a:lnTo>
                    <a:pt x="299" y="104"/>
                  </a:lnTo>
                  <a:lnTo>
                    <a:pt x="320" y="101"/>
                  </a:lnTo>
                  <a:lnTo>
                    <a:pt x="336" y="89"/>
                  </a:lnTo>
                  <a:lnTo>
                    <a:pt x="348" y="73"/>
                  </a:lnTo>
                  <a:lnTo>
                    <a:pt x="352" y="52"/>
                  </a:lnTo>
                  <a:lnTo>
                    <a:pt x="348" y="32"/>
                  </a:lnTo>
                  <a:lnTo>
                    <a:pt x="336" y="16"/>
                  </a:lnTo>
                  <a:lnTo>
                    <a:pt x="320" y="4"/>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8" name="Freeform 17"/>
            <p:cNvSpPr>
              <a:spLocks/>
            </p:cNvSpPr>
            <p:nvPr/>
          </p:nvSpPr>
          <p:spPr bwMode="gray">
            <a:xfrm>
              <a:off x="7546976" y="4179888"/>
              <a:ext cx="557213" cy="165100"/>
            </a:xfrm>
            <a:custGeom>
              <a:avLst/>
              <a:gdLst>
                <a:gd name="T0" fmla="*/ 297 w 351"/>
                <a:gd name="T1" fmla="*/ 0 h 104"/>
                <a:gd name="T2" fmla="*/ 52 w 351"/>
                <a:gd name="T3" fmla="*/ 0 h 104"/>
                <a:gd name="T4" fmla="*/ 31 w 351"/>
                <a:gd name="T5" fmla="*/ 4 h 104"/>
                <a:gd name="T6" fmla="*/ 15 w 351"/>
                <a:gd name="T7" fmla="*/ 16 h 104"/>
                <a:gd name="T8" fmla="*/ 3 w 351"/>
                <a:gd name="T9" fmla="*/ 32 h 104"/>
                <a:gd name="T10" fmla="*/ 0 w 351"/>
                <a:gd name="T11" fmla="*/ 52 h 104"/>
                <a:gd name="T12" fmla="*/ 3 w 351"/>
                <a:gd name="T13" fmla="*/ 72 h 104"/>
                <a:gd name="T14" fmla="*/ 15 w 351"/>
                <a:gd name="T15" fmla="*/ 89 h 104"/>
                <a:gd name="T16" fmla="*/ 31 w 351"/>
                <a:gd name="T17" fmla="*/ 101 h 104"/>
                <a:gd name="T18" fmla="*/ 52 w 351"/>
                <a:gd name="T19" fmla="*/ 104 h 104"/>
                <a:gd name="T20" fmla="*/ 297 w 351"/>
                <a:gd name="T21" fmla="*/ 104 h 104"/>
                <a:gd name="T22" fmla="*/ 318 w 351"/>
                <a:gd name="T23" fmla="*/ 101 h 104"/>
                <a:gd name="T24" fmla="*/ 336 w 351"/>
                <a:gd name="T25" fmla="*/ 89 h 104"/>
                <a:gd name="T26" fmla="*/ 346 w 351"/>
                <a:gd name="T27" fmla="*/ 72 h 104"/>
                <a:gd name="T28" fmla="*/ 351 w 351"/>
                <a:gd name="T29" fmla="*/ 52 h 104"/>
                <a:gd name="T30" fmla="*/ 346 w 351"/>
                <a:gd name="T31" fmla="*/ 32 h 104"/>
                <a:gd name="T32" fmla="*/ 336 w 351"/>
                <a:gd name="T33" fmla="*/ 16 h 104"/>
                <a:gd name="T34" fmla="*/ 318 w 351"/>
                <a:gd name="T35" fmla="*/ 4 h 104"/>
                <a:gd name="T36" fmla="*/ 297 w 351"/>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4">
                  <a:moveTo>
                    <a:pt x="297" y="0"/>
                  </a:moveTo>
                  <a:lnTo>
                    <a:pt x="52" y="0"/>
                  </a:lnTo>
                  <a:lnTo>
                    <a:pt x="31" y="4"/>
                  </a:lnTo>
                  <a:lnTo>
                    <a:pt x="15" y="16"/>
                  </a:lnTo>
                  <a:lnTo>
                    <a:pt x="3" y="32"/>
                  </a:lnTo>
                  <a:lnTo>
                    <a:pt x="0" y="52"/>
                  </a:lnTo>
                  <a:lnTo>
                    <a:pt x="3" y="72"/>
                  </a:lnTo>
                  <a:lnTo>
                    <a:pt x="15" y="89"/>
                  </a:lnTo>
                  <a:lnTo>
                    <a:pt x="31" y="101"/>
                  </a:lnTo>
                  <a:lnTo>
                    <a:pt x="52" y="104"/>
                  </a:lnTo>
                  <a:lnTo>
                    <a:pt x="297" y="104"/>
                  </a:lnTo>
                  <a:lnTo>
                    <a:pt x="318" y="101"/>
                  </a:lnTo>
                  <a:lnTo>
                    <a:pt x="336" y="89"/>
                  </a:lnTo>
                  <a:lnTo>
                    <a:pt x="346" y="72"/>
                  </a:lnTo>
                  <a:lnTo>
                    <a:pt x="351" y="52"/>
                  </a:lnTo>
                  <a:lnTo>
                    <a:pt x="346" y="32"/>
                  </a:lnTo>
                  <a:lnTo>
                    <a:pt x="336" y="16"/>
                  </a:lnTo>
                  <a:lnTo>
                    <a:pt x="318" y="4"/>
                  </a:lnTo>
                  <a:lnTo>
                    <a:pt x="297"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19" name="Freeform 18"/>
            <p:cNvSpPr>
              <a:spLocks/>
            </p:cNvSpPr>
            <p:nvPr/>
          </p:nvSpPr>
          <p:spPr bwMode="gray">
            <a:xfrm>
              <a:off x="6619876" y="4179888"/>
              <a:ext cx="615950" cy="165100"/>
            </a:xfrm>
            <a:custGeom>
              <a:avLst/>
              <a:gdLst>
                <a:gd name="T0" fmla="*/ 334 w 388"/>
                <a:gd name="T1" fmla="*/ 0 h 104"/>
                <a:gd name="T2" fmla="*/ 53 w 388"/>
                <a:gd name="T3" fmla="*/ 0 h 104"/>
                <a:gd name="T4" fmla="*/ 32 w 388"/>
                <a:gd name="T5" fmla="*/ 4 h 104"/>
                <a:gd name="T6" fmla="*/ 16 w 388"/>
                <a:gd name="T7" fmla="*/ 16 h 104"/>
                <a:gd name="T8" fmla="*/ 4 w 388"/>
                <a:gd name="T9" fmla="*/ 32 h 104"/>
                <a:gd name="T10" fmla="*/ 0 w 388"/>
                <a:gd name="T11" fmla="*/ 52 h 104"/>
                <a:gd name="T12" fmla="*/ 4 w 388"/>
                <a:gd name="T13" fmla="*/ 72 h 104"/>
                <a:gd name="T14" fmla="*/ 16 w 388"/>
                <a:gd name="T15" fmla="*/ 89 h 104"/>
                <a:gd name="T16" fmla="*/ 32 w 388"/>
                <a:gd name="T17" fmla="*/ 101 h 104"/>
                <a:gd name="T18" fmla="*/ 53 w 388"/>
                <a:gd name="T19" fmla="*/ 104 h 104"/>
                <a:gd name="T20" fmla="*/ 334 w 388"/>
                <a:gd name="T21" fmla="*/ 104 h 104"/>
                <a:gd name="T22" fmla="*/ 355 w 388"/>
                <a:gd name="T23" fmla="*/ 101 h 104"/>
                <a:gd name="T24" fmla="*/ 371 w 388"/>
                <a:gd name="T25" fmla="*/ 89 h 104"/>
                <a:gd name="T26" fmla="*/ 383 w 388"/>
                <a:gd name="T27" fmla="*/ 72 h 104"/>
                <a:gd name="T28" fmla="*/ 388 w 388"/>
                <a:gd name="T29" fmla="*/ 52 h 104"/>
                <a:gd name="T30" fmla="*/ 383 w 388"/>
                <a:gd name="T31" fmla="*/ 32 h 104"/>
                <a:gd name="T32" fmla="*/ 371 w 388"/>
                <a:gd name="T33" fmla="*/ 16 h 104"/>
                <a:gd name="T34" fmla="*/ 355 w 388"/>
                <a:gd name="T35" fmla="*/ 4 h 104"/>
                <a:gd name="T36" fmla="*/ 334 w 388"/>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8" h="104">
                  <a:moveTo>
                    <a:pt x="334" y="0"/>
                  </a:moveTo>
                  <a:lnTo>
                    <a:pt x="53" y="0"/>
                  </a:lnTo>
                  <a:lnTo>
                    <a:pt x="32" y="4"/>
                  </a:lnTo>
                  <a:lnTo>
                    <a:pt x="16" y="16"/>
                  </a:lnTo>
                  <a:lnTo>
                    <a:pt x="4" y="32"/>
                  </a:lnTo>
                  <a:lnTo>
                    <a:pt x="0" y="52"/>
                  </a:lnTo>
                  <a:lnTo>
                    <a:pt x="4" y="72"/>
                  </a:lnTo>
                  <a:lnTo>
                    <a:pt x="16" y="89"/>
                  </a:lnTo>
                  <a:lnTo>
                    <a:pt x="32" y="101"/>
                  </a:lnTo>
                  <a:lnTo>
                    <a:pt x="53" y="104"/>
                  </a:lnTo>
                  <a:lnTo>
                    <a:pt x="334" y="104"/>
                  </a:lnTo>
                  <a:lnTo>
                    <a:pt x="355" y="101"/>
                  </a:lnTo>
                  <a:lnTo>
                    <a:pt x="371" y="89"/>
                  </a:lnTo>
                  <a:lnTo>
                    <a:pt x="383" y="72"/>
                  </a:lnTo>
                  <a:lnTo>
                    <a:pt x="388"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0" name="Freeform 19"/>
            <p:cNvSpPr>
              <a:spLocks/>
            </p:cNvSpPr>
            <p:nvPr/>
          </p:nvSpPr>
          <p:spPr bwMode="gray">
            <a:xfrm>
              <a:off x="6381751" y="4791075"/>
              <a:ext cx="612775" cy="165100"/>
            </a:xfrm>
            <a:custGeom>
              <a:avLst/>
              <a:gdLst>
                <a:gd name="T0" fmla="*/ 334 w 386"/>
                <a:gd name="T1" fmla="*/ 0 h 104"/>
                <a:gd name="T2" fmla="*/ 53 w 386"/>
                <a:gd name="T3" fmla="*/ 0 h 104"/>
                <a:gd name="T4" fmla="*/ 32 w 386"/>
                <a:gd name="T5" fmla="*/ 4 h 104"/>
                <a:gd name="T6" fmla="*/ 16 w 386"/>
                <a:gd name="T7" fmla="*/ 16 h 104"/>
                <a:gd name="T8" fmla="*/ 4 w 386"/>
                <a:gd name="T9" fmla="*/ 32 h 104"/>
                <a:gd name="T10" fmla="*/ 0 w 386"/>
                <a:gd name="T11" fmla="*/ 52 h 104"/>
                <a:gd name="T12" fmla="*/ 4 w 386"/>
                <a:gd name="T13" fmla="*/ 73 h 104"/>
                <a:gd name="T14" fmla="*/ 16 w 386"/>
                <a:gd name="T15" fmla="*/ 89 h 104"/>
                <a:gd name="T16" fmla="*/ 32 w 386"/>
                <a:gd name="T17" fmla="*/ 101 h 104"/>
                <a:gd name="T18" fmla="*/ 53 w 386"/>
                <a:gd name="T19" fmla="*/ 104 h 104"/>
                <a:gd name="T20" fmla="*/ 334 w 386"/>
                <a:gd name="T21" fmla="*/ 104 h 104"/>
                <a:gd name="T22" fmla="*/ 355 w 386"/>
                <a:gd name="T23" fmla="*/ 101 h 104"/>
                <a:gd name="T24" fmla="*/ 371 w 386"/>
                <a:gd name="T25" fmla="*/ 89 h 104"/>
                <a:gd name="T26" fmla="*/ 383 w 386"/>
                <a:gd name="T27" fmla="*/ 73 h 104"/>
                <a:gd name="T28" fmla="*/ 386 w 386"/>
                <a:gd name="T29" fmla="*/ 52 h 104"/>
                <a:gd name="T30" fmla="*/ 383 w 386"/>
                <a:gd name="T31" fmla="*/ 32 h 104"/>
                <a:gd name="T32" fmla="*/ 371 w 386"/>
                <a:gd name="T33" fmla="*/ 16 h 104"/>
                <a:gd name="T34" fmla="*/ 355 w 386"/>
                <a:gd name="T35" fmla="*/ 4 h 104"/>
                <a:gd name="T36" fmla="*/ 334 w 386"/>
                <a:gd name="T37"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6" h="104">
                  <a:moveTo>
                    <a:pt x="334" y="0"/>
                  </a:moveTo>
                  <a:lnTo>
                    <a:pt x="53" y="0"/>
                  </a:lnTo>
                  <a:lnTo>
                    <a:pt x="32" y="4"/>
                  </a:lnTo>
                  <a:lnTo>
                    <a:pt x="16" y="16"/>
                  </a:lnTo>
                  <a:lnTo>
                    <a:pt x="4" y="32"/>
                  </a:lnTo>
                  <a:lnTo>
                    <a:pt x="0" y="52"/>
                  </a:lnTo>
                  <a:lnTo>
                    <a:pt x="4" y="73"/>
                  </a:lnTo>
                  <a:lnTo>
                    <a:pt x="16" y="89"/>
                  </a:lnTo>
                  <a:lnTo>
                    <a:pt x="32" y="101"/>
                  </a:lnTo>
                  <a:lnTo>
                    <a:pt x="53" y="104"/>
                  </a:lnTo>
                  <a:lnTo>
                    <a:pt x="334" y="104"/>
                  </a:lnTo>
                  <a:lnTo>
                    <a:pt x="355" y="101"/>
                  </a:lnTo>
                  <a:lnTo>
                    <a:pt x="371" y="89"/>
                  </a:lnTo>
                  <a:lnTo>
                    <a:pt x="383" y="73"/>
                  </a:lnTo>
                  <a:lnTo>
                    <a:pt x="386" y="52"/>
                  </a:lnTo>
                  <a:lnTo>
                    <a:pt x="383" y="32"/>
                  </a:lnTo>
                  <a:lnTo>
                    <a:pt x="371" y="16"/>
                  </a:lnTo>
                  <a:lnTo>
                    <a:pt x="355" y="4"/>
                  </a:lnTo>
                  <a:lnTo>
                    <a:pt x="33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1" name="Freeform 20"/>
            <p:cNvSpPr>
              <a:spLocks/>
            </p:cNvSpPr>
            <p:nvPr/>
          </p:nvSpPr>
          <p:spPr bwMode="gray">
            <a:xfrm>
              <a:off x="6437313" y="5021263"/>
              <a:ext cx="557213" cy="166688"/>
            </a:xfrm>
            <a:custGeom>
              <a:avLst/>
              <a:gdLst>
                <a:gd name="T0" fmla="*/ 299 w 351"/>
                <a:gd name="T1" fmla="*/ 0 h 105"/>
                <a:gd name="T2" fmla="*/ 54 w 351"/>
                <a:gd name="T3" fmla="*/ 0 h 105"/>
                <a:gd name="T4" fmla="*/ 33 w 351"/>
                <a:gd name="T5" fmla="*/ 5 h 105"/>
                <a:gd name="T6" fmla="*/ 15 w 351"/>
                <a:gd name="T7" fmla="*/ 17 h 105"/>
                <a:gd name="T8" fmla="*/ 5 w 351"/>
                <a:gd name="T9" fmla="*/ 33 h 105"/>
                <a:gd name="T10" fmla="*/ 0 w 351"/>
                <a:gd name="T11" fmla="*/ 52 h 105"/>
                <a:gd name="T12" fmla="*/ 5 w 351"/>
                <a:gd name="T13" fmla="*/ 73 h 105"/>
                <a:gd name="T14" fmla="*/ 15 w 351"/>
                <a:gd name="T15" fmla="*/ 90 h 105"/>
                <a:gd name="T16" fmla="*/ 33 w 351"/>
                <a:gd name="T17" fmla="*/ 102 h 105"/>
                <a:gd name="T18" fmla="*/ 54 w 351"/>
                <a:gd name="T19" fmla="*/ 105 h 105"/>
                <a:gd name="T20" fmla="*/ 299 w 351"/>
                <a:gd name="T21" fmla="*/ 105 h 105"/>
                <a:gd name="T22" fmla="*/ 320 w 351"/>
                <a:gd name="T23" fmla="*/ 102 h 105"/>
                <a:gd name="T24" fmla="*/ 336 w 351"/>
                <a:gd name="T25" fmla="*/ 90 h 105"/>
                <a:gd name="T26" fmla="*/ 348 w 351"/>
                <a:gd name="T27" fmla="*/ 73 h 105"/>
                <a:gd name="T28" fmla="*/ 351 w 351"/>
                <a:gd name="T29" fmla="*/ 52 h 105"/>
                <a:gd name="T30" fmla="*/ 348 w 351"/>
                <a:gd name="T31" fmla="*/ 33 h 105"/>
                <a:gd name="T32" fmla="*/ 336 w 351"/>
                <a:gd name="T33" fmla="*/ 17 h 105"/>
                <a:gd name="T34" fmla="*/ 320 w 351"/>
                <a:gd name="T35" fmla="*/ 5 h 105"/>
                <a:gd name="T36" fmla="*/ 299 w 351"/>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1" h="105">
                  <a:moveTo>
                    <a:pt x="299" y="0"/>
                  </a:moveTo>
                  <a:lnTo>
                    <a:pt x="54" y="0"/>
                  </a:lnTo>
                  <a:lnTo>
                    <a:pt x="33" y="5"/>
                  </a:lnTo>
                  <a:lnTo>
                    <a:pt x="15" y="17"/>
                  </a:lnTo>
                  <a:lnTo>
                    <a:pt x="5" y="33"/>
                  </a:lnTo>
                  <a:lnTo>
                    <a:pt x="0" y="52"/>
                  </a:lnTo>
                  <a:lnTo>
                    <a:pt x="5" y="73"/>
                  </a:lnTo>
                  <a:lnTo>
                    <a:pt x="15" y="90"/>
                  </a:lnTo>
                  <a:lnTo>
                    <a:pt x="33" y="102"/>
                  </a:lnTo>
                  <a:lnTo>
                    <a:pt x="54" y="105"/>
                  </a:lnTo>
                  <a:lnTo>
                    <a:pt x="299" y="105"/>
                  </a:lnTo>
                  <a:lnTo>
                    <a:pt x="320" y="102"/>
                  </a:lnTo>
                  <a:lnTo>
                    <a:pt x="336" y="90"/>
                  </a:lnTo>
                  <a:lnTo>
                    <a:pt x="348" y="73"/>
                  </a:lnTo>
                  <a:lnTo>
                    <a:pt x="351"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2" name="Freeform 21"/>
            <p:cNvSpPr>
              <a:spLocks/>
            </p:cNvSpPr>
            <p:nvPr/>
          </p:nvSpPr>
          <p:spPr bwMode="gray">
            <a:xfrm>
              <a:off x="6450013" y="3332163"/>
              <a:ext cx="346075" cy="544513"/>
            </a:xfrm>
            <a:custGeom>
              <a:avLst/>
              <a:gdLst>
                <a:gd name="T0" fmla="*/ 126 w 218"/>
                <a:gd name="T1" fmla="*/ 18 h 343"/>
                <a:gd name="T2" fmla="*/ 101 w 218"/>
                <a:gd name="T3" fmla="*/ 49 h 343"/>
                <a:gd name="T4" fmla="*/ 77 w 218"/>
                <a:gd name="T5" fmla="*/ 83 h 343"/>
                <a:gd name="T6" fmla="*/ 56 w 218"/>
                <a:gd name="T7" fmla="*/ 122 h 343"/>
                <a:gd name="T8" fmla="*/ 37 w 218"/>
                <a:gd name="T9" fmla="*/ 166 h 343"/>
                <a:gd name="T10" fmla="*/ 19 w 218"/>
                <a:gd name="T11" fmla="*/ 218 h 343"/>
                <a:gd name="T12" fmla="*/ 1 w 218"/>
                <a:gd name="T13" fmla="*/ 278 h 343"/>
                <a:gd name="T14" fmla="*/ 0 w 218"/>
                <a:gd name="T15" fmla="*/ 294 h 343"/>
                <a:gd name="T16" fmla="*/ 4 w 218"/>
                <a:gd name="T17" fmla="*/ 311 h 343"/>
                <a:gd name="T18" fmla="*/ 12 w 218"/>
                <a:gd name="T19" fmla="*/ 324 h 343"/>
                <a:gd name="T20" fmla="*/ 23 w 218"/>
                <a:gd name="T21" fmla="*/ 334 h 343"/>
                <a:gd name="T22" fmla="*/ 40 w 218"/>
                <a:gd name="T23" fmla="*/ 342 h 343"/>
                <a:gd name="T24" fmla="*/ 56 w 218"/>
                <a:gd name="T25" fmla="*/ 343 h 343"/>
                <a:gd name="T26" fmla="*/ 73 w 218"/>
                <a:gd name="T27" fmla="*/ 339 h 343"/>
                <a:gd name="T28" fmla="*/ 86 w 218"/>
                <a:gd name="T29" fmla="*/ 331 h 343"/>
                <a:gd name="T30" fmla="*/ 98 w 218"/>
                <a:gd name="T31" fmla="*/ 319 h 343"/>
                <a:gd name="T32" fmla="*/ 104 w 218"/>
                <a:gd name="T33" fmla="*/ 305 h 343"/>
                <a:gd name="T34" fmla="*/ 119 w 218"/>
                <a:gd name="T35" fmla="*/ 253 h 343"/>
                <a:gd name="T36" fmla="*/ 133 w 218"/>
                <a:gd name="T37" fmla="*/ 208 h 343"/>
                <a:gd name="T38" fmla="*/ 150 w 218"/>
                <a:gd name="T39" fmla="*/ 171 h 343"/>
                <a:gd name="T40" fmla="*/ 166 w 218"/>
                <a:gd name="T41" fmla="*/ 140 h 343"/>
                <a:gd name="T42" fmla="*/ 185 w 218"/>
                <a:gd name="T43" fmla="*/ 111 h 343"/>
                <a:gd name="T44" fmla="*/ 205 w 218"/>
                <a:gd name="T45" fmla="*/ 86 h 343"/>
                <a:gd name="T46" fmla="*/ 214 w 218"/>
                <a:gd name="T47" fmla="*/ 73 h 343"/>
                <a:gd name="T48" fmla="*/ 218 w 218"/>
                <a:gd name="T49" fmla="*/ 56 h 343"/>
                <a:gd name="T50" fmla="*/ 217 w 218"/>
                <a:gd name="T51" fmla="*/ 41 h 343"/>
                <a:gd name="T52" fmla="*/ 211 w 218"/>
                <a:gd name="T53" fmla="*/ 27 h 343"/>
                <a:gd name="T54" fmla="*/ 200 w 218"/>
                <a:gd name="T55" fmla="*/ 13 h 343"/>
                <a:gd name="T56" fmla="*/ 185 w 218"/>
                <a:gd name="T57" fmla="*/ 4 h 343"/>
                <a:gd name="T58" fmla="*/ 171 w 218"/>
                <a:gd name="T59" fmla="*/ 0 h 343"/>
                <a:gd name="T60" fmla="*/ 154 w 218"/>
                <a:gd name="T61" fmla="*/ 1 h 343"/>
                <a:gd name="T62" fmla="*/ 139 w 218"/>
                <a:gd name="T63" fmla="*/ 7 h 343"/>
                <a:gd name="T64" fmla="*/ 126 w 218"/>
                <a:gd name="T65" fmla="*/ 18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8" h="343">
                  <a:moveTo>
                    <a:pt x="126" y="18"/>
                  </a:moveTo>
                  <a:lnTo>
                    <a:pt x="101" y="49"/>
                  </a:lnTo>
                  <a:lnTo>
                    <a:pt x="77" y="83"/>
                  </a:lnTo>
                  <a:lnTo>
                    <a:pt x="56" y="122"/>
                  </a:lnTo>
                  <a:lnTo>
                    <a:pt x="37" y="166"/>
                  </a:lnTo>
                  <a:lnTo>
                    <a:pt x="19" y="218"/>
                  </a:lnTo>
                  <a:lnTo>
                    <a:pt x="1" y="278"/>
                  </a:lnTo>
                  <a:lnTo>
                    <a:pt x="0" y="294"/>
                  </a:lnTo>
                  <a:lnTo>
                    <a:pt x="4" y="311"/>
                  </a:lnTo>
                  <a:lnTo>
                    <a:pt x="12" y="324"/>
                  </a:lnTo>
                  <a:lnTo>
                    <a:pt x="23" y="334"/>
                  </a:lnTo>
                  <a:lnTo>
                    <a:pt x="40" y="342"/>
                  </a:lnTo>
                  <a:lnTo>
                    <a:pt x="56" y="343"/>
                  </a:lnTo>
                  <a:lnTo>
                    <a:pt x="73" y="339"/>
                  </a:lnTo>
                  <a:lnTo>
                    <a:pt x="86" y="331"/>
                  </a:lnTo>
                  <a:lnTo>
                    <a:pt x="98" y="319"/>
                  </a:lnTo>
                  <a:lnTo>
                    <a:pt x="104" y="305"/>
                  </a:lnTo>
                  <a:lnTo>
                    <a:pt x="119" y="253"/>
                  </a:lnTo>
                  <a:lnTo>
                    <a:pt x="133" y="208"/>
                  </a:lnTo>
                  <a:lnTo>
                    <a:pt x="150" y="171"/>
                  </a:lnTo>
                  <a:lnTo>
                    <a:pt x="166" y="140"/>
                  </a:lnTo>
                  <a:lnTo>
                    <a:pt x="185" y="111"/>
                  </a:lnTo>
                  <a:lnTo>
                    <a:pt x="205" y="86"/>
                  </a:lnTo>
                  <a:lnTo>
                    <a:pt x="214" y="73"/>
                  </a:lnTo>
                  <a:lnTo>
                    <a:pt x="218" y="56"/>
                  </a:lnTo>
                  <a:lnTo>
                    <a:pt x="217" y="41"/>
                  </a:lnTo>
                  <a:lnTo>
                    <a:pt x="211" y="27"/>
                  </a:lnTo>
                  <a:lnTo>
                    <a:pt x="200" y="13"/>
                  </a:lnTo>
                  <a:lnTo>
                    <a:pt x="185" y="4"/>
                  </a:lnTo>
                  <a:lnTo>
                    <a:pt x="171" y="0"/>
                  </a:lnTo>
                  <a:lnTo>
                    <a:pt x="154" y="1"/>
                  </a:lnTo>
                  <a:lnTo>
                    <a:pt x="139" y="7"/>
                  </a:lnTo>
                  <a:lnTo>
                    <a:pt x="126" y="1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3" name="Freeform 22"/>
            <p:cNvSpPr>
              <a:spLocks/>
            </p:cNvSpPr>
            <p:nvPr/>
          </p:nvSpPr>
          <p:spPr bwMode="gray">
            <a:xfrm>
              <a:off x="6805613" y="5257800"/>
              <a:ext cx="347663" cy="546100"/>
            </a:xfrm>
            <a:custGeom>
              <a:avLst/>
              <a:gdLst>
                <a:gd name="T0" fmla="*/ 92 w 219"/>
                <a:gd name="T1" fmla="*/ 326 h 344"/>
                <a:gd name="T2" fmla="*/ 119 w 219"/>
                <a:gd name="T3" fmla="*/ 295 h 344"/>
                <a:gd name="T4" fmla="*/ 141 w 219"/>
                <a:gd name="T5" fmla="*/ 260 h 344"/>
                <a:gd name="T6" fmla="*/ 162 w 219"/>
                <a:gd name="T7" fmla="*/ 222 h 344"/>
                <a:gd name="T8" fmla="*/ 181 w 219"/>
                <a:gd name="T9" fmla="*/ 177 h 344"/>
                <a:gd name="T10" fmla="*/ 199 w 219"/>
                <a:gd name="T11" fmla="*/ 125 h 344"/>
                <a:gd name="T12" fmla="*/ 217 w 219"/>
                <a:gd name="T13" fmla="*/ 66 h 344"/>
                <a:gd name="T14" fmla="*/ 219 w 219"/>
                <a:gd name="T15" fmla="*/ 49 h 344"/>
                <a:gd name="T16" fmla="*/ 214 w 219"/>
                <a:gd name="T17" fmla="*/ 33 h 344"/>
                <a:gd name="T18" fmla="*/ 207 w 219"/>
                <a:gd name="T19" fmla="*/ 19 h 344"/>
                <a:gd name="T20" fmla="*/ 195 w 219"/>
                <a:gd name="T21" fmla="*/ 9 h 344"/>
                <a:gd name="T22" fmla="*/ 179 w 219"/>
                <a:gd name="T23" fmla="*/ 2 h 344"/>
                <a:gd name="T24" fmla="*/ 162 w 219"/>
                <a:gd name="T25" fmla="*/ 0 h 344"/>
                <a:gd name="T26" fmla="*/ 146 w 219"/>
                <a:gd name="T27" fmla="*/ 5 h 344"/>
                <a:gd name="T28" fmla="*/ 132 w 219"/>
                <a:gd name="T29" fmla="*/ 12 h 344"/>
                <a:gd name="T30" fmla="*/ 121 w 219"/>
                <a:gd name="T31" fmla="*/ 24 h 344"/>
                <a:gd name="T32" fmla="*/ 115 w 219"/>
                <a:gd name="T33" fmla="*/ 40 h 344"/>
                <a:gd name="T34" fmla="*/ 100 w 219"/>
                <a:gd name="T35" fmla="*/ 91 h 344"/>
                <a:gd name="T36" fmla="*/ 85 w 219"/>
                <a:gd name="T37" fmla="*/ 135 h 344"/>
                <a:gd name="T38" fmla="*/ 69 w 219"/>
                <a:gd name="T39" fmla="*/ 173 h 344"/>
                <a:gd name="T40" fmla="*/ 52 w 219"/>
                <a:gd name="T41" fmla="*/ 205 h 344"/>
                <a:gd name="T42" fmla="*/ 33 w 219"/>
                <a:gd name="T43" fmla="*/ 232 h 344"/>
                <a:gd name="T44" fmla="*/ 14 w 219"/>
                <a:gd name="T45" fmla="*/ 257 h 344"/>
                <a:gd name="T46" fmla="*/ 5 w 219"/>
                <a:gd name="T47" fmla="*/ 271 h 344"/>
                <a:gd name="T48" fmla="*/ 0 w 219"/>
                <a:gd name="T49" fmla="*/ 287 h 344"/>
                <a:gd name="T50" fmla="*/ 2 w 219"/>
                <a:gd name="T51" fmla="*/ 302 h 344"/>
                <a:gd name="T52" fmla="*/ 8 w 219"/>
                <a:gd name="T53" fmla="*/ 317 h 344"/>
                <a:gd name="T54" fmla="*/ 18 w 219"/>
                <a:gd name="T55" fmla="*/ 330 h 344"/>
                <a:gd name="T56" fmla="*/ 33 w 219"/>
                <a:gd name="T57" fmla="*/ 339 h 344"/>
                <a:gd name="T58" fmla="*/ 48 w 219"/>
                <a:gd name="T59" fmla="*/ 344 h 344"/>
                <a:gd name="T60" fmla="*/ 64 w 219"/>
                <a:gd name="T61" fmla="*/ 342 h 344"/>
                <a:gd name="T62" fmla="*/ 80 w 219"/>
                <a:gd name="T63" fmla="*/ 336 h 344"/>
                <a:gd name="T64" fmla="*/ 92 w 219"/>
                <a:gd name="T65" fmla="*/ 326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9" h="344">
                  <a:moveTo>
                    <a:pt x="92" y="326"/>
                  </a:moveTo>
                  <a:lnTo>
                    <a:pt x="119" y="295"/>
                  </a:lnTo>
                  <a:lnTo>
                    <a:pt x="141" y="260"/>
                  </a:lnTo>
                  <a:lnTo>
                    <a:pt x="162" y="222"/>
                  </a:lnTo>
                  <a:lnTo>
                    <a:pt x="181" y="177"/>
                  </a:lnTo>
                  <a:lnTo>
                    <a:pt x="199" y="125"/>
                  </a:lnTo>
                  <a:lnTo>
                    <a:pt x="217" y="66"/>
                  </a:lnTo>
                  <a:lnTo>
                    <a:pt x="219" y="49"/>
                  </a:lnTo>
                  <a:lnTo>
                    <a:pt x="214" y="33"/>
                  </a:lnTo>
                  <a:lnTo>
                    <a:pt x="207" y="19"/>
                  </a:lnTo>
                  <a:lnTo>
                    <a:pt x="195" y="9"/>
                  </a:lnTo>
                  <a:lnTo>
                    <a:pt x="179" y="2"/>
                  </a:lnTo>
                  <a:lnTo>
                    <a:pt x="162" y="0"/>
                  </a:lnTo>
                  <a:lnTo>
                    <a:pt x="146" y="5"/>
                  </a:lnTo>
                  <a:lnTo>
                    <a:pt x="132" y="12"/>
                  </a:lnTo>
                  <a:lnTo>
                    <a:pt x="121" y="24"/>
                  </a:lnTo>
                  <a:lnTo>
                    <a:pt x="115" y="40"/>
                  </a:lnTo>
                  <a:lnTo>
                    <a:pt x="100" y="91"/>
                  </a:lnTo>
                  <a:lnTo>
                    <a:pt x="85" y="135"/>
                  </a:lnTo>
                  <a:lnTo>
                    <a:pt x="69" y="173"/>
                  </a:lnTo>
                  <a:lnTo>
                    <a:pt x="52" y="205"/>
                  </a:lnTo>
                  <a:lnTo>
                    <a:pt x="33" y="232"/>
                  </a:lnTo>
                  <a:lnTo>
                    <a:pt x="14" y="257"/>
                  </a:lnTo>
                  <a:lnTo>
                    <a:pt x="5" y="271"/>
                  </a:lnTo>
                  <a:lnTo>
                    <a:pt x="0" y="287"/>
                  </a:lnTo>
                  <a:lnTo>
                    <a:pt x="2" y="302"/>
                  </a:lnTo>
                  <a:lnTo>
                    <a:pt x="8" y="317"/>
                  </a:lnTo>
                  <a:lnTo>
                    <a:pt x="18" y="330"/>
                  </a:lnTo>
                  <a:lnTo>
                    <a:pt x="33" y="339"/>
                  </a:lnTo>
                  <a:lnTo>
                    <a:pt x="48" y="344"/>
                  </a:lnTo>
                  <a:lnTo>
                    <a:pt x="64" y="342"/>
                  </a:lnTo>
                  <a:lnTo>
                    <a:pt x="80" y="336"/>
                  </a:lnTo>
                  <a:lnTo>
                    <a:pt x="92" y="32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4" name="Freeform 23"/>
            <p:cNvSpPr>
              <a:spLocks/>
            </p:cNvSpPr>
            <p:nvPr/>
          </p:nvSpPr>
          <p:spPr bwMode="gray">
            <a:xfrm>
              <a:off x="7077076" y="4414838"/>
              <a:ext cx="182563" cy="541338"/>
            </a:xfrm>
            <a:custGeom>
              <a:avLst/>
              <a:gdLst>
                <a:gd name="T0" fmla="*/ 106 w 115"/>
                <a:gd name="T1" fmla="*/ 293 h 341"/>
                <a:gd name="T2" fmla="*/ 109 w 115"/>
                <a:gd name="T3" fmla="*/ 255 h 341"/>
                <a:gd name="T4" fmla="*/ 112 w 115"/>
                <a:gd name="T5" fmla="*/ 220 h 341"/>
                <a:gd name="T6" fmla="*/ 113 w 115"/>
                <a:gd name="T7" fmla="*/ 188 h 341"/>
                <a:gd name="T8" fmla="*/ 115 w 115"/>
                <a:gd name="T9" fmla="*/ 153 h 341"/>
                <a:gd name="T10" fmla="*/ 115 w 115"/>
                <a:gd name="T11" fmla="*/ 112 h 341"/>
                <a:gd name="T12" fmla="*/ 115 w 115"/>
                <a:gd name="T13" fmla="*/ 94 h 341"/>
                <a:gd name="T14" fmla="*/ 115 w 115"/>
                <a:gd name="T15" fmla="*/ 81 h 341"/>
                <a:gd name="T16" fmla="*/ 115 w 115"/>
                <a:gd name="T17" fmla="*/ 67 h 341"/>
                <a:gd name="T18" fmla="*/ 113 w 115"/>
                <a:gd name="T19" fmla="*/ 51 h 341"/>
                <a:gd name="T20" fmla="*/ 109 w 115"/>
                <a:gd name="T21" fmla="*/ 30 h 341"/>
                <a:gd name="T22" fmla="*/ 97 w 115"/>
                <a:gd name="T23" fmla="*/ 15 h 341"/>
                <a:gd name="T24" fmla="*/ 80 w 115"/>
                <a:gd name="T25" fmla="*/ 3 h 341"/>
                <a:gd name="T26" fmla="*/ 60 w 115"/>
                <a:gd name="T27" fmla="*/ 0 h 341"/>
                <a:gd name="T28" fmla="*/ 39 w 115"/>
                <a:gd name="T29" fmla="*/ 5 h 341"/>
                <a:gd name="T30" fmla="*/ 22 w 115"/>
                <a:gd name="T31" fmla="*/ 17 h 341"/>
                <a:gd name="T32" fmla="*/ 12 w 115"/>
                <a:gd name="T33" fmla="*/ 33 h 341"/>
                <a:gd name="T34" fmla="*/ 8 w 115"/>
                <a:gd name="T35" fmla="*/ 54 h 341"/>
                <a:gd name="T36" fmla="*/ 9 w 115"/>
                <a:gd name="T37" fmla="*/ 70 h 341"/>
                <a:gd name="T38" fmla="*/ 9 w 115"/>
                <a:gd name="T39" fmla="*/ 82 h 341"/>
                <a:gd name="T40" fmla="*/ 9 w 115"/>
                <a:gd name="T41" fmla="*/ 95 h 341"/>
                <a:gd name="T42" fmla="*/ 9 w 115"/>
                <a:gd name="T43" fmla="*/ 112 h 341"/>
                <a:gd name="T44" fmla="*/ 9 w 115"/>
                <a:gd name="T45" fmla="*/ 150 h 341"/>
                <a:gd name="T46" fmla="*/ 8 w 115"/>
                <a:gd name="T47" fmla="*/ 185 h 341"/>
                <a:gd name="T48" fmla="*/ 6 w 115"/>
                <a:gd name="T49" fmla="*/ 214 h 341"/>
                <a:gd name="T50" fmla="*/ 3 w 115"/>
                <a:gd name="T51" fmla="*/ 247 h 341"/>
                <a:gd name="T52" fmla="*/ 0 w 115"/>
                <a:gd name="T53" fmla="*/ 284 h 341"/>
                <a:gd name="T54" fmla="*/ 2 w 115"/>
                <a:gd name="T55" fmla="*/ 305 h 341"/>
                <a:gd name="T56" fmla="*/ 12 w 115"/>
                <a:gd name="T57" fmla="*/ 323 h 341"/>
                <a:gd name="T58" fmla="*/ 28 w 115"/>
                <a:gd name="T59" fmla="*/ 335 h 341"/>
                <a:gd name="T60" fmla="*/ 48 w 115"/>
                <a:gd name="T61" fmla="*/ 341 h 341"/>
                <a:gd name="T62" fmla="*/ 68 w 115"/>
                <a:gd name="T63" fmla="*/ 339 h 341"/>
                <a:gd name="T64" fmla="*/ 86 w 115"/>
                <a:gd name="T65" fmla="*/ 329 h 341"/>
                <a:gd name="T66" fmla="*/ 100 w 115"/>
                <a:gd name="T67" fmla="*/ 314 h 341"/>
                <a:gd name="T68" fmla="*/ 106 w 115"/>
                <a:gd name="T69" fmla="*/ 29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341">
                  <a:moveTo>
                    <a:pt x="106" y="293"/>
                  </a:moveTo>
                  <a:lnTo>
                    <a:pt x="109" y="255"/>
                  </a:lnTo>
                  <a:lnTo>
                    <a:pt x="112" y="220"/>
                  </a:lnTo>
                  <a:lnTo>
                    <a:pt x="113" y="188"/>
                  </a:lnTo>
                  <a:lnTo>
                    <a:pt x="115" y="153"/>
                  </a:lnTo>
                  <a:lnTo>
                    <a:pt x="115" y="112"/>
                  </a:lnTo>
                  <a:lnTo>
                    <a:pt x="115" y="94"/>
                  </a:lnTo>
                  <a:lnTo>
                    <a:pt x="115" y="81"/>
                  </a:lnTo>
                  <a:lnTo>
                    <a:pt x="115" y="67"/>
                  </a:lnTo>
                  <a:lnTo>
                    <a:pt x="113" y="51"/>
                  </a:lnTo>
                  <a:lnTo>
                    <a:pt x="109" y="30"/>
                  </a:lnTo>
                  <a:lnTo>
                    <a:pt x="97" y="15"/>
                  </a:lnTo>
                  <a:lnTo>
                    <a:pt x="80" y="3"/>
                  </a:lnTo>
                  <a:lnTo>
                    <a:pt x="60" y="0"/>
                  </a:lnTo>
                  <a:lnTo>
                    <a:pt x="39" y="5"/>
                  </a:lnTo>
                  <a:lnTo>
                    <a:pt x="22" y="17"/>
                  </a:lnTo>
                  <a:lnTo>
                    <a:pt x="12" y="33"/>
                  </a:lnTo>
                  <a:lnTo>
                    <a:pt x="8" y="54"/>
                  </a:lnTo>
                  <a:lnTo>
                    <a:pt x="9" y="70"/>
                  </a:lnTo>
                  <a:lnTo>
                    <a:pt x="9" y="82"/>
                  </a:lnTo>
                  <a:lnTo>
                    <a:pt x="9" y="95"/>
                  </a:lnTo>
                  <a:lnTo>
                    <a:pt x="9" y="112"/>
                  </a:lnTo>
                  <a:lnTo>
                    <a:pt x="9" y="150"/>
                  </a:lnTo>
                  <a:lnTo>
                    <a:pt x="8" y="185"/>
                  </a:lnTo>
                  <a:lnTo>
                    <a:pt x="6" y="214"/>
                  </a:lnTo>
                  <a:lnTo>
                    <a:pt x="3" y="247"/>
                  </a:lnTo>
                  <a:lnTo>
                    <a:pt x="0" y="284"/>
                  </a:lnTo>
                  <a:lnTo>
                    <a:pt x="2" y="305"/>
                  </a:lnTo>
                  <a:lnTo>
                    <a:pt x="12" y="323"/>
                  </a:lnTo>
                  <a:lnTo>
                    <a:pt x="28" y="335"/>
                  </a:lnTo>
                  <a:lnTo>
                    <a:pt x="48" y="341"/>
                  </a:lnTo>
                  <a:lnTo>
                    <a:pt x="68" y="339"/>
                  </a:lnTo>
                  <a:lnTo>
                    <a:pt x="86" y="329"/>
                  </a:lnTo>
                  <a:lnTo>
                    <a:pt x="100" y="314"/>
                  </a:lnTo>
                  <a:lnTo>
                    <a:pt x="106" y="293"/>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5" name="Freeform 24"/>
            <p:cNvSpPr>
              <a:spLocks/>
            </p:cNvSpPr>
            <p:nvPr/>
          </p:nvSpPr>
          <p:spPr bwMode="gray">
            <a:xfrm>
              <a:off x="7319963" y="4414838"/>
              <a:ext cx="188913" cy="541338"/>
            </a:xfrm>
            <a:custGeom>
              <a:avLst/>
              <a:gdLst>
                <a:gd name="T0" fmla="*/ 104 w 119"/>
                <a:gd name="T1" fmla="*/ 296 h 341"/>
                <a:gd name="T2" fmla="*/ 110 w 119"/>
                <a:gd name="T3" fmla="*/ 256 h 341"/>
                <a:gd name="T4" fmla="*/ 115 w 119"/>
                <a:gd name="T5" fmla="*/ 222 h 341"/>
                <a:gd name="T6" fmla="*/ 118 w 119"/>
                <a:gd name="T7" fmla="*/ 189 h 341"/>
                <a:gd name="T8" fmla="*/ 119 w 119"/>
                <a:gd name="T9" fmla="*/ 153 h 341"/>
                <a:gd name="T10" fmla="*/ 119 w 119"/>
                <a:gd name="T11" fmla="*/ 112 h 341"/>
                <a:gd name="T12" fmla="*/ 119 w 119"/>
                <a:gd name="T13" fmla="*/ 94 h 341"/>
                <a:gd name="T14" fmla="*/ 119 w 119"/>
                <a:gd name="T15" fmla="*/ 81 h 341"/>
                <a:gd name="T16" fmla="*/ 119 w 119"/>
                <a:gd name="T17" fmla="*/ 67 h 341"/>
                <a:gd name="T18" fmla="*/ 118 w 119"/>
                <a:gd name="T19" fmla="*/ 49 h 341"/>
                <a:gd name="T20" fmla="*/ 113 w 119"/>
                <a:gd name="T21" fmla="*/ 30 h 341"/>
                <a:gd name="T22" fmla="*/ 100 w 119"/>
                <a:gd name="T23" fmla="*/ 14 h 341"/>
                <a:gd name="T24" fmla="*/ 83 w 119"/>
                <a:gd name="T25" fmla="*/ 3 h 341"/>
                <a:gd name="T26" fmla="*/ 63 w 119"/>
                <a:gd name="T27" fmla="*/ 0 h 341"/>
                <a:gd name="T28" fmla="*/ 42 w 119"/>
                <a:gd name="T29" fmla="*/ 5 h 341"/>
                <a:gd name="T30" fmla="*/ 25 w 119"/>
                <a:gd name="T31" fmla="*/ 17 h 341"/>
                <a:gd name="T32" fmla="*/ 15 w 119"/>
                <a:gd name="T33" fmla="*/ 34 h 341"/>
                <a:gd name="T34" fmla="*/ 12 w 119"/>
                <a:gd name="T35" fmla="*/ 55 h 341"/>
                <a:gd name="T36" fmla="*/ 14 w 119"/>
                <a:gd name="T37" fmla="*/ 70 h 341"/>
                <a:gd name="T38" fmla="*/ 14 w 119"/>
                <a:gd name="T39" fmla="*/ 84 h 341"/>
                <a:gd name="T40" fmla="*/ 14 w 119"/>
                <a:gd name="T41" fmla="*/ 95 h 341"/>
                <a:gd name="T42" fmla="*/ 14 w 119"/>
                <a:gd name="T43" fmla="*/ 112 h 341"/>
                <a:gd name="T44" fmla="*/ 14 w 119"/>
                <a:gd name="T45" fmla="*/ 150 h 341"/>
                <a:gd name="T46" fmla="*/ 12 w 119"/>
                <a:gd name="T47" fmla="*/ 183 h 341"/>
                <a:gd name="T48" fmla="*/ 9 w 119"/>
                <a:gd name="T49" fmla="*/ 213 h 341"/>
                <a:gd name="T50" fmla="*/ 5 w 119"/>
                <a:gd name="T51" fmla="*/ 246 h 341"/>
                <a:gd name="T52" fmla="*/ 0 w 119"/>
                <a:gd name="T53" fmla="*/ 283 h 341"/>
                <a:gd name="T54" fmla="*/ 2 w 119"/>
                <a:gd name="T55" fmla="*/ 302 h 341"/>
                <a:gd name="T56" fmla="*/ 11 w 119"/>
                <a:gd name="T57" fmla="*/ 320 h 341"/>
                <a:gd name="T58" fmla="*/ 25 w 119"/>
                <a:gd name="T59" fmla="*/ 333 h 341"/>
                <a:gd name="T60" fmla="*/ 46 w 119"/>
                <a:gd name="T61" fmla="*/ 341 h 341"/>
                <a:gd name="T62" fmla="*/ 67 w 119"/>
                <a:gd name="T63" fmla="*/ 339 h 341"/>
                <a:gd name="T64" fmla="*/ 85 w 119"/>
                <a:gd name="T65" fmla="*/ 330 h 341"/>
                <a:gd name="T66" fmla="*/ 98 w 119"/>
                <a:gd name="T67" fmla="*/ 316 h 341"/>
                <a:gd name="T68" fmla="*/ 104 w 119"/>
                <a:gd name="T69" fmla="*/ 296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9" h="341">
                  <a:moveTo>
                    <a:pt x="104" y="296"/>
                  </a:moveTo>
                  <a:lnTo>
                    <a:pt x="110" y="256"/>
                  </a:lnTo>
                  <a:lnTo>
                    <a:pt x="115" y="222"/>
                  </a:lnTo>
                  <a:lnTo>
                    <a:pt x="118" y="189"/>
                  </a:lnTo>
                  <a:lnTo>
                    <a:pt x="119" y="153"/>
                  </a:lnTo>
                  <a:lnTo>
                    <a:pt x="119" y="112"/>
                  </a:lnTo>
                  <a:lnTo>
                    <a:pt x="119" y="94"/>
                  </a:lnTo>
                  <a:lnTo>
                    <a:pt x="119" y="81"/>
                  </a:lnTo>
                  <a:lnTo>
                    <a:pt x="119" y="67"/>
                  </a:lnTo>
                  <a:lnTo>
                    <a:pt x="118" y="49"/>
                  </a:lnTo>
                  <a:lnTo>
                    <a:pt x="113" y="30"/>
                  </a:lnTo>
                  <a:lnTo>
                    <a:pt x="100" y="14"/>
                  </a:lnTo>
                  <a:lnTo>
                    <a:pt x="83" y="3"/>
                  </a:lnTo>
                  <a:lnTo>
                    <a:pt x="63" y="0"/>
                  </a:lnTo>
                  <a:lnTo>
                    <a:pt x="42" y="5"/>
                  </a:lnTo>
                  <a:lnTo>
                    <a:pt x="25" y="17"/>
                  </a:lnTo>
                  <a:lnTo>
                    <a:pt x="15" y="34"/>
                  </a:lnTo>
                  <a:lnTo>
                    <a:pt x="12" y="55"/>
                  </a:lnTo>
                  <a:lnTo>
                    <a:pt x="14" y="70"/>
                  </a:lnTo>
                  <a:lnTo>
                    <a:pt x="14" y="84"/>
                  </a:lnTo>
                  <a:lnTo>
                    <a:pt x="14" y="95"/>
                  </a:lnTo>
                  <a:lnTo>
                    <a:pt x="14" y="112"/>
                  </a:lnTo>
                  <a:lnTo>
                    <a:pt x="14" y="150"/>
                  </a:lnTo>
                  <a:lnTo>
                    <a:pt x="12" y="183"/>
                  </a:lnTo>
                  <a:lnTo>
                    <a:pt x="9" y="213"/>
                  </a:lnTo>
                  <a:lnTo>
                    <a:pt x="5" y="246"/>
                  </a:lnTo>
                  <a:lnTo>
                    <a:pt x="0" y="283"/>
                  </a:lnTo>
                  <a:lnTo>
                    <a:pt x="2" y="302"/>
                  </a:lnTo>
                  <a:lnTo>
                    <a:pt x="11" y="320"/>
                  </a:lnTo>
                  <a:lnTo>
                    <a:pt x="25" y="333"/>
                  </a:lnTo>
                  <a:lnTo>
                    <a:pt x="46" y="341"/>
                  </a:lnTo>
                  <a:lnTo>
                    <a:pt x="67" y="339"/>
                  </a:lnTo>
                  <a:lnTo>
                    <a:pt x="85" y="330"/>
                  </a:lnTo>
                  <a:lnTo>
                    <a:pt x="98" y="316"/>
                  </a:lnTo>
                  <a:lnTo>
                    <a:pt x="104"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6" name="Freeform 25"/>
            <p:cNvSpPr>
              <a:spLocks/>
            </p:cNvSpPr>
            <p:nvPr/>
          </p:nvSpPr>
          <p:spPr bwMode="gray">
            <a:xfrm>
              <a:off x="7081838" y="3540125"/>
              <a:ext cx="349250" cy="573088"/>
            </a:xfrm>
            <a:custGeom>
              <a:avLst/>
              <a:gdLst>
                <a:gd name="T0" fmla="*/ 219 w 220"/>
                <a:gd name="T1" fmla="*/ 296 h 361"/>
                <a:gd name="T2" fmla="*/ 199 w 220"/>
                <a:gd name="T3" fmla="*/ 232 h 361"/>
                <a:gd name="T4" fmla="*/ 178 w 220"/>
                <a:gd name="T5" fmla="*/ 174 h 361"/>
                <a:gd name="T6" fmla="*/ 155 w 220"/>
                <a:gd name="T7" fmla="*/ 122 h 361"/>
                <a:gd name="T8" fmla="*/ 128 w 220"/>
                <a:gd name="T9" fmla="*/ 73 h 361"/>
                <a:gd name="T10" fmla="*/ 98 w 220"/>
                <a:gd name="T11" fmla="*/ 23 h 361"/>
                <a:gd name="T12" fmla="*/ 86 w 220"/>
                <a:gd name="T13" fmla="*/ 12 h 361"/>
                <a:gd name="T14" fmla="*/ 73 w 220"/>
                <a:gd name="T15" fmla="*/ 3 h 361"/>
                <a:gd name="T16" fmla="*/ 57 w 220"/>
                <a:gd name="T17" fmla="*/ 0 h 361"/>
                <a:gd name="T18" fmla="*/ 40 w 220"/>
                <a:gd name="T19" fmla="*/ 1 h 361"/>
                <a:gd name="T20" fmla="*/ 25 w 220"/>
                <a:gd name="T21" fmla="*/ 7 h 361"/>
                <a:gd name="T22" fmla="*/ 12 w 220"/>
                <a:gd name="T23" fmla="*/ 17 h 361"/>
                <a:gd name="T24" fmla="*/ 5 w 220"/>
                <a:gd name="T25" fmla="*/ 32 h 361"/>
                <a:gd name="T26" fmla="*/ 0 w 220"/>
                <a:gd name="T27" fmla="*/ 47 h 361"/>
                <a:gd name="T28" fmla="*/ 2 w 220"/>
                <a:gd name="T29" fmla="*/ 64 h 361"/>
                <a:gd name="T30" fmla="*/ 7 w 220"/>
                <a:gd name="T31" fmla="*/ 78 h 361"/>
                <a:gd name="T32" fmla="*/ 34 w 220"/>
                <a:gd name="T33" fmla="*/ 122 h 361"/>
                <a:gd name="T34" fmla="*/ 58 w 220"/>
                <a:gd name="T35" fmla="*/ 165 h 361"/>
                <a:gd name="T36" fmla="*/ 79 w 220"/>
                <a:gd name="T37" fmla="*/ 212 h 361"/>
                <a:gd name="T38" fmla="*/ 98 w 220"/>
                <a:gd name="T39" fmla="*/ 264 h 361"/>
                <a:gd name="T40" fmla="*/ 116 w 220"/>
                <a:gd name="T41" fmla="*/ 321 h 361"/>
                <a:gd name="T42" fmla="*/ 122 w 220"/>
                <a:gd name="T43" fmla="*/ 337 h 361"/>
                <a:gd name="T44" fmla="*/ 134 w 220"/>
                <a:gd name="T45" fmla="*/ 349 h 361"/>
                <a:gd name="T46" fmla="*/ 147 w 220"/>
                <a:gd name="T47" fmla="*/ 357 h 361"/>
                <a:gd name="T48" fmla="*/ 164 w 220"/>
                <a:gd name="T49" fmla="*/ 361 h 361"/>
                <a:gd name="T50" fmla="*/ 180 w 220"/>
                <a:gd name="T51" fmla="*/ 359 h 361"/>
                <a:gd name="T52" fmla="*/ 195 w 220"/>
                <a:gd name="T53" fmla="*/ 352 h 361"/>
                <a:gd name="T54" fmla="*/ 208 w 220"/>
                <a:gd name="T55" fmla="*/ 342 h 361"/>
                <a:gd name="T56" fmla="*/ 216 w 220"/>
                <a:gd name="T57" fmla="*/ 328 h 361"/>
                <a:gd name="T58" fmla="*/ 220 w 220"/>
                <a:gd name="T59" fmla="*/ 312 h 361"/>
                <a:gd name="T60" fmla="*/ 219 w 220"/>
                <a:gd name="T61" fmla="*/ 29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0" h="361">
                  <a:moveTo>
                    <a:pt x="219" y="296"/>
                  </a:moveTo>
                  <a:lnTo>
                    <a:pt x="199" y="232"/>
                  </a:lnTo>
                  <a:lnTo>
                    <a:pt x="178" y="174"/>
                  </a:lnTo>
                  <a:lnTo>
                    <a:pt x="155" y="122"/>
                  </a:lnTo>
                  <a:lnTo>
                    <a:pt x="128" y="73"/>
                  </a:lnTo>
                  <a:lnTo>
                    <a:pt x="98" y="23"/>
                  </a:lnTo>
                  <a:lnTo>
                    <a:pt x="86" y="12"/>
                  </a:lnTo>
                  <a:lnTo>
                    <a:pt x="73" y="3"/>
                  </a:lnTo>
                  <a:lnTo>
                    <a:pt x="57" y="0"/>
                  </a:lnTo>
                  <a:lnTo>
                    <a:pt x="40" y="1"/>
                  </a:lnTo>
                  <a:lnTo>
                    <a:pt x="25" y="7"/>
                  </a:lnTo>
                  <a:lnTo>
                    <a:pt x="12" y="17"/>
                  </a:lnTo>
                  <a:lnTo>
                    <a:pt x="5" y="32"/>
                  </a:lnTo>
                  <a:lnTo>
                    <a:pt x="0" y="47"/>
                  </a:lnTo>
                  <a:lnTo>
                    <a:pt x="2" y="64"/>
                  </a:lnTo>
                  <a:lnTo>
                    <a:pt x="7" y="78"/>
                  </a:lnTo>
                  <a:lnTo>
                    <a:pt x="34" y="122"/>
                  </a:lnTo>
                  <a:lnTo>
                    <a:pt x="58" y="165"/>
                  </a:lnTo>
                  <a:lnTo>
                    <a:pt x="79" y="212"/>
                  </a:lnTo>
                  <a:lnTo>
                    <a:pt x="98" y="264"/>
                  </a:lnTo>
                  <a:lnTo>
                    <a:pt x="116" y="321"/>
                  </a:lnTo>
                  <a:lnTo>
                    <a:pt x="122" y="337"/>
                  </a:lnTo>
                  <a:lnTo>
                    <a:pt x="134" y="349"/>
                  </a:lnTo>
                  <a:lnTo>
                    <a:pt x="147" y="357"/>
                  </a:lnTo>
                  <a:lnTo>
                    <a:pt x="164" y="361"/>
                  </a:lnTo>
                  <a:lnTo>
                    <a:pt x="180" y="359"/>
                  </a:lnTo>
                  <a:lnTo>
                    <a:pt x="195" y="352"/>
                  </a:lnTo>
                  <a:lnTo>
                    <a:pt x="208" y="342"/>
                  </a:lnTo>
                  <a:lnTo>
                    <a:pt x="216" y="328"/>
                  </a:lnTo>
                  <a:lnTo>
                    <a:pt x="220" y="312"/>
                  </a:lnTo>
                  <a:lnTo>
                    <a:pt x="219" y="29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7" name="Freeform 26"/>
            <p:cNvSpPr>
              <a:spLocks/>
            </p:cNvSpPr>
            <p:nvPr/>
          </p:nvSpPr>
          <p:spPr bwMode="gray">
            <a:xfrm>
              <a:off x="5751513" y="3940175"/>
              <a:ext cx="558800" cy="166688"/>
            </a:xfrm>
            <a:custGeom>
              <a:avLst/>
              <a:gdLst>
                <a:gd name="T0" fmla="*/ 298 w 352"/>
                <a:gd name="T1" fmla="*/ 0 h 105"/>
                <a:gd name="T2" fmla="*/ 53 w 352"/>
                <a:gd name="T3" fmla="*/ 0 h 105"/>
                <a:gd name="T4" fmla="*/ 32 w 352"/>
                <a:gd name="T5" fmla="*/ 5 h 105"/>
                <a:gd name="T6" fmla="*/ 15 w 352"/>
                <a:gd name="T7" fmla="*/ 15 h 105"/>
                <a:gd name="T8" fmla="*/ 4 w 352"/>
                <a:gd name="T9" fmla="*/ 32 h 105"/>
                <a:gd name="T10" fmla="*/ 0 w 352"/>
                <a:gd name="T11" fmla="*/ 52 h 105"/>
                <a:gd name="T12" fmla="*/ 4 w 352"/>
                <a:gd name="T13" fmla="*/ 73 h 105"/>
                <a:gd name="T14" fmla="*/ 15 w 352"/>
                <a:gd name="T15" fmla="*/ 90 h 105"/>
                <a:gd name="T16" fmla="*/ 32 w 352"/>
                <a:gd name="T17" fmla="*/ 100 h 105"/>
                <a:gd name="T18" fmla="*/ 53 w 352"/>
                <a:gd name="T19" fmla="*/ 105 h 105"/>
                <a:gd name="T20" fmla="*/ 298 w 352"/>
                <a:gd name="T21" fmla="*/ 105 h 105"/>
                <a:gd name="T22" fmla="*/ 319 w 352"/>
                <a:gd name="T23" fmla="*/ 100 h 105"/>
                <a:gd name="T24" fmla="*/ 336 w 352"/>
                <a:gd name="T25" fmla="*/ 90 h 105"/>
                <a:gd name="T26" fmla="*/ 348 w 352"/>
                <a:gd name="T27" fmla="*/ 73 h 105"/>
                <a:gd name="T28" fmla="*/ 352 w 352"/>
                <a:gd name="T29" fmla="*/ 52 h 105"/>
                <a:gd name="T30" fmla="*/ 348 w 352"/>
                <a:gd name="T31" fmla="*/ 32 h 105"/>
                <a:gd name="T32" fmla="*/ 336 w 352"/>
                <a:gd name="T33" fmla="*/ 15 h 105"/>
                <a:gd name="T34" fmla="*/ 319 w 352"/>
                <a:gd name="T35" fmla="*/ 5 h 105"/>
                <a:gd name="T36" fmla="*/ 298 w 352"/>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2" h="105">
                  <a:moveTo>
                    <a:pt x="298" y="0"/>
                  </a:moveTo>
                  <a:lnTo>
                    <a:pt x="53" y="0"/>
                  </a:lnTo>
                  <a:lnTo>
                    <a:pt x="32" y="5"/>
                  </a:lnTo>
                  <a:lnTo>
                    <a:pt x="15" y="15"/>
                  </a:lnTo>
                  <a:lnTo>
                    <a:pt x="4" y="32"/>
                  </a:lnTo>
                  <a:lnTo>
                    <a:pt x="0" y="52"/>
                  </a:lnTo>
                  <a:lnTo>
                    <a:pt x="4" y="73"/>
                  </a:lnTo>
                  <a:lnTo>
                    <a:pt x="15" y="90"/>
                  </a:lnTo>
                  <a:lnTo>
                    <a:pt x="32" y="100"/>
                  </a:lnTo>
                  <a:lnTo>
                    <a:pt x="53" y="105"/>
                  </a:lnTo>
                  <a:lnTo>
                    <a:pt x="298" y="105"/>
                  </a:lnTo>
                  <a:lnTo>
                    <a:pt x="319" y="100"/>
                  </a:lnTo>
                  <a:lnTo>
                    <a:pt x="336" y="90"/>
                  </a:lnTo>
                  <a:lnTo>
                    <a:pt x="348" y="73"/>
                  </a:lnTo>
                  <a:lnTo>
                    <a:pt x="352" y="52"/>
                  </a:lnTo>
                  <a:lnTo>
                    <a:pt x="348" y="32"/>
                  </a:lnTo>
                  <a:lnTo>
                    <a:pt x="336" y="15"/>
                  </a:lnTo>
                  <a:lnTo>
                    <a:pt x="319" y="5"/>
                  </a:lnTo>
                  <a:lnTo>
                    <a:pt x="298"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8" name="Freeform 27"/>
            <p:cNvSpPr>
              <a:spLocks/>
            </p:cNvSpPr>
            <p:nvPr/>
          </p:nvSpPr>
          <p:spPr bwMode="gray">
            <a:xfrm>
              <a:off x="7310438" y="5021263"/>
              <a:ext cx="560388" cy="166688"/>
            </a:xfrm>
            <a:custGeom>
              <a:avLst/>
              <a:gdLst>
                <a:gd name="T0" fmla="*/ 299 w 353"/>
                <a:gd name="T1" fmla="*/ 0 h 105"/>
                <a:gd name="T2" fmla="*/ 54 w 353"/>
                <a:gd name="T3" fmla="*/ 0 h 105"/>
                <a:gd name="T4" fmla="*/ 33 w 353"/>
                <a:gd name="T5" fmla="*/ 5 h 105"/>
                <a:gd name="T6" fmla="*/ 17 w 353"/>
                <a:gd name="T7" fmla="*/ 17 h 105"/>
                <a:gd name="T8" fmla="*/ 5 w 353"/>
                <a:gd name="T9" fmla="*/ 33 h 105"/>
                <a:gd name="T10" fmla="*/ 0 w 353"/>
                <a:gd name="T11" fmla="*/ 52 h 105"/>
                <a:gd name="T12" fmla="*/ 5 w 353"/>
                <a:gd name="T13" fmla="*/ 73 h 105"/>
                <a:gd name="T14" fmla="*/ 17 w 353"/>
                <a:gd name="T15" fmla="*/ 90 h 105"/>
                <a:gd name="T16" fmla="*/ 33 w 353"/>
                <a:gd name="T17" fmla="*/ 102 h 105"/>
                <a:gd name="T18" fmla="*/ 54 w 353"/>
                <a:gd name="T19" fmla="*/ 105 h 105"/>
                <a:gd name="T20" fmla="*/ 299 w 353"/>
                <a:gd name="T21" fmla="*/ 105 h 105"/>
                <a:gd name="T22" fmla="*/ 320 w 353"/>
                <a:gd name="T23" fmla="*/ 102 h 105"/>
                <a:gd name="T24" fmla="*/ 336 w 353"/>
                <a:gd name="T25" fmla="*/ 90 h 105"/>
                <a:gd name="T26" fmla="*/ 348 w 353"/>
                <a:gd name="T27" fmla="*/ 73 h 105"/>
                <a:gd name="T28" fmla="*/ 353 w 353"/>
                <a:gd name="T29" fmla="*/ 52 h 105"/>
                <a:gd name="T30" fmla="*/ 348 w 353"/>
                <a:gd name="T31" fmla="*/ 33 h 105"/>
                <a:gd name="T32" fmla="*/ 336 w 353"/>
                <a:gd name="T33" fmla="*/ 17 h 105"/>
                <a:gd name="T34" fmla="*/ 320 w 353"/>
                <a:gd name="T35" fmla="*/ 5 h 105"/>
                <a:gd name="T36" fmla="*/ 299 w 353"/>
                <a:gd name="T37"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3" h="105">
                  <a:moveTo>
                    <a:pt x="299" y="0"/>
                  </a:moveTo>
                  <a:lnTo>
                    <a:pt x="54" y="0"/>
                  </a:lnTo>
                  <a:lnTo>
                    <a:pt x="33" y="5"/>
                  </a:lnTo>
                  <a:lnTo>
                    <a:pt x="17" y="17"/>
                  </a:lnTo>
                  <a:lnTo>
                    <a:pt x="5" y="33"/>
                  </a:lnTo>
                  <a:lnTo>
                    <a:pt x="0" y="52"/>
                  </a:lnTo>
                  <a:lnTo>
                    <a:pt x="5" y="73"/>
                  </a:lnTo>
                  <a:lnTo>
                    <a:pt x="17" y="90"/>
                  </a:lnTo>
                  <a:lnTo>
                    <a:pt x="33" y="102"/>
                  </a:lnTo>
                  <a:lnTo>
                    <a:pt x="54" y="105"/>
                  </a:lnTo>
                  <a:lnTo>
                    <a:pt x="299" y="105"/>
                  </a:lnTo>
                  <a:lnTo>
                    <a:pt x="320" y="102"/>
                  </a:lnTo>
                  <a:lnTo>
                    <a:pt x="336" y="90"/>
                  </a:lnTo>
                  <a:lnTo>
                    <a:pt x="348" y="73"/>
                  </a:lnTo>
                  <a:lnTo>
                    <a:pt x="353" y="52"/>
                  </a:lnTo>
                  <a:lnTo>
                    <a:pt x="348" y="33"/>
                  </a:lnTo>
                  <a:lnTo>
                    <a:pt x="336" y="17"/>
                  </a:lnTo>
                  <a:lnTo>
                    <a:pt x="320" y="5"/>
                  </a:lnTo>
                  <a:lnTo>
                    <a:pt x="299"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29" name="Freeform 28"/>
            <p:cNvSpPr>
              <a:spLocks/>
            </p:cNvSpPr>
            <p:nvPr/>
          </p:nvSpPr>
          <p:spPr bwMode="gray">
            <a:xfrm>
              <a:off x="622301" y="3733800"/>
              <a:ext cx="392113" cy="762000"/>
            </a:xfrm>
            <a:custGeom>
              <a:avLst/>
              <a:gdLst>
                <a:gd name="T0" fmla="*/ 0 w 247"/>
                <a:gd name="T1" fmla="*/ 480 h 480"/>
                <a:gd name="T2" fmla="*/ 87 w 247"/>
                <a:gd name="T3" fmla="*/ 0 h 480"/>
                <a:gd name="T4" fmla="*/ 247 w 247"/>
                <a:gd name="T5" fmla="*/ 0 h 480"/>
                <a:gd name="T6" fmla="*/ 161 w 247"/>
                <a:gd name="T7" fmla="*/ 480 h 480"/>
                <a:gd name="T8" fmla="*/ 0 w 247"/>
                <a:gd name="T9" fmla="*/ 480 h 480"/>
              </a:gdLst>
              <a:ahLst/>
              <a:cxnLst>
                <a:cxn ang="0">
                  <a:pos x="T0" y="T1"/>
                </a:cxn>
                <a:cxn ang="0">
                  <a:pos x="T2" y="T3"/>
                </a:cxn>
                <a:cxn ang="0">
                  <a:pos x="T4" y="T5"/>
                </a:cxn>
                <a:cxn ang="0">
                  <a:pos x="T6" y="T7"/>
                </a:cxn>
                <a:cxn ang="0">
                  <a:pos x="T8" y="T9"/>
                </a:cxn>
              </a:cxnLst>
              <a:rect l="0" t="0" r="r" b="b"/>
              <a:pathLst>
                <a:path w="247" h="480">
                  <a:moveTo>
                    <a:pt x="0" y="480"/>
                  </a:moveTo>
                  <a:lnTo>
                    <a:pt x="87" y="0"/>
                  </a:lnTo>
                  <a:lnTo>
                    <a:pt x="247" y="0"/>
                  </a:lnTo>
                  <a:lnTo>
                    <a:pt x="161" y="480"/>
                  </a:lnTo>
                  <a:lnTo>
                    <a:pt x="0" y="48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0" name="Freeform 29"/>
            <p:cNvSpPr>
              <a:spLocks/>
            </p:cNvSpPr>
            <p:nvPr/>
          </p:nvSpPr>
          <p:spPr bwMode="gray">
            <a:xfrm>
              <a:off x="968376" y="3925888"/>
              <a:ext cx="679450" cy="569913"/>
            </a:xfrm>
            <a:custGeom>
              <a:avLst/>
              <a:gdLst>
                <a:gd name="T0" fmla="*/ 62 w 428"/>
                <a:gd name="T1" fmla="*/ 11 h 359"/>
                <a:gd name="T2" fmla="*/ 190 w 428"/>
                <a:gd name="T3" fmla="*/ 11 h 359"/>
                <a:gd name="T4" fmla="*/ 181 w 428"/>
                <a:gd name="T5" fmla="*/ 64 h 359"/>
                <a:gd name="T6" fmla="*/ 205 w 428"/>
                <a:gd name="T7" fmla="*/ 42 h 359"/>
                <a:gd name="T8" fmla="*/ 228 w 428"/>
                <a:gd name="T9" fmla="*/ 24 h 359"/>
                <a:gd name="T10" fmla="*/ 254 w 428"/>
                <a:gd name="T11" fmla="*/ 11 h 359"/>
                <a:gd name="T12" fmla="*/ 282 w 428"/>
                <a:gd name="T13" fmla="*/ 3 h 359"/>
                <a:gd name="T14" fmla="*/ 312 w 428"/>
                <a:gd name="T15" fmla="*/ 0 h 359"/>
                <a:gd name="T16" fmla="*/ 344 w 428"/>
                <a:gd name="T17" fmla="*/ 3 h 359"/>
                <a:gd name="T18" fmla="*/ 371 w 428"/>
                <a:gd name="T19" fmla="*/ 11 h 359"/>
                <a:gd name="T20" fmla="*/ 393 w 428"/>
                <a:gd name="T21" fmla="*/ 23 h 359"/>
                <a:gd name="T22" fmla="*/ 410 w 428"/>
                <a:gd name="T23" fmla="*/ 39 h 359"/>
                <a:gd name="T24" fmla="*/ 420 w 428"/>
                <a:gd name="T25" fmla="*/ 61 h 359"/>
                <a:gd name="T26" fmla="*/ 426 w 428"/>
                <a:gd name="T27" fmla="*/ 87 h 359"/>
                <a:gd name="T28" fmla="*/ 428 w 428"/>
                <a:gd name="T29" fmla="*/ 116 h 359"/>
                <a:gd name="T30" fmla="*/ 423 w 428"/>
                <a:gd name="T31" fmla="*/ 151 h 359"/>
                <a:gd name="T32" fmla="*/ 386 w 428"/>
                <a:gd name="T33" fmla="*/ 359 h 359"/>
                <a:gd name="T34" fmla="*/ 245 w 428"/>
                <a:gd name="T35" fmla="*/ 359 h 359"/>
                <a:gd name="T36" fmla="*/ 277 w 428"/>
                <a:gd name="T37" fmla="*/ 176 h 359"/>
                <a:gd name="T38" fmla="*/ 280 w 428"/>
                <a:gd name="T39" fmla="*/ 158 h 359"/>
                <a:gd name="T40" fmla="*/ 279 w 428"/>
                <a:gd name="T41" fmla="*/ 143 h 359"/>
                <a:gd name="T42" fmla="*/ 276 w 428"/>
                <a:gd name="T43" fmla="*/ 130 h 359"/>
                <a:gd name="T44" fmla="*/ 269 w 428"/>
                <a:gd name="T45" fmla="*/ 119 h 359"/>
                <a:gd name="T46" fmla="*/ 257 w 428"/>
                <a:gd name="T47" fmla="*/ 112 h 359"/>
                <a:gd name="T48" fmla="*/ 240 w 428"/>
                <a:gd name="T49" fmla="*/ 111 h 359"/>
                <a:gd name="T50" fmla="*/ 220 w 428"/>
                <a:gd name="T51" fmla="*/ 112 h 359"/>
                <a:gd name="T52" fmla="*/ 205 w 428"/>
                <a:gd name="T53" fmla="*/ 119 h 359"/>
                <a:gd name="T54" fmla="*/ 193 w 428"/>
                <a:gd name="T55" fmla="*/ 130 h 359"/>
                <a:gd name="T56" fmla="*/ 184 w 428"/>
                <a:gd name="T57" fmla="*/ 143 h 359"/>
                <a:gd name="T58" fmla="*/ 176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0" y="11"/>
                  </a:lnTo>
                  <a:lnTo>
                    <a:pt x="181" y="64"/>
                  </a:lnTo>
                  <a:lnTo>
                    <a:pt x="205" y="42"/>
                  </a:lnTo>
                  <a:lnTo>
                    <a:pt x="228" y="24"/>
                  </a:lnTo>
                  <a:lnTo>
                    <a:pt x="254" y="11"/>
                  </a:lnTo>
                  <a:lnTo>
                    <a:pt x="282" y="3"/>
                  </a:lnTo>
                  <a:lnTo>
                    <a:pt x="312" y="0"/>
                  </a:lnTo>
                  <a:lnTo>
                    <a:pt x="344" y="3"/>
                  </a:lnTo>
                  <a:lnTo>
                    <a:pt x="371" y="11"/>
                  </a:lnTo>
                  <a:lnTo>
                    <a:pt x="393" y="23"/>
                  </a:lnTo>
                  <a:lnTo>
                    <a:pt x="410" y="39"/>
                  </a:lnTo>
                  <a:lnTo>
                    <a:pt x="420" y="61"/>
                  </a:lnTo>
                  <a:lnTo>
                    <a:pt x="426" y="87"/>
                  </a:lnTo>
                  <a:lnTo>
                    <a:pt x="428" y="116"/>
                  </a:lnTo>
                  <a:lnTo>
                    <a:pt x="423" y="151"/>
                  </a:lnTo>
                  <a:lnTo>
                    <a:pt x="386" y="359"/>
                  </a:lnTo>
                  <a:lnTo>
                    <a:pt x="245" y="359"/>
                  </a:lnTo>
                  <a:lnTo>
                    <a:pt x="277" y="176"/>
                  </a:lnTo>
                  <a:lnTo>
                    <a:pt x="280" y="158"/>
                  </a:lnTo>
                  <a:lnTo>
                    <a:pt x="279" y="143"/>
                  </a:lnTo>
                  <a:lnTo>
                    <a:pt x="276" y="130"/>
                  </a:lnTo>
                  <a:lnTo>
                    <a:pt x="269" y="119"/>
                  </a:lnTo>
                  <a:lnTo>
                    <a:pt x="257" y="112"/>
                  </a:lnTo>
                  <a:lnTo>
                    <a:pt x="240" y="111"/>
                  </a:lnTo>
                  <a:lnTo>
                    <a:pt x="220" y="112"/>
                  </a:lnTo>
                  <a:lnTo>
                    <a:pt x="205" y="119"/>
                  </a:lnTo>
                  <a:lnTo>
                    <a:pt x="193" y="130"/>
                  </a:lnTo>
                  <a:lnTo>
                    <a:pt x="184" y="143"/>
                  </a:lnTo>
                  <a:lnTo>
                    <a:pt x="176"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1" name="Freeform 30"/>
            <p:cNvSpPr>
              <a:spLocks/>
            </p:cNvSpPr>
            <p:nvPr/>
          </p:nvSpPr>
          <p:spPr bwMode="gray">
            <a:xfrm>
              <a:off x="1687513" y="3768725"/>
              <a:ext cx="433388" cy="731838"/>
            </a:xfrm>
            <a:custGeom>
              <a:avLst/>
              <a:gdLst>
                <a:gd name="T0" fmla="*/ 210 w 273"/>
                <a:gd name="T1" fmla="*/ 458 h 461"/>
                <a:gd name="T2" fmla="*/ 157 w 273"/>
                <a:gd name="T3" fmla="*/ 461 h 461"/>
                <a:gd name="T4" fmla="*/ 116 w 273"/>
                <a:gd name="T5" fmla="*/ 461 h 461"/>
                <a:gd name="T6" fmla="*/ 82 w 273"/>
                <a:gd name="T7" fmla="*/ 459 h 461"/>
                <a:gd name="T8" fmla="*/ 56 w 273"/>
                <a:gd name="T9" fmla="*/ 453 h 461"/>
                <a:gd name="T10" fmla="*/ 39 w 273"/>
                <a:gd name="T11" fmla="*/ 446 h 461"/>
                <a:gd name="T12" fmla="*/ 25 w 273"/>
                <a:gd name="T13" fmla="*/ 434 h 461"/>
                <a:gd name="T14" fmla="*/ 19 w 273"/>
                <a:gd name="T15" fmla="*/ 416 h 461"/>
                <a:gd name="T16" fmla="*/ 16 w 273"/>
                <a:gd name="T17" fmla="*/ 395 h 461"/>
                <a:gd name="T18" fmla="*/ 18 w 273"/>
                <a:gd name="T19" fmla="*/ 369 h 461"/>
                <a:gd name="T20" fmla="*/ 24 w 273"/>
                <a:gd name="T21" fmla="*/ 336 h 461"/>
                <a:gd name="T22" fmla="*/ 49 w 273"/>
                <a:gd name="T23" fmla="*/ 189 h 461"/>
                <a:gd name="T24" fmla="*/ 0 w 273"/>
                <a:gd name="T25" fmla="*/ 189 h 461"/>
                <a:gd name="T26" fmla="*/ 13 w 273"/>
                <a:gd name="T27" fmla="*/ 110 h 461"/>
                <a:gd name="T28" fmla="*/ 65 w 273"/>
                <a:gd name="T29" fmla="*/ 110 h 461"/>
                <a:gd name="T30" fmla="*/ 86 w 273"/>
                <a:gd name="T31" fmla="*/ 0 h 461"/>
                <a:gd name="T32" fmla="*/ 224 w 273"/>
                <a:gd name="T33" fmla="*/ 0 h 461"/>
                <a:gd name="T34" fmla="*/ 205 w 273"/>
                <a:gd name="T35" fmla="*/ 110 h 461"/>
                <a:gd name="T36" fmla="*/ 273 w 273"/>
                <a:gd name="T37" fmla="*/ 110 h 461"/>
                <a:gd name="T38" fmla="*/ 259 w 273"/>
                <a:gd name="T39" fmla="*/ 189 h 461"/>
                <a:gd name="T40" fmla="*/ 190 w 273"/>
                <a:gd name="T41" fmla="*/ 189 h 461"/>
                <a:gd name="T42" fmla="*/ 168 w 273"/>
                <a:gd name="T43" fmla="*/ 317 h 461"/>
                <a:gd name="T44" fmla="*/ 166 w 273"/>
                <a:gd name="T45" fmla="*/ 333 h 461"/>
                <a:gd name="T46" fmla="*/ 166 w 273"/>
                <a:gd name="T47" fmla="*/ 345 h 461"/>
                <a:gd name="T48" fmla="*/ 172 w 273"/>
                <a:gd name="T49" fmla="*/ 354 h 461"/>
                <a:gd name="T50" fmla="*/ 184 w 273"/>
                <a:gd name="T51" fmla="*/ 358 h 461"/>
                <a:gd name="T52" fmla="*/ 205 w 273"/>
                <a:gd name="T53" fmla="*/ 360 h 461"/>
                <a:gd name="T54" fmla="*/ 227 w 273"/>
                <a:gd name="T55" fmla="*/ 360 h 461"/>
                <a:gd name="T56" fmla="*/ 210 w 273"/>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61">
                  <a:moveTo>
                    <a:pt x="210" y="458"/>
                  </a:moveTo>
                  <a:lnTo>
                    <a:pt x="157" y="461"/>
                  </a:lnTo>
                  <a:lnTo>
                    <a:pt x="116" y="461"/>
                  </a:lnTo>
                  <a:lnTo>
                    <a:pt x="82" y="459"/>
                  </a:lnTo>
                  <a:lnTo>
                    <a:pt x="56" y="453"/>
                  </a:lnTo>
                  <a:lnTo>
                    <a:pt x="39" y="446"/>
                  </a:lnTo>
                  <a:lnTo>
                    <a:pt x="25" y="434"/>
                  </a:lnTo>
                  <a:lnTo>
                    <a:pt x="19" y="416"/>
                  </a:lnTo>
                  <a:lnTo>
                    <a:pt x="16" y="395"/>
                  </a:lnTo>
                  <a:lnTo>
                    <a:pt x="18" y="369"/>
                  </a:lnTo>
                  <a:lnTo>
                    <a:pt x="24" y="336"/>
                  </a:lnTo>
                  <a:lnTo>
                    <a:pt x="49" y="189"/>
                  </a:lnTo>
                  <a:lnTo>
                    <a:pt x="0" y="189"/>
                  </a:lnTo>
                  <a:lnTo>
                    <a:pt x="13" y="110"/>
                  </a:lnTo>
                  <a:lnTo>
                    <a:pt x="65" y="110"/>
                  </a:lnTo>
                  <a:lnTo>
                    <a:pt x="86" y="0"/>
                  </a:lnTo>
                  <a:lnTo>
                    <a:pt x="224" y="0"/>
                  </a:lnTo>
                  <a:lnTo>
                    <a:pt x="205" y="110"/>
                  </a:lnTo>
                  <a:lnTo>
                    <a:pt x="273" y="110"/>
                  </a:lnTo>
                  <a:lnTo>
                    <a:pt x="259" y="189"/>
                  </a:lnTo>
                  <a:lnTo>
                    <a:pt x="190" y="189"/>
                  </a:lnTo>
                  <a:lnTo>
                    <a:pt x="168" y="317"/>
                  </a:lnTo>
                  <a:lnTo>
                    <a:pt x="166" y="333"/>
                  </a:lnTo>
                  <a:lnTo>
                    <a:pt x="166" y="345"/>
                  </a:lnTo>
                  <a:lnTo>
                    <a:pt x="172" y="354"/>
                  </a:lnTo>
                  <a:lnTo>
                    <a:pt x="184" y="358"/>
                  </a:lnTo>
                  <a:lnTo>
                    <a:pt x="205" y="360"/>
                  </a:lnTo>
                  <a:lnTo>
                    <a:pt x="227"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2" name="Freeform 31"/>
            <p:cNvSpPr>
              <a:spLocks noEditPoints="1"/>
            </p:cNvSpPr>
            <p:nvPr/>
          </p:nvSpPr>
          <p:spPr bwMode="gray">
            <a:xfrm>
              <a:off x="2085976" y="3925888"/>
              <a:ext cx="655638" cy="585788"/>
            </a:xfrm>
            <a:custGeom>
              <a:avLst/>
              <a:gdLst>
                <a:gd name="T0" fmla="*/ 152 w 413"/>
                <a:gd name="T1" fmla="*/ 146 h 369"/>
                <a:gd name="T2" fmla="*/ 158 w 413"/>
                <a:gd name="T3" fmla="*/ 125 h 369"/>
                <a:gd name="T4" fmla="*/ 170 w 413"/>
                <a:gd name="T5" fmla="*/ 109 h 369"/>
                <a:gd name="T6" fmla="*/ 184 w 413"/>
                <a:gd name="T7" fmla="*/ 96 h 369"/>
                <a:gd name="T8" fmla="*/ 205 w 413"/>
                <a:gd name="T9" fmla="*/ 88 h 369"/>
                <a:gd name="T10" fmla="*/ 229 w 413"/>
                <a:gd name="T11" fmla="*/ 85 h 369"/>
                <a:gd name="T12" fmla="*/ 247 w 413"/>
                <a:gd name="T13" fmla="*/ 88 h 369"/>
                <a:gd name="T14" fmla="*/ 263 w 413"/>
                <a:gd name="T15" fmla="*/ 97 h 369"/>
                <a:gd name="T16" fmla="*/ 274 w 413"/>
                <a:gd name="T17" fmla="*/ 111 h 369"/>
                <a:gd name="T18" fmla="*/ 280 w 413"/>
                <a:gd name="T19" fmla="*/ 127 h 369"/>
                <a:gd name="T20" fmla="*/ 280 w 413"/>
                <a:gd name="T21" fmla="*/ 146 h 369"/>
                <a:gd name="T22" fmla="*/ 152 w 413"/>
                <a:gd name="T23" fmla="*/ 146 h 369"/>
                <a:gd name="T24" fmla="*/ 409 w 413"/>
                <a:gd name="T25" fmla="*/ 216 h 369"/>
                <a:gd name="T26" fmla="*/ 413 w 413"/>
                <a:gd name="T27" fmla="*/ 176 h 369"/>
                <a:gd name="T28" fmla="*/ 412 w 413"/>
                <a:gd name="T29" fmla="*/ 139 h 369"/>
                <a:gd name="T30" fmla="*/ 404 w 413"/>
                <a:gd name="T31" fmla="*/ 105 h 369"/>
                <a:gd name="T32" fmla="*/ 391 w 413"/>
                <a:gd name="T33" fmla="*/ 75 h 369"/>
                <a:gd name="T34" fmla="*/ 372 w 413"/>
                <a:gd name="T35" fmla="*/ 50 h 369"/>
                <a:gd name="T36" fmla="*/ 346 w 413"/>
                <a:gd name="T37" fmla="*/ 29 h 369"/>
                <a:gd name="T38" fmla="*/ 315 w 413"/>
                <a:gd name="T39" fmla="*/ 14 h 369"/>
                <a:gd name="T40" fmla="*/ 280 w 413"/>
                <a:gd name="T41" fmla="*/ 3 h 369"/>
                <a:gd name="T42" fmla="*/ 238 w 413"/>
                <a:gd name="T43" fmla="*/ 0 h 369"/>
                <a:gd name="T44" fmla="*/ 196 w 413"/>
                <a:gd name="T45" fmla="*/ 3 h 369"/>
                <a:gd name="T46" fmla="*/ 156 w 413"/>
                <a:gd name="T47" fmla="*/ 14 h 369"/>
                <a:gd name="T48" fmla="*/ 119 w 413"/>
                <a:gd name="T49" fmla="*/ 30 h 369"/>
                <a:gd name="T50" fmla="*/ 85 w 413"/>
                <a:gd name="T51" fmla="*/ 51 h 369"/>
                <a:gd name="T52" fmla="*/ 57 w 413"/>
                <a:gd name="T53" fmla="*/ 79 h 369"/>
                <a:gd name="T54" fmla="*/ 33 w 413"/>
                <a:gd name="T55" fmla="*/ 111 h 369"/>
                <a:gd name="T56" fmla="*/ 14 w 413"/>
                <a:gd name="T57" fmla="*/ 148 h 369"/>
                <a:gd name="T58" fmla="*/ 3 w 413"/>
                <a:gd name="T59" fmla="*/ 188 h 369"/>
                <a:gd name="T60" fmla="*/ 0 w 413"/>
                <a:gd name="T61" fmla="*/ 225 h 369"/>
                <a:gd name="T62" fmla="*/ 3 w 413"/>
                <a:gd name="T63" fmla="*/ 258 h 369"/>
                <a:gd name="T64" fmla="*/ 12 w 413"/>
                <a:gd name="T65" fmla="*/ 287 h 369"/>
                <a:gd name="T66" fmla="*/ 27 w 413"/>
                <a:gd name="T67" fmla="*/ 311 h 369"/>
                <a:gd name="T68" fmla="*/ 48 w 413"/>
                <a:gd name="T69" fmla="*/ 332 h 369"/>
                <a:gd name="T70" fmla="*/ 73 w 413"/>
                <a:gd name="T71" fmla="*/ 348 h 369"/>
                <a:gd name="T72" fmla="*/ 103 w 413"/>
                <a:gd name="T73" fmla="*/ 360 h 369"/>
                <a:gd name="T74" fmla="*/ 137 w 413"/>
                <a:gd name="T75" fmla="*/ 366 h 369"/>
                <a:gd name="T76" fmla="*/ 173 w 413"/>
                <a:gd name="T77" fmla="*/ 369 h 369"/>
                <a:gd name="T78" fmla="*/ 204 w 413"/>
                <a:gd name="T79" fmla="*/ 368 h 369"/>
                <a:gd name="T80" fmla="*/ 236 w 413"/>
                <a:gd name="T81" fmla="*/ 363 h 369"/>
                <a:gd name="T82" fmla="*/ 268 w 413"/>
                <a:gd name="T83" fmla="*/ 356 h 369"/>
                <a:gd name="T84" fmla="*/ 297 w 413"/>
                <a:gd name="T85" fmla="*/ 344 h 369"/>
                <a:gd name="T86" fmla="*/ 326 w 413"/>
                <a:gd name="T87" fmla="*/ 328 h 369"/>
                <a:gd name="T88" fmla="*/ 351 w 413"/>
                <a:gd name="T89" fmla="*/ 308 h 369"/>
                <a:gd name="T90" fmla="*/ 373 w 413"/>
                <a:gd name="T91" fmla="*/ 283 h 369"/>
                <a:gd name="T92" fmla="*/ 391 w 413"/>
                <a:gd name="T93" fmla="*/ 253 h 369"/>
                <a:gd name="T94" fmla="*/ 256 w 413"/>
                <a:gd name="T95" fmla="*/ 253 h 369"/>
                <a:gd name="T96" fmla="*/ 244 w 413"/>
                <a:gd name="T97" fmla="*/ 267 h 369"/>
                <a:gd name="T98" fmla="*/ 229 w 413"/>
                <a:gd name="T99" fmla="*/ 277 h 369"/>
                <a:gd name="T100" fmla="*/ 214 w 413"/>
                <a:gd name="T101" fmla="*/ 282 h 369"/>
                <a:gd name="T102" fmla="*/ 196 w 413"/>
                <a:gd name="T103" fmla="*/ 285 h 369"/>
                <a:gd name="T104" fmla="*/ 176 w 413"/>
                <a:gd name="T105" fmla="*/ 282 h 369"/>
                <a:gd name="T106" fmla="*/ 158 w 413"/>
                <a:gd name="T107" fmla="*/ 271 h 369"/>
                <a:gd name="T108" fmla="*/ 146 w 413"/>
                <a:gd name="T109" fmla="*/ 258 h 369"/>
                <a:gd name="T110" fmla="*/ 138 w 413"/>
                <a:gd name="T111" fmla="*/ 238 h 369"/>
                <a:gd name="T112" fmla="*/ 140 w 413"/>
                <a:gd name="T113" fmla="*/ 216 h 369"/>
                <a:gd name="T114" fmla="*/ 409 w 413"/>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3" h="369">
                  <a:moveTo>
                    <a:pt x="152" y="146"/>
                  </a:moveTo>
                  <a:lnTo>
                    <a:pt x="158" y="125"/>
                  </a:lnTo>
                  <a:lnTo>
                    <a:pt x="170" y="109"/>
                  </a:lnTo>
                  <a:lnTo>
                    <a:pt x="184" y="96"/>
                  </a:lnTo>
                  <a:lnTo>
                    <a:pt x="205" y="88"/>
                  </a:lnTo>
                  <a:lnTo>
                    <a:pt x="229" y="85"/>
                  </a:lnTo>
                  <a:lnTo>
                    <a:pt x="247" y="88"/>
                  </a:lnTo>
                  <a:lnTo>
                    <a:pt x="263" y="97"/>
                  </a:lnTo>
                  <a:lnTo>
                    <a:pt x="274" y="111"/>
                  </a:lnTo>
                  <a:lnTo>
                    <a:pt x="280" y="127"/>
                  </a:lnTo>
                  <a:lnTo>
                    <a:pt x="280" y="146"/>
                  </a:lnTo>
                  <a:lnTo>
                    <a:pt x="152" y="146"/>
                  </a:lnTo>
                  <a:close/>
                  <a:moveTo>
                    <a:pt x="409" y="216"/>
                  </a:moveTo>
                  <a:lnTo>
                    <a:pt x="413" y="176"/>
                  </a:lnTo>
                  <a:lnTo>
                    <a:pt x="412" y="139"/>
                  </a:lnTo>
                  <a:lnTo>
                    <a:pt x="404" y="105"/>
                  </a:lnTo>
                  <a:lnTo>
                    <a:pt x="391" y="75"/>
                  </a:lnTo>
                  <a:lnTo>
                    <a:pt x="372" y="50"/>
                  </a:lnTo>
                  <a:lnTo>
                    <a:pt x="346" y="29"/>
                  </a:lnTo>
                  <a:lnTo>
                    <a:pt x="315" y="14"/>
                  </a:lnTo>
                  <a:lnTo>
                    <a:pt x="280" y="3"/>
                  </a:lnTo>
                  <a:lnTo>
                    <a:pt x="238" y="0"/>
                  </a:lnTo>
                  <a:lnTo>
                    <a:pt x="196" y="3"/>
                  </a:lnTo>
                  <a:lnTo>
                    <a:pt x="156" y="14"/>
                  </a:lnTo>
                  <a:lnTo>
                    <a:pt x="119" y="30"/>
                  </a:lnTo>
                  <a:lnTo>
                    <a:pt x="85" y="51"/>
                  </a:lnTo>
                  <a:lnTo>
                    <a:pt x="57" y="79"/>
                  </a:lnTo>
                  <a:lnTo>
                    <a:pt x="33" y="111"/>
                  </a:lnTo>
                  <a:lnTo>
                    <a:pt x="14" y="148"/>
                  </a:lnTo>
                  <a:lnTo>
                    <a:pt x="3" y="188"/>
                  </a:lnTo>
                  <a:lnTo>
                    <a:pt x="0" y="225"/>
                  </a:lnTo>
                  <a:lnTo>
                    <a:pt x="3" y="258"/>
                  </a:lnTo>
                  <a:lnTo>
                    <a:pt x="12" y="287"/>
                  </a:lnTo>
                  <a:lnTo>
                    <a:pt x="27" y="311"/>
                  </a:lnTo>
                  <a:lnTo>
                    <a:pt x="48" y="332"/>
                  </a:lnTo>
                  <a:lnTo>
                    <a:pt x="73" y="348"/>
                  </a:lnTo>
                  <a:lnTo>
                    <a:pt x="103" y="360"/>
                  </a:lnTo>
                  <a:lnTo>
                    <a:pt x="137" y="366"/>
                  </a:lnTo>
                  <a:lnTo>
                    <a:pt x="173" y="369"/>
                  </a:lnTo>
                  <a:lnTo>
                    <a:pt x="204" y="368"/>
                  </a:lnTo>
                  <a:lnTo>
                    <a:pt x="236" y="363"/>
                  </a:lnTo>
                  <a:lnTo>
                    <a:pt x="268" y="356"/>
                  </a:lnTo>
                  <a:lnTo>
                    <a:pt x="297" y="344"/>
                  </a:lnTo>
                  <a:lnTo>
                    <a:pt x="326" y="328"/>
                  </a:lnTo>
                  <a:lnTo>
                    <a:pt x="351" y="308"/>
                  </a:lnTo>
                  <a:lnTo>
                    <a:pt x="373" y="283"/>
                  </a:lnTo>
                  <a:lnTo>
                    <a:pt x="391" y="253"/>
                  </a:lnTo>
                  <a:lnTo>
                    <a:pt x="256" y="253"/>
                  </a:lnTo>
                  <a:lnTo>
                    <a:pt x="244" y="267"/>
                  </a:lnTo>
                  <a:lnTo>
                    <a:pt x="229" y="277"/>
                  </a:lnTo>
                  <a:lnTo>
                    <a:pt x="214" y="282"/>
                  </a:lnTo>
                  <a:lnTo>
                    <a:pt x="196" y="285"/>
                  </a:lnTo>
                  <a:lnTo>
                    <a:pt x="176" y="282"/>
                  </a:lnTo>
                  <a:lnTo>
                    <a:pt x="158" y="271"/>
                  </a:lnTo>
                  <a:lnTo>
                    <a:pt x="146" y="258"/>
                  </a:lnTo>
                  <a:lnTo>
                    <a:pt x="138"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3" name="Freeform 32"/>
            <p:cNvSpPr>
              <a:spLocks/>
            </p:cNvSpPr>
            <p:nvPr/>
          </p:nvSpPr>
          <p:spPr bwMode="gray">
            <a:xfrm>
              <a:off x="2744788" y="3925888"/>
              <a:ext cx="509588" cy="569913"/>
            </a:xfrm>
            <a:custGeom>
              <a:avLst/>
              <a:gdLst>
                <a:gd name="T0" fmla="*/ 62 w 321"/>
                <a:gd name="T1" fmla="*/ 11 h 359"/>
                <a:gd name="T2" fmla="*/ 190 w 321"/>
                <a:gd name="T3" fmla="*/ 11 h 359"/>
                <a:gd name="T4" fmla="*/ 178 w 321"/>
                <a:gd name="T5" fmla="*/ 81 h 359"/>
                <a:gd name="T6" fmla="*/ 180 w 321"/>
                <a:gd name="T7" fmla="*/ 81 h 359"/>
                <a:gd name="T8" fmla="*/ 199 w 321"/>
                <a:gd name="T9" fmla="*/ 51 h 359"/>
                <a:gd name="T10" fmla="*/ 220 w 321"/>
                <a:gd name="T11" fmla="*/ 29 h 359"/>
                <a:gd name="T12" fmla="*/ 245 w 321"/>
                <a:gd name="T13" fmla="*/ 12 h 359"/>
                <a:gd name="T14" fmla="*/ 272 w 321"/>
                <a:gd name="T15" fmla="*/ 3 h 359"/>
                <a:gd name="T16" fmla="*/ 303 w 321"/>
                <a:gd name="T17" fmla="*/ 0 h 359"/>
                <a:gd name="T18" fmla="*/ 312 w 321"/>
                <a:gd name="T19" fmla="*/ 2 h 359"/>
                <a:gd name="T20" fmla="*/ 321 w 321"/>
                <a:gd name="T21" fmla="*/ 2 h 359"/>
                <a:gd name="T22" fmla="*/ 297 w 321"/>
                <a:gd name="T23" fmla="*/ 140 h 359"/>
                <a:gd name="T24" fmla="*/ 282 w 321"/>
                <a:gd name="T25" fmla="*/ 139 h 359"/>
                <a:gd name="T26" fmla="*/ 269 w 321"/>
                <a:gd name="T27" fmla="*/ 137 h 359"/>
                <a:gd name="T28" fmla="*/ 241 w 321"/>
                <a:gd name="T29" fmla="*/ 139 h 359"/>
                <a:gd name="T30" fmla="*/ 218 w 321"/>
                <a:gd name="T31" fmla="*/ 146 h 359"/>
                <a:gd name="T32" fmla="*/ 199 w 321"/>
                <a:gd name="T33" fmla="*/ 160 h 359"/>
                <a:gd name="T34" fmla="*/ 184 w 321"/>
                <a:gd name="T35" fmla="*/ 179 h 359"/>
                <a:gd name="T36" fmla="*/ 171 w 321"/>
                <a:gd name="T37" fmla="*/ 206 h 359"/>
                <a:gd name="T38" fmla="*/ 163 w 321"/>
                <a:gd name="T39" fmla="*/ 238 h 359"/>
                <a:gd name="T40" fmla="*/ 141 w 321"/>
                <a:gd name="T41" fmla="*/ 359 h 359"/>
                <a:gd name="T42" fmla="*/ 0 w 321"/>
                <a:gd name="T43" fmla="*/ 359 h 359"/>
                <a:gd name="T44" fmla="*/ 62 w 321"/>
                <a:gd name="T45"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1" h="359">
                  <a:moveTo>
                    <a:pt x="62" y="11"/>
                  </a:moveTo>
                  <a:lnTo>
                    <a:pt x="190" y="11"/>
                  </a:lnTo>
                  <a:lnTo>
                    <a:pt x="178" y="81"/>
                  </a:lnTo>
                  <a:lnTo>
                    <a:pt x="180" y="81"/>
                  </a:lnTo>
                  <a:lnTo>
                    <a:pt x="199" y="51"/>
                  </a:lnTo>
                  <a:lnTo>
                    <a:pt x="220" y="29"/>
                  </a:lnTo>
                  <a:lnTo>
                    <a:pt x="245" y="12"/>
                  </a:lnTo>
                  <a:lnTo>
                    <a:pt x="272" y="3"/>
                  </a:lnTo>
                  <a:lnTo>
                    <a:pt x="303" y="0"/>
                  </a:lnTo>
                  <a:lnTo>
                    <a:pt x="312" y="2"/>
                  </a:lnTo>
                  <a:lnTo>
                    <a:pt x="321" y="2"/>
                  </a:lnTo>
                  <a:lnTo>
                    <a:pt x="297" y="140"/>
                  </a:lnTo>
                  <a:lnTo>
                    <a:pt x="282" y="139"/>
                  </a:lnTo>
                  <a:lnTo>
                    <a:pt x="269" y="137"/>
                  </a:lnTo>
                  <a:lnTo>
                    <a:pt x="241" y="139"/>
                  </a:lnTo>
                  <a:lnTo>
                    <a:pt x="218" y="146"/>
                  </a:lnTo>
                  <a:lnTo>
                    <a:pt x="199" y="160"/>
                  </a:lnTo>
                  <a:lnTo>
                    <a:pt x="184" y="179"/>
                  </a:lnTo>
                  <a:lnTo>
                    <a:pt x="171" y="206"/>
                  </a:lnTo>
                  <a:lnTo>
                    <a:pt x="163" y="238"/>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4" name="Freeform 33"/>
            <p:cNvSpPr>
              <a:spLocks/>
            </p:cNvSpPr>
            <p:nvPr/>
          </p:nvSpPr>
          <p:spPr bwMode="gray">
            <a:xfrm>
              <a:off x="3214688" y="3925888"/>
              <a:ext cx="679450" cy="569913"/>
            </a:xfrm>
            <a:custGeom>
              <a:avLst/>
              <a:gdLst>
                <a:gd name="T0" fmla="*/ 62 w 428"/>
                <a:gd name="T1" fmla="*/ 11 h 359"/>
                <a:gd name="T2" fmla="*/ 191 w 428"/>
                <a:gd name="T3" fmla="*/ 11 h 359"/>
                <a:gd name="T4" fmla="*/ 181 w 428"/>
                <a:gd name="T5" fmla="*/ 64 h 359"/>
                <a:gd name="T6" fmla="*/ 205 w 428"/>
                <a:gd name="T7" fmla="*/ 42 h 359"/>
                <a:gd name="T8" fmla="*/ 230 w 428"/>
                <a:gd name="T9" fmla="*/ 24 h 359"/>
                <a:gd name="T10" fmla="*/ 255 w 428"/>
                <a:gd name="T11" fmla="*/ 11 h 359"/>
                <a:gd name="T12" fmla="*/ 282 w 428"/>
                <a:gd name="T13" fmla="*/ 3 h 359"/>
                <a:gd name="T14" fmla="*/ 313 w 428"/>
                <a:gd name="T15" fmla="*/ 0 h 359"/>
                <a:gd name="T16" fmla="*/ 346 w 428"/>
                <a:gd name="T17" fmla="*/ 3 h 359"/>
                <a:gd name="T18" fmla="*/ 373 w 428"/>
                <a:gd name="T19" fmla="*/ 11 h 359"/>
                <a:gd name="T20" fmla="*/ 394 w 428"/>
                <a:gd name="T21" fmla="*/ 23 h 359"/>
                <a:gd name="T22" fmla="*/ 410 w 428"/>
                <a:gd name="T23" fmla="*/ 39 h 359"/>
                <a:gd name="T24" fmla="*/ 422 w 428"/>
                <a:gd name="T25" fmla="*/ 61 h 359"/>
                <a:gd name="T26" fmla="*/ 428 w 428"/>
                <a:gd name="T27" fmla="*/ 87 h 359"/>
                <a:gd name="T28" fmla="*/ 428 w 428"/>
                <a:gd name="T29" fmla="*/ 116 h 359"/>
                <a:gd name="T30" fmla="*/ 423 w 428"/>
                <a:gd name="T31" fmla="*/ 151 h 359"/>
                <a:gd name="T32" fmla="*/ 386 w 428"/>
                <a:gd name="T33" fmla="*/ 359 h 359"/>
                <a:gd name="T34" fmla="*/ 245 w 428"/>
                <a:gd name="T35" fmla="*/ 359 h 359"/>
                <a:gd name="T36" fmla="*/ 278 w 428"/>
                <a:gd name="T37" fmla="*/ 176 h 359"/>
                <a:gd name="T38" fmla="*/ 281 w 428"/>
                <a:gd name="T39" fmla="*/ 158 h 359"/>
                <a:gd name="T40" fmla="*/ 281 w 428"/>
                <a:gd name="T41" fmla="*/ 143 h 359"/>
                <a:gd name="T42" fmla="*/ 276 w 428"/>
                <a:gd name="T43" fmla="*/ 130 h 359"/>
                <a:gd name="T44" fmla="*/ 270 w 428"/>
                <a:gd name="T45" fmla="*/ 119 h 359"/>
                <a:gd name="T46" fmla="*/ 258 w 428"/>
                <a:gd name="T47" fmla="*/ 112 h 359"/>
                <a:gd name="T48" fmla="*/ 240 w 428"/>
                <a:gd name="T49" fmla="*/ 111 h 359"/>
                <a:gd name="T50" fmla="*/ 221 w 428"/>
                <a:gd name="T51" fmla="*/ 112 h 359"/>
                <a:gd name="T52" fmla="*/ 205 w 428"/>
                <a:gd name="T53" fmla="*/ 119 h 359"/>
                <a:gd name="T54" fmla="*/ 193 w 428"/>
                <a:gd name="T55" fmla="*/ 130 h 359"/>
                <a:gd name="T56" fmla="*/ 184 w 428"/>
                <a:gd name="T57" fmla="*/ 143 h 359"/>
                <a:gd name="T58" fmla="*/ 178 w 428"/>
                <a:gd name="T59" fmla="*/ 161 h 359"/>
                <a:gd name="T60" fmla="*/ 172 w 428"/>
                <a:gd name="T61" fmla="*/ 182 h 359"/>
                <a:gd name="T62" fmla="*/ 141 w 428"/>
                <a:gd name="T63" fmla="*/ 359 h 359"/>
                <a:gd name="T64" fmla="*/ 0 w 428"/>
                <a:gd name="T65" fmla="*/ 359 h 359"/>
                <a:gd name="T66" fmla="*/ 62 w 428"/>
                <a:gd name="T67" fmla="*/ 1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28" h="359">
                  <a:moveTo>
                    <a:pt x="62" y="11"/>
                  </a:moveTo>
                  <a:lnTo>
                    <a:pt x="191" y="11"/>
                  </a:lnTo>
                  <a:lnTo>
                    <a:pt x="181" y="64"/>
                  </a:lnTo>
                  <a:lnTo>
                    <a:pt x="205" y="42"/>
                  </a:lnTo>
                  <a:lnTo>
                    <a:pt x="230" y="24"/>
                  </a:lnTo>
                  <a:lnTo>
                    <a:pt x="255" y="11"/>
                  </a:lnTo>
                  <a:lnTo>
                    <a:pt x="282" y="3"/>
                  </a:lnTo>
                  <a:lnTo>
                    <a:pt x="313" y="0"/>
                  </a:lnTo>
                  <a:lnTo>
                    <a:pt x="346" y="3"/>
                  </a:lnTo>
                  <a:lnTo>
                    <a:pt x="373" y="11"/>
                  </a:lnTo>
                  <a:lnTo>
                    <a:pt x="394" y="23"/>
                  </a:lnTo>
                  <a:lnTo>
                    <a:pt x="410" y="39"/>
                  </a:lnTo>
                  <a:lnTo>
                    <a:pt x="422" y="61"/>
                  </a:lnTo>
                  <a:lnTo>
                    <a:pt x="428" y="87"/>
                  </a:lnTo>
                  <a:lnTo>
                    <a:pt x="428" y="116"/>
                  </a:lnTo>
                  <a:lnTo>
                    <a:pt x="423" y="151"/>
                  </a:lnTo>
                  <a:lnTo>
                    <a:pt x="386" y="359"/>
                  </a:lnTo>
                  <a:lnTo>
                    <a:pt x="245" y="359"/>
                  </a:lnTo>
                  <a:lnTo>
                    <a:pt x="278" y="176"/>
                  </a:lnTo>
                  <a:lnTo>
                    <a:pt x="281" y="158"/>
                  </a:lnTo>
                  <a:lnTo>
                    <a:pt x="281" y="143"/>
                  </a:lnTo>
                  <a:lnTo>
                    <a:pt x="276" y="130"/>
                  </a:lnTo>
                  <a:lnTo>
                    <a:pt x="270" y="119"/>
                  </a:lnTo>
                  <a:lnTo>
                    <a:pt x="258" y="112"/>
                  </a:lnTo>
                  <a:lnTo>
                    <a:pt x="240" y="111"/>
                  </a:lnTo>
                  <a:lnTo>
                    <a:pt x="221" y="112"/>
                  </a:lnTo>
                  <a:lnTo>
                    <a:pt x="205" y="119"/>
                  </a:lnTo>
                  <a:lnTo>
                    <a:pt x="193" y="130"/>
                  </a:lnTo>
                  <a:lnTo>
                    <a:pt x="184" y="143"/>
                  </a:lnTo>
                  <a:lnTo>
                    <a:pt x="178" y="161"/>
                  </a:lnTo>
                  <a:lnTo>
                    <a:pt x="172" y="182"/>
                  </a:lnTo>
                  <a:lnTo>
                    <a:pt x="141" y="359"/>
                  </a:lnTo>
                  <a:lnTo>
                    <a:pt x="0" y="359"/>
                  </a:lnTo>
                  <a:lnTo>
                    <a:pt x="62" y="11"/>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5" name="Freeform 34"/>
            <p:cNvSpPr>
              <a:spLocks noEditPoints="1"/>
            </p:cNvSpPr>
            <p:nvPr/>
          </p:nvSpPr>
          <p:spPr bwMode="gray">
            <a:xfrm>
              <a:off x="3919538" y="3925888"/>
              <a:ext cx="658813" cy="585788"/>
            </a:xfrm>
            <a:custGeom>
              <a:avLst/>
              <a:gdLst>
                <a:gd name="T0" fmla="*/ 153 w 415"/>
                <a:gd name="T1" fmla="*/ 146 h 369"/>
                <a:gd name="T2" fmla="*/ 159 w 415"/>
                <a:gd name="T3" fmla="*/ 125 h 369"/>
                <a:gd name="T4" fmla="*/ 171 w 415"/>
                <a:gd name="T5" fmla="*/ 109 h 369"/>
                <a:gd name="T6" fmla="*/ 186 w 415"/>
                <a:gd name="T7" fmla="*/ 96 h 369"/>
                <a:gd name="T8" fmla="*/ 205 w 415"/>
                <a:gd name="T9" fmla="*/ 88 h 369"/>
                <a:gd name="T10" fmla="*/ 229 w 415"/>
                <a:gd name="T11" fmla="*/ 85 h 369"/>
                <a:gd name="T12" fmla="*/ 248 w 415"/>
                <a:gd name="T13" fmla="*/ 88 h 369"/>
                <a:gd name="T14" fmla="*/ 263 w 415"/>
                <a:gd name="T15" fmla="*/ 97 h 369"/>
                <a:gd name="T16" fmla="*/ 275 w 415"/>
                <a:gd name="T17" fmla="*/ 111 h 369"/>
                <a:gd name="T18" fmla="*/ 281 w 415"/>
                <a:gd name="T19" fmla="*/ 127 h 369"/>
                <a:gd name="T20" fmla="*/ 281 w 415"/>
                <a:gd name="T21" fmla="*/ 146 h 369"/>
                <a:gd name="T22" fmla="*/ 153 w 415"/>
                <a:gd name="T23" fmla="*/ 146 h 369"/>
                <a:gd name="T24" fmla="*/ 409 w 415"/>
                <a:gd name="T25" fmla="*/ 216 h 369"/>
                <a:gd name="T26" fmla="*/ 415 w 415"/>
                <a:gd name="T27" fmla="*/ 176 h 369"/>
                <a:gd name="T28" fmla="*/ 413 w 415"/>
                <a:gd name="T29" fmla="*/ 139 h 369"/>
                <a:gd name="T30" fmla="*/ 406 w 415"/>
                <a:gd name="T31" fmla="*/ 105 h 369"/>
                <a:gd name="T32" fmla="*/ 393 w 415"/>
                <a:gd name="T33" fmla="*/ 75 h 369"/>
                <a:gd name="T34" fmla="*/ 372 w 415"/>
                <a:gd name="T35" fmla="*/ 50 h 369"/>
                <a:gd name="T36" fmla="*/ 346 w 415"/>
                <a:gd name="T37" fmla="*/ 29 h 369"/>
                <a:gd name="T38" fmla="*/ 317 w 415"/>
                <a:gd name="T39" fmla="*/ 14 h 369"/>
                <a:gd name="T40" fmla="*/ 281 w 415"/>
                <a:gd name="T41" fmla="*/ 3 h 369"/>
                <a:gd name="T42" fmla="*/ 239 w 415"/>
                <a:gd name="T43" fmla="*/ 0 h 369"/>
                <a:gd name="T44" fmla="*/ 196 w 415"/>
                <a:gd name="T45" fmla="*/ 3 h 369"/>
                <a:gd name="T46" fmla="*/ 158 w 415"/>
                <a:gd name="T47" fmla="*/ 14 h 369"/>
                <a:gd name="T48" fmla="*/ 121 w 415"/>
                <a:gd name="T49" fmla="*/ 30 h 369"/>
                <a:gd name="T50" fmla="*/ 86 w 415"/>
                <a:gd name="T51" fmla="*/ 51 h 369"/>
                <a:gd name="T52" fmla="*/ 57 w 415"/>
                <a:gd name="T53" fmla="*/ 79 h 369"/>
                <a:gd name="T54" fmla="*/ 33 w 415"/>
                <a:gd name="T55" fmla="*/ 111 h 369"/>
                <a:gd name="T56" fmla="*/ 15 w 415"/>
                <a:gd name="T57" fmla="*/ 148 h 369"/>
                <a:gd name="T58" fmla="*/ 3 w 415"/>
                <a:gd name="T59" fmla="*/ 188 h 369"/>
                <a:gd name="T60" fmla="*/ 0 w 415"/>
                <a:gd name="T61" fmla="*/ 225 h 369"/>
                <a:gd name="T62" fmla="*/ 3 w 415"/>
                <a:gd name="T63" fmla="*/ 258 h 369"/>
                <a:gd name="T64" fmla="*/ 14 w 415"/>
                <a:gd name="T65" fmla="*/ 287 h 369"/>
                <a:gd name="T66" fmla="*/ 28 w 415"/>
                <a:gd name="T67" fmla="*/ 311 h 369"/>
                <a:gd name="T68" fmla="*/ 49 w 415"/>
                <a:gd name="T69" fmla="*/ 332 h 369"/>
                <a:gd name="T70" fmla="*/ 74 w 415"/>
                <a:gd name="T71" fmla="*/ 348 h 369"/>
                <a:gd name="T72" fmla="*/ 104 w 415"/>
                <a:gd name="T73" fmla="*/ 360 h 369"/>
                <a:gd name="T74" fmla="*/ 137 w 415"/>
                <a:gd name="T75" fmla="*/ 366 h 369"/>
                <a:gd name="T76" fmla="*/ 174 w 415"/>
                <a:gd name="T77" fmla="*/ 369 h 369"/>
                <a:gd name="T78" fmla="*/ 205 w 415"/>
                <a:gd name="T79" fmla="*/ 368 h 369"/>
                <a:gd name="T80" fmla="*/ 236 w 415"/>
                <a:gd name="T81" fmla="*/ 363 h 369"/>
                <a:gd name="T82" fmla="*/ 268 w 415"/>
                <a:gd name="T83" fmla="*/ 356 h 369"/>
                <a:gd name="T84" fmla="*/ 299 w 415"/>
                <a:gd name="T85" fmla="*/ 344 h 369"/>
                <a:gd name="T86" fmla="*/ 327 w 415"/>
                <a:gd name="T87" fmla="*/ 328 h 369"/>
                <a:gd name="T88" fmla="*/ 352 w 415"/>
                <a:gd name="T89" fmla="*/ 308 h 369"/>
                <a:gd name="T90" fmla="*/ 373 w 415"/>
                <a:gd name="T91" fmla="*/ 283 h 369"/>
                <a:gd name="T92" fmla="*/ 391 w 415"/>
                <a:gd name="T93" fmla="*/ 253 h 369"/>
                <a:gd name="T94" fmla="*/ 256 w 415"/>
                <a:gd name="T95" fmla="*/ 253 h 369"/>
                <a:gd name="T96" fmla="*/ 244 w 415"/>
                <a:gd name="T97" fmla="*/ 267 h 369"/>
                <a:gd name="T98" fmla="*/ 231 w 415"/>
                <a:gd name="T99" fmla="*/ 277 h 369"/>
                <a:gd name="T100" fmla="*/ 214 w 415"/>
                <a:gd name="T101" fmla="*/ 282 h 369"/>
                <a:gd name="T102" fmla="*/ 198 w 415"/>
                <a:gd name="T103" fmla="*/ 285 h 369"/>
                <a:gd name="T104" fmla="*/ 177 w 415"/>
                <a:gd name="T105" fmla="*/ 282 h 369"/>
                <a:gd name="T106" fmla="*/ 159 w 415"/>
                <a:gd name="T107" fmla="*/ 271 h 369"/>
                <a:gd name="T108" fmla="*/ 146 w 415"/>
                <a:gd name="T109" fmla="*/ 258 h 369"/>
                <a:gd name="T110" fmla="*/ 140 w 415"/>
                <a:gd name="T111" fmla="*/ 238 h 369"/>
                <a:gd name="T112" fmla="*/ 140 w 415"/>
                <a:gd name="T113" fmla="*/ 216 h 369"/>
                <a:gd name="T114" fmla="*/ 409 w 415"/>
                <a:gd name="T115" fmla="*/ 216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5" h="369">
                  <a:moveTo>
                    <a:pt x="153" y="146"/>
                  </a:moveTo>
                  <a:lnTo>
                    <a:pt x="159" y="125"/>
                  </a:lnTo>
                  <a:lnTo>
                    <a:pt x="171" y="109"/>
                  </a:lnTo>
                  <a:lnTo>
                    <a:pt x="186" y="96"/>
                  </a:lnTo>
                  <a:lnTo>
                    <a:pt x="205" y="88"/>
                  </a:lnTo>
                  <a:lnTo>
                    <a:pt x="229" y="85"/>
                  </a:lnTo>
                  <a:lnTo>
                    <a:pt x="248" y="88"/>
                  </a:lnTo>
                  <a:lnTo>
                    <a:pt x="263" y="97"/>
                  </a:lnTo>
                  <a:lnTo>
                    <a:pt x="275" y="111"/>
                  </a:lnTo>
                  <a:lnTo>
                    <a:pt x="281" y="127"/>
                  </a:lnTo>
                  <a:lnTo>
                    <a:pt x="281" y="146"/>
                  </a:lnTo>
                  <a:lnTo>
                    <a:pt x="153" y="146"/>
                  </a:lnTo>
                  <a:close/>
                  <a:moveTo>
                    <a:pt x="409" y="216"/>
                  </a:moveTo>
                  <a:lnTo>
                    <a:pt x="415" y="176"/>
                  </a:lnTo>
                  <a:lnTo>
                    <a:pt x="413" y="139"/>
                  </a:lnTo>
                  <a:lnTo>
                    <a:pt x="406" y="105"/>
                  </a:lnTo>
                  <a:lnTo>
                    <a:pt x="393" y="75"/>
                  </a:lnTo>
                  <a:lnTo>
                    <a:pt x="372" y="50"/>
                  </a:lnTo>
                  <a:lnTo>
                    <a:pt x="346" y="29"/>
                  </a:lnTo>
                  <a:lnTo>
                    <a:pt x="317" y="14"/>
                  </a:lnTo>
                  <a:lnTo>
                    <a:pt x="281" y="3"/>
                  </a:lnTo>
                  <a:lnTo>
                    <a:pt x="239" y="0"/>
                  </a:lnTo>
                  <a:lnTo>
                    <a:pt x="196" y="3"/>
                  </a:lnTo>
                  <a:lnTo>
                    <a:pt x="158" y="14"/>
                  </a:lnTo>
                  <a:lnTo>
                    <a:pt x="121" y="30"/>
                  </a:lnTo>
                  <a:lnTo>
                    <a:pt x="86" y="51"/>
                  </a:lnTo>
                  <a:lnTo>
                    <a:pt x="57" y="79"/>
                  </a:lnTo>
                  <a:lnTo>
                    <a:pt x="33" y="111"/>
                  </a:lnTo>
                  <a:lnTo>
                    <a:pt x="15" y="148"/>
                  </a:lnTo>
                  <a:lnTo>
                    <a:pt x="3" y="188"/>
                  </a:lnTo>
                  <a:lnTo>
                    <a:pt x="0" y="225"/>
                  </a:lnTo>
                  <a:lnTo>
                    <a:pt x="3" y="258"/>
                  </a:lnTo>
                  <a:lnTo>
                    <a:pt x="14" y="287"/>
                  </a:lnTo>
                  <a:lnTo>
                    <a:pt x="28" y="311"/>
                  </a:lnTo>
                  <a:lnTo>
                    <a:pt x="49" y="332"/>
                  </a:lnTo>
                  <a:lnTo>
                    <a:pt x="74" y="348"/>
                  </a:lnTo>
                  <a:lnTo>
                    <a:pt x="104" y="360"/>
                  </a:lnTo>
                  <a:lnTo>
                    <a:pt x="137" y="366"/>
                  </a:lnTo>
                  <a:lnTo>
                    <a:pt x="174" y="369"/>
                  </a:lnTo>
                  <a:lnTo>
                    <a:pt x="205" y="368"/>
                  </a:lnTo>
                  <a:lnTo>
                    <a:pt x="236" y="363"/>
                  </a:lnTo>
                  <a:lnTo>
                    <a:pt x="268" y="356"/>
                  </a:lnTo>
                  <a:lnTo>
                    <a:pt x="299" y="344"/>
                  </a:lnTo>
                  <a:lnTo>
                    <a:pt x="327" y="328"/>
                  </a:lnTo>
                  <a:lnTo>
                    <a:pt x="352" y="308"/>
                  </a:lnTo>
                  <a:lnTo>
                    <a:pt x="373" y="283"/>
                  </a:lnTo>
                  <a:lnTo>
                    <a:pt x="391" y="253"/>
                  </a:lnTo>
                  <a:lnTo>
                    <a:pt x="256" y="253"/>
                  </a:lnTo>
                  <a:lnTo>
                    <a:pt x="244" y="267"/>
                  </a:lnTo>
                  <a:lnTo>
                    <a:pt x="231" y="277"/>
                  </a:lnTo>
                  <a:lnTo>
                    <a:pt x="214" y="282"/>
                  </a:lnTo>
                  <a:lnTo>
                    <a:pt x="198" y="285"/>
                  </a:lnTo>
                  <a:lnTo>
                    <a:pt x="177" y="282"/>
                  </a:lnTo>
                  <a:lnTo>
                    <a:pt x="159" y="271"/>
                  </a:lnTo>
                  <a:lnTo>
                    <a:pt x="146" y="258"/>
                  </a:lnTo>
                  <a:lnTo>
                    <a:pt x="140" y="238"/>
                  </a:lnTo>
                  <a:lnTo>
                    <a:pt x="140" y="216"/>
                  </a:lnTo>
                  <a:lnTo>
                    <a:pt x="409" y="216"/>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6" name="Freeform 35"/>
            <p:cNvSpPr>
              <a:spLocks/>
            </p:cNvSpPr>
            <p:nvPr/>
          </p:nvSpPr>
          <p:spPr bwMode="gray">
            <a:xfrm>
              <a:off x="4598988" y="3768725"/>
              <a:ext cx="434975" cy="731838"/>
            </a:xfrm>
            <a:custGeom>
              <a:avLst/>
              <a:gdLst>
                <a:gd name="T0" fmla="*/ 210 w 274"/>
                <a:gd name="T1" fmla="*/ 458 h 461"/>
                <a:gd name="T2" fmla="*/ 158 w 274"/>
                <a:gd name="T3" fmla="*/ 461 h 461"/>
                <a:gd name="T4" fmla="*/ 116 w 274"/>
                <a:gd name="T5" fmla="*/ 461 h 461"/>
                <a:gd name="T6" fmla="*/ 84 w 274"/>
                <a:gd name="T7" fmla="*/ 459 h 461"/>
                <a:gd name="T8" fmla="*/ 57 w 274"/>
                <a:gd name="T9" fmla="*/ 453 h 461"/>
                <a:gd name="T10" fmla="*/ 39 w 274"/>
                <a:gd name="T11" fmla="*/ 446 h 461"/>
                <a:gd name="T12" fmla="*/ 26 w 274"/>
                <a:gd name="T13" fmla="*/ 434 h 461"/>
                <a:gd name="T14" fmla="*/ 20 w 274"/>
                <a:gd name="T15" fmla="*/ 416 h 461"/>
                <a:gd name="T16" fmla="*/ 17 w 274"/>
                <a:gd name="T17" fmla="*/ 395 h 461"/>
                <a:gd name="T18" fmla="*/ 20 w 274"/>
                <a:gd name="T19" fmla="*/ 369 h 461"/>
                <a:gd name="T20" fmla="*/ 24 w 274"/>
                <a:gd name="T21" fmla="*/ 336 h 461"/>
                <a:gd name="T22" fmla="*/ 51 w 274"/>
                <a:gd name="T23" fmla="*/ 189 h 461"/>
                <a:gd name="T24" fmla="*/ 0 w 274"/>
                <a:gd name="T25" fmla="*/ 189 h 461"/>
                <a:gd name="T26" fmla="*/ 15 w 274"/>
                <a:gd name="T27" fmla="*/ 110 h 461"/>
                <a:gd name="T28" fmla="*/ 67 w 274"/>
                <a:gd name="T29" fmla="*/ 110 h 461"/>
                <a:gd name="T30" fmla="*/ 86 w 274"/>
                <a:gd name="T31" fmla="*/ 0 h 461"/>
                <a:gd name="T32" fmla="*/ 225 w 274"/>
                <a:gd name="T33" fmla="*/ 0 h 461"/>
                <a:gd name="T34" fmla="*/ 205 w 274"/>
                <a:gd name="T35" fmla="*/ 110 h 461"/>
                <a:gd name="T36" fmla="*/ 274 w 274"/>
                <a:gd name="T37" fmla="*/ 110 h 461"/>
                <a:gd name="T38" fmla="*/ 259 w 274"/>
                <a:gd name="T39" fmla="*/ 189 h 461"/>
                <a:gd name="T40" fmla="*/ 192 w 274"/>
                <a:gd name="T41" fmla="*/ 189 h 461"/>
                <a:gd name="T42" fmla="*/ 168 w 274"/>
                <a:gd name="T43" fmla="*/ 317 h 461"/>
                <a:gd name="T44" fmla="*/ 167 w 274"/>
                <a:gd name="T45" fmla="*/ 333 h 461"/>
                <a:gd name="T46" fmla="*/ 168 w 274"/>
                <a:gd name="T47" fmla="*/ 345 h 461"/>
                <a:gd name="T48" fmla="*/ 174 w 274"/>
                <a:gd name="T49" fmla="*/ 354 h 461"/>
                <a:gd name="T50" fmla="*/ 186 w 274"/>
                <a:gd name="T51" fmla="*/ 358 h 461"/>
                <a:gd name="T52" fmla="*/ 205 w 274"/>
                <a:gd name="T53" fmla="*/ 360 h 461"/>
                <a:gd name="T54" fmla="*/ 228 w 274"/>
                <a:gd name="T55" fmla="*/ 360 h 461"/>
                <a:gd name="T56" fmla="*/ 210 w 274"/>
                <a:gd name="T57" fmla="*/ 458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4" h="461">
                  <a:moveTo>
                    <a:pt x="210" y="458"/>
                  </a:moveTo>
                  <a:lnTo>
                    <a:pt x="158" y="461"/>
                  </a:lnTo>
                  <a:lnTo>
                    <a:pt x="116" y="461"/>
                  </a:lnTo>
                  <a:lnTo>
                    <a:pt x="84" y="459"/>
                  </a:lnTo>
                  <a:lnTo>
                    <a:pt x="57" y="453"/>
                  </a:lnTo>
                  <a:lnTo>
                    <a:pt x="39" y="446"/>
                  </a:lnTo>
                  <a:lnTo>
                    <a:pt x="26" y="434"/>
                  </a:lnTo>
                  <a:lnTo>
                    <a:pt x="20" y="416"/>
                  </a:lnTo>
                  <a:lnTo>
                    <a:pt x="17" y="395"/>
                  </a:lnTo>
                  <a:lnTo>
                    <a:pt x="20" y="369"/>
                  </a:lnTo>
                  <a:lnTo>
                    <a:pt x="24" y="336"/>
                  </a:lnTo>
                  <a:lnTo>
                    <a:pt x="51" y="189"/>
                  </a:lnTo>
                  <a:lnTo>
                    <a:pt x="0" y="189"/>
                  </a:lnTo>
                  <a:lnTo>
                    <a:pt x="15" y="110"/>
                  </a:lnTo>
                  <a:lnTo>
                    <a:pt x="67" y="110"/>
                  </a:lnTo>
                  <a:lnTo>
                    <a:pt x="86" y="0"/>
                  </a:lnTo>
                  <a:lnTo>
                    <a:pt x="225" y="0"/>
                  </a:lnTo>
                  <a:lnTo>
                    <a:pt x="205" y="110"/>
                  </a:lnTo>
                  <a:lnTo>
                    <a:pt x="274" y="110"/>
                  </a:lnTo>
                  <a:lnTo>
                    <a:pt x="259" y="189"/>
                  </a:lnTo>
                  <a:lnTo>
                    <a:pt x="192" y="189"/>
                  </a:lnTo>
                  <a:lnTo>
                    <a:pt x="168" y="317"/>
                  </a:lnTo>
                  <a:lnTo>
                    <a:pt x="167" y="333"/>
                  </a:lnTo>
                  <a:lnTo>
                    <a:pt x="168" y="345"/>
                  </a:lnTo>
                  <a:lnTo>
                    <a:pt x="174" y="354"/>
                  </a:lnTo>
                  <a:lnTo>
                    <a:pt x="186" y="358"/>
                  </a:lnTo>
                  <a:lnTo>
                    <a:pt x="205" y="360"/>
                  </a:lnTo>
                  <a:lnTo>
                    <a:pt x="228" y="360"/>
                  </a:lnTo>
                  <a:lnTo>
                    <a:pt x="210" y="458"/>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7" name="Freeform 36"/>
            <p:cNvSpPr>
              <a:spLocks/>
            </p:cNvSpPr>
            <p:nvPr/>
          </p:nvSpPr>
          <p:spPr bwMode="gray">
            <a:xfrm>
              <a:off x="5246688" y="3028950"/>
              <a:ext cx="2922588" cy="1466850"/>
            </a:xfrm>
            <a:custGeom>
              <a:avLst/>
              <a:gdLst>
                <a:gd name="T0" fmla="*/ 964 w 1841"/>
                <a:gd name="T1" fmla="*/ 0 h 924"/>
                <a:gd name="T2" fmla="*/ 874 w 1841"/>
                <a:gd name="T3" fmla="*/ 5 h 924"/>
                <a:gd name="T4" fmla="*/ 784 w 1841"/>
                <a:gd name="T5" fmla="*/ 17 h 924"/>
                <a:gd name="T6" fmla="*/ 698 w 1841"/>
                <a:gd name="T7" fmla="*/ 38 h 924"/>
                <a:gd name="T8" fmla="*/ 615 w 1841"/>
                <a:gd name="T9" fmla="*/ 64 h 924"/>
                <a:gd name="T10" fmla="*/ 536 w 1841"/>
                <a:gd name="T11" fmla="*/ 100 h 924"/>
                <a:gd name="T12" fmla="*/ 460 w 1841"/>
                <a:gd name="T13" fmla="*/ 140 h 924"/>
                <a:gd name="T14" fmla="*/ 389 w 1841"/>
                <a:gd name="T15" fmla="*/ 188 h 924"/>
                <a:gd name="T16" fmla="*/ 322 w 1841"/>
                <a:gd name="T17" fmla="*/ 241 h 924"/>
                <a:gd name="T18" fmla="*/ 261 w 1841"/>
                <a:gd name="T19" fmla="*/ 301 h 924"/>
                <a:gd name="T20" fmla="*/ 205 w 1841"/>
                <a:gd name="T21" fmla="*/ 365 h 924"/>
                <a:gd name="T22" fmla="*/ 156 w 1841"/>
                <a:gd name="T23" fmla="*/ 433 h 924"/>
                <a:gd name="T24" fmla="*/ 111 w 1841"/>
                <a:gd name="T25" fmla="*/ 506 h 924"/>
                <a:gd name="T26" fmla="*/ 74 w 1841"/>
                <a:gd name="T27" fmla="*/ 583 h 924"/>
                <a:gd name="T28" fmla="*/ 44 w 1841"/>
                <a:gd name="T29" fmla="*/ 664 h 924"/>
                <a:gd name="T30" fmla="*/ 22 w 1841"/>
                <a:gd name="T31" fmla="*/ 747 h 924"/>
                <a:gd name="T32" fmla="*/ 7 w 1841"/>
                <a:gd name="T33" fmla="*/ 835 h 924"/>
                <a:gd name="T34" fmla="*/ 0 w 1841"/>
                <a:gd name="T35" fmla="*/ 924 h 924"/>
                <a:gd name="T36" fmla="*/ 107 w 1841"/>
                <a:gd name="T37" fmla="*/ 924 h 924"/>
                <a:gd name="T38" fmla="*/ 114 w 1841"/>
                <a:gd name="T39" fmla="*/ 835 h 924"/>
                <a:gd name="T40" fmla="*/ 132 w 1841"/>
                <a:gd name="T41" fmla="*/ 748 h 924"/>
                <a:gd name="T42" fmla="*/ 156 w 1841"/>
                <a:gd name="T43" fmla="*/ 665 h 924"/>
                <a:gd name="T44" fmla="*/ 188 w 1841"/>
                <a:gd name="T45" fmla="*/ 586 h 924"/>
                <a:gd name="T46" fmla="*/ 228 w 1841"/>
                <a:gd name="T47" fmla="*/ 510 h 924"/>
                <a:gd name="T48" fmla="*/ 275 w 1841"/>
                <a:gd name="T49" fmla="*/ 439 h 924"/>
                <a:gd name="T50" fmla="*/ 328 w 1841"/>
                <a:gd name="T51" fmla="*/ 374 h 924"/>
                <a:gd name="T52" fmla="*/ 388 w 1841"/>
                <a:gd name="T53" fmla="*/ 311 h 924"/>
                <a:gd name="T54" fmla="*/ 451 w 1841"/>
                <a:gd name="T55" fmla="*/ 256 h 924"/>
                <a:gd name="T56" fmla="*/ 521 w 1841"/>
                <a:gd name="T57" fmla="*/ 207 h 924"/>
                <a:gd name="T58" fmla="*/ 596 w 1841"/>
                <a:gd name="T59" fmla="*/ 164 h 924"/>
                <a:gd name="T60" fmla="*/ 674 w 1841"/>
                <a:gd name="T61" fmla="*/ 127 h 924"/>
                <a:gd name="T62" fmla="*/ 758 w 1841"/>
                <a:gd name="T63" fmla="*/ 99 h 924"/>
                <a:gd name="T64" fmla="*/ 844 w 1841"/>
                <a:gd name="T65" fmla="*/ 78 h 924"/>
                <a:gd name="T66" fmla="*/ 932 w 1841"/>
                <a:gd name="T67" fmla="*/ 64 h 924"/>
                <a:gd name="T68" fmla="*/ 1024 w 1841"/>
                <a:gd name="T69" fmla="*/ 60 h 924"/>
                <a:gd name="T70" fmla="*/ 1111 w 1841"/>
                <a:gd name="T71" fmla="*/ 64 h 924"/>
                <a:gd name="T72" fmla="*/ 1198 w 1841"/>
                <a:gd name="T73" fmla="*/ 76 h 924"/>
                <a:gd name="T74" fmla="*/ 1281 w 1841"/>
                <a:gd name="T75" fmla="*/ 96 h 924"/>
                <a:gd name="T76" fmla="*/ 1361 w 1841"/>
                <a:gd name="T77" fmla="*/ 122 h 924"/>
                <a:gd name="T78" fmla="*/ 1437 w 1841"/>
                <a:gd name="T79" fmla="*/ 157 h 924"/>
                <a:gd name="T80" fmla="*/ 1510 w 1841"/>
                <a:gd name="T81" fmla="*/ 197 h 924"/>
                <a:gd name="T82" fmla="*/ 1578 w 1841"/>
                <a:gd name="T83" fmla="*/ 243 h 924"/>
                <a:gd name="T84" fmla="*/ 1642 w 1841"/>
                <a:gd name="T85" fmla="*/ 295 h 924"/>
                <a:gd name="T86" fmla="*/ 1700 w 1841"/>
                <a:gd name="T87" fmla="*/ 353 h 924"/>
                <a:gd name="T88" fmla="*/ 1754 w 1841"/>
                <a:gd name="T89" fmla="*/ 415 h 924"/>
                <a:gd name="T90" fmla="*/ 1801 w 1841"/>
                <a:gd name="T91" fmla="*/ 482 h 924"/>
                <a:gd name="T92" fmla="*/ 1841 w 1841"/>
                <a:gd name="T93" fmla="*/ 554 h 924"/>
                <a:gd name="T94" fmla="*/ 1800 w 1841"/>
                <a:gd name="T95" fmla="*/ 473 h 924"/>
                <a:gd name="T96" fmla="*/ 1751 w 1841"/>
                <a:gd name="T97" fmla="*/ 399 h 924"/>
                <a:gd name="T98" fmla="*/ 1696 w 1841"/>
                <a:gd name="T99" fmla="*/ 329 h 924"/>
                <a:gd name="T100" fmla="*/ 1633 w 1841"/>
                <a:gd name="T101" fmla="*/ 265 h 924"/>
                <a:gd name="T102" fmla="*/ 1565 w 1841"/>
                <a:gd name="T103" fmla="*/ 207 h 924"/>
                <a:gd name="T104" fmla="*/ 1492 w 1841"/>
                <a:gd name="T105" fmla="*/ 155 h 924"/>
                <a:gd name="T106" fmla="*/ 1413 w 1841"/>
                <a:gd name="T107" fmla="*/ 109 h 924"/>
                <a:gd name="T108" fmla="*/ 1331 w 1841"/>
                <a:gd name="T109" fmla="*/ 72 h 924"/>
                <a:gd name="T110" fmla="*/ 1245 w 1841"/>
                <a:gd name="T111" fmla="*/ 41 h 924"/>
                <a:gd name="T112" fmla="*/ 1155 w 1841"/>
                <a:gd name="T113" fmla="*/ 20 h 924"/>
                <a:gd name="T114" fmla="*/ 1061 w 1841"/>
                <a:gd name="T115" fmla="*/ 5 h 924"/>
                <a:gd name="T116" fmla="*/ 964 w 1841"/>
                <a:gd name="T117" fmla="*/ 0 h 9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1" h="924">
                  <a:moveTo>
                    <a:pt x="964" y="0"/>
                  </a:moveTo>
                  <a:lnTo>
                    <a:pt x="874" y="5"/>
                  </a:lnTo>
                  <a:lnTo>
                    <a:pt x="784" y="17"/>
                  </a:lnTo>
                  <a:lnTo>
                    <a:pt x="698" y="38"/>
                  </a:lnTo>
                  <a:lnTo>
                    <a:pt x="615" y="64"/>
                  </a:lnTo>
                  <a:lnTo>
                    <a:pt x="536" y="100"/>
                  </a:lnTo>
                  <a:lnTo>
                    <a:pt x="460" y="140"/>
                  </a:lnTo>
                  <a:lnTo>
                    <a:pt x="389" y="188"/>
                  </a:lnTo>
                  <a:lnTo>
                    <a:pt x="322" y="241"/>
                  </a:lnTo>
                  <a:lnTo>
                    <a:pt x="261" y="301"/>
                  </a:lnTo>
                  <a:lnTo>
                    <a:pt x="205" y="365"/>
                  </a:lnTo>
                  <a:lnTo>
                    <a:pt x="156" y="433"/>
                  </a:lnTo>
                  <a:lnTo>
                    <a:pt x="111" y="506"/>
                  </a:lnTo>
                  <a:lnTo>
                    <a:pt x="74" y="583"/>
                  </a:lnTo>
                  <a:lnTo>
                    <a:pt x="44" y="664"/>
                  </a:lnTo>
                  <a:lnTo>
                    <a:pt x="22" y="747"/>
                  </a:lnTo>
                  <a:lnTo>
                    <a:pt x="7" y="835"/>
                  </a:lnTo>
                  <a:lnTo>
                    <a:pt x="0" y="924"/>
                  </a:lnTo>
                  <a:lnTo>
                    <a:pt x="107" y="924"/>
                  </a:lnTo>
                  <a:lnTo>
                    <a:pt x="114" y="835"/>
                  </a:lnTo>
                  <a:lnTo>
                    <a:pt x="132" y="748"/>
                  </a:lnTo>
                  <a:lnTo>
                    <a:pt x="156" y="665"/>
                  </a:lnTo>
                  <a:lnTo>
                    <a:pt x="188" y="586"/>
                  </a:lnTo>
                  <a:lnTo>
                    <a:pt x="228" y="510"/>
                  </a:lnTo>
                  <a:lnTo>
                    <a:pt x="275" y="439"/>
                  </a:lnTo>
                  <a:lnTo>
                    <a:pt x="328" y="374"/>
                  </a:lnTo>
                  <a:lnTo>
                    <a:pt x="388" y="311"/>
                  </a:lnTo>
                  <a:lnTo>
                    <a:pt x="451" y="256"/>
                  </a:lnTo>
                  <a:lnTo>
                    <a:pt x="521" y="207"/>
                  </a:lnTo>
                  <a:lnTo>
                    <a:pt x="596" y="164"/>
                  </a:lnTo>
                  <a:lnTo>
                    <a:pt x="674" y="127"/>
                  </a:lnTo>
                  <a:lnTo>
                    <a:pt x="758" y="99"/>
                  </a:lnTo>
                  <a:lnTo>
                    <a:pt x="844" y="78"/>
                  </a:lnTo>
                  <a:lnTo>
                    <a:pt x="932" y="64"/>
                  </a:lnTo>
                  <a:lnTo>
                    <a:pt x="1024" y="60"/>
                  </a:lnTo>
                  <a:lnTo>
                    <a:pt x="1111" y="64"/>
                  </a:lnTo>
                  <a:lnTo>
                    <a:pt x="1198" y="76"/>
                  </a:lnTo>
                  <a:lnTo>
                    <a:pt x="1281" y="96"/>
                  </a:lnTo>
                  <a:lnTo>
                    <a:pt x="1361" y="122"/>
                  </a:lnTo>
                  <a:lnTo>
                    <a:pt x="1437" y="157"/>
                  </a:lnTo>
                  <a:lnTo>
                    <a:pt x="1510" y="197"/>
                  </a:lnTo>
                  <a:lnTo>
                    <a:pt x="1578" y="243"/>
                  </a:lnTo>
                  <a:lnTo>
                    <a:pt x="1642" y="295"/>
                  </a:lnTo>
                  <a:lnTo>
                    <a:pt x="1700" y="353"/>
                  </a:lnTo>
                  <a:lnTo>
                    <a:pt x="1754" y="415"/>
                  </a:lnTo>
                  <a:lnTo>
                    <a:pt x="1801" y="482"/>
                  </a:lnTo>
                  <a:lnTo>
                    <a:pt x="1841" y="554"/>
                  </a:lnTo>
                  <a:lnTo>
                    <a:pt x="1800" y="473"/>
                  </a:lnTo>
                  <a:lnTo>
                    <a:pt x="1751" y="399"/>
                  </a:lnTo>
                  <a:lnTo>
                    <a:pt x="1696" y="329"/>
                  </a:lnTo>
                  <a:lnTo>
                    <a:pt x="1633" y="265"/>
                  </a:lnTo>
                  <a:lnTo>
                    <a:pt x="1565" y="207"/>
                  </a:lnTo>
                  <a:lnTo>
                    <a:pt x="1492" y="155"/>
                  </a:lnTo>
                  <a:lnTo>
                    <a:pt x="1413" y="109"/>
                  </a:lnTo>
                  <a:lnTo>
                    <a:pt x="1331" y="72"/>
                  </a:lnTo>
                  <a:lnTo>
                    <a:pt x="1245" y="41"/>
                  </a:lnTo>
                  <a:lnTo>
                    <a:pt x="1155" y="20"/>
                  </a:lnTo>
                  <a:lnTo>
                    <a:pt x="1061" y="5"/>
                  </a:lnTo>
                  <a:lnTo>
                    <a:pt x="964" y="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8" name="Freeform 37"/>
            <p:cNvSpPr>
              <a:spLocks/>
            </p:cNvSpPr>
            <p:nvPr/>
          </p:nvSpPr>
          <p:spPr bwMode="gray">
            <a:xfrm>
              <a:off x="5476876" y="4621213"/>
              <a:ext cx="2924175" cy="1463675"/>
            </a:xfrm>
            <a:custGeom>
              <a:avLst/>
              <a:gdLst>
                <a:gd name="T0" fmla="*/ 877 w 1842"/>
                <a:gd name="T1" fmla="*/ 922 h 922"/>
                <a:gd name="T2" fmla="*/ 968 w 1842"/>
                <a:gd name="T3" fmla="*/ 917 h 922"/>
                <a:gd name="T4" fmla="*/ 1057 w 1842"/>
                <a:gd name="T5" fmla="*/ 905 h 922"/>
                <a:gd name="T6" fmla="*/ 1143 w 1842"/>
                <a:gd name="T7" fmla="*/ 884 h 922"/>
                <a:gd name="T8" fmla="*/ 1227 w 1842"/>
                <a:gd name="T9" fmla="*/ 858 h 922"/>
                <a:gd name="T10" fmla="*/ 1305 w 1842"/>
                <a:gd name="T11" fmla="*/ 823 h 922"/>
                <a:gd name="T12" fmla="*/ 1381 w 1842"/>
                <a:gd name="T13" fmla="*/ 782 h 922"/>
                <a:gd name="T14" fmla="*/ 1453 w 1842"/>
                <a:gd name="T15" fmla="*/ 734 h 922"/>
                <a:gd name="T16" fmla="*/ 1519 w 1842"/>
                <a:gd name="T17" fmla="*/ 681 h 922"/>
                <a:gd name="T18" fmla="*/ 1580 w 1842"/>
                <a:gd name="T19" fmla="*/ 623 h 922"/>
                <a:gd name="T20" fmla="*/ 1637 w 1842"/>
                <a:gd name="T21" fmla="*/ 559 h 922"/>
                <a:gd name="T22" fmla="*/ 1686 w 1842"/>
                <a:gd name="T23" fmla="*/ 490 h 922"/>
                <a:gd name="T24" fmla="*/ 1731 w 1842"/>
                <a:gd name="T25" fmla="*/ 416 h 922"/>
                <a:gd name="T26" fmla="*/ 1768 w 1842"/>
                <a:gd name="T27" fmla="*/ 340 h 922"/>
                <a:gd name="T28" fmla="*/ 1797 w 1842"/>
                <a:gd name="T29" fmla="*/ 258 h 922"/>
                <a:gd name="T30" fmla="*/ 1820 w 1842"/>
                <a:gd name="T31" fmla="*/ 175 h 922"/>
                <a:gd name="T32" fmla="*/ 1835 w 1842"/>
                <a:gd name="T33" fmla="*/ 89 h 922"/>
                <a:gd name="T34" fmla="*/ 1842 w 1842"/>
                <a:gd name="T35" fmla="*/ 0 h 922"/>
                <a:gd name="T36" fmla="*/ 1735 w 1842"/>
                <a:gd name="T37" fmla="*/ 0 h 922"/>
                <a:gd name="T38" fmla="*/ 1728 w 1842"/>
                <a:gd name="T39" fmla="*/ 87 h 922"/>
                <a:gd name="T40" fmla="*/ 1711 w 1842"/>
                <a:gd name="T41" fmla="*/ 174 h 922"/>
                <a:gd name="T42" fmla="*/ 1686 w 1842"/>
                <a:gd name="T43" fmla="*/ 257 h 922"/>
                <a:gd name="T44" fmla="*/ 1653 w 1842"/>
                <a:gd name="T45" fmla="*/ 337 h 922"/>
                <a:gd name="T46" fmla="*/ 1613 w 1842"/>
                <a:gd name="T47" fmla="*/ 412 h 922"/>
                <a:gd name="T48" fmla="*/ 1567 w 1842"/>
                <a:gd name="T49" fmla="*/ 483 h 922"/>
                <a:gd name="T50" fmla="*/ 1514 w 1842"/>
                <a:gd name="T51" fmla="*/ 550 h 922"/>
                <a:gd name="T52" fmla="*/ 1454 w 1842"/>
                <a:gd name="T53" fmla="*/ 611 h 922"/>
                <a:gd name="T54" fmla="*/ 1390 w 1842"/>
                <a:gd name="T55" fmla="*/ 666 h 922"/>
                <a:gd name="T56" fmla="*/ 1320 w 1842"/>
                <a:gd name="T57" fmla="*/ 716 h 922"/>
                <a:gd name="T58" fmla="*/ 1246 w 1842"/>
                <a:gd name="T59" fmla="*/ 759 h 922"/>
                <a:gd name="T60" fmla="*/ 1167 w 1842"/>
                <a:gd name="T61" fmla="*/ 795 h 922"/>
                <a:gd name="T62" fmla="*/ 1084 w 1842"/>
                <a:gd name="T63" fmla="*/ 823 h 922"/>
                <a:gd name="T64" fmla="*/ 999 w 1842"/>
                <a:gd name="T65" fmla="*/ 846 h 922"/>
                <a:gd name="T66" fmla="*/ 910 w 1842"/>
                <a:gd name="T67" fmla="*/ 858 h 922"/>
                <a:gd name="T68" fmla="*/ 818 w 1842"/>
                <a:gd name="T69" fmla="*/ 862 h 922"/>
                <a:gd name="T70" fmla="*/ 730 w 1842"/>
                <a:gd name="T71" fmla="*/ 858 h 922"/>
                <a:gd name="T72" fmla="*/ 644 w 1842"/>
                <a:gd name="T73" fmla="*/ 846 h 922"/>
                <a:gd name="T74" fmla="*/ 561 w 1842"/>
                <a:gd name="T75" fmla="*/ 826 h 922"/>
                <a:gd name="T76" fmla="*/ 480 w 1842"/>
                <a:gd name="T77" fmla="*/ 800 h 922"/>
                <a:gd name="T78" fmla="*/ 405 w 1842"/>
                <a:gd name="T79" fmla="*/ 765 h 922"/>
                <a:gd name="T80" fmla="*/ 332 w 1842"/>
                <a:gd name="T81" fmla="*/ 725 h 922"/>
                <a:gd name="T82" fmla="*/ 263 w 1842"/>
                <a:gd name="T83" fmla="*/ 679 h 922"/>
                <a:gd name="T84" fmla="*/ 199 w 1842"/>
                <a:gd name="T85" fmla="*/ 627 h 922"/>
                <a:gd name="T86" fmla="*/ 141 w 1842"/>
                <a:gd name="T87" fmla="*/ 569 h 922"/>
                <a:gd name="T88" fmla="*/ 88 w 1842"/>
                <a:gd name="T89" fmla="*/ 508 h 922"/>
                <a:gd name="T90" fmla="*/ 40 w 1842"/>
                <a:gd name="T91" fmla="*/ 441 h 922"/>
                <a:gd name="T92" fmla="*/ 0 w 1842"/>
                <a:gd name="T93" fmla="*/ 370 h 922"/>
                <a:gd name="T94" fmla="*/ 42 w 1842"/>
                <a:gd name="T95" fmla="*/ 449 h 922"/>
                <a:gd name="T96" fmla="*/ 91 w 1842"/>
                <a:gd name="T97" fmla="*/ 523 h 922"/>
                <a:gd name="T98" fmla="*/ 146 w 1842"/>
                <a:gd name="T99" fmla="*/ 593 h 922"/>
                <a:gd name="T100" fmla="*/ 208 w 1842"/>
                <a:gd name="T101" fmla="*/ 657 h 922"/>
                <a:gd name="T102" fmla="*/ 277 w 1842"/>
                <a:gd name="T103" fmla="*/ 716 h 922"/>
                <a:gd name="T104" fmla="*/ 350 w 1842"/>
                <a:gd name="T105" fmla="*/ 768 h 922"/>
                <a:gd name="T106" fmla="*/ 428 w 1842"/>
                <a:gd name="T107" fmla="*/ 813 h 922"/>
                <a:gd name="T108" fmla="*/ 510 w 1842"/>
                <a:gd name="T109" fmla="*/ 852 h 922"/>
                <a:gd name="T110" fmla="*/ 598 w 1842"/>
                <a:gd name="T111" fmla="*/ 881 h 922"/>
                <a:gd name="T112" fmla="*/ 687 w 1842"/>
                <a:gd name="T113" fmla="*/ 904 h 922"/>
                <a:gd name="T114" fmla="*/ 781 w 1842"/>
                <a:gd name="T115" fmla="*/ 917 h 922"/>
                <a:gd name="T116" fmla="*/ 877 w 1842"/>
                <a:gd name="T117"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42" h="922">
                  <a:moveTo>
                    <a:pt x="877" y="922"/>
                  </a:moveTo>
                  <a:lnTo>
                    <a:pt x="968" y="917"/>
                  </a:lnTo>
                  <a:lnTo>
                    <a:pt x="1057" y="905"/>
                  </a:lnTo>
                  <a:lnTo>
                    <a:pt x="1143" y="884"/>
                  </a:lnTo>
                  <a:lnTo>
                    <a:pt x="1227" y="858"/>
                  </a:lnTo>
                  <a:lnTo>
                    <a:pt x="1305" y="823"/>
                  </a:lnTo>
                  <a:lnTo>
                    <a:pt x="1381" y="782"/>
                  </a:lnTo>
                  <a:lnTo>
                    <a:pt x="1453" y="734"/>
                  </a:lnTo>
                  <a:lnTo>
                    <a:pt x="1519" y="681"/>
                  </a:lnTo>
                  <a:lnTo>
                    <a:pt x="1580" y="623"/>
                  </a:lnTo>
                  <a:lnTo>
                    <a:pt x="1637" y="559"/>
                  </a:lnTo>
                  <a:lnTo>
                    <a:pt x="1686" y="490"/>
                  </a:lnTo>
                  <a:lnTo>
                    <a:pt x="1731" y="416"/>
                  </a:lnTo>
                  <a:lnTo>
                    <a:pt x="1768" y="340"/>
                  </a:lnTo>
                  <a:lnTo>
                    <a:pt x="1797" y="258"/>
                  </a:lnTo>
                  <a:lnTo>
                    <a:pt x="1820" y="175"/>
                  </a:lnTo>
                  <a:lnTo>
                    <a:pt x="1835" y="89"/>
                  </a:lnTo>
                  <a:lnTo>
                    <a:pt x="1842" y="0"/>
                  </a:lnTo>
                  <a:lnTo>
                    <a:pt x="1735" y="0"/>
                  </a:lnTo>
                  <a:lnTo>
                    <a:pt x="1728" y="87"/>
                  </a:lnTo>
                  <a:lnTo>
                    <a:pt x="1711" y="174"/>
                  </a:lnTo>
                  <a:lnTo>
                    <a:pt x="1686" y="257"/>
                  </a:lnTo>
                  <a:lnTo>
                    <a:pt x="1653" y="337"/>
                  </a:lnTo>
                  <a:lnTo>
                    <a:pt x="1613" y="412"/>
                  </a:lnTo>
                  <a:lnTo>
                    <a:pt x="1567" y="483"/>
                  </a:lnTo>
                  <a:lnTo>
                    <a:pt x="1514" y="550"/>
                  </a:lnTo>
                  <a:lnTo>
                    <a:pt x="1454" y="611"/>
                  </a:lnTo>
                  <a:lnTo>
                    <a:pt x="1390" y="666"/>
                  </a:lnTo>
                  <a:lnTo>
                    <a:pt x="1320" y="716"/>
                  </a:lnTo>
                  <a:lnTo>
                    <a:pt x="1246" y="759"/>
                  </a:lnTo>
                  <a:lnTo>
                    <a:pt x="1167" y="795"/>
                  </a:lnTo>
                  <a:lnTo>
                    <a:pt x="1084" y="823"/>
                  </a:lnTo>
                  <a:lnTo>
                    <a:pt x="999" y="846"/>
                  </a:lnTo>
                  <a:lnTo>
                    <a:pt x="910" y="858"/>
                  </a:lnTo>
                  <a:lnTo>
                    <a:pt x="818" y="862"/>
                  </a:lnTo>
                  <a:lnTo>
                    <a:pt x="730" y="858"/>
                  </a:lnTo>
                  <a:lnTo>
                    <a:pt x="644" y="846"/>
                  </a:lnTo>
                  <a:lnTo>
                    <a:pt x="561" y="826"/>
                  </a:lnTo>
                  <a:lnTo>
                    <a:pt x="480" y="800"/>
                  </a:lnTo>
                  <a:lnTo>
                    <a:pt x="405" y="765"/>
                  </a:lnTo>
                  <a:lnTo>
                    <a:pt x="332" y="725"/>
                  </a:lnTo>
                  <a:lnTo>
                    <a:pt x="263" y="679"/>
                  </a:lnTo>
                  <a:lnTo>
                    <a:pt x="199" y="627"/>
                  </a:lnTo>
                  <a:lnTo>
                    <a:pt x="141" y="569"/>
                  </a:lnTo>
                  <a:lnTo>
                    <a:pt x="88" y="508"/>
                  </a:lnTo>
                  <a:lnTo>
                    <a:pt x="40" y="441"/>
                  </a:lnTo>
                  <a:lnTo>
                    <a:pt x="0" y="370"/>
                  </a:lnTo>
                  <a:lnTo>
                    <a:pt x="42" y="449"/>
                  </a:lnTo>
                  <a:lnTo>
                    <a:pt x="91" y="523"/>
                  </a:lnTo>
                  <a:lnTo>
                    <a:pt x="146" y="593"/>
                  </a:lnTo>
                  <a:lnTo>
                    <a:pt x="208" y="657"/>
                  </a:lnTo>
                  <a:lnTo>
                    <a:pt x="277" y="716"/>
                  </a:lnTo>
                  <a:lnTo>
                    <a:pt x="350" y="768"/>
                  </a:lnTo>
                  <a:lnTo>
                    <a:pt x="428" y="813"/>
                  </a:lnTo>
                  <a:lnTo>
                    <a:pt x="510" y="852"/>
                  </a:lnTo>
                  <a:lnTo>
                    <a:pt x="598" y="881"/>
                  </a:lnTo>
                  <a:lnTo>
                    <a:pt x="687" y="904"/>
                  </a:lnTo>
                  <a:lnTo>
                    <a:pt x="781" y="917"/>
                  </a:lnTo>
                  <a:lnTo>
                    <a:pt x="877" y="922"/>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sp>
          <p:nvSpPr>
            <p:cNvPr id="39" name="Freeform 38"/>
            <p:cNvSpPr>
              <a:spLocks noEditPoints="1"/>
            </p:cNvSpPr>
            <p:nvPr/>
          </p:nvSpPr>
          <p:spPr bwMode="gray">
            <a:xfrm>
              <a:off x="7761288" y="5873750"/>
              <a:ext cx="436563" cy="207963"/>
            </a:xfrm>
            <a:custGeom>
              <a:avLst/>
              <a:gdLst>
                <a:gd name="T0" fmla="*/ 202 w 275"/>
                <a:gd name="T1" fmla="*/ 97 h 131"/>
                <a:gd name="T2" fmla="*/ 240 w 275"/>
                <a:gd name="T3" fmla="*/ 0 h 131"/>
                <a:gd name="T4" fmla="*/ 275 w 275"/>
                <a:gd name="T5" fmla="*/ 0 h 131"/>
                <a:gd name="T6" fmla="*/ 275 w 275"/>
                <a:gd name="T7" fmla="*/ 131 h 131"/>
                <a:gd name="T8" fmla="*/ 251 w 275"/>
                <a:gd name="T9" fmla="*/ 131 h 131"/>
                <a:gd name="T10" fmla="*/ 251 w 275"/>
                <a:gd name="T11" fmla="*/ 26 h 131"/>
                <a:gd name="T12" fmla="*/ 251 w 275"/>
                <a:gd name="T13" fmla="*/ 26 h 131"/>
                <a:gd name="T14" fmla="*/ 210 w 275"/>
                <a:gd name="T15" fmla="*/ 131 h 131"/>
                <a:gd name="T16" fmla="*/ 193 w 275"/>
                <a:gd name="T17" fmla="*/ 131 h 131"/>
                <a:gd name="T18" fmla="*/ 152 w 275"/>
                <a:gd name="T19" fmla="*/ 26 h 131"/>
                <a:gd name="T20" fmla="*/ 152 w 275"/>
                <a:gd name="T21" fmla="*/ 26 h 131"/>
                <a:gd name="T22" fmla="*/ 152 w 275"/>
                <a:gd name="T23" fmla="*/ 131 h 131"/>
                <a:gd name="T24" fmla="*/ 128 w 275"/>
                <a:gd name="T25" fmla="*/ 131 h 131"/>
                <a:gd name="T26" fmla="*/ 128 w 275"/>
                <a:gd name="T27" fmla="*/ 0 h 131"/>
                <a:gd name="T28" fmla="*/ 164 w 275"/>
                <a:gd name="T29" fmla="*/ 0 h 131"/>
                <a:gd name="T30" fmla="*/ 202 w 275"/>
                <a:gd name="T31" fmla="*/ 97 h 131"/>
                <a:gd name="T32" fmla="*/ 106 w 275"/>
                <a:gd name="T33" fmla="*/ 20 h 131"/>
                <a:gd name="T34" fmla="*/ 64 w 275"/>
                <a:gd name="T35" fmla="*/ 20 h 131"/>
                <a:gd name="T36" fmla="*/ 64 w 275"/>
                <a:gd name="T37" fmla="*/ 131 h 131"/>
                <a:gd name="T38" fmla="*/ 40 w 275"/>
                <a:gd name="T39" fmla="*/ 131 h 131"/>
                <a:gd name="T40" fmla="*/ 40 w 275"/>
                <a:gd name="T41" fmla="*/ 20 h 131"/>
                <a:gd name="T42" fmla="*/ 0 w 275"/>
                <a:gd name="T43" fmla="*/ 20 h 131"/>
                <a:gd name="T44" fmla="*/ 0 w 275"/>
                <a:gd name="T45" fmla="*/ 0 h 131"/>
                <a:gd name="T46" fmla="*/ 106 w 275"/>
                <a:gd name="T47" fmla="*/ 0 h 131"/>
                <a:gd name="T48" fmla="*/ 106 w 275"/>
                <a:gd name="T49" fmla="*/ 20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75" h="131">
                  <a:moveTo>
                    <a:pt x="202" y="97"/>
                  </a:moveTo>
                  <a:lnTo>
                    <a:pt x="240" y="0"/>
                  </a:lnTo>
                  <a:lnTo>
                    <a:pt x="275" y="0"/>
                  </a:lnTo>
                  <a:lnTo>
                    <a:pt x="275" y="131"/>
                  </a:lnTo>
                  <a:lnTo>
                    <a:pt x="251" y="131"/>
                  </a:lnTo>
                  <a:lnTo>
                    <a:pt x="251" y="26"/>
                  </a:lnTo>
                  <a:lnTo>
                    <a:pt x="251" y="26"/>
                  </a:lnTo>
                  <a:lnTo>
                    <a:pt x="210" y="131"/>
                  </a:lnTo>
                  <a:lnTo>
                    <a:pt x="193" y="131"/>
                  </a:lnTo>
                  <a:lnTo>
                    <a:pt x="152" y="26"/>
                  </a:lnTo>
                  <a:lnTo>
                    <a:pt x="152" y="26"/>
                  </a:lnTo>
                  <a:lnTo>
                    <a:pt x="152" y="131"/>
                  </a:lnTo>
                  <a:lnTo>
                    <a:pt x="128" y="131"/>
                  </a:lnTo>
                  <a:lnTo>
                    <a:pt x="128" y="0"/>
                  </a:lnTo>
                  <a:lnTo>
                    <a:pt x="164" y="0"/>
                  </a:lnTo>
                  <a:lnTo>
                    <a:pt x="202" y="97"/>
                  </a:lnTo>
                  <a:close/>
                  <a:moveTo>
                    <a:pt x="106" y="20"/>
                  </a:moveTo>
                  <a:lnTo>
                    <a:pt x="64" y="20"/>
                  </a:lnTo>
                  <a:lnTo>
                    <a:pt x="64" y="131"/>
                  </a:lnTo>
                  <a:lnTo>
                    <a:pt x="40" y="131"/>
                  </a:lnTo>
                  <a:lnTo>
                    <a:pt x="40" y="20"/>
                  </a:lnTo>
                  <a:lnTo>
                    <a:pt x="0" y="20"/>
                  </a:lnTo>
                  <a:lnTo>
                    <a:pt x="0" y="0"/>
                  </a:lnTo>
                  <a:lnTo>
                    <a:pt x="106" y="0"/>
                  </a:lnTo>
                  <a:lnTo>
                    <a:pt x="106" y="20"/>
                  </a:lnTo>
                  <a:close/>
                </a:path>
              </a:pathLst>
            </a:custGeom>
            <a:grpFill/>
            <a:ln w="0">
              <a:noFill/>
              <a:prstDash val="solid"/>
              <a:round/>
              <a:headEnd/>
              <a:tailEnd/>
            </a:ln>
          </p:spPr>
          <p:txBody>
            <a:bodyPr/>
            <a:lstStyle/>
            <a:p>
              <a:pPr fontAlgn="auto">
                <a:spcBef>
                  <a:spcPts val="0"/>
                </a:spcBef>
                <a:spcAft>
                  <a:spcPts val="0"/>
                </a:spcAft>
                <a:defRPr/>
              </a:pPr>
              <a:endParaRPr lang="en-US">
                <a:latin typeface="+mn-lt"/>
                <a:ea typeface="+mn-ea"/>
                <a:cs typeface="+mn-cs"/>
              </a:endParaRPr>
            </a:p>
          </p:txBody>
        </p:sp>
      </p:grpSp>
      <p:sp>
        <p:nvSpPr>
          <p:cNvPr id="2" name="Title 1"/>
          <p:cNvSpPr>
            <a:spLocks noGrp="1"/>
          </p:cNvSpPr>
          <p:nvPr>
            <p:ph type="title"/>
          </p:nvPr>
        </p:nvSpPr>
        <p:spPr bwMode="gray">
          <a:xfrm>
            <a:off x="228600" y="225425"/>
            <a:ext cx="8686800" cy="917575"/>
          </a:xfrm>
        </p:spPr>
        <p:txBody>
          <a:bodyPr/>
          <a:lstStyle/>
          <a:p>
            <a:r>
              <a:rPr lang="en-US" smtClean="0"/>
              <a:t>Click to edit Master title style</a:t>
            </a:r>
            <a:endParaRPr lang="en-US" dirty="0"/>
          </a:p>
        </p:txBody>
      </p:sp>
      <p:sp>
        <p:nvSpPr>
          <p:cNvPr id="8" name="Text Placeholder 7"/>
          <p:cNvSpPr>
            <a:spLocks noGrp="1"/>
          </p:cNvSpPr>
          <p:nvPr>
            <p:ph type="body" sz="quarter" idx="13"/>
          </p:nvPr>
        </p:nvSpPr>
        <p:spPr bwMode="gray">
          <a:xfrm>
            <a:off x="228600" y="1143000"/>
            <a:ext cx="8686800" cy="49188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0" name="Footer Placeholder 4"/>
          <p:cNvSpPr>
            <a:spLocks noGrp="1"/>
          </p:cNvSpPr>
          <p:nvPr>
            <p:ph type="ftr" sz="quarter" idx="14"/>
          </p:nvPr>
        </p:nvSpPr>
        <p:spPr/>
        <p:txBody>
          <a:bodyPr/>
          <a:lstStyle>
            <a:lvl1pPr>
              <a:defRPr/>
            </a:lvl1pPr>
          </a:lstStyle>
          <a:p>
            <a:pPr>
              <a:defRPr/>
            </a:pPr>
            <a:endParaRPr/>
          </a:p>
        </p:txBody>
      </p:sp>
    </p:spTree>
    <p:extLst>
      <p:ext uri="{BB962C8B-B14F-4D97-AF65-F5344CB8AC3E}">
        <p14:creationId xmlns:p14="http://schemas.microsoft.com/office/powerpoint/2010/main" val="544998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228600" y="1143001"/>
            <a:ext cx="4267200" cy="4918896"/>
          </a:xfrm>
        </p:spPr>
        <p:txBody>
          <a:bodyPr/>
          <a:lstStyle>
            <a:lvl1pPr>
              <a:defRPr sz="22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bwMode="gray">
          <a:xfrm>
            <a:off x="4648200" y="1143001"/>
            <a:ext cx="4267200" cy="4918896"/>
          </a:xfrm>
        </p:spPr>
        <p:txBody>
          <a:bodyPr/>
          <a:lstStyle>
            <a:lvl1pPr>
              <a:defRPr sz="2200"/>
            </a:lvl1pPr>
            <a:lvl2pPr>
              <a:defRPr sz="1800"/>
            </a:lvl2pPr>
            <a:lvl3pPr>
              <a:defRPr sz="1800"/>
            </a:lvl3pPr>
            <a:lvl4pPr>
              <a:defRPr sz="16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0"/>
          </p:nvPr>
        </p:nvSpPr>
        <p:spPr/>
        <p:txBody>
          <a:bodyPr/>
          <a:lstStyle>
            <a:lvl1pPr>
              <a:defRPr/>
            </a:lvl1pPr>
          </a:lstStyle>
          <a:p>
            <a:pPr>
              <a:defRPr/>
            </a:pPr>
            <a:endParaRPr/>
          </a:p>
        </p:txBody>
      </p:sp>
    </p:spTree>
    <p:extLst>
      <p:ext uri="{BB962C8B-B14F-4D97-AF65-F5344CB8AC3E}">
        <p14:creationId xmlns:p14="http://schemas.microsoft.com/office/powerpoint/2010/main" val="271027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o Title and Conten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bwMode="gray">
          <a:xfrm>
            <a:off x="228600" y="225425"/>
            <a:ext cx="8689974" cy="5836471"/>
          </a:xfrm>
        </p:spPr>
        <p:txBody>
          <a:bodyPr t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4"/>
          <p:cNvSpPr>
            <a:spLocks noGrp="1"/>
          </p:cNvSpPr>
          <p:nvPr>
            <p:ph type="ftr" sz="quarter" idx="14"/>
          </p:nvPr>
        </p:nvSpPr>
        <p:spPr/>
        <p:txBody>
          <a:bodyPr/>
          <a:lstStyle>
            <a:lvl1pPr>
              <a:defRPr/>
            </a:lvl1pPr>
          </a:lstStyle>
          <a:p>
            <a:pPr>
              <a:defRPr/>
            </a:pPr>
            <a:endParaRPr/>
          </a:p>
        </p:txBody>
      </p:sp>
    </p:spTree>
    <p:extLst>
      <p:ext uri="{BB962C8B-B14F-4D97-AF65-F5344CB8AC3E}">
        <p14:creationId xmlns:p14="http://schemas.microsoft.com/office/powerpoint/2010/main" val="20717715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o Title, Content, and Image">
    <p:spTree>
      <p:nvGrpSpPr>
        <p:cNvPr id="1" name=""/>
        <p:cNvGrpSpPr/>
        <p:nvPr/>
      </p:nvGrpSpPr>
      <p:grpSpPr>
        <a:xfrm>
          <a:off x="0" y="0"/>
          <a:ext cx="0" cy="0"/>
          <a:chOff x="0" y="0"/>
          <a:chExt cx="0" cy="0"/>
        </a:xfrm>
      </p:grpSpPr>
      <p:sp>
        <p:nvSpPr>
          <p:cNvPr id="7" name="Picture Placeholder 9"/>
          <p:cNvSpPr>
            <a:spLocks noGrp="1" noChangeAspect="1"/>
          </p:cNvSpPr>
          <p:nvPr>
            <p:ph type="pic" sz="quarter" idx="14"/>
          </p:nvPr>
        </p:nvSpPr>
        <p:spPr bwMode="gray">
          <a:xfrm>
            <a:off x="228600" y="3886200"/>
            <a:ext cx="8686800" cy="1828800"/>
          </a:xfrm>
        </p:spPr>
        <p:txBody>
          <a:bodyPr rtlCol="0">
            <a:noAutofit/>
          </a:bodyPr>
          <a:lstStyle/>
          <a:p>
            <a:pPr lvl="0"/>
            <a:r>
              <a:rPr lang="en-US" noProof="0" smtClean="0"/>
              <a:t>Click icon to add picture</a:t>
            </a:r>
            <a:endParaRPr lang="en-US" noProof="0" dirty="0"/>
          </a:p>
        </p:txBody>
      </p:sp>
      <p:sp>
        <p:nvSpPr>
          <p:cNvPr id="8" name="Text Placeholder 7"/>
          <p:cNvSpPr>
            <a:spLocks noGrp="1"/>
          </p:cNvSpPr>
          <p:nvPr>
            <p:ph type="body" sz="quarter" idx="13"/>
          </p:nvPr>
        </p:nvSpPr>
        <p:spPr bwMode="gray">
          <a:xfrm>
            <a:off x="228600" y="225425"/>
            <a:ext cx="8686800" cy="3660775"/>
          </a:xfrm>
        </p:spPr>
        <p:txBody>
          <a:bodyPr tIns="18288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4"/>
          <p:cNvSpPr>
            <a:spLocks noGrp="1"/>
          </p:cNvSpPr>
          <p:nvPr>
            <p:ph type="ftr" sz="quarter" idx="15"/>
          </p:nvPr>
        </p:nvSpPr>
        <p:spPr/>
        <p:txBody>
          <a:bodyPr/>
          <a:lstStyle>
            <a:lvl1pPr>
              <a:defRPr/>
            </a:lvl1pPr>
          </a:lstStyle>
          <a:p>
            <a:pPr>
              <a:defRPr/>
            </a:pPr>
            <a:endParaRPr/>
          </a:p>
        </p:txBody>
      </p:sp>
    </p:spTree>
    <p:extLst>
      <p:ext uri="{BB962C8B-B14F-4D97-AF65-F5344CB8AC3E}">
        <p14:creationId xmlns:p14="http://schemas.microsoft.com/office/powerpoint/2010/main" val="1978140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Section Divider - Color">
    <p:spTree>
      <p:nvGrpSpPr>
        <p:cNvPr id="1" name=""/>
        <p:cNvGrpSpPr/>
        <p:nvPr/>
      </p:nvGrpSpPr>
      <p:grpSpPr>
        <a:xfrm>
          <a:off x="0" y="0"/>
          <a:ext cx="0" cy="0"/>
          <a:chOff x="0" y="0"/>
          <a:chExt cx="0" cy="0"/>
        </a:xfrm>
      </p:grpSpPr>
      <p:sp>
        <p:nvSpPr>
          <p:cNvPr id="3" name="Rectangle 2"/>
          <p:cNvSpPr/>
          <p:nvPr/>
        </p:nvSpPr>
        <p:spPr bwMode="gray">
          <a:xfrm>
            <a:off x="228600" y="225425"/>
            <a:ext cx="8689975" cy="6403975"/>
          </a:xfrm>
          <a:prstGeom prst="rect">
            <a:avLst/>
          </a:prstGeom>
          <a:solidFill>
            <a:srgbClr val="6366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bwMode="gray">
          <a:xfrm>
            <a:off x="228600" y="1280160"/>
            <a:ext cx="8686800" cy="685800"/>
          </a:xfrm>
        </p:spPr>
        <p:txBody>
          <a:bodyPr bIns="0" rtlCol="0" anchor="b">
            <a:noAutofit/>
          </a:bodyPr>
          <a:lstStyle>
            <a:lvl1pPr>
              <a:defRPr lang="en-US" dirty="0">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2725148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ection Divider - Full Image">
    <p:bg bwMode="gray">
      <p:bgPr>
        <a:solidFill>
          <a:schemeClr val="bg1"/>
        </a:solidFill>
        <a:effectLst/>
      </p:bgPr>
    </p:bg>
    <p:spTree>
      <p:nvGrpSpPr>
        <p:cNvPr id="1" name=""/>
        <p:cNvGrpSpPr/>
        <p:nvPr/>
      </p:nvGrpSpPr>
      <p:grpSpPr>
        <a:xfrm>
          <a:off x="0" y="0"/>
          <a:ext cx="0" cy="0"/>
          <a:chOff x="0" y="0"/>
          <a:chExt cx="0" cy="0"/>
        </a:xfrm>
      </p:grpSpPr>
      <p:sp>
        <p:nvSpPr>
          <p:cNvPr id="20" name="Picture Placeholder 19"/>
          <p:cNvSpPr>
            <a:spLocks noGrp="1"/>
          </p:cNvSpPr>
          <p:nvPr>
            <p:ph type="pic" sz="quarter" idx="10"/>
          </p:nvPr>
        </p:nvSpPr>
        <p:spPr>
          <a:xfrm>
            <a:off x="228600" y="228600"/>
            <a:ext cx="8686800" cy="6400800"/>
          </a:xfrm>
          <a:solidFill>
            <a:srgbClr val="63666A"/>
          </a:solidFill>
        </p:spPr>
        <p:txBody>
          <a:bodyPr rtlCol="0">
            <a:noAutofit/>
          </a:bodyPr>
          <a:lstStyle/>
          <a:p>
            <a:pPr lvl="0"/>
            <a:r>
              <a:rPr lang="en-US" noProof="0" smtClean="0"/>
              <a:t>Click icon to add picture</a:t>
            </a:r>
            <a:endParaRPr lang="en-US" noProof="0" dirty="0"/>
          </a:p>
        </p:txBody>
      </p:sp>
      <p:sp>
        <p:nvSpPr>
          <p:cNvPr id="2" name="Title 1"/>
          <p:cNvSpPr>
            <a:spLocks noGrp="1"/>
          </p:cNvSpPr>
          <p:nvPr>
            <p:ph type="title"/>
          </p:nvPr>
        </p:nvSpPr>
        <p:spPr bwMode="gray">
          <a:xfrm>
            <a:off x="228600" y="1280160"/>
            <a:ext cx="8686800" cy="685800"/>
          </a:xfrm>
        </p:spPr>
        <p:txBody>
          <a:bodyPr bIns="0" rtlCol="0" anchor="b">
            <a:noAutofit/>
          </a:bodyPr>
          <a:lstStyle>
            <a:lvl1pPr>
              <a:defRPr lang="en-US" dirty="0">
                <a:solidFill>
                  <a:schemeClr val="bg1"/>
                </a:solidFill>
              </a:defRPr>
            </a:lvl1pPr>
          </a:lstStyle>
          <a:p>
            <a:pPr lvl="0"/>
            <a:r>
              <a:rPr lang="en-US" smtClean="0"/>
              <a:t>Click to edit Master title style</a:t>
            </a:r>
            <a:endParaRPr lang="en-US" dirty="0"/>
          </a:p>
        </p:txBody>
      </p:sp>
    </p:spTree>
    <p:extLst>
      <p:ext uri="{BB962C8B-B14F-4D97-AF65-F5344CB8AC3E}">
        <p14:creationId xmlns:p14="http://schemas.microsoft.com/office/powerpoint/2010/main" val="57357612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8" name="TextBox 7"/>
          <p:cNvSpPr txBox="1"/>
          <p:nvPr/>
        </p:nvSpPr>
        <p:spPr bwMode="gray">
          <a:xfrm>
            <a:off x="284163" y="6427788"/>
            <a:ext cx="1828800" cy="430212"/>
          </a:xfrm>
          <a:prstGeom prst="rect">
            <a:avLst/>
          </a:prstGeom>
        </p:spPr>
        <p:txBody>
          <a:bodyPr wrap="none" lIns="228600" rIns="228600" bIns="201168" anchor="b"/>
          <a:lstStyle>
            <a:lvl1pPr eaLnBrk="0" hangingPunct="0">
              <a:tabLst>
                <a:tab pos="284163" algn="l"/>
              </a:tabLst>
              <a:defRPr sz="2400">
                <a:solidFill>
                  <a:schemeClr val="tx1"/>
                </a:solidFill>
                <a:latin typeface="Arial" charset="0"/>
                <a:ea typeface="ＭＳ Ｐゴシック" charset="0"/>
                <a:cs typeface="ＭＳ Ｐゴシック" charset="0"/>
              </a:defRPr>
            </a:lvl1pPr>
            <a:lvl2pPr marL="37931725" indent="-37474525" eaLnBrk="0" hangingPunct="0">
              <a:tabLst>
                <a:tab pos="284163" algn="l"/>
              </a:tabLst>
              <a:defRPr sz="2400">
                <a:solidFill>
                  <a:schemeClr val="tx1"/>
                </a:solidFill>
                <a:latin typeface="Arial" charset="0"/>
                <a:ea typeface="ＭＳ Ｐゴシック" charset="0"/>
              </a:defRPr>
            </a:lvl2pPr>
            <a:lvl3pPr eaLnBrk="0" hangingPunct="0">
              <a:tabLst>
                <a:tab pos="284163" algn="l"/>
              </a:tabLst>
              <a:defRPr sz="2400">
                <a:solidFill>
                  <a:schemeClr val="tx1"/>
                </a:solidFill>
                <a:latin typeface="Arial" charset="0"/>
                <a:ea typeface="ＭＳ Ｐゴシック" charset="0"/>
              </a:defRPr>
            </a:lvl3pPr>
            <a:lvl4pPr eaLnBrk="0" hangingPunct="0">
              <a:tabLst>
                <a:tab pos="284163" algn="l"/>
              </a:tabLst>
              <a:defRPr sz="2400">
                <a:solidFill>
                  <a:schemeClr val="tx1"/>
                </a:solidFill>
                <a:latin typeface="Arial" charset="0"/>
                <a:ea typeface="ＭＳ Ｐゴシック" charset="0"/>
              </a:defRPr>
            </a:lvl4pPr>
            <a:lvl5pPr eaLnBrk="0" hangingPunct="0">
              <a:tabLst>
                <a:tab pos="284163" algn="l"/>
              </a:tabLst>
              <a:defRPr sz="2400">
                <a:solidFill>
                  <a:schemeClr val="tx1"/>
                </a:solidFill>
                <a:latin typeface="Arial" charset="0"/>
                <a:ea typeface="ＭＳ Ｐゴシック" charset="0"/>
              </a:defRPr>
            </a:lvl5pPr>
            <a:lvl6pPr marL="457200" eaLnBrk="0" fontAlgn="base" hangingPunct="0">
              <a:spcBef>
                <a:spcPct val="0"/>
              </a:spcBef>
              <a:spcAft>
                <a:spcPct val="0"/>
              </a:spcAft>
              <a:tabLst>
                <a:tab pos="284163" algn="l"/>
              </a:tabLst>
              <a:defRPr sz="2400">
                <a:solidFill>
                  <a:schemeClr val="tx1"/>
                </a:solidFill>
                <a:latin typeface="Arial" charset="0"/>
                <a:ea typeface="ＭＳ Ｐゴシック" charset="0"/>
              </a:defRPr>
            </a:lvl6pPr>
            <a:lvl7pPr marL="914400" eaLnBrk="0" fontAlgn="base" hangingPunct="0">
              <a:spcBef>
                <a:spcPct val="0"/>
              </a:spcBef>
              <a:spcAft>
                <a:spcPct val="0"/>
              </a:spcAft>
              <a:tabLst>
                <a:tab pos="284163" algn="l"/>
              </a:tabLst>
              <a:defRPr sz="2400">
                <a:solidFill>
                  <a:schemeClr val="tx1"/>
                </a:solidFill>
                <a:latin typeface="Arial" charset="0"/>
                <a:ea typeface="ＭＳ Ｐゴシック" charset="0"/>
              </a:defRPr>
            </a:lvl7pPr>
            <a:lvl8pPr marL="1371600" eaLnBrk="0" fontAlgn="base" hangingPunct="0">
              <a:spcBef>
                <a:spcPct val="0"/>
              </a:spcBef>
              <a:spcAft>
                <a:spcPct val="0"/>
              </a:spcAft>
              <a:tabLst>
                <a:tab pos="284163" algn="l"/>
              </a:tabLst>
              <a:defRPr sz="2400">
                <a:solidFill>
                  <a:schemeClr val="tx1"/>
                </a:solidFill>
                <a:latin typeface="Arial" charset="0"/>
                <a:ea typeface="ＭＳ Ｐゴシック" charset="0"/>
              </a:defRPr>
            </a:lvl8pPr>
            <a:lvl9pPr marL="1828800" eaLnBrk="0" fontAlgn="base" hangingPunct="0">
              <a:spcBef>
                <a:spcPct val="0"/>
              </a:spcBef>
              <a:spcAft>
                <a:spcPct val="0"/>
              </a:spcAft>
              <a:tabLst>
                <a:tab pos="284163" algn="l"/>
              </a:tabLst>
              <a:defRPr sz="2400">
                <a:solidFill>
                  <a:schemeClr val="tx1"/>
                </a:solidFill>
                <a:latin typeface="Arial" charset="0"/>
                <a:ea typeface="ＭＳ Ｐゴシック" charset="0"/>
              </a:defRPr>
            </a:lvl9pPr>
          </a:lstStyle>
          <a:p>
            <a:pPr eaLnBrk="1" hangingPunct="1">
              <a:defRPr/>
            </a:pPr>
            <a:r>
              <a:rPr lang="en-US" sz="1000" dirty="0" smtClean="0"/>
              <a:t>www.internetsociety.org/deploy360/</a:t>
            </a:r>
          </a:p>
        </p:txBody>
      </p:sp>
      <p:sp>
        <p:nvSpPr>
          <p:cNvPr id="1027" name="Title Placeholder 1"/>
          <p:cNvSpPr>
            <a:spLocks noGrp="1"/>
          </p:cNvSpPr>
          <p:nvPr>
            <p:ph type="title"/>
          </p:nvPr>
        </p:nvSpPr>
        <p:spPr bwMode="gray">
          <a:xfrm>
            <a:off x="228600" y="225425"/>
            <a:ext cx="8686800"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182880" rIns="228600" bIns="22860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gray">
          <a:xfrm>
            <a:off x="228600" y="1143000"/>
            <a:ext cx="8686800" cy="491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228600" tIns="91440" rIns="228600" bIns="9144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bwMode="gray">
          <a:xfrm>
            <a:off x="2112963" y="6427788"/>
            <a:ext cx="5202237" cy="430212"/>
          </a:xfrm>
          <a:prstGeom prst="rect">
            <a:avLst/>
          </a:prstGeom>
        </p:spPr>
        <p:txBody>
          <a:bodyPr vert="horz" wrap="none" lIns="228600" tIns="45720" rIns="228600" bIns="201168" rtlCol="0" anchor="b" anchorCtr="0">
            <a:noAutofit/>
          </a:bodyPr>
          <a:lstStyle>
            <a:lvl1pPr algn="ctr" fontAlgn="auto">
              <a:spcBef>
                <a:spcPts val="0"/>
              </a:spcBef>
              <a:spcAft>
                <a:spcPts val="0"/>
              </a:spcAft>
              <a:defRPr lang="en-US" sz="1000">
                <a:latin typeface="Arial" pitchFamily="34" charset="0"/>
                <a:ea typeface="+mn-ea"/>
                <a:cs typeface="+mn-cs"/>
              </a:defRPr>
            </a:lvl1pPr>
          </a:lstStyle>
          <a:p>
            <a:pPr>
              <a:defRPr/>
            </a:pPr>
            <a:endParaRPr/>
          </a:p>
        </p:txBody>
      </p:sp>
    </p:spTree>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26" r:id="rId5"/>
    <p:sldLayoutId id="2147483827" r:id="rId6"/>
    <p:sldLayoutId id="2147483828" r:id="rId7"/>
    <p:sldLayoutId id="2147483835" r:id="rId8"/>
    <p:sldLayoutId id="2147483836" r:id="rId9"/>
    <p:sldLayoutId id="2147483837" r:id="rId10"/>
    <p:sldLayoutId id="2147483829" r:id="rId11"/>
    <p:sldLayoutId id="2147483830" r:id="rId12"/>
    <p:sldLayoutId id="2147483838" r:id="rId13"/>
    <p:sldLayoutId id="2147483839" r:id="rId14"/>
  </p:sldLayoutIdLst>
  <p:txStyles>
    <p:titleStyle>
      <a:lvl1pPr algn="l" rtl="0" eaLnBrk="0" fontAlgn="base" hangingPunct="0">
        <a:lnSpc>
          <a:spcPct val="90000"/>
        </a:lnSpc>
        <a:spcBef>
          <a:spcPct val="0"/>
        </a:spcBef>
        <a:spcAft>
          <a:spcPct val="0"/>
        </a:spcAft>
        <a:defRPr sz="2800" b="1" kern="1200">
          <a:solidFill>
            <a:schemeClr val="tx2"/>
          </a:solidFill>
          <a:latin typeface="+mj-lt"/>
          <a:ea typeface="ＭＳ Ｐゴシック" pitchFamily="-1" charset="-128"/>
          <a:cs typeface="ＭＳ Ｐゴシック" pitchFamily="-1" charset="-128"/>
        </a:defRPr>
      </a:lvl1pPr>
      <a:lvl2pPr algn="l" rtl="0" eaLnBrk="0" fontAlgn="base" hangingPunct="0">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2pPr>
      <a:lvl3pPr algn="l" rtl="0" eaLnBrk="0" fontAlgn="base" hangingPunct="0">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3pPr>
      <a:lvl4pPr algn="l" rtl="0" eaLnBrk="0" fontAlgn="base" hangingPunct="0">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4pPr>
      <a:lvl5pPr algn="l" rtl="0" eaLnBrk="0" fontAlgn="base" hangingPunct="0">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5pPr>
      <a:lvl6pPr marL="457200" algn="l" rtl="0" fontAlgn="base">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6pPr>
      <a:lvl7pPr marL="914400" algn="l" rtl="0" fontAlgn="base">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7pPr>
      <a:lvl8pPr marL="1371600" algn="l" rtl="0" fontAlgn="base">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8pPr>
      <a:lvl9pPr marL="1828800" algn="l" rtl="0" fontAlgn="base">
        <a:lnSpc>
          <a:spcPct val="90000"/>
        </a:lnSpc>
        <a:spcBef>
          <a:spcPct val="0"/>
        </a:spcBef>
        <a:spcAft>
          <a:spcPct val="0"/>
        </a:spcAft>
        <a:defRPr sz="2800" b="1">
          <a:solidFill>
            <a:schemeClr val="tx2"/>
          </a:solidFill>
          <a:latin typeface="Arial" pitchFamily="-1" charset="0"/>
          <a:ea typeface="ＭＳ Ｐゴシック" pitchFamily="-1" charset="-128"/>
          <a:cs typeface="ＭＳ Ｐゴシック" pitchFamily="-1" charset="-128"/>
        </a:defRPr>
      </a:lvl9pPr>
    </p:titleStyle>
    <p:bodyStyle>
      <a:lvl1pPr marL="342900" indent="-342900" algn="l" rtl="0" eaLnBrk="0" fontAlgn="base" hangingPunct="0">
        <a:lnSpc>
          <a:spcPct val="90000"/>
        </a:lnSpc>
        <a:spcBef>
          <a:spcPts val="2400"/>
        </a:spcBef>
        <a:spcAft>
          <a:spcPct val="0"/>
        </a:spcAft>
        <a:buFont typeface="Arial" charset="0"/>
        <a:defRPr sz="2400" b="1" kern="1200">
          <a:solidFill>
            <a:schemeClr val="tx1"/>
          </a:solidFill>
          <a:latin typeface="+mn-lt"/>
          <a:ea typeface="ＭＳ Ｐゴシック" pitchFamily="-1" charset="-128"/>
          <a:cs typeface="ＭＳ Ｐゴシック" pitchFamily="-1" charset="-128"/>
        </a:defRPr>
      </a:lvl1pPr>
      <a:lvl2pPr marL="233363" indent="-233363" algn="l" rtl="0" eaLnBrk="0" fontAlgn="base" hangingPunct="0">
        <a:lnSpc>
          <a:spcPct val="90000"/>
        </a:lnSpc>
        <a:spcBef>
          <a:spcPts val="2400"/>
        </a:spcBef>
        <a:spcAft>
          <a:spcPct val="0"/>
        </a:spcAft>
        <a:buSzPct val="90000"/>
        <a:buFont typeface="Wingdings" charset="0"/>
        <a:buChar char="§"/>
        <a:defRPr sz="2000" b="1" kern="1200">
          <a:solidFill>
            <a:schemeClr val="tx1"/>
          </a:solidFill>
          <a:latin typeface="+mn-lt"/>
          <a:ea typeface="ＭＳ Ｐゴシック" pitchFamily="-1" charset="-128"/>
          <a:cs typeface="+mn-cs"/>
        </a:defRPr>
      </a:lvl2pPr>
      <a:lvl3pPr marL="517525" indent="-284163" algn="l" rtl="0" eaLnBrk="0" fontAlgn="base" hangingPunct="0">
        <a:lnSpc>
          <a:spcPct val="90000"/>
        </a:lnSpc>
        <a:spcBef>
          <a:spcPts val="600"/>
        </a:spcBef>
        <a:spcAft>
          <a:spcPct val="0"/>
        </a:spcAft>
        <a:buFont typeface="Arial" charset="0"/>
        <a:buChar char="–"/>
        <a:defRPr sz="2000" kern="1200">
          <a:solidFill>
            <a:schemeClr val="tx1"/>
          </a:solidFill>
          <a:latin typeface="+mn-lt"/>
          <a:ea typeface="ＭＳ Ｐゴシック" pitchFamily="-1" charset="-128"/>
          <a:cs typeface="+mn-cs"/>
        </a:defRPr>
      </a:lvl3pPr>
      <a:lvl4pPr marL="744538" indent="-228600" algn="l" rtl="0" eaLnBrk="0" fontAlgn="base" hangingPunct="0">
        <a:lnSpc>
          <a:spcPct val="90000"/>
        </a:lnSpc>
        <a:spcBef>
          <a:spcPts val="1200"/>
        </a:spcBef>
        <a:spcAft>
          <a:spcPct val="0"/>
        </a:spcAft>
        <a:buSzPct val="90000"/>
        <a:buFont typeface="Wingdings" charset="0"/>
        <a:buChar char="§"/>
        <a:defRPr kern="1200">
          <a:solidFill>
            <a:schemeClr val="tx1"/>
          </a:solidFill>
          <a:latin typeface="+mn-lt"/>
          <a:ea typeface="ＭＳ Ｐゴシック" pitchFamily="-1" charset="-128"/>
          <a:cs typeface="+mn-cs"/>
        </a:defRPr>
      </a:lvl4pPr>
      <a:lvl5pPr marL="1027113" indent="-277813" algn="l" rtl="0" eaLnBrk="0" fontAlgn="base" hangingPunct="0">
        <a:lnSpc>
          <a:spcPct val="90000"/>
        </a:lnSpc>
        <a:spcBef>
          <a:spcPts val="600"/>
        </a:spcBef>
        <a:spcAft>
          <a:spcPct val="0"/>
        </a:spcAft>
        <a:buSzPct val="100000"/>
        <a:buFont typeface="Arial" charset="0"/>
        <a:buChar char="–"/>
        <a:defRPr sz="1600" kern="1200">
          <a:solidFill>
            <a:schemeClr val="tx1"/>
          </a:solidFill>
          <a:latin typeface="+mn-lt"/>
          <a:ea typeface="ＭＳ Ｐゴシック" pitchFamily="-1"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19.png"/><Relationship Id="rId15" Type="http://schemas.openxmlformats.org/officeDocument/2006/relationships/image" Target="../media/image20.png"/><Relationship Id="rId16" Type="http://schemas.openxmlformats.org/officeDocument/2006/relationships/image" Target="../media/image21.png"/><Relationship Id="rId17" Type="http://schemas.openxmlformats.org/officeDocument/2006/relationships/image" Target="../media/image22.png"/><Relationship Id="rId18" Type="http://schemas.openxmlformats.org/officeDocument/2006/relationships/image" Target="../media/image23.png"/><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jpeg"/><Relationship Id="rId5" Type="http://schemas.openxmlformats.org/officeDocument/2006/relationships/image" Target="../media/image10.jpe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datatracker.ietf.org/w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ietf.org/meeting/93/"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ietf.org/newcomers.html" TargetMode="External"/><Relationship Id="rId3" Type="http://schemas.openxmlformats.org/officeDocument/2006/relationships/hyperlink" Target="http://www.ietf.org/tao.html"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6" Type="http://schemas.openxmlformats.org/officeDocument/2006/relationships/image" Target="../media/image7.jpe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3"/>
          <p:cNvSpPr>
            <a:spLocks noGrp="1"/>
          </p:cNvSpPr>
          <p:nvPr>
            <p:ph type="ctrTitle"/>
          </p:nvPr>
        </p:nvSpPr>
        <p:spPr/>
        <p:txBody>
          <a:bodyPr/>
          <a:lstStyle/>
          <a:p>
            <a:r>
              <a:rPr lang="en-US" dirty="0"/>
              <a:t>What’s Happening at the IETF</a:t>
            </a:r>
            <a:r>
              <a:rPr lang="en-US" dirty="0" smtClean="0"/>
              <a:t>?</a:t>
            </a:r>
            <a:endParaRPr lang="en-US" dirty="0"/>
          </a:p>
        </p:txBody>
      </p:sp>
      <p:sp>
        <p:nvSpPr>
          <p:cNvPr id="4" name="Subtitle 3"/>
          <p:cNvSpPr>
            <a:spLocks noGrp="1"/>
          </p:cNvSpPr>
          <p:nvPr>
            <p:ph type="subTitle" idx="1"/>
          </p:nvPr>
        </p:nvSpPr>
        <p:spPr/>
        <p:txBody>
          <a:bodyPr/>
          <a:lstStyle/>
          <a:p>
            <a:r>
              <a:rPr lang="en-US" dirty="0"/>
              <a:t>Internet Standards and How to Get </a:t>
            </a:r>
            <a:r>
              <a:rPr lang="en-US" dirty="0" smtClean="0"/>
              <a:t>Involved</a:t>
            </a:r>
          </a:p>
          <a:p>
            <a:endParaRPr lang="en-US" dirty="0" smtClean="0"/>
          </a:p>
          <a:p>
            <a:endParaRPr lang="en-US" dirty="0"/>
          </a:p>
          <a:p>
            <a:endParaRPr lang="en-US" dirty="0" smtClean="0"/>
          </a:p>
          <a:p>
            <a:r>
              <a:rPr lang="en-US" dirty="0" smtClean="0"/>
              <a:t>Chris Grundemann</a:t>
            </a:r>
            <a:br>
              <a:rPr lang="en-US" dirty="0" smtClean="0"/>
            </a:br>
            <a:r>
              <a:rPr lang="en-US" dirty="0" smtClean="0"/>
              <a:t>Internet Society</a:t>
            </a:r>
          </a:p>
        </p:txBody>
      </p:sp>
      <p:pic>
        <p:nvPicPr>
          <p:cNvPr id="2" name="Picture 1"/>
          <p:cNvPicPr>
            <a:picLocks noChangeAspect="1"/>
          </p:cNvPicPr>
          <p:nvPr/>
        </p:nvPicPr>
        <p:blipFill>
          <a:blip r:embed="rId3"/>
          <a:stretch>
            <a:fillRect/>
          </a:stretch>
        </p:blipFill>
        <p:spPr>
          <a:xfrm>
            <a:off x="2568574" y="3464610"/>
            <a:ext cx="6350000" cy="1524000"/>
          </a:xfrm>
          <a:prstGeom prst="rect">
            <a:avLst/>
          </a:prstGeom>
        </p:spPr>
      </p:pic>
      <p:sp>
        <p:nvSpPr>
          <p:cNvPr id="5" name="TextBox 4"/>
          <p:cNvSpPr txBox="1"/>
          <p:nvPr/>
        </p:nvSpPr>
        <p:spPr bwMode="gray">
          <a:xfrm>
            <a:off x="2677432" y="3565027"/>
            <a:ext cx="3819488" cy="346249"/>
          </a:xfrm>
          <a:prstGeom prst="rect">
            <a:avLst/>
          </a:prstGeom>
          <a:noFill/>
        </p:spPr>
        <p:txBody>
          <a:bodyPr wrap="none" rtlCol="0">
            <a:spAutoFit/>
          </a:bodyPr>
          <a:lstStyle/>
          <a:p>
            <a:pPr>
              <a:lnSpc>
                <a:spcPct val="90000"/>
              </a:lnSpc>
              <a:spcBef>
                <a:spcPts val="1200"/>
              </a:spcBef>
            </a:pPr>
            <a:r>
              <a:rPr lang="en-US" b="1" dirty="0" smtClean="0">
                <a:solidFill>
                  <a:srgbClr val="009FDF"/>
                </a:solidFill>
              </a:rPr>
              <a:t>MENOG 15 – Dubai – 2 April 2015</a:t>
            </a:r>
          </a:p>
        </p:txBody>
      </p:sp>
    </p:spTree>
    <p:extLst>
      <p:ext uri="{BB962C8B-B14F-4D97-AF65-F5344CB8AC3E}">
        <p14:creationId xmlns:p14="http://schemas.microsoft.com/office/powerpoint/2010/main" val="179849946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droppedImage.png"/>
          <p:cNvPicPr/>
          <p:nvPr/>
        </p:nvPicPr>
        <p:blipFill>
          <a:blip r:embed="rId3">
            <a:extLst/>
          </a:blip>
          <a:stretch>
            <a:fillRect/>
          </a:stretch>
        </p:blipFill>
        <p:spPr>
          <a:xfrm rot="1279794">
            <a:off x="7167100" y="5301062"/>
            <a:ext cx="964661" cy="964660"/>
          </a:xfrm>
          <a:prstGeom prst="rect">
            <a:avLst/>
          </a:prstGeom>
          <a:ln w="3175">
            <a:miter lim="400000"/>
          </a:ln>
        </p:spPr>
      </p:pic>
      <p:pic>
        <p:nvPicPr>
          <p:cNvPr id="49" name="youtube.jpg"/>
          <p:cNvPicPr/>
          <p:nvPr/>
        </p:nvPicPr>
        <p:blipFill>
          <a:blip r:embed="rId4">
            <a:extLst/>
          </a:blip>
          <a:stretch>
            <a:fillRect/>
          </a:stretch>
        </p:blipFill>
        <p:spPr>
          <a:xfrm rot="1012670">
            <a:off x="7535366" y="2697568"/>
            <a:ext cx="1167445" cy="870463"/>
          </a:xfrm>
          <a:prstGeom prst="rect">
            <a:avLst/>
          </a:prstGeom>
          <a:ln w="3175">
            <a:miter lim="400000"/>
          </a:ln>
        </p:spPr>
      </p:pic>
      <p:pic>
        <p:nvPicPr>
          <p:cNvPr id="50" name="world_of_warcraft_logo.jpg"/>
          <p:cNvPicPr/>
          <p:nvPr/>
        </p:nvPicPr>
        <p:blipFill>
          <a:blip r:embed="rId5">
            <a:extLst/>
          </a:blip>
          <a:stretch>
            <a:fillRect/>
          </a:stretch>
        </p:blipFill>
        <p:spPr>
          <a:xfrm rot="530739">
            <a:off x="5037594" y="3719147"/>
            <a:ext cx="1522742" cy="628925"/>
          </a:xfrm>
          <a:prstGeom prst="rect">
            <a:avLst/>
          </a:prstGeom>
          <a:ln w="3175">
            <a:miter lim="400000"/>
          </a:ln>
        </p:spPr>
      </p:pic>
      <p:pic>
        <p:nvPicPr>
          <p:cNvPr id="51" name="screen_shot_2011-04-21_at_12.09.10_pm.png"/>
          <p:cNvPicPr/>
          <p:nvPr/>
        </p:nvPicPr>
        <p:blipFill>
          <a:blip r:embed="rId6">
            <a:extLst/>
          </a:blip>
          <a:stretch>
            <a:fillRect/>
          </a:stretch>
        </p:blipFill>
        <p:spPr>
          <a:xfrm rot="21195884">
            <a:off x="622258" y="3023238"/>
            <a:ext cx="1915562" cy="1532450"/>
          </a:xfrm>
          <a:prstGeom prst="rect">
            <a:avLst/>
          </a:prstGeom>
          <a:ln w="3175">
            <a:miter lim="400000"/>
          </a:ln>
        </p:spPr>
      </p:pic>
      <p:pic>
        <p:nvPicPr>
          <p:cNvPr id="52" name="droppedImage.png"/>
          <p:cNvPicPr/>
          <p:nvPr/>
        </p:nvPicPr>
        <p:blipFill>
          <a:blip r:embed="rId7">
            <a:extLst/>
          </a:blip>
          <a:stretch>
            <a:fillRect/>
          </a:stretch>
        </p:blipFill>
        <p:spPr>
          <a:xfrm rot="233306">
            <a:off x="2753892" y="2931781"/>
            <a:ext cx="931864" cy="931863"/>
          </a:xfrm>
          <a:prstGeom prst="rect">
            <a:avLst/>
          </a:prstGeom>
          <a:ln w="3175">
            <a:miter lim="400000"/>
          </a:ln>
        </p:spPr>
      </p:pic>
      <p:pic>
        <p:nvPicPr>
          <p:cNvPr id="53" name="SkypeBlue.png"/>
          <p:cNvPicPr/>
          <p:nvPr/>
        </p:nvPicPr>
        <p:blipFill>
          <a:blip r:embed="rId8">
            <a:extLst/>
          </a:blip>
          <a:stretch>
            <a:fillRect/>
          </a:stretch>
        </p:blipFill>
        <p:spPr>
          <a:xfrm>
            <a:off x="2314520" y="1898019"/>
            <a:ext cx="957300" cy="885246"/>
          </a:xfrm>
          <a:prstGeom prst="rect">
            <a:avLst/>
          </a:prstGeom>
          <a:ln w="3175">
            <a:miter lim="400000"/>
          </a:ln>
        </p:spPr>
      </p:pic>
      <p:pic>
        <p:nvPicPr>
          <p:cNvPr id="54" name="firefox.png"/>
          <p:cNvPicPr/>
          <p:nvPr/>
        </p:nvPicPr>
        <p:blipFill>
          <a:blip r:embed="rId9">
            <a:extLst/>
          </a:blip>
          <a:stretch>
            <a:fillRect/>
          </a:stretch>
        </p:blipFill>
        <p:spPr>
          <a:xfrm>
            <a:off x="5487878" y="4847961"/>
            <a:ext cx="1031835" cy="938032"/>
          </a:xfrm>
          <a:prstGeom prst="rect">
            <a:avLst/>
          </a:prstGeom>
          <a:ln w="3175">
            <a:miter lim="400000"/>
          </a:ln>
        </p:spPr>
      </p:pic>
      <p:pic>
        <p:nvPicPr>
          <p:cNvPr id="55" name="Mail.png"/>
          <p:cNvPicPr/>
          <p:nvPr/>
        </p:nvPicPr>
        <p:blipFill>
          <a:blip r:embed="rId10">
            <a:extLst/>
          </a:blip>
          <a:stretch>
            <a:fillRect/>
          </a:stretch>
        </p:blipFill>
        <p:spPr>
          <a:xfrm rot="21034926">
            <a:off x="3824354" y="2330052"/>
            <a:ext cx="1065866" cy="953130"/>
          </a:xfrm>
          <a:prstGeom prst="rect">
            <a:avLst/>
          </a:prstGeom>
          <a:ln w="3175">
            <a:miter lim="400000"/>
          </a:ln>
        </p:spPr>
      </p:pic>
      <p:pic>
        <p:nvPicPr>
          <p:cNvPr id="56" name="306px-Tor-logo-2011-flat.svg.png"/>
          <p:cNvPicPr/>
          <p:nvPr/>
        </p:nvPicPr>
        <p:blipFill>
          <a:blip r:embed="rId11">
            <a:extLst/>
          </a:blip>
          <a:stretch>
            <a:fillRect/>
          </a:stretch>
        </p:blipFill>
        <p:spPr>
          <a:xfrm rot="21212715">
            <a:off x="1550450" y="4853399"/>
            <a:ext cx="1063454" cy="642938"/>
          </a:xfrm>
          <a:prstGeom prst="rect">
            <a:avLst/>
          </a:prstGeom>
          <a:ln w="3175">
            <a:miter lim="400000"/>
          </a:ln>
        </p:spPr>
      </p:pic>
      <p:pic>
        <p:nvPicPr>
          <p:cNvPr id="57" name="droppedImage.png"/>
          <p:cNvPicPr/>
          <p:nvPr/>
        </p:nvPicPr>
        <p:blipFill>
          <a:blip r:embed="rId12">
            <a:extLst/>
          </a:blip>
          <a:stretch>
            <a:fillRect/>
          </a:stretch>
        </p:blipFill>
        <p:spPr>
          <a:xfrm>
            <a:off x="3633991" y="3839995"/>
            <a:ext cx="767954" cy="767954"/>
          </a:xfrm>
          <a:prstGeom prst="rect">
            <a:avLst/>
          </a:prstGeom>
          <a:ln w="3175">
            <a:miter lim="400000"/>
          </a:ln>
        </p:spPr>
      </p:pic>
      <p:pic>
        <p:nvPicPr>
          <p:cNvPr id="58" name="droppedImage.png"/>
          <p:cNvPicPr/>
          <p:nvPr/>
        </p:nvPicPr>
        <p:blipFill>
          <a:blip r:embed="rId13">
            <a:extLst/>
          </a:blip>
          <a:stretch>
            <a:fillRect/>
          </a:stretch>
        </p:blipFill>
        <p:spPr>
          <a:xfrm rot="1058212">
            <a:off x="6677404" y="1674260"/>
            <a:ext cx="963777" cy="963777"/>
          </a:xfrm>
          <a:prstGeom prst="rect">
            <a:avLst/>
          </a:prstGeom>
          <a:ln w="3175">
            <a:miter lim="400000"/>
          </a:ln>
        </p:spPr>
      </p:pic>
      <p:pic>
        <p:nvPicPr>
          <p:cNvPr id="59" name="droppedImage.png"/>
          <p:cNvPicPr/>
          <p:nvPr/>
        </p:nvPicPr>
        <p:blipFill>
          <a:blip r:embed="rId14">
            <a:extLst/>
          </a:blip>
          <a:stretch>
            <a:fillRect/>
          </a:stretch>
        </p:blipFill>
        <p:spPr>
          <a:xfrm rot="20540407">
            <a:off x="5318588" y="2072161"/>
            <a:ext cx="754521" cy="754520"/>
          </a:xfrm>
          <a:prstGeom prst="rect">
            <a:avLst/>
          </a:prstGeom>
          <a:ln w="3175">
            <a:miter lim="400000"/>
          </a:ln>
        </p:spPr>
      </p:pic>
      <p:pic>
        <p:nvPicPr>
          <p:cNvPr id="60" name="droppedImage.png"/>
          <p:cNvPicPr/>
          <p:nvPr/>
        </p:nvPicPr>
        <p:blipFill>
          <a:blip r:embed="rId15">
            <a:extLst/>
          </a:blip>
          <a:stretch>
            <a:fillRect/>
          </a:stretch>
        </p:blipFill>
        <p:spPr>
          <a:xfrm rot="1195567">
            <a:off x="7173324" y="3865682"/>
            <a:ext cx="952213" cy="952213"/>
          </a:xfrm>
          <a:prstGeom prst="rect">
            <a:avLst/>
          </a:prstGeom>
          <a:ln w="3175">
            <a:miter lim="400000"/>
          </a:ln>
        </p:spPr>
      </p:pic>
      <p:pic>
        <p:nvPicPr>
          <p:cNvPr id="61" name="icloud_58-100007354-large.png"/>
          <p:cNvPicPr/>
          <p:nvPr/>
        </p:nvPicPr>
        <p:blipFill>
          <a:blip r:embed="rId16">
            <a:extLst/>
          </a:blip>
          <a:stretch>
            <a:fillRect/>
          </a:stretch>
        </p:blipFill>
        <p:spPr>
          <a:xfrm rot="20959592">
            <a:off x="6156590" y="2782407"/>
            <a:ext cx="1047565" cy="700785"/>
          </a:xfrm>
          <a:prstGeom prst="rect">
            <a:avLst/>
          </a:prstGeom>
          <a:ln w="3175">
            <a:miter lim="400000"/>
          </a:ln>
        </p:spPr>
      </p:pic>
      <p:pic>
        <p:nvPicPr>
          <p:cNvPr id="62" name="droppedImage.png"/>
          <p:cNvPicPr/>
          <p:nvPr/>
        </p:nvPicPr>
        <p:blipFill>
          <a:blip r:embed="rId17">
            <a:extLst/>
          </a:blip>
          <a:stretch>
            <a:fillRect/>
          </a:stretch>
        </p:blipFill>
        <p:spPr>
          <a:xfrm rot="20677289">
            <a:off x="857304" y="1937742"/>
            <a:ext cx="875110" cy="875110"/>
          </a:xfrm>
          <a:prstGeom prst="rect">
            <a:avLst/>
          </a:prstGeom>
          <a:ln w="3175">
            <a:miter lim="400000"/>
          </a:ln>
        </p:spPr>
      </p:pic>
      <p:sp>
        <p:nvSpPr>
          <p:cNvPr id="63" name="Shape 63"/>
          <p:cNvSpPr/>
          <p:nvPr/>
        </p:nvSpPr>
        <p:spPr>
          <a:xfrm>
            <a:off x="80367" y="6607968"/>
            <a:ext cx="3825821" cy="330400"/>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spAutoFit/>
          </a:bodyPr>
          <a:lstStyle>
            <a:lvl1pPr marL="40639" marR="40639" algn="l">
              <a:defRPr sz="800">
                <a:uFill>
                  <a:solidFill/>
                </a:uFill>
                <a:latin typeface="Gill Sans"/>
                <a:ea typeface="Gill Sans"/>
                <a:cs typeface="Gill Sans"/>
                <a:sym typeface="Gill Sans"/>
              </a:defRPr>
            </a:lvl1pPr>
          </a:lstStyle>
          <a:p>
            <a:pPr lvl="0">
              <a:defRPr sz="1800">
                <a:uFillTx/>
              </a:defRPr>
            </a:pPr>
            <a:r>
              <a:rPr sz="800">
                <a:uFill>
                  <a:solidFill/>
                </a:uFill>
              </a:rPr>
              <a:t>These logos are trademarks of individual companies and used for illustrative purposes</a:t>
            </a:r>
            <a:endParaRPr sz="900">
              <a:uFill>
                <a:solidFill/>
              </a:uFill>
              <a:latin typeface="+mn-lt"/>
              <a:ea typeface="+mn-ea"/>
              <a:cs typeface="+mn-cs"/>
              <a:sym typeface="Helvetica Neue"/>
            </a:endParaRPr>
          </a:p>
        </p:txBody>
      </p:sp>
      <p:pic>
        <p:nvPicPr>
          <p:cNvPr id="64" name="pasted-image.tif"/>
          <p:cNvPicPr/>
          <p:nvPr/>
        </p:nvPicPr>
        <p:blipFill>
          <a:blip r:embed="rId18">
            <a:extLst/>
          </a:blip>
          <a:stretch>
            <a:fillRect/>
          </a:stretch>
        </p:blipFill>
        <p:spPr>
          <a:xfrm>
            <a:off x="3622406" y="4733937"/>
            <a:ext cx="1031835" cy="1034263"/>
          </a:xfrm>
          <a:prstGeom prst="rect">
            <a:avLst/>
          </a:prstGeom>
          <a:ln w="12700">
            <a:miter lim="400000"/>
          </a:ln>
        </p:spPr>
      </p:pic>
      <p:sp>
        <p:nvSpPr>
          <p:cNvPr id="3" name="Title 2"/>
          <p:cNvSpPr>
            <a:spLocks noGrp="1"/>
          </p:cNvSpPr>
          <p:nvPr>
            <p:ph type="title"/>
          </p:nvPr>
        </p:nvSpPr>
        <p:spPr/>
        <p:txBody>
          <a:bodyPr/>
          <a:lstStyle/>
          <a:p>
            <a:r>
              <a:rPr lang="en-US" dirty="0" err="1" smtClean="0"/>
              <a:t>Permissionless</a:t>
            </a:r>
            <a:r>
              <a:rPr lang="en-US" dirty="0" smtClean="0"/>
              <a:t> Innovation</a:t>
            </a:r>
            <a:endParaRPr lang="en-US" dirty="0"/>
          </a:p>
        </p:txBody>
      </p:sp>
    </p:spTree>
    <p:extLst>
      <p:ext uri="{BB962C8B-B14F-4D97-AF65-F5344CB8AC3E}">
        <p14:creationId xmlns:p14="http://schemas.microsoft.com/office/powerpoint/2010/main" val="387814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the IETF important to you</a:t>
            </a:r>
            <a:r>
              <a:rPr lang="en-US" dirty="0" smtClean="0"/>
              <a:t>?</a:t>
            </a:r>
            <a:endParaRPr lang="en-US" dirty="0"/>
          </a:p>
        </p:txBody>
      </p:sp>
    </p:spTree>
    <p:extLst>
      <p:ext uri="{BB962C8B-B14F-4D97-AF65-F5344CB8AC3E}">
        <p14:creationId xmlns:p14="http://schemas.microsoft.com/office/powerpoint/2010/main" val="476857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Internet Standards Body</a:t>
            </a:r>
            <a:endParaRPr lang="en-US" dirty="0"/>
          </a:p>
        </p:txBody>
      </p:sp>
      <p:sp>
        <p:nvSpPr>
          <p:cNvPr id="4" name="Text Placeholder 3"/>
          <p:cNvSpPr>
            <a:spLocks noGrp="1"/>
          </p:cNvSpPr>
          <p:nvPr>
            <p:ph type="body" sz="quarter" idx="13"/>
          </p:nvPr>
        </p:nvSpPr>
        <p:spPr/>
        <p:txBody>
          <a:bodyPr/>
          <a:lstStyle/>
          <a:p>
            <a:pPr marL="0" indent="0"/>
            <a:r>
              <a:rPr lang="en-US" sz="2800" dirty="0"/>
              <a:t>The </a:t>
            </a:r>
            <a:r>
              <a:rPr lang="en-US" sz="2800" dirty="0" smtClean="0"/>
              <a:t>IETF is the principal </a:t>
            </a:r>
            <a:r>
              <a:rPr lang="en-US" sz="2800" dirty="0"/>
              <a:t>body engaged in the development of new Internet standard </a:t>
            </a:r>
            <a:r>
              <a:rPr lang="en-US" sz="2800" dirty="0" smtClean="0"/>
              <a:t>specifications.</a:t>
            </a:r>
          </a:p>
          <a:p>
            <a:pPr marL="0" indent="0"/>
            <a:endParaRPr lang="en-US" sz="2800" dirty="0"/>
          </a:p>
          <a:p>
            <a:pPr>
              <a:buFont typeface="Arial"/>
              <a:buChar char="•"/>
            </a:pPr>
            <a:endParaRPr lang="en-US" sz="2800" dirty="0"/>
          </a:p>
        </p:txBody>
      </p:sp>
    </p:spTree>
    <p:extLst>
      <p:ext uri="{BB962C8B-B14F-4D97-AF65-F5344CB8AC3E}">
        <p14:creationId xmlns:p14="http://schemas.microsoft.com/office/powerpoint/2010/main" val="2603217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IETFs Mission Includes:</a:t>
            </a:r>
            <a:endParaRPr lang="en-US" dirty="0"/>
          </a:p>
        </p:txBody>
      </p:sp>
      <p:sp>
        <p:nvSpPr>
          <p:cNvPr id="3" name="Text Placeholder 2"/>
          <p:cNvSpPr>
            <a:spLocks noGrp="1"/>
          </p:cNvSpPr>
          <p:nvPr>
            <p:ph type="body" sz="quarter" idx="13"/>
          </p:nvPr>
        </p:nvSpPr>
        <p:spPr/>
        <p:txBody>
          <a:bodyPr>
            <a:normAutofit fontScale="92500" lnSpcReduction="10000"/>
          </a:bodyPr>
          <a:lstStyle/>
          <a:p>
            <a:r>
              <a:rPr lang="en-US" dirty="0" smtClean="0"/>
              <a:t>Identifying</a:t>
            </a:r>
            <a:r>
              <a:rPr lang="en-US" dirty="0"/>
              <a:t>, and proposing solutions to, pressing operational and technical problems in the Internet</a:t>
            </a:r>
          </a:p>
          <a:p>
            <a:r>
              <a:rPr lang="en-US" dirty="0"/>
              <a:t>Specifying the development or usage of protocols and the near-term architecture to solve such technical problems for the Internet</a:t>
            </a:r>
          </a:p>
          <a:p>
            <a:r>
              <a:rPr lang="en-US" dirty="0"/>
              <a:t>Making recommendations to the Internet Engineering Steering Group (IESG) regarding the standardization of protocols and protocol usage in the Internet </a:t>
            </a:r>
          </a:p>
          <a:p>
            <a:r>
              <a:rPr lang="en-US" dirty="0"/>
              <a:t>Facilitating technology transfer from the Internet Research Task Force (IRTF) to the wider Internet community</a:t>
            </a:r>
          </a:p>
          <a:p>
            <a:r>
              <a:rPr lang="en-US" dirty="0"/>
              <a:t>Providing a forum for the exchange of information within the Internet community between vendors, users, researchers, agency contractors, and network managers </a:t>
            </a:r>
          </a:p>
          <a:p>
            <a:endParaRPr lang="en-US" dirty="0"/>
          </a:p>
        </p:txBody>
      </p:sp>
    </p:spTree>
    <p:extLst>
      <p:ext uri="{BB962C8B-B14F-4D97-AF65-F5344CB8AC3E}">
        <p14:creationId xmlns:p14="http://schemas.microsoft.com/office/powerpoint/2010/main" val="2976448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a:t>
            </a:r>
            <a:endParaRPr lang="en-US" dirty="0"/>
          </a:p>
        </p:txBody>
      </p:sp>
      <p:sp>
        <p:nvSpPr>
          <p:cNvPr id="3" name="Text Placeholder 2"/>
          <p:cNvSpPr>
            <a:spLocks noGrp="1"/>
          </p:cNvSpPr>
          <p:nvPr>
            <p:ph type="body" sz="quarter" idx="13"/>
          </p:nvPr>
        </p:nvSpPr>
        <p:spPr/>
        <p:txBody>
          <a:bodyPr/>
          <a:lstStyle/>
          <a:p>
            <a:r>
              <a:rPr lang="en-US" sz="3600" dirty="0" smtClean="0"/>
              <a:t>The IETF </a:t>
            </a:r>
            <a:r>
              <a:rPr lang="en-US" sz="3600" dirty="0"/>
              <a:t>is </a:t>
            </a:r>
            <a:r>
              <a:rPr lang="en-US" sz="3600" dirty="0" smtClean="0"/>
              <a:t>where the future of the Internet is being written – and you’re invited to help!</a:t>
            </a:r>
          </a:p>
          <a:p>
            <a:endParaRPr lang="en-US" sz="3600" dirty="0" smtClean="0"/>
          </a:p>
          <a:p>
            <a:endParaRPr lang="en-US" sz="3600" dirty="0"/>
          </a:p>
        </p:txBody>
      </p:sp>
    </p:spTree>
    <p:extLst>
      <p:ext uri="{BB962C8B-B14F-4D97-AF65-F5344CB8AC3E}">
        <p14:creationId xmlns:p14="http://schemas.microsoft.com/office/powerpoint/2010/main" val="3170158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You?</a:t>
            </a:r>
            <a:endParaRPr lang="en-US" dirty="0"/>
          </a:p>
        </p:txBody>
      </p:sp>
      <p:sp>
        <p:nvSpPr>
          <p:cNvPr id="3" name="Text Placeholder 2"/>
          <p:cNvSpPr>
            <a:spLocks noGrp="1"/>
          </p:cNvSpPr>
          <p:nvPr>
            <p:ph type="body" sz="quarter" idx="13"/>
          </p:nvPr>
        </p:nvSpPr>
        <p:spPr/>
        <p:txBody>
          <a:bodyPr/>
          <a:lstStyle/>
          <a:p>
            <a:pPr indent="0"/>
            <a:r>
              <a:rPr lang="en-US" sz="3600" dirty="0"/>
              <a:t>T</a:t>
            </a:r>
            <a:r>
              <a:rPr lang="en-US" sz="3600" dirty="0" smtClean="0"/>
              <a:t>echnical </a:t>
            </a:r>
            <a:r>
              <a:rPr lang="en-US" sz="3600" dirty="0"/>
              <a:t>communities inside countries where the Internet is growing (or will grow) the fastest need to be involved in developing the standards that will support that future Internet.</a:t>
            </a:r>
          </a:p>
        </p:txBody>
      </p:sp>
    </p:spTree>
    <p:extLst>
      <p:ext uri="{BB962C8B-B14F-4D97-AF65-F5344CB8AC3E}">
        <p14:creationId xmlns:p14="http://schemas.microsoft.com/office/powerpoint/2010/main" val="75136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IETF working on today</a:t>
            </a:r>
            <a:r>
              <a:rPr lang="en-US" dirty="0" smtClean="0"/>
              <a:t>?</a:t>
            </a:r>
            <a:endParaRPr lang="en-US" dirty="0"/>
          </a:p>
        </p:txBody>
      </p:sp>
    </p:spTree>
    <p:extLst>
      <p:ext uri="{BB962C8B-B14F-4D97-AF65-F5344CB8AC3E}">
        <p14:creationId xmlns:p14="http://schemas.microsoft.com/office/powerpoint/2010/main" val="1523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Current IETF Work</a:t>
            </a:r>
            <a:endParaRPr lang="en-US" dirty="0"/>
          </a:p>
        </p:txBody>
      </p:sp>
      <p:sp>
        <p:nvSpPr>
          <p:cNvPr id="70" name="Shape 70"/>
          <p:cNvSpPr>
            <a:spLocks noGrp="1"/>
          </p:cNvSpPr>
          <p:nvPr>
            <p:ph type="body" sz="quarter" idx="13"/>
          </p:nvPr>
        </p:nvSpPr>
        <p:spPr>
          <a:xfrm>
            <a:off x="440992" y="1143000"/>
            <a:ext cx="8474407" cy="4918896"/>
          </a:xfrm>
          <a:prstGeom prst="rect">
            <a:avLst/>
          </a:prstGeom>
        </p:spPr>
        <p:txBody>
          <a:bodyPr lIns="0" tIns="0" rIns="0" bIns="0">
            <a:normAutofit/>
          </a:bodyPr>
          <a:lstStyle/>
          <a:p>
            <a:pPr marL="0" lvl="0" indent="0">
              <a:spcBef>
                <a:spcPts val="600"/>
              </a:spcBef>
              <a:defRPr sz="1800"/>
            </a:pPr>
            <a:r>
              <a:rPr sz="3000" dirty="0" smtClean="0">
                <a:latin typeface="Arial Bold"/>
                <a:ea typeface="Arial Bold"/>
                <a:cs typeface="Arial Bold"/>
                <a:sym typeface="Arial Bold"/>
              </a:rPr>
              <a:t>Enabling the </a:t>
            </a:r>
            <a:r>
              <a:rPr sz="3000" dirty="0" smtClean="0">
                <a:solidFill>
                  <a:srgbClr val="005493"/>
                </a:solidFill>
                <a:latin typeface="Arial Bold"/>
                <a:ea typeface="Arial Bold"/>
                <a:cs typeface="Arial Bold"/>
                <a:sym typeface="Arial Bold"/>
              </a:rPr>
              <a:t>Internet of Things</a:t>
            </a:r>
            <a:br>
              <a:rPr sz="3000" dirty="0" smtClean="0">
                <a:solidFill>
                  <a:srgbClr val="005493"/>
                </a:solidFill>
                <a:latin typeface="Arial Bold"/>
                <a:ea typeface="Arial Bold"/>
                <a:cs typeface="Arial Bold"/>
                <a:sym typeface="Arial Bold"/>
              </a:rPr>
            </a:br>
            <a:endParaRPr sz="3000" dirty="0" smtClean="0">
              <a:latin typeface="Arial Bold"/>
              <a:ea typeface="Arial Bold"/>
              <a:cs typeface="Arial Bold"/>
              <a:sym typeface="Arial Bold"/>
            </a:endParaRPr>
          </a:p>
          <a:p>
            <a:pPr marL="0" lvl="0" indent="0">
              <a:spcBef>
                <a:spcPts val="600"/>
              </a:spcBef>
              <a:defRPr sz="1800"/>
            </a:pPr>
            <a:r>
              <a:rPr sz="3000" dirty="0" smtClean="0">
                <a:latin typeface="Arial Bold"/>
                <a:ea typeface="Arial Bold"/>
                <a:cs typeface="Arial Bold"/>
                <a:sym typeface="Arial Bold"/>
              </a:rPr>
              <a:t>Strengthening technical foundations for </a:t>
            </a:r>
            <a:r>
              <a:rPr sz="3000" dirty="0" smtClean="0">
                <a:solidFill>
                  <a:srgbClr val="005493"/>
                </a:solidFill>
                <a:latin typeface="Arial Bold"/>
                <a:ea typeface="Arial Bold"/>
                <a:cs typeface="Arial Bold"/>
                <a:sym typeface="Arial Bold"/>
              </a:rPr>
              <a:t>privacy and trust in the Internet</a:t>
            </a:r>
            <a:br>
              <a:rPr sz="3000" dirty="0" smtClean="0">
                <a:solidFill>
                  <a:srgbClr val="005493"/>
                </a:solidFill>
                <a:latin typeface="Arial Bold"/>
                <a:ea typeface="Arial Bold"/>
                <a:cs typeface="Arial Bold"/>
                <a:sym typeface="Arial Bold"/>
              </a:rPr>
            </a:br>
            <a:endParaRPr sz="3000" dirty="0" smtClean="0">
              <a:latin typeface="Arial Bold"/>
              <a:ea typeface="Arial Bold"/>
              <a:cs typeface="Arial Bold"/>
              <a:sym typeface="Arial Bold"/>
            </a:endParaRPr>
          </a:p>
          <a:p>
            <a:pPr marL="0" lvl="0" indent="0">
              <a:spcBef>
                <a:spcPts val="600"/>
              </a:spcBef>
              <a:defRPr sz="1800"/>
            </a:pPr>
            <a:r>
              <a:rPr sz="3000" dirty="0" smtClean="0">
                <a:latin typeface="Arial Bold"/>
                <a:ea typeface="Arial Bold"/>
                <a:cs typeface="Arial Bold"/>
                <a:sym typeface="Arial Bold"/>
              </a:rPr>
              <a:t>Promoting real-time collaboration through </a:t>
            </a:r>
            <a:r>
              <a:rPr sz="3000" dirty="0" smtClean="0">
                <a:solidFill>
                  <a:srgbClr val="005493"/>
                </a:solidFill>
                <a:latin typeface="Arial Bold"/>
                <a:ea typeface="Arial Bold"/>
                <a:cs typeface="Arial Bold"/>
                <a:sym typeface="Arial Bold"/>
              </a:rPr>
              <a:t>Web browser-based communication</a:t>
            </a:r>
            <a:endParaRPr sz="3000" dirty="0">
              <a:solidFill>
                <a:srgbClr val="005493"/>
              </a:solidFill>
              <a:latin typeface="Arial Bold"/>
              <a:ea typeface="Arial Bold"/>
              <a:cs typeface="Arial Bold"/>
              <a:sym typeface="Arial Bold"/>
            </a:endParaRPr>
          </a:p>
        </p:txBody>
      </p:sp>
      <p:sp>
        <p:nvSpPr>
          <p:cNvPr id="71" name="Shape 71"/>
          <p:cNvSpPr/>
          <p:nvPr/>
        </p:nvSpPr>
        <p:spPr>
          <a:xfrm>
            <a:off x="6553200" y="6248400"/>
            <a:ext cx="2133600" cy="226986"/>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lgn="r" defTabSz="457200">
              <a:defRPr sz="1000"/>
            </a:lvl1pPr>
          </a:lstStyle>
          <a:p>
            <a:pPr lvl="0">
              <a:defRPr sz="1800"/>
            </a:pPr>
            <a:r>
              <a:rPr sz="1000"/>
              <a:t>6</a:t>
            </a:r>
          </a:p>
        </p:txBody>
      </p:sp>
    </p:spTree>
    <p:extLst>
      <p:ext uri="{BB962C8B-B14F-4D97-AF65-F5344CB8AC3E}">
        <p14:creationId xmlns:p14="http://schemas.microsoft.com/office/powerpoint/2010/main" val="234138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defRPr/>
            </a:pPr>
            <a:r>
              <a:rPr lang="en-US" dirty="0" smtClean="0">
                <a:cs typeface="+mj-cs"/>
              </a:rPr>
              <a:t>Examples of IETF protocols</a:t>
            </a:r>
          </a:p>
        </p:txBody>
      </p:sp>
      <p:sp>
        <p:nvSpPr>
          <p:cNvPr id="91139" name="Rectangle 3"/>
          <p:cNvSpPr>
            <a:spLocks noGrp="1" noChangeArrowheads="1"/>
          </p:cNvSpPr>
          <p:nvPr>
            <p:ph type="body" sz="quarter" idx="13"/>
          </p:nvPr>
        </p:nvSpPr>
        <p:spPr>
          <a:prstGeom prst="rect">
            <a:avLst/>
          </a:prstGeom>
        </p:spPr>
        <p:txBody>
          <a:bodyPr>
            <a:normAutofit fontScale="92500" lnSpcReduction="20000"/>
          </a:bodyPr>
          <a:lstStyle/>
          <a:p>
            <a:pPr eaLnBrk="1" hangingPunct="1">
              <a:lnSpc>
                <a:spcPct val="110000"/>
              </a:lnSpc>
              <a:spcBef>
                <a:spcPts val="1200"/>
              </a:spcBef>
              <a:defRPr/>
            </a:pPr>
            <a:r>
              <a:rPr lang="en-US" sz="2600" dirty="0" smtClean="0">
                <a:cs typeface="+mn-cs"/>
              </a:rPr>
              <a:t>Domain Name System (DNS)</a:t>
            </a:r>
          </a:p>
          <a:p>
            <a:pPr eaLnBrk="1" hangingPunct="1">
              <a:lnSpc>
                <a:spcPct val="110000"/>
              </a:lnSpc>
              <a:spcBef>
                <a:spcPts val="1200"/>
              </a:spcBef>
              <a:defRPr/>
            </a:pPr>
            <a:r>
              <a:rPr lang="en-US" sz="2600" dirty="0" smtClean="0">
                <a:cs typeface="+mn-cs"/>
              </a:rPr>
              <a:t>Email (IMAP, POP, and SMTP)</a:t>
            </a:r>
          </a:p>
          <a:p>
            <a:pPr eaLnBrk="1" hangingPunct="1">
              <a:lnSpc>
                <a:spcPct val="110000"/>
              </a:lnSpc>
              <a:spcBef>
                <a:spcPts val="1200"/>
              </a:spcBef>
              <a:defRPr/>
            </a:pPr>
            <a:r>
              <a:rPr lang="en-US" sz="2600" dirty="0" smtClean="0">
                <a:cs typeface="+mn-cs"/>
              </a:rPr>
              <a:t>World Wide Web transport (HTTP)</a:t>
            </a:r>
          </a:p>
          <a:p>
            <a:pPr eaLnBrk="1" hangingPunct="1">
              <a:lnSpc>
                <a:spcPct val="110000"/>
              </a:lnSpc>
              <a:spcBef>
                <a:spcPts val="1200"/>
              </a:spcBef>
              <a:defRPr/>
            </a:pPr>
            <a:r>
              <a:rPr lang="en-US" sz="2600" dirty="0" smtClean="0">
                <a:cs typeface="+mn-cs"/>
              </a:rPr>
              <a:t>Internet Protocol (IPv4 and IPv6)</a:t>
            </a:r>
          </a:p>
          <a:p>
            <a:pPr eaLnBrk="1" hangingPunct="1">
              <a:lnSpc>
                <a:spcPct val="110000"/>
              </a:lnSpc>
              <a:spcBef>
                <a:spcPts val="1200"/>
              </a:spcBef>
              <a:defRPr/>
            </a:pPr>
            <a:r>
              <a:rPr lang="en-US" sz="2600" dirty="0" smtClean="0">
                <a:cs typeface="+mn-cs"/>
              </a:rPr>
              <a:t>Instant Messaging (XMPP)</a:t>
            </a:r>
          </a:p>
          <a:p>
            <a:pPr eaLnBrk="1" hangingPunct="1">
              <a:lnSpc>
                <a:spcPct val="110000"/>
              </a:lnSpc>
              <a:spcBef>
                <a:spcPts val="1200"/>
              </a:spcBef>
              <a:defRPr/>
            </a:pPr>
            <a:r>
              <a:rPr lang="en-US" sz="2600" dirty="0" smtClean="0">
                <a:cs typeface="+mn-cs"/>
              </a:rPr>
              <a:t>Transmission Control Protocol (TCP)</a:t>
            </a:r>
          </a:p>
          <a:p>
            <a:pPr eaLnBrk="1" hangingPunct="1">
              <a:lnSpc>
                <a:spcPct val="110000"/>
              </a:lnSpc>
              <a:spcBef>
                <a:spcPts val="1200"/>
              </a:spcBef>
              <a:defRPr/>
            </a:pPr>
            <a:r>
              <a:rPr lang="en-US" sz="2600" dirty="0" smtClean="0">
                <a:cs typeface="+mn-cs"/>
              </a:rPr>
              <a:t>Open Shortest Path First (OSPF)</a:t>
            </a:r>
          </a:p>
          <a:p>
            <a:pPr eaLnBrk="1" hangingPunct="1">
              <a:lnSpc>
                <a:spcPct val="110000"/>
              </a:lnSpc>
              <a:spcBef>
                <a:spcPts val="1200"/>
              </a:spcBef>
              <a:defRPr/>
            </a:pPr>
            <a:r>
              <a:rPr lang="en-US" sz="2600" dirty="0"/>
              <a:t>Border Gateway Protocol (BGP</a:t>
            </a:r>
            <a:r>
              <a:rPr lang="en-US" sz="2600" dirty="0" smtClean="0"/>
              <a:t>)</a:t>
            </a:r>
            <a:endParaRPr lang="en-US" sz="2600" dirty="0" smtClean="0">
              <a:cs typeface="+mn-cs"/>
            </a:endParaRPr>
          </a:p>
          <a:p>
            <a:pPr eaLnBrk="1" hangingPunct="1">
              <a:lnSpc>
                <a:spcPct val="110000"/>
              </a:lnSpc>
              <a:spcBef>
                <a:spcPts val="1200"/>
              </a:spcBef>
              <a:defRPr/>
            </a:pPr>
            <a:r>
              <a:rPr lang="en-US" sz="2600" dirty="0" smtClean="0">
                <a:cs typeface="+mn-cs"/>
              </a:rPr>
              <a:t>Session Initiation Protocol (SIP)</a:t>
            </a:r>
          </a:p>
          <a:p>
            <a:pPr eaLnBrk="1" hangingPunct="1">
              <a:lnSpc>
                <a:spcPct val="110000"/>
              </a:lnSpc>
              <a:spcBef>
                <a:spcPts val="1200"/>
              </a:spcBef>
              <a:defRPr/>
            </a:pPr>
            <a:r>
              <a:rPr lang="en-US" sz="2600" dirty="0" smtClean="0">
                <a:cs typeface="+mn-cs"/>
              </a:rPr>
              <a:t>Multiprotocol Label Switching (MPLS)</a:t>
            </a:r>
          </a:p>
        </p:txBody>
      </p:sp>
      <p:sp>
        <p:nvSpPr>
          <p:cNvPr id="2" name="Slide Number Placeholder 1"/>
          <p:cNvSpPr>
            <a:spLocks noGrp="1"/>
          </p:cNvSpPr>
          <p:nvPr>
            <p:ph type="sldNum" sz="quarter" idx="4294967295"/>
          </p:nvPr>
        </p:nvSpPr>
        <p:spPr>
          <a:xfrm>
            <a:off x="7010400" y="6248400"/>
            <a:ext cx="2133600" cy="457200"/>
          </a:xfrm>
          <a:prstGeom prst="rect">
            <a:avLst/>
          </a:prstGeom>
        </p:spPr>
        <p:txBody>
          <a:bodyPr/>
          <a:lstStyle/>
          <a:p>
            <a:pPr>
              <a:defRPr/>
            </a:pPr>
            <a:fld id="{6F81567B-3674-584A-89FC-28C53A95E5EC}" type="slidenum">
              <a:rPr lang="en-US" smtClean="0"/>
              <a:pPr>
                <a:defRPr/>
              </a:pPr>
              <a:t>18</a:t>
            </a:fld>
            <a:endParaRPr lang="en-US"/>
          </a:p>
        </p:txBody>
      </p:sp>
    </p:spTree>
    <p:extLst>
      <p:ext uri="{BB962C8B-B14F-4D97-AF65-F5344CB8AC3E}">
        <p14:creationId xmlns:p14="http://schemas.microsoft.com/office/powerpoint/2010/main" val="209121087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smtClean="0"/>
              <a:t>IETF Working Groups</a:t>
            </a:r>
            <a:endParaRPr lang="en-US" dirty="0"/>
          </a:p>
        </p:txBody>
      </p:sp>
      <p:sp>
        <p:nvSpPr>
          <p:cNvPr id="4" name="Slide Number Placeholder 3"/>
          <p:cNvSpPr>
            <a:spLocks noGrp="1"/>
          </p:cNvSpPr>
          <p:nvPr>
            <p:ph type="sldNum" sz="quarter" idx="4294967295"/>
          </p:nvPr>
        </p:nvSpPr>
        <p:spPr>
          <a:xfrm>
            <a:off x="6553200" y="6248400"/>
            <a:ext cx="2133600" cy="457200"/>
          </a:xfrm>
          <a:prstGeom prst="rect">
            <a:avLst/>
          </a:prstGeom>
        </p:spPr>
        <p:txBody>
          <a:bodyPr/>
          <a:lstStyle/>
          <a:p>
            <a:pPr>
              <a:defRPr/>
            </a:pPr>
            <a:fld id="{FC266228-60FF-3D44-BAFB-73F87CF9DF62}" type="slidenum">
              <a:rPr lang="en-US" smtClean="0"/>
              <a:pPr>
                <a:defRPr/>
              </a:pPr>
              <a:t>19</a:t>
            </a:fld>
            <a:endParaRPr lang="en-US" dirty="0"/>
          </a:p>
        </p:txBody>
      </p:sp>
      <p:grpSp>
        <p:nvGrpSpPr>
          <p:cNvPr id="17411" name="Group 18"/>
          <p:cNvGrpSpPr>
            <a:grpSpLocks/>
          </p:cNvGrpSpPr>
          <p:nvPr/>
        </p:nvGrpSpPr>
        <p:grpSpPr bwMode="auto">
          <a:xfrm>
            <a:off x="3635375" y="1773238"/>
            <a:ext cx="5492750" cy="4967287"/>
            <a:chOff x="3333558" y="1484784"/>
            <a:chExt cx="5810442" cy="5255542"/>
          </a:xfrm>
        </p:grpSpPr>
        <p:pic>
          <p:nvPicPr>
            <p:cNvPr id="17414" name="Picture 5"/>
            <p:cNvPicPr>
              <a:picLocks noChangeAspect="1"/>
            </p:cNvPicPr>
            <p:nvPr/>
          </p:nvPicPr>
          <p:blipFill>
            <a:blip r:embed="rId2">
              <a:extLst>
                <a:ext uri="{28A0092B-C50C-407E-A947-70E740481C1C}">
                  <a14:useLocalDpi xmlns:a14="http://schemas.microsoft.com/office/drawing/2010/main" val="0"/>
                </a:ext>
              </a:extLst>
            </a:blip>
            <a:srcRect r="4166"/>
            <a:stretch>
              <a:fillRect/>
            </a:stretch>
          </p:blipFill>
          <p:spPr bwMode="auto">
            <a:xfrm>
              <a:off x="3333558" y="1484784"/>
              <a:ext cx="5810442" cy="525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5" name="TextBox 6"/>
            <p:cNvSpPr txBox="1">
              <a:spLocks noChangeArrowheads="1"/>
            </p:cNvSpPr>
            <p:nvPr/>
          </p:nvSpPr>
          <p:spPr bwMode="auto">
            <a:xfrm>
              <a:off x="5373392" y="1957689"/>
              <a:ext cx="1289726" cy="9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behave, </a:t>
              </a:r>
              <a:br>
                <a:rPr lang="en-US" sz="1800" dirty="0"/>
              </a:br>
              <a:r>
                <a:rPr lang="en-US" sz="1800" dirty="0" err="1"/>
                <a:t>tcpm</a:t>
              </a:r>
              <a:r>
                <a:rPr lang="en-US" sz="1800" dirty="0"/>
                <a:t>,</a:t>
              </a:r>
              <a:br>
                <a:rPr lang="en-US" sz="1800" dirty="0"/>
              </a:br>
              <a:r>
                <a:rPr lang="en-US" sz="1800" dirty="0" err="1"/>
                <a:t>rmcat</a:t>
              </a:r>
              <a:endParaRPr lang="en-US" sz="1800" dirty="0"/>
            </a:p>
          </p:txBody>
        </p:sp>
        <p:sp>
          <p:nvSpPr>
            <p:cNvPr id="17416" name="TextBox 7"/>
            <p:cNvSpPr txBox="1">
              <a:spLocks noChangeArrowheads="1"/>
            </p:cNvSpPr>
            <p:nvPr/>
          </p:nvSpPr>
          <p:spPr bwMode="auto">
            <a:xfrm>
              <a:off x="6433456" y="2020662"/>
              <a:ext cx="1684189" cy="9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chemeClr val="bg1"/>
                  </a:solidFill>
                </a:rPr>
                <a:t>httpbis,scim, websec, iri, eai</a:t>
              </a:r>
            </a:p>
          </p:txBody>
        </p:sp>
        <p:sp>
          <p:nvSpPr>
            <p:cNvPr id="17417" name="TextBox 8"/>
            <p:cNvSpPr txBox="1">
              <a:spLocks noChangeArrowheads="1"/>
            </p:cNvSpPr>
            <p:nvPr/>
          </p:nvSpPr>
          <p:spPr bwMode="auto">
            <a:xfrm>
              <a:off x="7195060" y="3245527"/>
              <a:ext cx="1837297" cy="1276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solidFill>
                    <a:srgbClr val="FFFFFF"/>
                  </a:solidFill>
                </a:rPr>
                <a:t>homenet</a:t>
              </a:r>
              <a:r>
                <a:rPr lang="en-US" sz="1800" dirty="0">
                  <a:solidFill>
                    <a:srgbClr val="FFFFFF"/>
                  </a:solidFill>
                </a:rPr>
                <a:t>, trill, lisp, </a:t>
              </a:r>
              <a:r>
                <a:rPr lang="en-US" sz="1800" dirty="0" err="1">
                  <a:solidFill>
                    <a:srgbClr val="FFFFFF"/>
                  </a:solidFill>
                </a:rPr>
                <a:t>dhc</a:t>
              </a:r>
              <a:r>
                <a:rPr lang="en-US" sz="1800" dirty="0">
                  <a:solidFill>
                    <a:srgbClr val="FFFFFF"/>
                  </a:solidFill>
                </a:rPr>
                <a:t>, 6lowpan, sunset4, </a:t>
              </a:r>
              <a:r>
                <a:rPr lang="en-US" sz="1800" dirty="0" err="1">
                  <a:solidFill>
                    <a:srgbClr val="FFFFFF"/>
                  </a:solidFill>
                </a:rPr>
                <a:t>ntp</a:t>
              </a:r>
              <a:endParaRPr lang="en-US" sz="1800" dirty="0">
                <a:solidFill>
                  <a:srgbClr val="FFFFFF"/>
                </a:solidFill>
              </a:endParaRPr>
            </a:p>
          </p:txBody>
        </p:sp>
        <p:sp>
          <p:nvSpPr>
            <p:cNvPr id="17418" name="TextBox 9"/>
            <p:cNvSpPr txBox="1">
              <a:spLocks noChangeArrowheads="1"/>
            </p:cNvSpPr>
            <p:nvPr/>
          </p:nvSpPr>
          <p:spPr bwMode="auto">
            <a:xfrm>
              <a:off x="7041777" y="4947744"/>
              <a:ext cx="1792708" cy="6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solidFill>
                    <a:srgbClr val="FFFFFF"/>
                  </a:solidFill>
                </a:rPr>
                <a:t>6renum, dime</a:t>
              </a:r>
              <a:br>
                <a:rPr lang="en-US" sz="1800" dirty="0">
                  <a:solidFill>
                    <a:srgbClr val="FFFFFF"/>
                  </a:solidFill>
                </a:rPr>
              </a:br>
              <a:r>
                <a:rPr lang="en-US" sz="1800" dirty="0" smtClean="0">
                  <a:solidFill>
                    <a:srgbClr val="FFFFFF"/>
                  </a:solidFill>
                </a:rPr>
                <a:t>  </a:t>
              </a:r>
              <a:r>
                <a:rPr lang="en-US" sz="1800" dirty="0" err="1" smtClean="0">
                  <a:solidFill>
                    <a:srgbClr val="FFFFFF"/>
                  </a:solidFill>
                </a:rPr>
                <a:t>dnsop</a:t>
              </a:r>
              <a:endParaRPr lang="en-US" sz="1800" dirty="0">
                <a:solidFill>
                  <a:srgbClr val="FFFFFF"/>
                </a:solidFill>
              </a:endParaRPr>
            </a:p>
          </p:txBody>
        </p:sp>
        <p:sp>
          <p:nvSpPr>
            <p:cNvPr id="17419" name="TextBox 10"/>
            <p:cNvSpPr txBox="1">
              <a:spLocks noChangeArrowheads="1"/>
            </p:cNvSpPr>
            <p:nvPr/>
          </p:nvSpPr>
          <p:spPr bwMode="auto">
            <a:xfrm>
              <a:off x="4902376" y="5082824"/>
              <a:ext cx="2296621" cy="98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solidFill>
                    <a:srgbClr val="FFFFFF"/>
                  </a:solidFill>
                </a:rPr>
                <a:t>clue, codec, dispatch, rtcweb, vipr, xmpp, payload</a:t>
              </a:r>
            </a:p>
          </p:txBody>
        </p:sp>
        <p:sp>
          <p:nvSpPr>
            <p:cNvPr id="17420" name="TextBox 11"/>
            <p:cNvSpPr txBox="1">
              <a:spLocks noChangeArrowheads="1"/>
            </p:cNvSpPr>
            <p:nvPr/>
          </p:nvSpPr>
          <p:spPr bwMode="auto">
            <a:xfrm>
              <a:off x="4100527" y="3922408"/>
              <a:ext cx="2296621" cy="976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t>ccamp</a:t>
              </a:r>
              <a:r>
                <a:rPr lang="en-US" sz="1800" dirty="0"/>
                <a:t>, </a:t>
              </a:r>
              <a:r>
                <a:rPr lang="en-US" sz="1800" dirty="0" err="1"/>
                <a:t>pwe</a:t>
              </a:r>
              <a:r>
                <a:rPr lang="en-US" sz="1800" dirty="0"/>
                <a:t>, </a:t>
              </a:r>
              <a:r>
                <a:rPr lang="en-US" sz="1800" dirty="0" err="1"/>
                <a:t>pim</a:t>
              </a:r>
              <a:r>
                <a:rPr lang="en-US" sz="1800" dirty="0"/>
                <a:t/>
              </a:r>
              <a:br>
                <a:rPr lang="en-US" sz="1800" dirty="0"/>
              </a:br>
              <a:r>
                <a:rPr lang="en-US" sz="1800" dirty="0" err="1"/>
                <a:t>ospf</a:t>
              </a:r>
              <a:r>
                <a:rPr lang="en-US" sz="1800" dirty="0"/>
                <a:t>, </a:t>
              </a:r>
              <a:r>
                <a:rPr lang="en-US" sz="1800" dirty="0" err="1"/>
                <a:t>isis</a:t>
              </a:r>
              <a:r>
                <a:rPr lang="en-US" sz="1800" dirty="0"/>
                <a:t>, </a:t>
              </a:r>
              <a:r>
                <a:rPr lang="en-US" sz="1800" dirty="0" err="1"/>
                <a:t>mpls</a:t>
              </a:r>
              <a:r>
                <a:rPr lang="en-US" sz="1800" dirty="0"/>
                <a:t>, </a:t>
              </a:r>
              <a:r>
                <a:rPr lang="en-US" sz="1800" dirty="0" err="1"/>
                <a:t>pce</a:t>
              </a:r>
              <a:r>
                <a:rPr lang="en-US" sz="1800" dirty="0"/>
                <a:t>, </a:t>
              </a:r>
              <a:r>
                <a:rPr lang="en-US" sz="1800" dirty="0" err="1"/>
                <a:t>idr</a:t>
              </a:r>
              <a:endParaRPr lang="en-US" sz="1800" dirty="0"/>
            </a:p>
          </p:txBody>
        </p:sp>
        <p:sp>
          <p:nvSpPr>
            <p:cNvPr id="17421" name="TextBox 13"/>
            <p:cNvSpPr txBox="1">
              <a:spLocks noChangeArrowheads="1"/>
            </p:cNvSpPr>
            <p:nvPr/>
          </p:nvSpPr>
          <p:spPr bwMode="auto">
            <a:xfrm>
              <a:off x="4366497" y="2901959"/>
              <a:ext cx="2296621" cy="687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24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24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24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err="1"/>
                <a:t>tls</a:t>
              </a:r>
              <a:r>
                <a:rPr lang="en-US" sz="1800" dirty="0"/>
                <a:t>, </a:t>
              </a:r>
              <a:r>
                <a:rPr lang="en-US" sz="1800" dirty="0" err="1"/>
                <a:t>jose</a:t>
              </a:r>
              <a:r>
                <a:rPr lang="en-US" sz="1800" dirty="0"/>
                <a:t>, </a:t>
              </a:r>
              <a:br>
                <a:rPr lang="en-US" sz="1800" dirty="0"/>
              </a:br>
              <a:r>
                <a:rPr lang="en-US" sz="1800" dirty="0" err="1"/>
                <a:t>oauth</a:t>
              </a:r>
              <a:r>
                <a:rPr lang="en-US" sz="1800" dirty="0"/>
                <a:t>, </a:t>
              </a:r>
              <a:r>
                <a:rPr lang="en-US" sz="1800" dirty="0" err="1"/>
                <a:t>dane</a:t>
              </a:r>
              <a:endParaRPr lang="en-US" sz="1800" dirty="0"/>
            </a:p>
          </p:txBody>
        </p:sp>
      </p:grpSp>
      <p:sp>
        <p:nvSpPr>
          <p:cNvPr id="17413" name="Rectangle 17"/>
          <p:cNvSpPr>
            <a:spLocks noChangeArrowheads="1"/>
          </p:cNvSpPr>
          <p:nvPr/>
        </p:nvSpPr>
        <p:spPr bwMode="auto">
          <a:xfrm>
            <a:off x="164904" y="1285875"/>
            <a:ext cx="748823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lvl="1" algn="l">
              <a:lnSpc>
                <a:spcPct val="90000"/>
              </a:lnSpc>
              <a:buFont typeface="Wingdings" charset="0"/>
              <a:buNone/>
            </a:pPr>
            <a:r>
              <a:rPr lang="en-US" sz="2800" b="1" dirty="0"/>
              <a:t>http://</a:t>
            </a:r>
            <a:r>
              <a:rPr lang="en-US" sz="2800" b="1" dirty="0" err="1"/>
              <a:t>datatracker.ietf.org</a:t>
            </a:r>
            <a:r>
              <a:rPr lang="en-US" sz="2800" b="1" dirty="0"/>
              <a:t>/</a:t>
            </a:r>
            <a:r>
              <a:rPr lang="en-US" sz="2800" b="1" dirty="0" err="1"/>
              <a:t>wg</a:t>
            </a:r>
            <a:r>
              <a:rPr lang="en-US" sz="2800" b="1" dirty="0"/>
              <a:t>/</a:t>
            </a:r>
          </a:p>
        </p:txBody>
      </p:sp>
      <p:pic>
        <p:nvPicPr>
          <p:cNvPr id="2" name="Picture 1" descr="ietf-wg-chart-legen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30" y="2388414"/>
            <a:ext cx="3092270" cy="3307295"/>
          </a:xfrm>
          <a:prstGeom prst="rect">
            <a:avLst/>
          </a:prstGeom>
        </p:spPr>
      </p:pic>
    </p:spTree>
    <p:extLst>
      <p:ext uri="{BB962C8B-B14F-4D97-AF65-F5344CB8AC3E}">
        <p14:creationId xmlns:p14="http://schemas.microsoft.com/office/powerpoint/2010/main" val="353484432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Internet Engineering Task Force (IETF)</a:t>
            </a:r>
            <a:endParaRPr lang="en-US" dirty="0"/>
          </a:p>
        </p:txBody>
      </p:sp>
      <p:sp>
        <p:nvSpPr>
          <p:cNvPr id="3" name="Text Placeholder 2"/>
          <p:cNvSpPr>
            <a:spLocks noGrp="1"/>
          </p:cNvSpPr>
          <p:nvPr>
            <p:ph type="body" sz="quarter" idx="13"/>
          </p:nvPr>
        </p:nvSpPr>
        <p:spPr/>
        <p:txBody>
          <a:bodyPr/>
          <a:lstStyle/>
          <a:p>
            <a:pPr marL="0" indent="0"/>
            <a:r>
              <a:rPr lang="en-US" dirty="0" smtClean="0"/>
              <a:t>First, one important point:</a:t>
            </a:r>
          </a:p>
          <a:p>
            <a:pPr marL="0" indent="0"/>
            <a:r>
              <a:rPr lang="en-US" dirty="0" smtClean="0"/>
              <a:t>     No one really speaks FOR the IETF.</a:t>
            </a:r>
          </a:p>
          <a:p>
            <a:pPr marL="0" indent="0"/>
            <a:endParaRPr lang="en-US" dirty="0"/>
          </a:p>
          <a:p>
            <a:pPr marL="0" indent="0"/>
            <a:r>
              <a:rPr lang="en-US" dirty="0" smtClean="0"/>
              <a:t>I am speaking </a:t>
            </a:r>
            <a:r>
              <a:rPr lang="en-US" i="1" dirty="0" smtClean="0"/>
              <a:t>about </a:t>
            </a:r>
            <a:r>
              <a:rPr lang="en-US" dirty="0" smtClean="0"/>
              <a:t> the IETF as an individual participant.</a:t>
            </a:r>
            <a:endParaRPr lang="en-US" dirty="0"/>
          </a:p>
          <a:p>
            <a:pPr marL="0" lvl="1" indent="0">
              <a:buNone/>
            </a:pPr>
            <a:r>
              <a:rPr lang="en-US" sz="2400" u="sng" dirty="0"/>
              <a:t>https://</a:t>
            </a:r>
            <a:r>
              <a:rPr lang="en-US" sz="2400" u="sng" dirty="0" err="1"/>
              <a:t>trac.tools.ietf.org</a:t>
            </a:r>
            <a:r>
              <a:rPr lang="en-US" sz="2400" u="sng" dirty="0"/>
              <a:t>/group/</a:t>
            </a:r>
            <a:r>
              <a:rPr lang="en-US" sz="2400" u="sng" dirty="0" err="1"/>
              <a:t>iesg</a:t>
            </a:r>
            <a:r>
              <a:rPr lang="en-US" sz="2400" u="sng" dirty="0"/>
              <a:t>/</a:t>
            </a:r>
            <a:r>
              <a:rPr lang="en-US" sz="2400" u="sng" dirty="0" err="1"/>
              <a:t>trac</a:t>
            </a:r>
            <a:r>
              <a:rPr lang="en-US" sz="2400" u="sng" dirty="0"/>
              <a:t>/wiki/</a:t>
            </a:r>
            <a:r>
              <a:rPr lang="en-US" sz="2400" u="sng" dirty="0" err="1"/>
              <a:t>SpeakingForIetf</a:t>
            </a:r>
            <a:endParaRPr lang="en-US" sz="2400" dirty="0"/>
          </a:p>
        </p:txBody>
      </p:sp>
      <p:pic>
        <p:nvPicPr>
          <p:cNvPr id="4" name="Picture 3" descr="ietf-logo-50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6721" y="1143000"/>
            <a:ext cx="2588679" cy="1801721"/>
          </a:xfrm>
          <a:prstGeom prst="rect">
            <a:avLst/>
          </a:prstGeom>
        </p:spPr>
      </p:pic>
    </p:spTree>
    <p:extLst>
      <p:ext uri="{BB962C8B-B14F-4D97-AF65-F5344CB8AC3E}">
        <p14:creationId xmlns:p14="http://schemas.microsoft.com/office/powerpoint/2010/main" val="22233388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IPv6 Activities</a:t>
            </a:r>
            <a:endParaRPr lang="en-US" dirty="0"/>
          </a:p>
        </p:txBody>
      </p:sp>
      <p:sp>
        <p:nvSpPr>
          <p:cNvPr id="3" name="Text Placeholder 2"/>
          <p:cNvSpPr>
            <a:spLocks noGrp="1"/>
          </p:cNvSpPr>
          <p:nvPr>
            <p:ph type="body" sz="quarter" idx="13"/>
          </p:nvPr>
        </p:nvSpPr>
        <p:spPr/>
        <p:txBody>
          <a:bodyPr/>
          <a:lstStyle/>
          <a:p>
            <a:pPr marL="0" indent="0"/>
            <a:r>
              <a:rPr lang="en-US" sz="2800" dirty="0" smtClean="0"/>
              <a:t>IPv6 now common across most working groups</a:t>
            </a:r>
          </a:p>
          <a:p>
            <a:pPr marL="0" indent="0"/>
            <a:r>
              <a:rPr lang="en-US" sz="2800" dirty="0" smtClean="0"/>
              <a:t>Some key groups:</a:t>
            </a:r>
          </a:p>
          <a:p>
            <a:pPr marL="233362" lvl="2" indent="0">
              <a:buNone/>
            </a:pPr>
            <a:r>
              <a:rPr lang="en-US" sz="2400" dirty="0"/>
              <a:t>v6ops (IPv6 Operations) </a:t>
            </a:r>
            <a:r>
              <a:rPr lang="en-US" sz="2400" dirty="0" smtClean="0"/>
              <a:t>WG</a:t>
            </a:r>
          </a:p>
          <a:p>
            <a:pPr marL="233362" lvl="2" indent="0">
              <a:buNone/>
            </a:pPr>
            <a:r>
              <a:rPr lang="en-US" sz="2400" dirty="0"/>
              <a:t>6man (IPv6 Maintenance) </a:t>
            </a:r>
            <a:r>
              <a:rPr lang="en-US" sz="2400" dirty="0" smtClean="0"/>
              <a:t>WG</a:t>
            </a:r>
          </a:p>
          <a:p>
            <a:pPr marL="233362" lvl="2" indent="0">
              <a:buNone/>
            </a:pPr>
            <a:r>
              <a:rPr lang="en-US" sz="2400" dirty="0" err="1"/>
              <a:t>homenet</a:t>
            </a:r>
            <a:r>
              <a:rPr lang="en-US" sz="2400" dirty="0"/>
              <a:t> (Home Networking) </a:t>
            </a:r>
            <a:r>
              <a:rPr lang="en-US" sz="2400" dirty="0" smtClean="0"/>
              <a:t>WG</a:t>
            </a:r>
          </a:p>
          <a:p>
            <a:pPr marL="233362" lvl="2" indent="0">
              <a:buNone/>
            </a:pPr>
            <a:r>
              <a:rPr lang="en-US" sz="2400" dirty="0" err="1"/>
              <a:t>opsec</a:t>
            </a:r>
            <a:r>
              <a:rPr lang="en-US" sz="2400" dirty="0"/>
              <a:t> (Operational Security) WG</a:t>
            </a:r>
            <a:endParaRPr lang="en-US" sz="2400" dirty="0" smtClean="0"/>
          </a:p>
          <a:p>
            <a:pPr marL="233362" lvl="2" indent="0">
              <a:buNone/>
            </a:pPr>
            <a:r>
              <a:rPr lang="en-US" sz="2400" dirty="0"/>
              <a:t>sunset4 (</a:t>
            </a:r>
            <a:r>
              <a:rPr lang="en-US" sz="2400" dirty="0" err="1"/>
              <a:t>Sunsetting</a:t>
            </a:r>
            <a:r>
              <a:rPr lang="en-US" sz="2400" dirty="0"/>
              <a:t> IPv4) WG</a:t>
            </a:r>
            <a:endParaRPr lang="en-US" sz="2400" dirty="0" smtClean="0"/>
          </a:p>
        </p:txBody>
      </p:sp>
    </p:spTree>
    <p:extLst>
      <p:ext uri="{BB962C8B-B14F-4D97-AF65-F5344CB8AC3E}">
        <p14:creationId xmlns:p14="http://schemas.microsoft.com/office/powerpoint/2010/main" val="530457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DNS/DNSSEC Activities</a:t>
            </a:r>
            <a:endParaRPr lang="en-US" dirty="0"/>
          </a:p>
        </p:txBody>
      </p:sp>
      <p:sp>
        <p:nvSpPr>
          <p:cNvPr id="3" name="Text Placeholder 2"/>
          <p:cNvSpPr>
            <a:spLocks noGrp="1"/>
          </p:cNvSpPr>
          <p:nvPr>
            <p:ph type="body" sz="quarter" idx="13"/>
          </p:nvPr>
        </p:nvSpPr>
        <p:spPr/>
        <p:txBody>
          <a:bodyPr/>
          <a:lstStyle/>
          <a:p>
            <a:pPr marL="0" indent="0"/>
            <a:r>
              <a:rPr lang="en-US" sz="2800" dirty="0" err="1" smtClean="0"/>
              <a:t>dnsop</a:t>
            </a:r>
            <a:r>
              <a:rPr lang="en-US" sz="2800" dirty="0" smtClean="0"/>
              <a:t> (DNS Operations) WG</a:t>
            </a:r>
          </a:p>
          <a:p>
            <a:pPr marL="233362" lvl="2" indent="0">
              <a:buNone/>
            </a:pPr>
            <a:r>
              <a:rPr lang="en-US" sz="2400" dirty="0" smtClean="0"/>
              <a:t>Focus on automation of DNSSEC including communication between zones</a:t>
            </a:r>
          </a:p>
          <a:p>
            <a:pPr marL="0" indent="0"/>
            <a:r>
              <a:rPr lang="en-US" sz="2800" dirty="0" err="1" smtClean="0"/>
              <a:t>dane</a:t>
            </a:r>
            <a:r>
              <a:rPr lang="en-US" sz="2800" dirty="0" smtClean="0"/>
              <a:t> (DNS-based Authentication of Named Entities) WG</a:t>
            </a:r>
          </a:p>
          <a:p>
            <a:pPr marL="233362" lvl="2" indent="0">
              <a:buNone/>
            </a:pPr>
            <a:r>
              <a:rPr lang="en-US" sz="2400" dirty="0" smtClean="0"/>
              <a:t>www.internetsociety.org/deploy360/resources/</a:t>
            </a:r>
            <a:r>
              <a:rPr lang="en-US" sz="2400" dirty="0" err="1" smtClean="0"/>
              <a:t>dane</a:t>
            </a:r>
            <a:r>
              <a:rPr lang="en-US" sz="2400" dirty="0" smtClean="0"/>
              <a:t>/</a:t>
            </a:r>
          </a:p>
        </p:txBody>
      </p:sp>
    </p:spTree>
    <p:extLst>
      <p:ext uri="{BB962C8B-B14F-4D97-AF65-F5344CB8AC3E}">
        <p14:creationId xmlns:p14="http://schemas.microsoft.com/office/powerpoint/2010/main" val="114785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Routing Activities</a:t>
            </a:r>
            <a:endParaRPr lang="en-US" dirty="0"/>
          </a:p>
        </p:txBody>
      </p:sp>
      <p:sp>
        <p:nvSpPr>
          <p:cNvPr id="3" name="Text Placeholder 2"/>
          <p:cNvSpPr>
            <a:spLocks noGrp="1"/>
          </p:cNvSpPr>
          <p:nvPr>
            <p:ph type="body" sz="quarter" idx="13"/>
          </p:nvPr>
        </p:nvSpPr>
        <p:spPr/>
        <p:txBody>
          <a:bodyPr/>
          <a:lstStyle/>
          <a:p>
            <a:pPr marL="0" indent="0"/>
            <a:r>
              <a:rPr lang="en-US" sz="2800" dirty="0" err="1"/>
              <a:t>s</a:t>
            </a:r>
            <a:r>
              <a:rPr lang="en-US" sz="2800" dirty="0" err="1" smtClean="0"/>
              <a:t>idr</a:t>
            </a:r>
            <a:r>
              <a:rPr lang="en-US" sz="2800" dirty="0" smtClean="0"/>
              <a:t> (Secure Inter-Domain Routing) WG</a:t>
            </a:r>
          </a:p>
          <a:p>
            <a:pPr marL="233362" lvl="2" indent="0">
              <a:buNone/>
            </a:pPr>
            <a:r>
              <a:rPr lang="en-US" sz="2400" dirty="0" smtClean="0"/>
              <a:t>Focus on securing the routing infrastructure</a:t>
            </a:r>
          </a:p>
          <a:p>
            <a:pPr marL="0" indent="0"/>
            <a:r>
              <a:rPr lang="en-US" sz="2800" dirty="0" err="1"/>
              <a:t>idr</a:t>
            </a:r>
            <a:r>
              <a:rPr lang="en-US" sz="2800" dirty="0"/>
              <a:t> (Inter-Domain Routing Working Group) WG</a:t>
            </a:r>
            <a:endParaRPr lang="en-US" sz="2800" dirty="0" smtClean="0"/>
          </a:p>
        </p:txBody>
      </p:sp>
    </p:spTree>
    <p:extLst>
      <p:ext uri="{BB962C8B-B14F-4D97-AF65-F5344CB8AC3E}">
        <p14:creationId xmlns:p14="http://schemas.microsoft.com/office/powerpoint/2010/main" val="29909576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TLS Activities</a:t>
            </a:r>
            <a:endParaRPr lang="en-US" dirty="0"/>
          </a:p>
        </p:txBody>
      </p:sp>
      <p:sp>
        <p:nvSpPr>
          <p:cNvPr id="3" name="Text Placeholder 2"/>
          <p:cNvSpPr>
            <a:spLocks noGrp="1"/>
          </p:cNvSpPr>
          <p:nvPr>
            <p:ph type="body" sz="quarter" idx="13"/>
          </p:nvPr>
        </p:nvSpPr>
        <p:spPr/>
        <p:txBody>
          <a:bodyPr/>
          <a:lstStyle/>
          <a:p>
            <a:pPr marL="0" indent="0"/>
            <a:r>
              <a:rPr lang="en-US" sz="2800" dirty="0" err="1"/>
              <a:t>u</a:t>
            </a:r>
            <a:r>
              <a:rPr lang="en-US" sz="2800" dirty="0" err="1" smtClean="0"/>
              <a:t>ta</a:t>
            </a:r>
            <a:r>
              <a:rPr lang="en-US" sz="2800" dirty="0" smtClean="0"/>
              <a:t> (Using TLS in Applications) WG</a:t>
            </a:r>
          </a:p>
          <a:p>
            <a:pPr marL="233362" lvl="2" indent="0">
              <a:buNone/>
            </a:pPr>
            <a:r>
              <a:rPr lang="en-US" sz="2400" dirty="0" smtClean="0"/>
              <a:t>Aim is to provide guidance to application developers</a:t>
            </a:r>
          </a:p>
          <a:p>
            <a:pPr marL="0" indent="0"/>
            <a:r>
              <a:rPr lang="en-US" sz="2800" dirty="0" err="1" smtClean="0"/>
              <a:t>dane</a:t>
            </a:r>
            <a:r>
              <a:rPr lang="en-US" sz="2800" dirty="0" smtClean="0"/>
              <a:t> (DNS-based Authentication of Named Entities) WG</a:t>
            </a:r>
          </a:p>
          <a:p>
            <a:pPr marL="0" indent="0"/>
            <a:r>
              <a:rPr lang="en-US" sz="2800" dirty="0" err="1" smtClean="0"/>
              <a:t>tls</a:t>
            </a:r>
            <a:r>
              <a:rPr lang="en-US" sz="2800" dirty="0" smtClean="0"/>
              <a:t> (Transport Layer Security) WG</a:t>
            </a:r>
          </a:p>
        </p:txBody>
      </p:sp>
    </p:spTree>
    <p:extLst>
      <p:ext uri="{BB962C8B-B14F-4D97-AF65-F5344CB8AC3E}">
        <p14:creationId xmlns:p14="http://schemas.microsoft.com/office/powerpoint/2010/main" val="1984399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To Get Involved</a:t>
            </a:r>
            <a:endParaRPr lang="en-US" dirty="0"/>
          </a:p>
        </p:txBody>
      </p:sp>
    </p:spTree>
    <p:extLst>
      <p:ext uri="{BB962C8B-B14F-4D97-AF65-F5344CB8AC3E}">
        <p14:creationId xmlns:p14="http://schemas.microsoft.com/office/powerpoint/2010/main" val="29787596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IETF Mailing Lists</a:t>
            </a:r>
            <a:endParaRPr lang="en-US" dirty="0"/>
          </a:p>
        </p:txBody>
      </p:sp>
      <p:sp>
        <p:nvSpPr>
          <p:cNvPr id="4" name="Text Placeholder 3"/>
          <p:cNvSpPr>
            <a:spLocks noGrp="1"/>
          </p:cNvSpPr>
          <p:nvPr>
            <p:ph type="body" sz="quarter" idx="13"/>
          </p:nvPr>
        </p:nvSpPr>
        <p:spPr/>
        <p:txBody>
          <a:bodyPr/>
          <a:lstStyle/>
          <a:p>
            <a:pPr marL="0" indent="0"/>
            <a:r>
              <a:rPr lang="en-US" sz="2800" dirty="0" smtClean="0"/>
              <a:t>Majority of IETF work is done on Working Group mailing lists</a:t>
            </a:r>
          </a:p>
          <a:p>
            <a:pPr marL="233362" lvl="2" indent="0">
              <a:buNone/>
            </a:pPr>
            <a:r>
              <a:rPr lang="en-US" sz="2400" dirty="0">
                <a:hlinkClick r:id="rId2"/>
              </a:rPr>
              <a:t>http://datatracker.ietf.org/wg</a:t>
            </a:r>
            <a:r>
              <a:rPr lang="en-US" sz="2400" dirty="0" smtClean="0">
                <a:hlinkClick r:id="rId2"/>
              </a:rPr>
              <a:t>/</a:t>
            </a:r>
            <a:r>
              <a:rPr lang="en-US" sz="2400" dirty="0" smtClean="0"/>
              <a:t> </a:t>
            </a:r>
          </a:p>
          <a:p>
            <a:pPr marL="0" indent="0"/>
            <a:r>
              <a:rPr lang="en-US" sz="2800" dirty="0" smtClean="0"/>
              <a:t>Mailing lists are open</a:t>
            </a:r>
          </a:p>
          <a:p>
            <a:pPr marL="233362" lvl="2" indent="0">
              <a:buNone/>
            </a:pPr>
            <a:r>
              <a:rPr lang="en-US" sz="2400" dirty="0" smtClean="0"/>
              <a:t>Simply subscribe and start participating!</a:t>
            </a:r>
          </a:p>
          <a:p>
            <a:pPr marL="0" indent="0"/>
            <a:r>
              <a:rPr lang="en-US" sz="2800" dirty="0" smtClean="0"/>
              <a:t>Start small</a:t>
            </a:r>
          </a:p>
          <a:p>
            <a:pPr marL="233362" lvl="2" indent="0">
              <a:buNone/>
            </a:pPr>
            <a:r>
              <a:rPr lang="en-US" sz="2400" dirty="0" smtClean="0"/>
              <a:t>The most common mistake is to join too many mailing lists initially</a:t>
            </a:r>
            <a:endParaRPr lang="en-US" sz="2400" dirty="0"/>
          </a:p>
          <a:p>
            <a:pPr marL="0" lvl="1" indent="0">
              <a:buNone/>
            </a:pPr>
            <a:endParaRPr lang="en-US" dirty="0"/>
          </a:p>
        </p:txBody>
      </p:sp>
    </p:spTree>
    <p:extLst>
      <p:ext uri="{BB962C8B-B14F-4D97-AF65-F5344CB8AC3E}">
        <p14:creationId xmlns:p14="http://schemas.microsoft.com/office/powerpoint/2010/main" val="2010353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IETF Meetings</a:t>
            </a:r>
            <a:endParaRPr lang="en-US" dirty="0"/>
          </a:p>
        </p:txBody>
      </p:sp>
      <p:sp>
        <p:nvSpPr>
          <p:cNvPr id="3" name="Text Placeholder 2"/>
          <p:cNvSpPr>
            <a:spLocks noGrp="1"/>
          </p:cNvSpPr>
          <p:nvPr>
            <p:ph type="body" sz="quarter" idx="13"/>
          </p:nvPr>
        </p:nvSpPr>
        <p:spPr/>
        <p:txBody>
          <a:bodyPr/>
          <a:lstStyle/>
          <a:p>
            <a:pPr marL="0" indent="0"/>
            <a:r>
              <a:rPr lang="en-US" sz="2800" dirty="0" smtClean="0"/>
              <a:t>Three times each year</a:t>
            </a:r>
          </a:p>
          <a:p>
            <a:pPr marL="0" indent="0"/>
            <a:r>
              <a:rPr lang="en-US" sz="2800" dirty="0" smtClean="0"/>
              <a:t>Move around the world to different locations</a:t>
            </a:r>
          </a:p>
          <a:p>
            <a:pPr marL="0" indent="0"/>
            <a:r>
              <a:rPr lang="en-US" sz="2800" dirty="0" smtClean="0"/>
              <a:t>Continuation of discussions on email lists</a:t>
            </a:r>
            <a:endParaRPr lang="en-US" sz="2800" dirty="0"/>
          </a:p>
        </p:txBody>
      </p:sp>
      <p:pic>
        <p:nvPicPr>
          <p:cNvPr id="5" name="Picture 4" descr="ietf86-crowd.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505" y="3095198"/>
            <a:ext cx="8434353" cy="2680989"/>
          </a:xfrm>
          <a:prstGeom prst="rect">
            <a:avLst/>
          </a:prstGeom>
        </p:spPr>
      </p:pic>
    </p:spTree>
    <p:extLst>
      <p:ext uri="{BB962C8B-B14F-4D97-AF65-F5344CB8AC3E}">
        <p14:creationId xmlns:p14="http://schemas.microsoft.com/office/powerpoint/2010/main" val="515281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IETF Meetings – Recent/Upcoming Locations</a:t>
            </a:r>
            <a:endParaRPr lang="en-US" dirty="0"/>
          </a:p>
        </p:txBody>
      </p:sp>
      <p:sp>
        <p:nvSpPr>
          <p:cNvPr id="3" name="Text Placeholder 2"/>
          <p:cNvSpPr>
            <a:spLocks noGrp="1"/>
          </p:cNvSpPr>
          <p:nvPr>
            <p:ph type="body" sz="quarter" idx="13"/>
          </p:nvPr>
        </p:nvSpPr>
        <p:spPr/>
        <p:txBody>
          <a:bodyPr>
            <a:normAutofit fontScale="92500" lnSpcReduction="20000"/>
          </a:bodyPr>
          <a:lstStyle/>
          <a:p>
            <a:pPr marL="0" indent="0"/>
            <a:r>
              <a:rPr lang="en-US" dirty="0" smtClean="0"/>
              <a:t>IETF 89 – March 2014 – London, UK</a:t>
            </a:r>
          </a:p>
          <a:p>
            <a:pPr marL="0" indent="0"/>
            <a:r>
              <a:rPr lang="en-US" dirty="0" smtClean="0"/>
              <a:t>IETF 90 – July 2014 – Toronto, Ontario, Canada</a:t>
            </a:r>
          </a:p>
          <a:p>
            <a:pPr marL="0" indent="0"/>
            <a:r>
              <a:rPr lang="en-US" dirty="0" smtClean="0"/>
              <a:t>IETF 91 – November 2014 – Honolulu, Hawaii, USA</a:t>
            </a:r>
          </a:p>
          <a:p>
            <a:pPr marL="0" indent="0"/>
            <a:r>
              <a:rPr lang="en-US" dirty="0" smtClean="0"/>
              <a:t>IETF 92 – March 2015 – Dallas, Texas, USA</a:t>
            </a:r>
          </a:p>
          <a:p>
            <a:pPr marL="0" indent="0"/>
            <a:r>
              <a:rPr lang="en-US" dirty="0" smtClean="0"/>
              <a:t>IETF 93 – July 2015 – Prague, Czech Republic</a:t>
            </a:r>
          </a:p>
          <a:p>
            <a:pPr marL="0" indent="0"/>
            <a:r>
              <a:rPr lang="en-US" dirty="0" smtClean="0"/>
              <a:t>IETF 94 – November 2015 – Yokohama, Japan</a:t>
            </a:r>
          </a:p>
          <a:p>
            <a:pPr marL="0" indent="0"/>
            <a:r>
              <a:rPr lang="en-US" dirty="0" smtClean="0"/>
              <a:t>IETF 95 – April 2016 – Buenos Aires, Argentina</a:t>
            </a:r>
          </a:p>
          <a:p>
            <a:pPr marL="0" indent="0"/>
            <a:r>
              <a:rPr lang="en-US" dirty="0" smtClean="0"/>
              <a:t>IETF 96 – July 2016 – Berlin, Germany</a:t>
            </a:r>
          </a:p>
          <a:p>
            <a:pPr marL="0" indent="0"/>
            <a:r>
              <a:rPr lang="en-US" dirty="0" smtClean="0"/>
              <a:t>IETF 97 – November 2016 – Seoul, South Korea</a:t>
            </a:r>
            <a:endParaRPr lang="en-US" dirty="0"/>
          </a:p>
        </p:txBody>
      </p:sp>
      <p:cxnSp>
        <p:nvCxnSpPr>
          <p:cNvPr id="5" name="Straight Connector 4"/>
          <p:cNvCxnSpPr/>
          <p:nvPr/>
        </p:nvCxnSpPr>
        <p:spPr bwMode="gray">
          <a:xfrm flipV="1">
            <a:off x="228600" y="3122485"/>
            <a:ext cx="7762202" cy="35282"/>
          </a:xfrm>
          <a:prstGeom prst="line">
            <a:avLst/>
          </a:prstGeom>
          <a:ln w="12700" cap="sq">
            <a:solidFill>
              <a:schemeClr val="tx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2831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IETF 92 – </a:t>
            </a:r>
            <a:r>
              <a:rPr lang="en-US" dirty="0"/>
              <a:t>March </a:t>
            </a:r>
            <a:r>
              <a:rPr lang="en-US" dirty="0" smtClean="0"/>
              <a:t>22-27, Dallas</a:t>
            </a:r>
            <a:endParaRPr lang="en-US" dirty="0"/>
          </a:p>
        </p:txBody>
      </p:sp>
      <p:sp>
        <p:nvSpPr>
          <p:cNvPr id="5" name="Text Placeholder 4"/>
          <p:cNvSpPr>
            <a:spLocks noGrp="1"/>
          </p:cNvSpPr>
          <p:nvPr>
            <p:ph type="body" sz="quarter" idx="13"/>
          </p:nvPr>
        </p:nvSpPr>
        <p:spPr/>
        <p:txBody>
          <a:bodyPr>
            <a:normAutofit fontScale="92500" lnSpcReduction="20000"/>
          </a:bodyPr>
          <a:lstStyle/>
          <a:p>
            <a:pPr marL="0" indent="0"/>
            <a:r>
              <a:rPr lang="en-US" sz="3000" dirty="0" err="1" smtClean="0"/>
              <a:t>www.ietf.org</a:t>
            </a:r>
            <a:r>
              <a:rPr lang="en-US" sz="3000" dirty="0"/>
              <a:t>/meeting</a:t>
            </a:r>
            <a:r>
              <a:rPr lang="en-US" sz="3000" dirty="0" smtClean="0"/>
              <a:t>/92/</a:t>
            </a:r>
          </a:p>
          <a:p>
            <a:pPr marL="0" indent="0"/>
            <a:r>
              <a:rPr lang="en-US" sz="3000" dirty="0" smtClean="0"/>
              <a:t>Just last week!</a:t>
            </a:r>
          </a:p>
          <a:p>
            <a:pPr marL="0" indent="0"/>
            <a:r>
              <a:rPr lang="en-US" sz="3000" dirty="0" smtClean="0"/>
              <a:t>1,216 attendees on site </a:t>
            </a:r>
            <a:br>
              <a:rPr lang="en-US" sz="3000" dirty="0" smtClean="0"/>
            </a:br>
            <a:r>
              <a:rPr lang="en-US" sz="3000" dirty="0" smtClean="0"/>
              <a:t>from 57 countries </a:t>
            </a:r>
            <a:r>
              <a:rPr lang="en-US" sz="1900" b="0" dirty="0" smtClean="0"/>
              <a:t>(~13/4 ME)</a:t>
            </a:r>
          </a:p>
          <a:p>
            <a:pPr marL="0" indent="0"/>
            <a:r>
              <a:rPr lang="en-US" sz="3000" dirty="0"/>
              <a:t>P</a:t>
            </a:r>
            <a:r>
              <a:rPr lang="en-US" sz="3000" dirty="0" smtClean="0"/>
              <a:t>olicymakers </a:t>
            </a:r>
            <a:r>
              <a:rPr lang="en-US" sz="3000" dirty="0"/>
              <a:t>from Egypt and </a:t>
            </a:r>
            <a:r>
              <a:rPr lang="en-US" sz="3000" dirty="0" smtClean="0"/>
              <a:t>Qatar in attendance </a:t>
            </a:r>
          </a:p>
          <a:p>
            <a:pPr marL="0" indent="0"/>
            <a:r>
              <a:rPr lang="en-US" sz="3000" dirty="0" smtClean="0"/>
              <a:t>Our posts about IETF 92 at:</a:t>
            </a:r>
          </a:p>
          <a:p>
            <a:pPr marL="0" indent="0"/>
            <a:r>
              <a:rPr lang="en-US" b="0" dirty="0" smtClean="0"/>
              <a:t>http</a:t>
            </a:r>
            <a:r>
              <a:rPr lang="en-US" b="0" dirty="0"/>
              <a:t>://www.internetsociety.org/deploy360/blog/tag/</a:t>
            </a:r>
            <a:r>
              <a:rPr lang="en-US" b="0" dirty="0" smtClean="0"/>
              <a:t>ietf92/</a:t>
            </a:r>
          </a:p>
          <a:p>
            <a:pPr marL="0" indent="0"/>
            <a:r>
              <a:rPr lang="en-US" b="0" dirty="0"/>
              <a:t>https://</a:t>
            </a:r>
            <a:r>
              <a:rPr lang="en-US" b="0" dirty="0" err="1"/>
              <a:t>www.internetsociety.org</a:t>
            </a:r>
            <a:r>
              <a:rPr lang="en-US" b="0" dirty="0"/>
              <a:t>/rough-guide-</a:t>
            </a:r>
            <a:r>
              <a:rPr lang="en-US" b="0" dirty="0" smtClean="0"/>
              <a:t>ietf92</a:t>
            </a:r>
            <a:endParaRPr lang="en-US" b="0" dirty="0"/>
          </a:p>
        </p:txBody>
      </p:sp>
      <p:pic>
        <p:nvPicPr>
          <p:cNvPr id="6" name="Picture 5"/>
          <p:cNvPicPr>
            <a:picLocks noChangeAspect="1"/>
          </p:cNvPicPr>
          <p:nvPr/>
        </p:nvPicPr>
        <p:blipFill>
          <a:blip r:embed="rId2"/>
          <a:stretch>
            <a:fillRect/>
          </a:stretch>
        </p:blipFill>
        <p:spPr>
          <a:xfrm>
            <a:off x="5505814" y="961550"/>
            <a:ext cx="3018102" cy="2010056"/>
          </a:xfrm>
          <a:prstGeom prst="rect">
            <a:avLst/>
          </a:prstGeom>
        </p:spPr>
      </p:pic>
    </p:spTree>
    <p:extLst>
      <p:ext uri="{BB962C8B-B14F-4D97-AF65-F5344CB8AC3E}">
        <p14:creationId xmlns:p14="http://schemas.microsoft.com/office/powerpoint/2010/main" val="15308579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Next Meeting - IETF 93 – July 19-24, Prague</a:t>
            </a:r>
            <a:endParaRPr lang="en-US" dirty="0"/>
          </a:p>
        </p:txBody>
      </p:sp>
      <p:sp>
        <p:nvSpPr>
          <p:cNvPr id="5" name="Text Placeholder 4"/>
          <p:cNvSpPr>
            <a:spLocks noGrp="1"/>
          </p:cNvSpPr>
          <p:nvPr>
            <p:ph type="body" sz="quarter" idx="13"/>
          </p:nvPr>
        </p:nvSpPr>
        <p:spPr/>
        <p:txBody>
          <a:bodyPr/>
          <a:lstStyle/>
          <a:p>
            <a:pPr marL="0" indent="0"/>
            <a:r>
              <a:rPr lang="en-US" sz="2800" dirty="0" smtClean="0">
                <a:hlinkClick r:id="rId2"/>
              </a:rPr>
              <a:t>http://www.ietf.org</a:t>
            </a:r>
            <a:r>
              <a:rPr lang="en-US" sz="2800" dirty="0">
                <a:hlinkClick r:id="rId2"/>
              </a:rPr>
              <a:t>/meeting</a:t>
            </a:r>
            <a:r>
              <a:rPr lang="en-US" sz="2800" dirty="0" smtClean="0">
                <a:hlinkClick r:id="rId2"/>
              </a:rPr>
              <a:t>/93/</a:t>
            </a:r>
            <a:endParaRPr lang="en-US" sz="2800" dirty="0" smtClean="0"/>
          </a:p>
          <a:p>
            <a:pPr marL="0" indent="0"/>
            <a:endParaRPr lang="en-US" sz="2800" dirty="0"/>
          </a:p>
          <a:p>
            <a:pPr marL="0" indent="0"/>
            <a:r>
              <a:rPr lang="en-US" sz="2800" dirty="0" smtClean="0"/>
              <a:t>Remote participation available:</a:t>
            </a:r>
          </a:p>
          <a:p>
            <a:pPr marL="0" indent="0"/>
            <a:r>
              <a:rPr lang="en-US" dirty="0" smtClean="0"/>
              <a:t>Audio streams</a:t>
            </a:r>
          </a:p>
          <a:p>
            <a:pPr marL="0" indent="0"/>
            <a:r>
              <a:rPr lang="en-US" dirty="0" smtClean="0"/>
              <a:t>Web conferencing systems</a:t>
            </a:r>
          </a:p>
          <a:p>
            <a:pPr marL="0" indent="0"/>
            <a:r>
              <a:rPr lang="en-US" dirty="0" smtClean="0"/>
              <a:t>Jabber chat rooms</a:t>
            </a:r>
          </a:p>
        </p:txBody>
      </p:sp>
    </p:spTree>
    <p:extLst>
      <p:ext uri="{BB962C8B-B14F-4D97-AF65-F5344CB8AC3E}">
        <p14:creationId xmlns:p14="http://schemas.microsoft.com/office/powerpoint/2010/main" val="2534624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3"/>
          </p:nvPr>
        </p:nvSpPr>
        <p:spPr/>
        <p:txBody>
          <a:bodyPr/>
          <a:lstStyle/>
          <a:p>
            <a:pPr marL="0" indent="0"/>
            <a:r>
              <a:rPr lang="en-US" sz="2800" dirty="0" smtClean="0"/>
              <a:t>What is the IETF?</a:t>
            </a:r>
          </a:p>
          <a:p>
            <a:pPr marL="0" indent="0"/>
            <a:r>
              <a:rPr lang="en-US" sz="2800" dirty="0" smtClean="0"/>
              <a:t>Why is the IETF important to you?</a:t>
            </a:r>
          </a:p>
          <a:p>
            <a:pPr marL="0" indent="0"/>
            <a:r>
              <a:rPr lang="en-US" sz="2800" dirty="0" smtClean="0"/>
              <a:t>What is the IETF working on today?</a:t>
            </a:r>
          </a:p>
          <a:p>
            <a:pPr marL="0" indent="0"/>
            <a:r>
              <a:rPr lang="en-US" sz="2800" dirty="0"/>
              <a:t>How To Get Involved</a:t>
            </a:r>
            <a:endParaRPr lang="en-US" sz="2800" dirty="0" smtClean="0"/>
          </a:p>
          <a:p>
            <a:pPr marL="0" indent="0"/>
            <a:endParaRPr lang="en-US" sz="2800" dirty="0" smtClean="0"/>
          </a:p>
          <a:p>
            <a:pPr marL="0" indent="0"/>
            <a:endParaRPr lang="en-US" sz="2800" dirty="0"/>
          </a:p>
        </p:txBody>
      </p:sp>
    </p:spTree>
    <p:extLst>
      <p:ext uri="{BB962C8B-B14F-4D97-AF65-F5344CB8AC3E}">
        <p14:creationId xmlns:p14="http://schemas.microsoft.com/office/powerpoint/2010/main" val="125956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IETF Fellows Program</a:t>
            </a:r>
            <a:endParaRPr lang="en-US" dirty="0"/>
          </a:p>
        </p:txBody>
      </p:sp>
      <p:sp>
        <p:nvSpPr>
          <p:cNvPr id="3" name="Text Placeholder 2"/>
          <p:cNvSpPr>
            <a:spLocks noGrp="1"/>
          </p:cNvSpPr>
          <p:nvPr>
            <p:ph type="body" sz="quarter" idx="13"/>
          </p:nvPr>
        </p:nvSpPr>
        <p:spPr/>
        <p:txBody>
          <a:bodyPr/>
          <a:lstStyle/>
          <a:p>
            <a:pPr marL="0" indent="0"/>
            <a:r>
              <a:rPr lang="en-US" dirty="0" smtClean="0"/>
              <a:t>Fellowships available to enable people to attend IETF meetings</a:t>
            </a:r>
          </a:p>
          <a:p>
            <a:pPr marL="0" indent="0"/>
            <a:r>
              <a:rPr lang="en-US" dirty="0" smtClean="0"/>
              <a:t>http://</a:t>
            </a:r>
            <a:r>
              <a:rPr lang="en-US" dirty="0" err="1" smtClean="0"/>
              <a:t>bit.ly</a:t>
            </a:r>
            <a:r>
              <a:rPr lang="en-US" dirty="0" smtClean="0"/>
              <a:t>/</a:t>
            </a:r>
            <a:r>
              <a:rPr lang="en-US" dirty="0" err="1" smtClean="0"/>
              <a:t>ietf</a:t>
            </a:r>
            <a:r>
              <a:rPr lang="en-US" dirty="0" smtClean="0"/>
              <a:t>-fellows</a:t>
            </a:r>
            <a:endParaRPr lang="en-US" dirty="0"/>
          </a:p>
        </p:txBody>
      </p:sp>
      <p:pic>
        <p:nvPicPr>
          <p:cNvPr id="4" name="Picture 3"/>
          <p:cNvPicPr>
            <a:picLocks noChangeAspect="1"/>
          </p:cNvPicPr>
          <p:nvPr/>
        </p:nvPicPr>
        <p:blipFill>
          <a:blip r:embed="rId2"/>
          <a:stretch>
            <a:fillRect/>
          </a:stretch>
        </p:blipFill>
        <p:spPr>
          <a:xfrm>
            <a:off x="966098" y="2861942"/>
            <a:ext cx="7070689" cy="2989766"/>
          </a:xfrm>
          <a:prstGeom prst="rect">
            <a:avLst/>
          </a:prstGeom>
        </p:spPr>
      </p:pic>
    </p:spTree>
    <p:extLst>
      <p:ext uri="{BB962C8B-B14F-4D97-AF65-F5344CB8AC3E}">
        <p14:creationId xmlns:p14="http://schemas.microsoft.com/office/powerpoint/2010/main" val="3048677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"Regulators to the IETF" Program</a:t>
            </a:r>
            <a:endParaRPr lang="en-US" dirty="0"/>
          </a:p>
        </p:txBody>
      </p:sp>
      <p:sp>
        <p:nvSpPr>
          <p:cNvPr id="3" name="Text Placeholder 2"/>
          <p:cNvSpPr>
            <a:spLocks noGrp="1"/>
          </p:cNvSpPr>
          <p:nvPr>
            <p:ph type="body" sz="quarter" idx="13"/>
          </p:nvPr>
        </p:nvSpPr>
        <p:spPr/>
        <p:txBody>
          <a:bodyPr/>
          <a:lstStyle/>
          <a:p>
            <a:pPr marL="0" indent="0"/>
            <a:r>
              <a:rPr lang="en-US" dirty="0" smtClean="0"/>
              <a:t>Fellowships available for regulators to attend IETF and learn about IETF standards process</a:t>
            </a:r>
          </a:p>
          <a:p>
            <a:pPr marL="0" indent="0"/>
            <a:r>
              <a:rPr lang="en-US" dirty="0" smtClean="0"/>
              <a:t>http://</a:t>
            </a:r>
            <a:r>
              <a:rPr lang="en-US" dirty="0" err="1" smtClean="0"/>
              <a:t>bit.ly</a:t>
            </a:r>
            <a:r>
              <a:rPr lang="en-US" dirty="0" smtClean="0"/>
              <a:t>/</a:t>
            </a:r>
            <a:r>
              <a:rPr lang="en-US" dirty="0" err="1" smtClean="0"/>
              <a:t>ietf</a:t>
            </a:r>
            <a:r>
              <a:rPr lang="en-US" dirty="0" smtClean="0"/>
              <a:t>-fellows</a:t>
            </a:r>
            <a:endParaRPr lang="en-US" dirty="0"/>
          </a:p>
        </p:txBody>
      </p:sp>
      <p:pic>
        <p:nvPicPr>
          <p:cNvPr id="6" name="Picture 5" descr="Policy_guests_group_portra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914" y="3032070"/>
            <a:ext cx="6110747" cy="2860350"/>
          </a:xfrm>
          <a:prstGeom prst="rect">
            <a:avLst/>
          </a:prstGeom>
        </p:spPr>
      </p:pic>
    </p:spTree>
    <p:extLst>
      <p:ext uri="{BB962C8B-B14F-4D97-AF65-F5344CB8AC3E}">
        <p14:creationId xmlns:p14="http://schemas.microsoft.com/office/powerpoint/2010/main" val="38696836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dirty="0" smtClean="0">
                <a:latin typeface="Arial" charset="0"/>
                <a:ea typeface="ＭＳ Ｐゴシック" charset="0"/>
                <a:cs typeface="ＭＳ Ｐゴシック" charset="0"/>
              </a:rPr>
              <a:t>Help The IETF Create Better Standards</a:t>
            </a:r>
            <a:endParaRPr lang="en-US" dirty="0">
              <a:latin typeface="Arial" charset="0"/>
              <a:ea typeface="ＭＳ Ｐゴシック" charset="0"/>
              <a:cs typeface="ＭＳ Ｐゴシック" charset="0"/>
            </a:endParaRPr>
          </a:p>
        </p:txBody>
      </p:sp>
      <p:sp>
        <p:nvSpPr>
          <p:cNvPr id="19458" name="Content Placeholder 2"/>
          <p:cNvSpPr>
            <a:spLocks noGrp="1"/>
          </p:cNvSpPr>
          <p:nvPr>
            <p:ph type="body" sz="quarter" idx="13"/>
          </p:nvPr>
        </p:nvSpPr>
        <p:spPr>
          <a:xfrm>
            <a:off x="228600" y="1143000"/>
            <a:ext cx="8686800" cy="4919663"/>
          </a:xfrm>
        </p:spPr>
        <p:txBody>
          <a:bodyPr/>
          <a:lstStyle/>
          <a:p>
            <a:pPr marL="0" indent="0" eaLnBrk="1" hangingPunct="1"/>
            <a:r>
              <a:rPr lang="en-US" dirty="0" smtClean="0">
                <a:latin typeface="Arial" charset="0"/>
                <a:ea typeface="ＭＳ Ｐゴシック" charset="0"/>
                <a:cs typeface="ＭＳ Ｐゴシック" charset="0"/>
              </a:rPr>
              <a:t>To Learn More:</a:t>
            </a:r>
          </a:p>
          <a:p>
            <a:pPr marL="0" indent="0" eaLnBrk="1" hangingPunct="1"/>
            <a:r>
              <a:rPr lang="en-US" dirty="0" smtClean="0">
                <a:latin typeface="Arial" charset="0"/>
                <a:ea typeface="ＭＳ Ｐゴシック" charset="0"/>
                <a:cs typeface="ＭＳ Ｐゴシック" charset="0"/>
                <a:hlinkClick r:id="rId2"/>
              </a:rPr>
              <a:t>http</a:t>
            </a:r>
            <a:r>
              <a:rPr lang="en-US" dirty="0">
                <a:latin typeface="Arial" charset="0"/>
                <a:ea typeface="ＭＳ Ｐゴシック" charset="0"/>
                <a:cs typeface="ＭＳ Ｐゴシック" charset="0"/>
                <a:hlinkClick r:id="rId2"/>
              </a:rPr>
              <a:t>://www.ietf.org/</a:t>
            </a:r>
            <a:r>
              <a:rPr lang="en-US" dirty="0" smtClean="0">
                <a:latin typeface="Arial" charset="0"/>
                <a:ea typeface="ＭＳ Ｐゴシック" charset="0"/>
                <a:cs typeface="ＭＳ Ｐゴシック" charset="0"/>
                <a:hlinkClick r:id="rId2"/>
              </a:rPr>
              <a:t>newcomers.html</a:t>
            </a:r>
            <a:r>
              <a:rPr lang="en-US" dirty="0" smtClean="0">
                <a:latin typeface="Arial" charset="0"/>
                <a:ea typeface="ＭＳ Ｐゴシック" charset="0"/>
                <a:cs typeface="ＭＳ Ｐゴシック" charset="0"/>
              </a:rPr>
              <a:t> </a:t>
            </a:r>
          </a:p>
          <a:p>
            <a:pPr marL="0" indent="0" eaLnBrk="1" hangingPunct="1"/>
            <a:r>
              <a:rPr lang="en-US" dirty="0">
                <a:latin typeface="Arial" charset="0"/>
                <a:ea typeface="ＭＳ Ｐゴシック" charset="0"/>
                <a:cs typeface="ＭＳ Ｐゴシック" charset="0"/>
                <a:hlinkClick r:id="rId3"/>
              </a:rPr>
              <a:t>http://www.ietf.org/</a:t>
            </a:r>
            <a:r>
              <a:rPr lang="en-US" dirty="0" smtClean="0">
                <a:latin typeface="Arial" charset="0"/>
                <a:ea typeface="ＭＳ Ｐゴシック" charset="0"/>
                <a:cs typeface="ＭＳ Ｐゴシック" charset="0"/>
                <a:hlinkClick r:id="rId3"/>
              </a:rPr>
              <a:t>tao.html</a:t>
            </a:r>
            <a:r>
              <a:rPr lang="en-US" dirty="0" smtClean="0">
                <a:latin typeface="Arial" charset="0"/>
                <a:ea typeface="ＭＳ Ｐゴシック" charset="0"/>
                <a:cs typeface="ＭＳ Ｐゴシック" charset="0"/>
              </a:rPr>
              <a:t> </a:t>
            </a:r>
          </a:p>
          <a:p>
            <a:pPr marL="0" indent="0" eaLnBrk="1" hangingPunct="1"/>
            <a:r>
              <a:rPr lang="en-US" dirty="0" smtClean="0">
                <a:latin typeface="Arial" charset="0"/>
                <a:ea typeface="ＭＳ Ｐゴシック" charset="0"/>
                <a:cs typeface="ＭＳ Ｐゴシック" charset="0"/>
              </a:rPr>
              <a:t>Particularly:</a:t>
            </a:r>
          </a:p>
          <a:p>
            <a:pPr marL="0" indent="0" eaLnBrk="1" hangingPunct="1"/>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IPv6 Operations (V6OPS)</a:t>
            </a:r>
          </a:p>
          <a:p>
            <a:pPr marL="0" indent="0" eaLnBrk="1" hangingPunct="1"/>
            <a:r>
              <a:rPr lang="en-US" dirty="0">
                <a:latin typeface="Arial" charset="0"/>
                <a:ea typeface="ＭＳ Ｐゴシック" charset="0"/>
                <a:cs typeface="ＭＳ Ｐゴシック" charset="0"/>
              </a:rPr>
              <a:t>	</a:t>
            </a:r>
            <a:r>
              <a:rPr lang="en-US" dirty="0" smtClean="0">
                <a:latin typeface="Arial" charset="0"/>
                <a:ea typeface="ＭＳ Ｐゴシック" charset="0"/>
                <a:cs typeface="ＭＳ Ｐゴシック" charset="0"/>
              </a:rPr>
              <a:t>DNS Operations (DNSOP)</a:t>
            </a:r>
          </a:p>
          <a:p>
            <a:pPr marL="0" indent="0" eaLnBrk="1" hangingPunct="1"/>
            <a:r>
              <a:rPr lang="en-US" dirty="0" smtClean="0">
                <a:latin typeface="Arial" charset="0"/>
                <a:ea typeface="ＭＳ Ｐゴシック" charset="0"/>
                <a:cs typeface="ＭＳ Ｐゴシック" charset="0"/>
              </a:rPr>
              <a:t>You can:</a:t>
            </a:r>
          </a:p>
          <a:p>
            <a:pPr marL="233362" lvl="2" indent="0" eaLnBrk="1" hangingPunct="1">
              <a:buNone/>
            </a:pPr>
            <a:r>
              <a:rPr lang="en-US" dirty="0" smtClean="0">
                <a:latin typeface="Arial" charset="0"/>
                <a:ea typeface="ＭＳ Ｐゴシック" charset="0"/>
                <a:cs typeface="ＭＳ Ｐゴシック" charset="0"/>
              </a:rPr>
              <a:t>Join the mailing lists</a:t>
            </a:r>
          </a:p>
          <a:p>
            <a:pPr marL="233362" lvl="2" indent="0" eaLnBrk="1" hangingPunct="1">
              <a:buNone/>
            </a:pPr>
            <a:r>
              <a:rPr lang="en-US" dirty="0" smtClean="0">
                <a:latin typeface="Arial" charset="0"/>
                <a:ea typeface="ＭＳ Ｐゴシック" charset="0"/>
                <a:cs typeface="ＭＳ Ｐゴシック" charset="0"/>
              </a:rPr>
              <a:t>Read the drafts and provide comments</a:t>
            </a:r>
          </a:p>
          <a:p>
            <a:pPr marL="233362" lvl="2" indent="0" eaLnBrk="1" hangingPunct="1">
              <a:buNone/>
            </a:pPr>
            <a:r>
              <a:rPr lang="en-US" dirty="0" smtClean="0">
                <a:latin typeface="Arial" charset="0"/>
                <a:ea typeface="ＭＳ Ｐゴシック" charset="0"/>
                <a:cs typeface="ＭＳ Ｐゴシック" charset="0"/>
              </a:rPr>
              <a:t>Submit your own Internet-draft</a:t>
            </a:r>
            <a:endParaRPr lang="en-US" dirty="0">
              <a:latin typeface="Arial" charset="0"/>
              <a:ea typeface="ＭＳ Ｐゴシック" charset="0"/>
              <a:cs typeface="ＭＳ Ｐゴシック" charset="0"/>
            </a:endParaRPr>
          </a:p>
          <a:p>
            <a:pPr marL="0" indent="0" eaLnBrk="1" hangingPunct="1"/>
            <a:endParaRPr lang="en-US" dirty="0">
              <a:latin typeface="Arial" charset="0"/>
              <a:ea typeface="ＭＳ Ｐゴシック" charset="0"/>
              <a:cs typeface="ＭＳ Ｐゴシック" charset="0"/>
            </a:endParaRPr>
          </a:p>
          <a:p>
            <a:pPr marL="0" indent="0" eaLnBrk="1" hangingPunct="1"/>
            <a:endParaRPr lang="en-US" dirty="0">
              <a:latin typeface="Arial" charset="0"/>
              <a:ea typeface="ＭＳ Ｐゴシック" charset="0"/>
              <a:cs typeface="ＭＳ Ｐゴシック" charset="0"/>
            </a:endParaRP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3"/>
          <p:cNvSpPr>
            <a:spLocks noGrp="1"/>
          </p:cNvSpPr>
          <p:nvPr>
            <p:ph type="ctrTitle"/>
          </p:nvPr>
        </p:nvSpPr>
        <p:spPr>
          <a:xfrm>
            <a:off x="228600" y="1089025"/>
            <a:ext cx="8686800" cy="3107497"/>
          </a:xfrm>
        </p:spPr>
        <p:txBody>
          <a:bodyPr/>
          <a:lstStyle/>
          <a:p>
            <a:pPr eaLnBrk="1" hangingPunct="1"/>
            <a:r>
              <a:rPr lang="en-US" dirty="0">
                <a:latin typeface="Arial" charset="0"/>
                <a:ea typeface="ＭＳ Ｐゴシック" charset="0"/>
                <a:cs typeface="ＭＳ Ｐゴシック" charset="0"/>
              </a:rPr>
              <a:t>Thank </a:t>
            </a:r>
            <a:r>
              <a:rPr lang="en-US" dirty="0" smtClean="0">
                <a:latin typeface="Arial" charset="0"/>
                <a:ea typeface="ＭＳ Ｐゴシック" charset="0"/>
                <a:cs typeface="ＭＳ Ｐゴシック" charset="0"/>
              </a:rPr>
              <a:t>You</a:t>
            </a:r>
            <a:br>
              <a:rPr lang="en-US" dirty="0" smtClean="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
            </a:r>
            <a:br>
              <a:rPr lang="en-US" dirty="0" smtClean="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http://www.internetsociety.org/deploy360/</a:t>
            </a:r>
            <a:br>
              <a:rPr lang="en-US" dirty="0" smtClean="0">
                <a:latin typeface="Arial" charset="0"/>
                <a:ea typeface="ＭＳ Ｐゴシック" charset="0"/>
                <a:cs typeface="ＭＳ Ｐゴシック" charset="0"/>
              </a:rPr>
            </a:br>
            <a:r>
              <a:rPr lang="en-US" dirty="0">
                <a:latin typeface="Arial" charset="0"/>
                <a:ea typeface="ＭＳ Ｐゴシック" charset="0"/>
                <a:cs typeface="ＭＳ Ｐゴシック" charset="0"/>
              </a:rPr>
              <a:t/>
            </a:r>
            <a:br>
              <a:rPr lang="en-US" dirty="0">
                <a:latin typeface="Arial" charset="0"/>
                <a:ea typeface="ＭＳ Ｐゴシック" charset="0"/>
                <a:cs typeface="ＭＳ Ｐゴシック" charset="0"/>
              </a:rPr>
            </a:br>
            <a:r>
              <a:rPr lang="en-US" dirty="0" smtClean="0">
                <a:latin typeface="Arial" charset="0"/>
                <a:ea typeface="ＭＳ Ｐゴシック" charset="0"/>
                <a:cs typeface="ＭＳ Ｐゴシック" charset="0"/>
              </a:rPr>
              <a:t>deploy360@isoc.org</a:t>
            </a:r>
            <a:endParaRPr lang="en-US" dirty="0">
              <a:latin typeface="Arial" charset="0"/>
              <a:ea typeface="ＭＳ Ｐゴシック" charset="0"/>
              <a:cs typeface="ＭＳ Ｐゴシック"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is the IETF?</a:t>
            </a:r>
            <a:endParaRPr lang="en-US" dirty="0"/>
          </a:p>
        </p:txBody>
      </p:sp>
    </p:spTree>
    <p:extLst>
      <p:ext uri="{BB962C8B-B14F-4D97-AF65-F5344CB8AC3E}">
        <p14:creationId xmlns:p14="http://schemas.microsoft.com/office/powerpoint/2010/main" val="27266222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25"/>
          <p:cNvSpPr>
            <a:spLocks noGrp="1"/>
          </p:cNvSpPr>
          <p:nvPr>
            <p:ph type="title"/>
          </p:nvPr>
        </p:nvSpPr>
        <p:spPr/>
        <p:txBody>
          <a:bodyPr/>
          <a:lstStyle>
            <a:lvl1pPr>
              <a:defRPr sz="3600"/>
            </a:lvl1pPr>
          </a:lstStyle>
          <a:p>
            <a:pPr lvl="0"/>
            <a:r>
              <a:rPr lang="en-US" smtClean="0"/>
              <a:t>Mission of the IETF</a:t>
            </a:r>
            <a:endParaRPr lang="en-US"/>
          </a:p>
        </p:txBody>
      </p:sp>
      <p:sp>
        <p:nvSpPr>
          <p:cNvPr id="26" name="Shape 26"/>
          <p:cNvSpPr>
            <a:spLocks noGrp="1"/>
          </p:cNvSpPr>
          <p:nvPr>
            <p:ph type="body" sz="quarter" idx="13"/>
          </p:nvPr>
        </p:nvSpPr>
        <p:spPr/>
        <p:txBody>
          <a:bodyPr/>
          <a:lstStyle/>
          <a:p>
            <a:pPr lvl="0" indent="0"/>
            <a:r>
              <a:rPr lang="en-US" sz="3600" i="1" dirty="0" smtClean="0"/>
              <a:t>“Make the Internet work better by producing </a:t>
            </a:r>
            <a:r>
              <a:rPr lang="en-US" sz="3600" i="1" dirty="0" smtClean="0">
                <a:sym typeface="Arial Bold"/>
              </a:rPr>
              <a:t>high quality, relevant technical documents </a:t>
            </a:r>
            <a:r>
              <a:rPr lang="en-US" sz="3600" i="1" dirty="0" smtClean="0"/>
              <a:t>that influence the way people </a:t>
            </a:r>
            <a:r>
              <a:rPr lang="en-US" sz="3600" i="1" dirty="0" smtClean="0">
                <a:sym typeface="Arial Bold"/>
              </a:rPr>
              <a:t>design, use, and manage the Internet</a:t>
            </a:r>
            <a:r>
              <a:rPr lang="en-US" sz="3600" i="1" dirty="0" smtClean="0"/>
              <a:t>.”</a:t>
            </a:r>
            <a:endParaRPr lang="en-US" sz="3600" i="1" dirty="0"/>
          </a:p>
        </p:txBody>
      </p:sp>
      <p:sp>
        <p:nvSpPr>
          <p:cNvPr id="27" name="Shape 27"/>
          <p:cNvSpPr/>
          <p:nvPr/>
        </p:nvSpPr>
        <p:spPr>
          <a:xfrm>
            <a:off x="6553200" y="6248400"/>
            <a:ext cx="21336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457200">
              <a:defRPr sz="1000"/>
            </a:lvl1pPr>
          </a:lstStyle>
          <a:p>
            <a:pPr lvl="0">
              <a:defRPr sz="1800"/>
            </a:pPr>
            <a:r>
              <a:rPr sz="1000"/>
              <a:t>5</a:t>
            </a:r>
          </a:p>
        </p:txBody>
      </p:sp>
    </p:spTree>
    <p:extLst>
      <p:ext uri="{BB962C8B-B14F-4D97-AF65-F5344CB8AC3E}">
        <p14:creationId xmlns:p14="http://schemas.microsoft.com/office/powerpoint/2010/main" val="3891930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31"/>
          <p:cNvSpPr>
            <a:spLocks noGrp="1"/>
          </p:cNvSpPr>
          <p:nvPr>
            <p:ph type="title" idx="4294967295"/>
          </p:nvPr>
        </p:nvSpPr>
        <p:spPr>
          <a:xfrm>
            <a:off x="457200" y="188912"/>
            <a:ext cx="6778625" cy="1228726"/>
          </a:xfrm>
          <a:prstGeom prst="rect">
            <a:avLst/>
          </a:prstGeom>
        </p:spPr>
        <p:txBody>
          <a:bodyPr lIns="0" tIns="0" rIns="0" bIns="0">
            <a:normAutofit/>
          </a:bodyPr>
          <a:lstStyle>
            <a:lvl1pPr>
              <a:defRPr sz="3400"/>
            </a:lvl1pPr>
          </a:lstStyle>
          <a:p>
            <a:pPr lvl="0">
              <a:defRPr sz="1800">
                <a:solidFill>
                  <a:srgbClr val="000000"/>
                </a:solidFill>
              </a:defRPr>
            </a:pPr>
            <a:r>
              <a:rPr sz="3400">
                <a:solidFill>
                  <a:srgbClr val="330066"/>
                </a:solidFill>
              </a:rPr>
              <a:t>Global IETF Community</a:t>
            </a:r>
          </a:p>
        </p:txBody>
      </p:sp>
      <p:sp>
        <p:nvSpPr>
          <p:cNvPr id="32" name="Shape 32"/>
          <p:cNvSpPr/>
          <p:nvPr/>
        </p:nvSpPr>
        <p:spPr>
          <a:xfrm>
            <a:off x="6553200" y="6248400"/>
            <a:ext cx="21336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457200">
              <a:defRPr sz="1000"/>
            </a:lvl1pPr>
          </a:lstStyle>
          <a:p>
            <a:pPr lvl="0">
              <a:defRPr sz="1800"/>
            </a:pPr>
            <a:r>
              <a:rPr sz="1000"/>
              <a:t>2</a:t>
            </a:r>
          </a:p>
        </p:txBody>
      </p:sp>
      <p:pic>
        <p:nvPicPr>
          <p:cNvPr id="33" name="image.jpeg"/>
          <p:cNvPicPr/>
          <p:nvPr/>
        </p:nvPicPr>
        <p:blipFill>
          <a:blip r:embed="rId3">
            <a:extLst/>
          </a:blip>
          <a:srcRect t="11183" r="6352" b="11183"/>
          <a:stretch>
            <a:fillRect/>
          </a:stretch>
        </p:blipFill>
        <p:spPr>
          <a:xfrm>
            <a:off x="323850" y="1719262"/>
            <a:ext cx="4382642" cy="2357438"/>
          </a:xfrm>
          <a:prstGeom prst="rect">
            <a:avLst/>
          </a:prstGeom>
          <a:ln w="12700">
            <a:miter lim="400000"/>
          </a:ln>
        </p:spPr>
      </p:pic>
      <p:pic>
        <p:nvPicPr>
          <p:cNvPr id="34" name="image.jpeg"/>
          <p:cNvPicPr/>
          <p:nvPr/>
        </p:nvPicPr>
        <p:blipFill>
          <a:blip r:embed="rId4">
            <a:extLst/>
          </a:blip>
          <a:stretch>
            <a:fillRect/>
          </a:stretch>
        </p:blipFill>
        <p:spPr>
          <a:xfrm>
            <a:off x="3671887" y="4157662"/>
            <a:ext cx="5221288" cy="2374901"/>
          </a:xfrm>
          <a:prstGeom prst="rect">
            <a:avLst/>
          </a:prstGeom>
          <a:ln w="12700">
            <a:miter lim="400000"/>
          </a:ln>
        </p:spPr>
      </p:pic>
      <p:pic>
        <p:nvPicPr>
          <p:cNvPr id="35" name="image.jpeg"/>
          <p:cNvPicPr/>
          <p:nvPr/>
        </p:nvPicPr>
        <p:blipFill>
          <a:blip r:embed="rId5">
            <a:extLst/>
          </a:blip>
          <a:srcRect r="19185" b="4440"/>
          <a:stretch>
            <a:fillRect/>
          </a:stretch>
        </p:blipFill>
        <p:spPr>
          <a:xfrm>
            <a:off x="293054" y="4153253"/>
            <a:ext cx="3289286" cy="2357222"/>
          </a:xfrm>
          <a:prstGeom prst="rect">
            <a:avLst/>
          </a:prstGeom>
          <a:ln w="12700">
            <a:miter lim="400000"/>
          </a:ln>
        </p:spPr>
      </p:pic>
      <p:sp>
        <p:nvSpPr>
          <p:cNvPr id="36" name="Shape 36"/>
          <p:cNvSpPr/>
          <p:nvPr/>
        </p:nvSpPr>
        <p:spPr>
          <a:xfrm>
            <a:off x="6875462" y="6381750"/>
            <a:ext cx="1923174" cy="21470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defTabSz="457200">
              <a:defRPr sz="900">
                <a:solidFill>
                  <a:srgbClr val="A6A6A6"/>
                </a:solidFill>
              </a:defRPr>
            </a:lvl1pPr>
          </a:lstStyle>
          <a:p>
            <a:pPr lvl="0">
              <a:defRPr sz="1800">
                <a:solidFill>
                  <a:srgbClr val="000000"/>
                </a:solidFill>
              </a:defRPr>
            </a:pPr>
            <a:r>
              <a:rPr sz="900">
                <a:solidFill>
                  <a:srgbClr val="A6A6A6"/>
                </a:solidFill>
              </a:rPr>
              <a:t>Photos © Stonehouse Photographic</a:t>
            </a:r>
          </a:p>
        </p:txBody>
      </p:sp>
      <p:pic>
        <p:nvPicPr>
          <p:cNvPr id="37" name="Maniac Challenge, Berlin 028.jpg"/>
          <p:cNvPicPr/>
          <p:nvPr/>
        </p:nvPicPr>
        <p:blipFill>
          <a:blip r:embed="rId6">
            <a:extLst/>
          </a:blip>
          <a:srcRect t="356" b="11775"/>
          <a:stretch>
            <a:fillRect/>
          </a:stretch>
        </p:blipFill>
        <p:spPr>
          <a:xfrm>
            <a:off x="4829554" y="1715569"/>
            <a:ext cx="4060546" cy="2369079"/>
          </a:xfrm>
          <a:prstGeom prst="rect">
            <a:avLst/>
          </a:prstGeom>
          <a:ln w="12700">
            <a:miter lim="400000"/>
          </a:ln>
        </p:spPr>
      </p:pic>
    </p:spTree>
    <p:extLst>
      <p:ext uri="{BB962C8B-B14F-4D97-AF65-F5344CB8AC3E}">
        <p14:creationId xmlns:p14="http://schemas.microsoft.com/office/powerpoint/2010/main" val="485018176"/>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Shape 41"/>
          <p:cNvSpPr>
            <a:spLocks noGrp="1"/>
          </p:cNvSpPr>
          <p:nvPr>
            <p:ph type="title"/>
          </p:nvPr>
        </p:nvSpPr>
        <p:spPr/>
        <p:txBody>
          <a:bodyPr/>
          <a:lstStyle/>
          <a:p>
            <a:pPr lvl="0"/>
            <a:r>
              <a:rPr lang="en-US" smtClean="0"/>
              <a:t>Ethos of the IETF</a:t>
            </a:r>
            <a:endParaRPr lang="en-US"/>
          </a:p>
        </p:txBody>
      </p:sp>
      <p:sp>
        <p:nvSpPr>
          <p:cNvPr id="42" name="Shape 42"/>
          <p:cNvSpPr>
            <a:spLocks noGrp="1"/>
          </p:cNvSpPr>
          <p:nvPr>
            <p:ph type="body" sz="quarter" idx="13"/>
          </p:nvPr>
        </p:nvSpPr>
        <p:spPr/>
        <p:txBody>
          <a:bodyPr/>
          <a:lstStyle/>
          <a:p>
            <a:pPr marL="0" lvl="0" indent="0"/>
            <a:r>
              <a:rPr lang="en-US" sz="2800" dirty="0" smtClean="0">
                <a:sym typeface="Arial Bold"/>
              </a:rPr>
              <a:t>Everyone may participate</a:t>
            </a:r>
          </a:p>
          <a:p>
            <a:pPr marL="0" lvl="0" indent="0"/>
            <a:r>
              <a:rPr lang="en-US" sz="2800" dirty="0" smtClean="0">
                <a:sym typeface="Arial Bold"/>
              </a:rPr>
              <a:t>Keep participation threshold low</a:t>
            </a:r>
          </a:p>
          <a:p>
            <a:pPr marL="0" lvl="0" indent="0"/>
            <a:r>
              <a:rPr lang="en-US" sz="2800" dirty="0" smtClean="0">
                <a:sym typeface="Arial Bold"/>
              </a:rPr>
              <a:t>Make all work freely available</a:t>
            </a:r>
          </a:p>
          <a:p>
            <a:pPr marL="0" lvl="0" indent="0"/>
            <a:r>
              <a:rPr lang="en-US" sz="2800" dirty="0" smtClean="0">
                <a:sym typeface="Arial Bold"/>
              </a:rPr>
              <a:t>Judge contributions on technical merits</a:t>
            </a:r>
            <a:endParaRPr lang="en-US" sz="2800" dirty="0" smtClean="0"/>
          </a:p>
          <a:p>
            <a:pPr marL="0" lvl="0" indent="0"/>
            <a:r>
              <a:rPr lang="en-US" sz="2800" dirty="0" smtClean="0">
                <a:sym typeface="Arial Bold"/>
              </a:rPr>
              <a:t>Determine protocol success by voluntary deployment</a:t>
            </a:r>
            <a:endParaRPr lang="en-US" sz="2800" dirty="0">
              <a:sym typeface="Arial Bold"/>
            </a:endParaRPr>
          </a:p>
        </p:txBody>
      </p:sp>
      <p:sp>
        <p:nvSpPr>
          <p:cNvPr id="43" name="Shape 43"/>
          <p:cNvSpPr/>
          <p:nvPr/>
        </p:nvSpPr>
        <p:spPr>
          <a:xfrm>
            <a:off x="6553200" y="6248400"/>
            <a:ext cx="2133600" cy="22698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457200">
              <a:defRPr sz="1000"/>
            </a:lvl1pPr>
          </a:lstStyle>
          <a:p>
            <a:pPr lvl="0">
              <a:defRPr sz="1800"/>
            </a:pPr>
            <a:r>
              <a:rPr sz="1000"/>
              <a:t>6</a:t>
            </a:r>
          </a:p>
        </p:txBody>
      </p:sp>
      <p:sp>
        <p:nvSpPr>
          <p:cNvPr id="44" name="Shape 44"/>
          <p:cNvSpPr/>
          <p:nvPr/>
        </p:nvSpPr>
        <p:spPr>
          <a:xfrm>
            <a:off x="1666914" y="4961206"/>
            <a:ext cx="6534860" cy="523220"/>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l">
              <a:spcBef>
                <a:spcPts val="600"/>
              </a:spcBef>
              <a:defRPr sz="3500" i="1"/>
            </a:lvl1pPr>
          </a:lstStyle>
          <a:p>
            <a:pPr lvl="0">
              <a:defRPr sz="1800" i="0"/>
            </a:pPr>
            <a:r>
              <a:rPr lang="en-US" sz="2800" i="1" dirty="0" smtClean="0"/>
              <a:t>“</a:t>
            </a:r>
            <a:r>
              <a:rPr sz="2800" i="1" dirty="0" smtClean="0"/>
              <a:t>Rough </a:t>
            </a:r>
            <a:r>
              <a:rPr sz="2800" i="1" dirty="0"/>
              <a:t>consensus and running </a:t>
            </a:r>
            <a:r>
              <a:rPr sz="2800" i="1" dirty="0" smtClean="0"/>
              <a:t>code</a:t>
            </a:r>
            <a:r>
              <a:rPr lang="en-US" sz="2800" i="1" dirty="0" smtClean="0"/>
              <a:t>…”</a:t>
            </a:r>
            <a:endParaRPr sz="2800" i="1" dirty="0"/>
          </a:p>
        </p:txBody>
      </p:sp>
    </p:spTree>
    <p:extLst>
      <p:ext uri="{BB962C8B-B14F-4D97-AF65-F5344CB8AC3E}">
        <p14:creationId xmlns:p14="http://schemas.microsoft.com/office/powerpoint/2010/main" val="60470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Rough Consensus</a:t>
            </a:r>
            <a:endParaRPr lang="en-US" dirty="0"/>
          </a:p>
        </p:txBody>
      </p:sp>
      <p:sp>
        <p:nvSpPr>
          <p:cNvPr id="3" name="Text Placeholder 2"/>
          <p:cNvSpPr>
            <a:spLocks noGrp="1"/>
          </p:cNvSpPr>
          <p:nvPr>
            <p:ph type="body" sz="quarter" idx="13"/>
          </p:nvPr>
        </p:nvSpPr>
        <p:spPr/>
        <p:txBody>
          <a:bodyPr/>
          <a:lstStyle/>
          <a:p>
            <a:pPr marL="0" indent="0"/>
            <a:r>
              <a:rPr lang="en-US" sz="2800" dirty="0" smtClean="0"/>
              <a:t>Working group discussions</a:t>
            </a:r>
          </a:p>
          <a:p>
            <a:pPr marL="0" indent="0"/>
            <a:r>
              <a:rPr lang="en-US" sz="2800" dirty="0" smtClean="0"/>
              <a:t>Humming</a:t>
            </a:r>
          </a:p>
          <a:p>
            <a:pPr marL="0" indent="0"/>
            <a:r>
              <a:rPr lang="en-US" sz="2800" dirty="0" smtClean="0"/>
              <a:t>Last call</a:t>
            </a:r>
            <a:endParaRPr lang="en-US" sz="2800" dirty="0"/>
          </a:p>
        </p:txBody>
      </p:sp>
    </p:spTree>
    <p:extLst>
      <p:ext uri="{BB962C8B-B14F-4D97-AF65-F5344CB8AC3E}">
        <p14:creationId xmlns:p14="http://schemas.microsoft.com/office/powerpoint/2010/main" val="2610611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Running Code</a:t>
            </a:r>
            <a:endParaRPr lang="en-US" dirty="0"/>
          </a:p>
        </p:txBody>
      </p:sp>
      <p:sp>
        <p:nvSpPr>
          <p:cNvPr id="3" name="Text Placeholder 2"/>
          <p:cNvSpPr>
            <a:spLocks noGrp="1"/>
          </p:cNvSpPr>
          <p:nvPr>
            <p:ph type="body" sz="quarter" idx="13"/>
          </p:nvPr>
        </p:nvSpPr>
        <p:spPr/>
        <p:txBody>
          <a:bodyPr/>
          <a:lstStyle/>
          <a:p>
            <a:pPr marL="0" indent="0"/>
            <a:r>
              <a:rPr lang="en-US" sz="2800" dirty="0" smtClean="0"/>
              <a:t>Gives weight to proposals</a:t>
            </a:r>
          </a:p>
          <a:p>
            <a:pPr marL="233362" lvl="2" indent="0">
              <a:buNone/>
            </a:pPr>
            <a:r>
              <a:rPr lang="en-US" sz="2400" dirty="0" smtClean="0"/>
              <a:t>A draft with existing code typically &gt; a purely theoretical draft </a:t>
            </a:r>
          </a:p>
          <a:p>
            <a:pPr marL="0" indent="0"/>
            <a:r>
              <a:rPr lang="en-US" sz="2800" dirty="0" err="1" smtClean="0"/>
              <a:t>Hackathon</a:t>
            </a:r>
            <a:r>
              <a:rPr lang="en-US" sz="2800" dirty="0" smtClean="0"/>
              <a:t> at IETF 92</a:t>
            </a:r>
          </a:p>
          <a:p>
            <a:pPr marL="233362" lvl="2" indent="0">
              <a:buNone/>
            </a:pPr>
            <a:r>
              <a:rPr lang="en-US" sz="2400" dirty="0" smtClean="0"/>
              <a:t>Working to build implementations of IETF protocols</a:t>
            </a:r>
          </a:p>
          <a:p>
            <a:pPr marL="0" indent="0"/>
            <a:r>
              <a:rPr lang="en-US" sz="2800" dirty="0" smtClean="0"/>
              <a:t>Code Sprints</a:t>
            </a:r>
          </a:p>
          <a:p>
            <a:pPr marL="233362" lvl="2" indent="0">
              <a:buNone/>
            </a:pPr>
            <a:r>
              <a:rPr lang="en-US" sz="2400" dirty="0" smtClean="0"/>
              <a:t>Working to improve the IETF tools</a:t>
            </a:r>
          </a:p>
          <a:p>
            <a:pPr marL="0" indent="0"/>
            <a:r>
              <a:rPr lang="en-US" sz="2800" dirty="0" smtClean="0"/>
              <a:t>Bits-N-Bytes</a:t>
            </a:r>
          </a:p>
          <a:p>
            <a:pPr marL="233362" lvl="2" indent="0">
              <a:buNone/>
            </a:pPr>
            <a:r>
              <a:rPr lang="en-US" sz="2400" dirty="0" smtClean="0"/>
              <a:t>Demonstrations of implementations of IETF protocols</a:t>
            </a:r>
          </a:p>
        </p:txBody>
      </p:sp>
    </p:spTree>
    <p:extLst>
      <p:ext uri="{BB962C8B-B14F-4D97-AF65-F5344CB8AC3E}">
        <p14:creationId xmlns:p14="http://schemas.microsoft.com/office/powerpoint/2010/main" val="2824074647"/>
      </p:ext>
    </p:extLst>
  </p:cSld>
  <p:clrMapOvr>
    <a:masterClrMapping/>
  </p:clrMapOvr>
</p:sld>
</file>

<file path=ppt/theme/theme1.xml><?xml version="1.0" encoding="utf-8"?>
<a:theme xmlns:a="http://schemas.openxmlformats.org/drawingml/2006/main" name="InternetSociety_template">
  <a:themeElements>
    <a:clrScheme name="ISOC">
      <a:dk1>
        <a:srgbClr val="000000"/>
      </a:dk1>
      <a:lt1>
        <a:srgbClr val="FFFFFF"/>
      </a:lt1>
      <a:dk2>
        <a:srgbClr val="0033A0"/>
      </a:dk2>
      <a:lt2>
        <a:srgbClr val="FFFFFF"/>
      </a:lt2>
      <a:accent1>
        <a:srgbClr val="0033A0"/>
      </a:accent1>
      <a:accent2>
        <a:srgbClr val="009FDF"/>
      </a:accent2>
      <a:accent3>
        <a:srgbClr val="001489"/>
      </a:accent3>
      <a:accent4>
        <a:srgbClr val="485CC7"/>
      </a:accent4>
      <a:accent5>
        <a:srgbClr val="63666A"/>
      </a:accent5>
      <a:accent6>
        <a:srgbClr val="97999B"/>
      </a:accent6>
      <a:hlink>
        <a:srgbClr val="009FDF"/>
      </a:hlink>
      <a:folHlink>
        <a:srgbClr val="97999B"/>
      </a:folHlink>
    </a:clrScheme>
    <a:fontScheme name="ISOC">
      <a:majorFont>
        <a:latin typeface="Arial"/>
        <a:ea typeface=""/>
        <a:cs typeface=""/>
      </a:majorFont>
      <a:minorFont>
        <a:latin typeface="Arial"/>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ln w="12700" cap="sq">
          <a:noFill/>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bwMode="gray">
        <a:ln w="12700" cap="sq">
          <a:solidFill>
            <a:schemeClr val="tx1"/>
          </a:solidFill>
          <a:miter lim="800000"/>
          <a:headEnd type="none"/>
          <a:tailEnd type="none"/>
        </a:ln>
      </a:spPr>
      <a:bodyPr/>
      <a:lstStyle/>
      <a:style>
        <a:lnRef idx="1">
          <a:schemeClr val="accent1"/>
        </a:lnRef>
        <a:fillRef idx="0">
          <a:schemeClr val="accent1"/>
        </a:fillRef>
        <a:effectRef idx="0">
          <a:schemeClr val="accent1"/>
        </a:effectRef>
        <a:fontRef idx="minor">
          <a:schemeClr val="tx1"/>
        </a:fontRef>
      </a:style>
    </a:lnDef>
    <a:txDef>
      <a:spPr bwMode="gray">
        <a:noFill/>
      </a:spPr>
      <a:bodyPr wrap="none" rtlCol="0">
        <a:spAutoFit/>
      </a:bodyPr>
      <a:lstStyle>
        <a:defPPr>
          <a:lnSpc>
            <a:spcPct val="90000"/>
          </a:lnSpc>
          <a:spcBef>
            <a:spcPts val="1200"/>
          </a:spcBef>
          <a:defRPr dirty="0" err="1"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 Template.potx</Template>
  <TotalTime>5085</TotalTime>
  <Words>1490</Words>
  <Application>Microsoft Macintosh PowerPoint</Application>
  <PresentationFormat>On-screen Show (4:3)</PresentationFormat>
  <Paragraphs>179</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InternetSociety_template</vt:lpstr>
      <vt:lpstr>What’s Happening at the IETF?</vt:lpstr>
      <vt:lpstr>The Internet Engineering Task Force (IETF)</vt:lpstr>
      <vt:lpstr>Agenda</vt:lpstr>
      <vt:lpstr>What is the IETF?</vt:lpstr>
      <vt:lpstr>Mission of the IETF</vt:lpstr>
      <vt:lpstr>Global IETF Community</vt:lpstr>
      <vt:lpstr>Ethos of the IETF</vt:lpstr>
      <vt:lpstr>Rough Consensus</vt:lpstr>
      <vt:lpstr>Running Code</vt:lpstr>
      <vt:lpstr>Permissionless Innovation</vt:lpstr>
      <vt:lpstr>Why is the IETF important to you?</vt:lpstr>
      <vt:lpstr>The Internet Standards Body</vt:lpstr>
      <vt:lpstr>The IETFs Mission Includes:</vt:lpstr>
      <vt:lpstr>In Other Words…</vt:lpstr>
      <vt:lpstr>Why You?</vt:lpstr>
      <vt:lpstr>What is the IETF working on today?</vt:lpstr>
      <vt:lpstr>Current IETF Work</vt:lpstr>
      <vt:lpstr>Examples of IETF protocols</vt:lpstr>
      <vt:lpstr>IETF Working Groups</vt:lpstr>
      <vt:lpstr>IPv6 Activities</vt:lpstr>
      <vt:lpstr>DNS/DNSSEC Activities</vt:lpstr>
      <vt:lpstr>Routing Activities</vt:lpstr>
      <vt:lpstr>TLS Activities</vt:lpstr>
      <vt:lpstr>How To Get Involved</vt:lpstr>
      <vt:lpstr>IETF Mailing Lists</vt:lpstr>
      <vt:lpstr>IETF Meetings</vt:lpstr>
      <vt:lpstr>IETF Meetings – Recent/Upcoming Locations</vt:lpstr>
      <vt:lpstr>IETF 92 – March 22-27, Dallas</vt:lpstr>
      <vt:lpstr>Next Meeting - IETF 93 – July 19-24, Prague</vt:lpstr>
      <vt:lpstr>IETF Fellows Program</vt:lpstr>
      <vt:lpstr>"Regulators to the IETF" Program</vt:lpstr>
      <vt:lpstr>Help The IETF Create Better Standards</vt:lpstr>
      <vt:lpstr>Thank You   http://www.internetsociety.org/deploy360/  deploy360@isoc.org</vt:lpstr>
    </vt:vector>
  </TitlesOfParts>
  <Company>Internet Society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IPv6, DNSSEC, RPKI, etc.:  What’s the Holdup and How Can We Help? </dc:title>
  <dc:creator>Megan Kruse</dc:creator>
  <cp:lastModifiedBy>Chris Grundemann</cp:lastModifiedBy>
  <cp:revision>89</cp:revision>
  <cp:lastPrinted>2012-05-01T14:34:34Z</cp:lastPrinted>
  <dcterms:created xsi:type="dcterms:W3CDTF">2012-05-04T15:40:29Z</dcterms:created>
  <dcterms:modified xsi:type="dcterms:W3CDTF">2015-03-30T11:35:03Z</dcterms:modified>
</cp:coreProperties>
</file>