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314" r:id="rId4"/>
    <p:sldId id="315" r:id="rId5"/>
    <p:sldId id="317" r:id="rId6"/>
    <p:sldId id="350" r:id="rId7"/>
    <p:sldId id="351" r:id="rId8"/>
    <p:sldId id="346" r:id="rId9"/>
    <p:sldId id="354" r:id="rId10"/>
    <p:sldId id="352" r:id="rId11"/>
    <p:sldId id="339" r:id="rId12"/>
    <p:sldId id="357" r:id="rId13"/>
    <p:sldId id="358" r:id="rId14"/>
    <p:sldId id="355" r:id="rId15"/>
    <p:sldId id="356" r:id="rId16"/>
    <p:sldId id="343" r:id="rId17"/>
    <p:sldId id="359" r:id="rId18"/>
    <p:sldId id="360" r:id="rId19"/>
    <p:sldId id="349" r:id="rId20"/>
    <p:sldId id="363" r:id="rId21"/>
    <p:sldId id="348" r:id="rId22"/>
    <p:sldId id="361" r:id="rId23"/>
    <p:sldId id="340" r:id="rId24"/>
    <p:sldId id="337" r:id="rId25"/>
    <p:sldId id="287" r:id="rId26"/>
    <p:sldId id="364" r:id="rId27"/>
    <p:sldId id="298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100"/>
    <a:srgbClr val="CDD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86" autoAdjust="0"/>
    <p:restoredTop sz="94660"/>
  </p:normalViewPr>
  <p:slideViewPr>
    <p:cSldViewPr>
      <p:cViewPr varScale="1">
        <p:scale>
          <a:sx n="92" d="100"/>
          <a:sy n="92" d="100"/>
        </p:scale>
        <p:origin x="-12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7132-A60B-1F4A-829E-096B25EC884F}" type="datetimeFigureOut">
              <a:rPr lang="en-US" smtClean="0"/>
              <a:t>3/27/15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E48B3-E2C1-8B49-973D-B34F94C156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3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022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1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71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7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emplate-title-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0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2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34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4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9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49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769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63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9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48400"/>
            <a:ext cx="1828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172200"/>
            <a:ext cx="7772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2438400" y="6324600"/>
            <a:ext cx="57594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dirty="0">
                <a:solidFill>
                  <a:schemeClr val="bg2"/>
                </a:solidFill>
                <a:latin typeface="Helvetica" charset="0"/>
                <a:cs typeface="+mn-cs"/>
              </a:rPr>
              <a:t>Carlsbad, CA | Washington, DC | Exeter, UK | Singapore | www.telegeography.com | </a:t>
            </a:r>
            <a:r>
              <a:rPr lang="en-US" sz="900" dirty="0" err="1">
                <a:solidFill>
                  <a:schemeClr val="bg2"/>
                </a:solidFill>
                <a:latin typeface="Helvetica" charset="0"/>
                <a:cs typeface="+mn-cs"/>
              </a:rPr>
              <a:t>info@telegeography.com</a:t>
            </a:r>
            <a:endParaRPr lang="en-US" sz="900" dirty="0">
              <a:solidFill>
                <a:schemeClr val="bg2"/>
              </a:solidFill>
              <a:latin typeface="Helvetica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Flat Earth Theory:</a:t>
            </a:r>
            <a:br>
              <a:rPr lang="en-US" dirty="0"/>
            </a:br>
            <a:r>
              <a:rPr lang="en-US" dirty="0"/>
              <a:t>Convergence of Prices Around the </a:t>
            </a:r>
            <a:r>
              <a:rPr lang="en-US" dirty="0" smtClean="0"/>
              <a:t>World</a:t>
            </a:r>
            <a:br>
              <a:rPr lang="en-US" dirty="0" smtClean="0"/>
            </a:br>
            <a:r>
              <a:rPr lang="en-US" dirty="0" smtClean="0"/>
              <a:t>(Middle East Edition)</a:t>
            </a:r>
            <a:endParaRPr lang="en-US" dirty="0" smtClean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Alan Mauldin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TeleGeography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MENOG 15 Dubai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April 1, 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charset="0"/>
                <a:ea typeface="ＭＳ Ｐゴシック" charset="0"/>
              </a:rPr>
              <a:t>Price </a:t>
            </a:r>
            <a:r>
              <a:rPr lang="en-US" dirty="0">
                <a:latin typeface="Georgia" charset="0"/>
                <a:ea typeface="ＭＳ Ｐゴシック" charset="0"/>
              </a:rPr>
              <a:t>Differences </a:t>
            </a:r>
            <a:r>
              <a:rPr lang="en-US" dirty="0" smtClean="0">
                <a:latin typeface="Georgia" charset="0"/>
                <a:ea typeface="ＭＳ Ｐゴシック" charset="0"/>
              </a:rPr>
              <a:t>Are Narrowing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1066800"/>
            <a:ext cx="77508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latin typeface="Helvetica"/>
                <a:cs typeface="Helvetica"/>
              </a:rPr>
              <a:t>10 Gbps Wavelength Lease Price Multiples over London-New York</a:t>
            </a:r>
            <a:endParaRPr lang="en-US" sz="2000" dirty="0">
              <a:latin typeface="Helvetica"/>
              <a:cs typeface="Helvetic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93" y="1659637"/>
            <a:ext cx="6783813" cy="435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3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Are Prices Converging?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Length? No.</a:t>
            </a:r>
          </a:p>
          <a:p>
            <a:pPr lvl="1">
              <a:defRPr/>
            </a:pPr>
            <a:r>
              <a:rPr lang="en-US" dirty="0" smtClean="0"/>
              <a:t> New cables are not significantly shorter than existing systems.</a:t>
            </a:r>
          </a:p>
          <a:p>
            <a:pPr lvl="1">
              <a:defRPr/>
            </a:pPr>
            <a:r>
              <a:rPr lang="en-US" dirty="0" smtClean="0"/>
              <a:t>More importantly, pricing on some routes increasingly is based on the incremental </a:t>
            </a:r>
            <a:r>
              <a:rPr lang="en-US" i="1" dirty="0" smtClean="0"/>
              <a:t>upgrade</a:t>
            </a:r>
            <a:r>
              <a:rPr lang="en-US" dirty="0" smtClean="0"/>
              <a:t> costs (which does not account for distance), instead of </a:t>
            </a:r>
            <a:r>
              <a:rPr lang="en-US" i="1" dirty="0" smtClean="0"/>
              <a:t>construction</a:t>
            </a:r>
            <a:r>
              <a:rPr lang="en-US" dirty="0" smtClean="0"/>
              <a:t> costs.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93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Distance versus Price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38063" y="1219200"/>
            <a:ext cx="64584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000" dirty="0" smtClean="0">
                <a:latin typeface="Helvetica"/>
                <a:cs typeface="Helvetica"/>
              </a:rPr>
              <a:t>Length and Price Multiple over London-New York, 2014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36" y="1837255"/>
            <a:ext cx="6321886" cy="405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5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Are Prices Converging?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Length? No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Competition? Yes.</a:t>
            </a:r>
          </a:p>
          <a:p>
            <a:pPr lvl="1">
              <a:defRPr/>
            </a:pPr>
            <a:r>
              <a:rPr lang="en-US" dirty="0" smtClean="0"/>
              <a:t>Competition increased on some routes, many new cables since 2008.</a:t>
            </a:r>
            <a:endParaRPr lang="en-US" dirty="0"/>
          </a:p>
          <a:p>
            <a:pPr lvl="2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9378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New Cables’ Impact Varies by Route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15832" y="1219200"/>
            <a:ext cx="53028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000" dirty="0" smtClean="0">
                <a:latin typeface="Helvetica"/>
                <a:cs typeface="Helvetica"/>
              </a:rPr>
              <a:t>Number of New Cables by Route, 2008-2014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14" y="1868761"/>
            <a:ext cx="6232729" cy="399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58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Are Prices Converging?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Length? No</a:t>
            </a:r>
            <a:endParaRPr lang="en-US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Competition? Yes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Supply? Yes</a:t>
            </a:r>
          </a:p>
          <a:p>
            <a:pPr lvl="1">
              <a:defRPr/>
            </a:pPr>
            <a:r>
              <a:rPr lang="en-US" dirty="0" smtClean="0"/>
              <a:t>Similar volumes of lit capacity on cables lead to similar unit costs for upgrades.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0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Capacity per Cable Becoming Similar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26171" y="1219200"/>
            <a:ext cx="60822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000" dirty="0" smtClean="0">
                <a:latin typeface="Helvetica"/>
                <a:cs typeface="Helvetica"/>
              </a:rPr>
              <a:t>Average Lit Capacity on 3 Highest-Capacity Cables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136" y="1845040"/>
            <a:ext cx="6312686" cy="403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0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Are Prices Converging?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Length? No</a:t>
            </a:r>
            <a:endParaRPr lang="en-US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Competition? Yes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Supply? Yes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Network design changes? Yes</a:t>
            </a:r>
          </a:p>
          <a:p>
            <a:pPr lvl="1">
              <a:defRPr/>
            </a:pPr>
            <a:r>
              <a:rPr lang="en-US" dirty="0" smtClean="0"/>
              <a:t>Less equipment required with express routes and OADMs branching units</a:t>
            </a:r>
          </a:p>
          <a:p>
            <a:pPr lvl="1">
              <a:defRPr/>
            </a:pPr>
            <a:r>
              <a:rPr lang="en-US" dirty="0" smtClean="0"/>
              <a:t>Better integration of backhaul reduces city-to-city prices.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58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Prospects for Further Transport Price Convergence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Competition is increasing (SMW-5 and AAE-1 in 2016)</a:t>
            </a:r>
            <a:endParaRPr lang="en-US" dirty="0"/>
          </a:p>
          <a:p>
            <a:pPr>
              <a:defRPr/>
            </a:pPr>
            <a:r>
              <a:rPr lang="en-US" dirty="0" smtClean="0"/>
              <a:t>Ability to further improve network design with OADM branching units and more landings directly in </a:t>
            </a:r>
            <a:r>
              <a:rPr lang="en-US" dirty="0" err="1" smtClean="0"/>
              <a:t>colo</a:t>
            </a:r>
            <a:r>
              <a:rPr lang="en-US" dirty="0" smtClean="0"/>
              <a:t> sites to reduce upgrade costs.</a:t>
            </a:r>
          </a:p>
          <a:p>
            <a:pPr>
              <a:defRPr/>
            </a:pPr>
            <a:r>
              <a:rPr lang="en-US" dirty="0" smtClean="0"/>
              <a:t>Prices on major routes will continue to converge, but a single global price between any two locations may never occur given disparities in underlying demand and costs.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58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1362075"/>
          </a:xfrm>
        </p:spPr>
        <p:txBody>
          <a:bodyPr/>
          <a:lstStyle/>
          <a:p>
            <a:pPr algn="ctr"/>
            <a:r>
              <a:rPr lang="en-US" dirty="0" err="1" smtClean="0"/>
              <a:t>Ip</a:t>
            </a:r>
            <a:r>
              <a:rPr lang="en-US" dirty="0" smtClean="0"/>
              <a:t> Transit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8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Original Flat Earth Theory</a:t>
            </a:r>
            <a:endParaRPr lang="en-US" dirty="0"/>
          </a:p>
        </p:txBody>
      </p:sp>
      <p:pic>
        <p:nvPicPr>
          <p:cNvPr id="3" name="Picture 2" descr="FLATMA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932"/>
            <a:ext cx="7818366" cy="3352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eorgia" charset="0"/>
                <a:ea typeface="ＭＳ Ｐゴシック" charset="0"/>
              </a:rPr>
              <a:t>Relative “Flatness” Already Exists in Europe and North America</a:t>
            </a:r>
            <a:endParaRPr lang="en-US" dirty="0">
              <a:latin typeface="Georgia" charset="0"/>
              <a:ea typeface="ＭＳ Ｐゴシック" charset="0"/>
            </a:endParaRPr>
          </a:p>
        </p:txBody>
      </p:sp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533400" y="1276350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latin typeface="Helvetica"/>
                <a:cs typeface="Helvetica"/>
              </a:rPr>
              <a:t>10 GigE IP Transit Prices for Selected Carriers, Q4 2014</a:t>
            </a:r>
            <a:endParaRPr lang="en-US" sz="2000" dirty="0">
              <a:latin typeface="Helvetica"/>
              <a:cs typeface="Helvetic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438" y="1765370"/>
            <a:ext cx="6452642" cy="41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2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eorgia" charset="0"/>
                <a:ea typeface="ＭＳ Ｐゴシック" charset="0"/>
              </a:rPr>
              <a:t>Similar Prices Even Outside of Major Hubs too</a:t>
            </a:r>
            <a:endParaRPr lang="en-US" dirty="0">
              <a:latin typeface="Georgia" charset="0"/>
              <a:ea typeface="ＭＳ Ｐゴシック" charset="0"/>
            </a:endParaRPr>
          </a:p>
        </p:txBody>
      </p:sp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533400" y="1276350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latin typeface="Helvetica"/>
                <a:cs typeface="Helvetica"/>
              </a:rPr>
              <a:t>Median 10 GigE IP Transit Prices, Q4 2014</a:t>
            </a:r>
            <a:endParaRPr lang="en-US" sz="2000" dirty="0">
              <a:latin typeface="Helvetica"/>
              <a:cs typeface="Helvetic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49" y="1833409"/>
            <a:ext cx="6731620" cy="402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32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ＭＳ Ｐゴシック" charset="0"/>
              </a:rPr>
              <a:t>IPT Prices Dropping Rapidly Especially in the Middle East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93698" y="1447800"/>
            <a:ext cx="47566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latin typeface="Helvetica"/>
                <a:cs typeface="Helvetica"/>
              </a:rPr>
              <a:t>10 GigE IP Transit Price Range in Dubai</a:t>
            </a:r>
            <a:endParaRPr lang="en-US" sz="2000" dirty="0">
              <a:latin typeface="Helvetica"/>
              <a:cs typeface="Helvetic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474" y="1951646"/>
            <a:ext cx="6821052" cy="376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1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 charset="0"/>
                <a:ea typeface="ＭＳ Ｐゴシック" charset="0"/>
              </a:rPr>
              <a:t>Prices Not Always “Flattening”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37906" y="1104900"/>
            <a:ext cx="5668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latin typeface="Helvetica"/>
                <a:cs typeface="Helvetica"/>
              </a:rPr>
              <a:t>10 GigE IP Transit Price Multiples over Frankfurt</a:t>
            </a:r>
            <a:endParaRPr lang="en-US" sz="2000" dirty="0">
              <a:latin typeface="Helvetica"/>
              <a:cs typeface="Helvetic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673" y="1640632"/>
            <a:ext cx="6814654" cy="438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67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Factors Influence IPT Price Convergence?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Transport prices – outside of major U.S. and European cities,  </a:t>
            </a:r>
            <a:r>
              <a:rPr lang="en-US" dirty="0"/>
              <a:t>IPT prices </a:t>
            </a:r>
            <a:r>
              <a:rPr lang="en-US" dirty="0" smtClean="0"/>
              <a:t>often reflect </a:t>
            </a:r>
            <a:r>
              <a:rPr lang="en-US" dirty="0"/>
              <a:t>the cost </a:t>
            </a:r>
            <a:r>
              <a:rPr lang="en-US" dirty="0" smtClean="0"/>
              <a:t>of transport to </a:t>
            </a:r>
            <a:r>
              <a:rPr lang="en-US" dirty="0"/>
              <a:t>a hub </a:t>
            </a:r>
            <a:r>
              <a:rPr lang="en-US" dirty="0" smtClean="0"/>
              <a:t>city.</a:t>
            </a:r>
          </a:p>
          <a:p>
            <a:pPr lvl="1">
              <a:defRPr/>
            </a:pPr>
            <a:r>
              <a:rPr lang="en-US" dirty="0"/>
              <a:t>H</a:t>
            </a:r>
            <a:r>
              <a:rPr lang="en-US" dirty="0" smtClean="0"/>
              <a:t>igher transport prices -&gt; Higher IPT prices.</a:t>
            </a:r>
          </a:p>
          <a:p>
            <a:pPr>
              <a:defRPr/>
            </a:pPr>
            <a:r>
              <a:rPr lang="en-US" dirty="0" smtClean="0"/>
              <a:t>Type of </a:t>
            </a:r>
            <a:r>
              <a:rPr lang="en-US" dirty="0"/>
              <a:t>c</a:t>
            </a:r>
            <a:r>
              <a:rPr lang="en-US" dirty="0" smtClean="0"/>
              <a:t>ompetition.</a:t>
            </a:r>
          </a:p>
          <a:p>
            <a:pPr lvl="1">
              <a:defRPr/>
            </a:pPr>
            <a:r>
              <a:rPr lang="en-US" dirty="0" smtClean="0"/>
              <a:t>IPT providers offering low-price service do not exist all over the world.</a:t>
            </a:r>
          </a:p>
          <a:p>
            <a:pPr>
              <a:defRPr/>
            </a:pPr>
            <a:r>
              <a:rPr lang="en-US" dirty="0" smtClean="0"/>
              <a:t>Expensive backhaul/cross-connects</a:t>
            </a:r>
          </a:p>
        </p:txBody>
      </p:sp>
    </p:spTree>
    <p:extLst>
      <p:ext uri="{BB962C8B-B14F-4D97-AF65-F5344CB8AC3E}">
        <p14:creationId xmlns:p14="http://schemas.microsoft.com/office/powerpoint/2010/main" val="2082614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Outlook for the Middle 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Transport prices between the Middle East and Europe are becoming more similar to other major routes, increased erosion expected with new cables.</a:t>
            </a:r>
          </a:p>
          <a:p>
            <a:pPr>
              <a:defRPr/>
            </a:pPr>
            <a:r>
              <a:rPr lang="en-US" dirty="0" smtClean="0"/>
              <a:t>Difference between Middle East and European IP transit prices have narrowed substantially, but cross-connect and backhaul prices remain relatively expensive.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Outlook for the Middle 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Lower prices for transport and IPT, along with regional interconnection facilities (e.g. </a:t>
            </a:r>
            <a:r>
              <a:rPr lang="en-US" dirty="0" err="1" smtClean="0"/>
              <a:t>Smarthub</a:t>
            </a:r>
            <a:r>
              <a:rPr lang="en-US" dirty="0" smtClean="0"/>
              <a:t> and </a:t>
            </a:r>
            <a:r>
              <a:rPr lang="en-US" dirty="0" err="1" smtClean="0"/>
              <a:t>Datamena</a:t>
            </a:r>
            <a:r>
              <a:rPr lang="en-US" dirty="0" smtClean="0"/>
              <a:t>) helping to move more content to the region.</a:t>
            </a:r>
          </a:p>
          <a:p>
            <a:pPr>
              <a:defRPr/>
            </a:pPr>
            <a:r>
              <a:rPr lang="en-US" dirty="0" smtClean="0"/>
              <a:t>Networks remain primarily focused on connecting to </a:t>
            </a:r>
            <a:r>
              <a:rPr lang="en-US" dirty="0" smtClean="0"/>
              <a:t>Europe—substantial </a:t>
            </a:r>
            <a:r>
              <a:rPr lang="en-US" dirty="0" smtClean="0"/>
              <a:t>investments have been and are still being made for subsea and terrestrial routes.  </a:t>
            </a:r>
          </a:p>
        </p:txBody>
      </p:sp>
    </p:spTree>
    <p:extLst>
      <p:ext uri="{BB962C8B-B14F-4D97-AF65-F5344CB8AC3E}">
        <p14:creationId xmlns:p14="http://schemas.microsoft.com/office/powerpoint/2010/main" val="383839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0100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0100"/>
                </a:solidFill>
                <a:latin typeface="Georgia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0100"/>
                </a:solidFill>
                <a:latin typeface="Georgia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0100"/>
                </a:solidFill>
                <a:latin typeface="Georgia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0100"/>
                </a:solidFill>
                <a:latin typeface="Georgia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A0100"/>
                </a:solidFill>
                <a:latin typeface="Georgia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A0100"/>
                </a:solidFill>
                <a:latin typeface="Georgia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A0100"/>
                </a:solidFill>
                <a:latin typeface="Georgia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A0100"/>
                </a:solidFill>
                <a:latin typeface="Georgia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dirty="0" smtClean="0">
                <a:cs typeface="+mj-cs"/>
              </a:rPr>
              <a:t>Thank You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2667000"/>
            <a:ext cx="6400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Alan Mauldin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dirty="0" err="1" smtClean="0">
                <a:cs typeface="+mn-cs"/>
              </a:rPr>
              <a:t>amauldin@telegeography.com</a:t>
            </a:r>
            <a:endParaRPr lang="en-US" dirty="0" smtClean="0">
              <a:cs typeface="+mn-cs"/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New Flat Earth Theory</a:t>
            </a:r>
            <a:endParaRPr lang="en-US" dirty="0"/>
          </a:p>
        </p:txBody>
      </p:sp>
      <p:pic>
        <p:nvPicPr>
          <p:cNvPr id="3" name="Picture 2" descr="the_world_is_fl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303222"/>
            <a:ext cx="3191990" cy="479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5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84582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T</a:t>
            </a:r>
            <a:r>
              <a:rPr lang="en-US" dirty="0" smtClean="0"/>
              <a:t>he Flat Earth Theory and Global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Prices of transport and IP transit are constantly declining.</a:t>
            </a:r>
          </a:p>
          <a:p>
            <a:pPr>
              <a:defRPr/>
            </a:pPr>
            <a:r>
              <a:rPr lang="en-US" dirty="0" smtClean="0"/>
              <a:t>Have prices become “flat” (similar) across major world regions and routes?</a:t>
            </a:r>
          </a:p>
          <a:p>
            <a:pPr>
              <a:defRPr/>
            </a:pPr>
            <a:r>
              <a:rPr lang="en-US" dirty="0" smtClean="0"/>
              <a:t>If so, why may this be happening?  </a:t>
            </a:r>
          </a:p>
          <a:p>
            <a:pPr>
              <a:defRPr/>
            </a:pPr>
            <a:r>
              <a:rPr lang="en-US" dirty="0" smtClean="0"/>
              <a:t>What are the prospects for more “flattening”?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86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Words Of 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TeleGeography has collected pricing data anonymously from operators around the world since 2002.</a:t>
            </a:r>
          </a:p>
          <a:p>
            <a:pPr>
              <a:defRPr/>
            </a:pPr>
            <a:r>
              <a:rPr lang="en-US" dirty="0" smtClean="0"/>
              <a:t>Prices shown here are </a:t>
            </a:r>
            <a:r>
              <a:rPr lang="en-US" i="1" u="sng" dirty="0" smtClean="0"/>
              <a:t>median</a:t>
            </a:r>
            <a:r>
              <a:rPr lang="en-US" dirty="0" smtClean="0"/>
              <a:t> prices for a </a:t>
            </a:r>
            <a:r>
              <a:rPr lang="en-US" i="1" u="sng" dirty="0" smtClean="0"/>
              <a:t>single</a:t>
            </a:r>
            <a:r>
              <a:rPr lang="en-US" dirty="0" smtClean="0"/>
              <a:t> unit for a </a:t>
            </a:r>
            <a:r>
              <a:rPr lang="en-US" i="1" u="sng" dirty="0" smtClean="0"/>
              <a:t>one</a:t>
            </a:r>
            <a:r>
              <a:rPr lang="en-US" dirty="0" smtClean="0"/>
              <a:t>-year term.</a:t>
            </a:r>
          </a:p>
          <a:p>
            <a:pPr lvl="1">
              <a:defRPr/>
            </a:pPr>
            <a:r>
              <a:rPr lang="en-US" dirty="0" smtClean="0"/>
              <a:t>A broad range of prices exists in the market. </a:t>
            </a:r>
          </a:p>
          <a:p>
            <a:pPr lvl="1">
              <a:defRPr/>
            </a:pPr>
            <a:r>
              <a:rPr lang="en-US" dirty="0" smtClean="0"/>
              <a:t>Substantial discounts exist for higher volumes and longer terms.</a:t>
            </a:r>
          </a:p>
          <a:p>
            <a:pPr lvl="1">
              <a:defRPr/>
            </a:pPr>
            <a:r>
              <a:rPr lang="en-US" dirty="0" smtClean="0"/>
              <a:t>Discounts also exist depending on </a:t>
            </a:r>
            <a:r>
              <a:rPr lang="en-US" i="1" dirty="0" smtClean="0"/>
              <a:t>who</a:t>
            </a:r>
            <a:r>
              <a:rPr lang="en-US" dirty="0" smtClean="0"/>
              <a:t> you are (what is the broader commercial relationship and type of the customer).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7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Transport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92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 smtClean="0"/>
              <a:t>Prices Perpetually Decline</a:t>
            </a:r>
            <a:endParaRPr lang="en-US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948490" y="1143000"/>
            <a:ext cx="72470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latin typeface="Helvetica"/>
                <a:cs typeface="Helvetica"/>
              </a:rPr>
              <a:t>Median Monthly 10 Gbps Wavelength Lease Price, 2010-2014</a:t>
            </a:r>
            <a:endParaRPr lang="en-US" sz="2000" dirty="0">
              <a:latin typeface="Helvetica"/>
              <a:cs typeface="Helvetic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38" y="1683075"/>
            <a:ext cx="7156324" cy="430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331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Factors that Explain (Submarine) Transport Price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Length</a:t>
            </a:r>
          </a:p>
          <a:p>
            <a:pPr lvl="1">
              <a:defRPr/>
            </a:pPr>
            <a:r>
              <a:rPr lang="en-US" dirty="0"/>
              <a:t>Longer cables require more fiber and repeaters, use more power, and have higher maintenance costs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smtClean="0"/>
              <a:t>Competition</a:t>
            </a:r>
          </a:p>
          <a:p>
            <a:pPr lvl="1">
              <a:defRPr/>
            </a:pPr>
            <a:r>
              <a:rPr lang="en-US" dirty="0" smtClean="0"/>
              <a:t>More cables on a route should lead to lower prices.</a:t>
            </a:r>
          </a:p>
          <a:p>
            <a:pPr>
              <a:defRPr/>
            </a:pPr>
            <a:r>
              <a:rPr lang="en-US" dirty="0" smtClean="0"/>
              <a:t>Supply</a:t>
            </a:r>
          </a:p>
          <a:p>
            <a:pPr lvl="1">
              <a:defRPr/>
            </a:pPr>
            <a:r>
              <a:rPr lang="en-US" dirty="0" smtClean="0"/>
              <a:t>Higher-capacity cables have lower unit costs for O&amp;M and capacity upgrades, can charge lower prices.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7661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Factors that Explain (Submarine) Transport Price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Network Configuration</a:t>
            </a:r>
          </a:p>
          <a:p>
            <a:pPr lvl="1">
              <a:defRPr/>
            </a:pPr>
            <a:r>
              <a:rPr lang="en-US" dirty="0"/>
              <a:t>Direct subsea paths exist for London-New York and Los Angeles-Tokyo route, so no substantial difference in terminal equipment requirements.</a:t>
            </a:r>
          </a:p>
          <a:p>
            <a:pPr lvl="1">
              <a:defRPr/>
            </a:pPr>
            <a:r>
              <a:rPr lang="en-US" dirty="0"/>
              <a:t>For </a:t>
            </a:r>
            <a:r>
              <a:rPr lang="en-US" dirty="0" smtClean="0"/>
              <a:t>Fujairah-London, </a:t>
            </a:r>
            <a:r>
              <a:rPr lang="en-US" dirty="0"/>
              <a:t>multiple submarine </a:t>
            </a:r>
            <a:r>
              <a:rPr lang="en-US" dirty="0" smtClean="0"/>
              <a:t>segments and terrestrial </a:t>
            </a:r>
            <a:r>
              <a:rPr lang="en-US" dirty="0"/>
              <a:t>are used </a:t>
            </a:r>
            <a:r>
              <a:rPr lang="en-US" dirty="0" smtClean="0"/>
              <a:t>(</a:t>
            </a:r>
            <a:r>
              <a:rPr lang="en-US" dirty="0"/>
              <a:t>e.g. </a:t>
            </a:r>
            <a:r>
              <a:rPr lang="en-US" dirty="0" smtClean="0"/>
              <a:t>London-Marseilles-Alexandria-Suez-Fujairah) </a:t>
            </a:r>
            <a:r>
              <a:rPr lang="en-US" dirty="0"/>
              <a:t>which makes it inherently more expensive.</a:t>
            </a:r>
          </a:p>
          <a:p>
            <a:pPr lvl="1">
              <a:defRPr/>
            </a:pPr>
            <a:r>
              <a:rPr lang="en-US" dirty="0"/>
              <a:t>Not all cables serving a route are the same – e.g. different landings, availability of express fiber </a:t>
            </a:r>
            <a:r>
              <a:rPr lang="en-US" dirty="0" smtClean="0"/>
              <a:t>pairs.</a:t>
            </a:r>
            <a:endParaRPr lang="en-US" dirty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285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11044</TotalTime>
  <Words>852</Words>
  <Application>Microsoft Macintosh PowerPoint</Application>
  <PresentationFormat>On-screen Show (4:3)</PresentationFormat>
  <Paragraphs>95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The Flat Earth Theory: Convergence of Prices Around the World (Middle East Edition)</vt:lpstr>
      <vt:lpstr>The Original Flat Earth Theory</vt:lpstr>
      <vt:lpstr>The New Flat Earth Theory</vt:lpstr>
      <vt:lpstr>The Flat Earth Theory and Global Prices</vt:lpstr>
      <vt:lpstr>Words Of Caution</vt:lpstr>
      <vt:lpstr>Transport</vt:lpstr>
      <vt:lpstr>Prices Perpetually Decline</vt:lpstr>
      <vt:lpstr>Factors that Explain (Submarine) Transport Price Variance</vt:lpstr>
      <vt:lpstr>Factors that Explain (Submarine) Transport Price Variance</vt:lpstr>
      <vt:lpstr>Price Differences Are Narrowing</vt:lpstr>
      <vt:lpstr>Why Are Prices Converging?</vt:lpstr>
      <vt:lpstr>Distance versus Price</vt:lpstr>
      <vt:lpstr>Why Are Prices Converging?</vt:lpstr>
      <vt:lpstr>New Cables’ Impact Varies by Route</vt:lpstr>
      <vt:lpstr>Why Are Prices Converging?</vt:lpstr>
      <vt:lpstr>Capacity per Cable Becoming Similar</vt:lpstr>
      <vt:lpstr>Why Are Prices Converging?</vt:lpstr>
      <vt:lpstr>Prospects for Further Transport Price Convergence</vt:lpstr>
      <vt:lpstr>Ip Transit</vt:lpstr>
      <vt:lpstr>Relative “Flatness” Already Exists in Europe and North America</vt:lpstr>
      <vt:lpstr>Similar Prices Even Outside of Major Hubs too</vt:lpstr>
      <vt:lpstr>IPT Prices Dropping Rapidly Especially in the Middle East</vt:lpstr>
      <vt:lpstr>Prices Not Always “Flattening”</vt:lpstr>
      <vt:lpstr>What Factors Influence IPT Price Convergence?</vt:lpstr>
      <vt:lpstr>Outlook for the Middle East</vt:lpstr>
      <vt:lpstr>Outlook for the Middle East</vt:lpstr>
      <vt:lpstr>PowerPoint Presentation</vt:lpstr>
    </vt:vector>
  </TitlesOfParts>
  <Company>PriMetrica,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Markus Krisetya</dc:creator>
  <cp:lastModifiedBy>Alan Mauldin</cp:lastModifiedBy>
  <cp:revision>400</cp:revision>
  <dcterms:created xsi:type="dcterms:W3CDTF">2011-05-02T15:30:34Z</dcterms:created>
  <dcterms:modified xsi:type="dcterms:W3CDTF">2015-03-27T09:24:32Z</dcterms:modified>
</cp:coreProperties>
</file>