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67" r:id="rId3"/>
    <p:sldId id="293" r:id="rId4"/>
    <p:sldId id="288" r:id="rId5"/>
    <p:sldId id="285" r:id="rId6"/>
    <p:sldId id="286" r:id="rId7"/>
    <p:sldId id="287" r:id="rId8"/>
    <p:sldId id="291" r:id="rId9"/>
    <p:sldId id="284" r:id="rId10"/>
    <p:sldId id="290" r:id="rId11"/>
    <p:sldId id="289" r:id="rId12"/>
    <p:sldId id="278" r:id="rId13"/>
    <p:sldId id="276" r:id="rId14"/>
    <p:sldId id="262" r:id="rId15"/>
    <p:sldId id="269" r:id="rId16"/>
    <p:sldId id="280" r:id="rId17"/>
    <p:sldId id="266" r:id="rId18"/>
    <p:sldId id="259" r:id="rId19"/>
    <p:sldId id="260" r:id="rId20"/>
    <p:sldId id="264" r:id="rId21"/>
    <p:sldId id="283" r:id="rId22"/>
    <p:sldId id="265" r:id="rId23"/>
    <p:sldId id="261" r:id="rId24"/>
    <p:sldId id="263" r:id="rId25"/>
    <p:sldId id="268" r:id="rId26"/>
    <p:sldId id="275" r:id="rId27"/>
    <p:sldId id="279" r:id="rId28"/>
    <p:sldId id="294" r:id="rId29"/>
    <p:sldId id="258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2AF34"/>
    <a:srgbClr val="FFFFFF"/>
    <a:srgbClr val="B0B5BD"/>
    <a:srgbClr val="EFEFEF"/>
    <a:srgbClr val="A3A8AF"/>
    <a:srgbClr val="C3C9D2"/>
    <a:srgbClr val="72AD44"/>
    <a:srgbClr val="457B42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6266" autoAdjust="0"/>
    <p:restoredTop sz="94700" autoAdjust="0"/>
  </p:normalViewPr>
  <p:slideViewPr>
    <p:cSldViewPr snapToGrid="0" snapToObjects="1">
      <p:cViewPr varScale="1">
        <p:scale>
          <a:sx n="134" d="100"/>
          <a:sy n="134" d="100"/>
        </p:scale>
        <p:origin x="-120" y="-5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5D368-0BFC-044B-9370-99651BE63972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F9828-9724-C049-AD07-0F8872CB3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521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F9828-9724-C049-AD07-0F8872CB30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972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F9828-9724-C049-AD07-0F8872CB30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972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F9828-9724-C049-AD07-0F8872CB30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881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fewer</a:t>
            </a:r>
            <a:r>
              <a:rPr lang="en-US" baseline="0" dirty="0" smtClean="0"/>
              <a:t> Tier 1 ISPs and they have the largest number of routes. Many Tier 1s reside in the US and many Tier 2s and Tier 1s in Asia and Europe.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F9828-9724-C049-AD07-0F8872CB30F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4209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F9828-9724-C049-AD07-0F8872CB30F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729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3990"/>
            <a:ext cx="6400800" cy="409057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37590"/>
            <a:ext cx="6400800" cy="45191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960065" cy="8572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93669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95163" cy="8572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8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7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1800" kern="1200">
          <a:solidFill>
            <a:srgbClr val="457B4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2AD44"/>
        </a:buClr>
        <a:buSzPct val="90000"/>
        <a:buFont typeface="Lucida Grande"/>
        <a:buChar char="❯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2AD44"/>
        </a:buClr>
        <a:buSzPct val="90000"/>
        <a:buFont typeface="Lucida Grande"/>
        <a:buChar char="❯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2AD44"/>
        </a:buClr>
        <a:buSzPct val="90000"/>
        <a:buFont typeface="Lucida Grande"/>
        <a:buChar char="❯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2AD44"/>
        </a:buClr>
        <a:buSzPct val="90000"/>
        <a:buFont typeface="Lucida Grande"/>
        <a:buChar char="❯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2AD44"/>
        </a:buClr>
        <a:buSzPct val="90000"/>
        <a:buFont typeface="Lucida Grande"/>
        <a:buChar char="❯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/>
              <a:t>Role IXPs and Peering Play in the Evolution of the Internet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MENOG14, Dubai, </a:t>
            </a:r>
            <a:r>
              <a:rPr lang="en-US" dirty="0" smtClean="0"/>
              <a:t>30-31</a:t>
            </a:r>
            <a:r>
              <a:rPr lang="en-US" dirty="0" smtClean="0"/>
              <a:t> March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Stephen </a:t>
            </a:r>
            <a:r>
              <a:rPr lang="en-US" dirty="0" smtClean="0"/>
              <a:t>Wilcox, President and CTO, IX Reach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and Key Observations of IXP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600" dirty="0" smtClean="0"/>
              <a:t>Large IXPs are starting to look more and more like networks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Offering SLAs (DE-CIX in 2008, AMS-IX in 2011)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Support for IXP resellers (e.g. IX Reach)</a:t>
            </a:r>
          </a:p>
          <a:p>
            <a:pPr lvl="1">
              <a:lnSpc>
                <a:spcPct val="120000"/>
              </a:lnSpc>
            </a:pPr>
            <a:r>
              <a:rPr lang="en-US" sz="5600" dirty="0"/>
              <a:t>Expanding geographically (both domestically and internationally) - becoming multi-site IXPs and using their </a:t>
            </a:r>
            <a:r>
              <a:rPr lang="en-US" sz="5600" dirty="0" smtClean="0"/>
              <a:t>‘brand’ </a:t>
            </a:r>
            <a:r>
              <a:rPr lang="en-US" sz="5600" dirty="0"/>
              <a:t>(e.g. France-IX Marseille, UAE-IX powered by DE-CIX, the US market and Open-IX community)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Extensive monitoring capabilities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Small IXPs </a:t>
            </a:r>
            <a:r>
              <a:rPr lang="en-US" sz="5600" dirty="0"/>
              <a:t>are expanding regionally and offering remote peering to bigger </a:t>
            </a:r>
            <a:r>
              <a:rPr lang="en-US" sz="5600" dirty="0" smtClean="0"/>
              <a:t>IXPs </a:t>
            </a:r>
            <a:r>
              <a:rPr lang="en-US" sz="5600" dirty="0"/>
              <a:t>(e.g. LU-CIX’s Central European Peering Hub</a:t>
            </a:r>
          </a:p>
          <a:p>
            <a:pPr lvl="1">
              <a:lnSpc>
                <a:spcPct val="120000"/>
              </a:lnSpc>
            </a:pPr>
            <a:r>
              <a:rPr lang="en-US" sz="5600" dirty="0"/>
              <a:t>Some have their own partial networks and offer connectivity - anything to help connect new </a:t>
            </a:r>
            <a:r>
              <a:rPr lang="en-US" sz="5600" dirty="0" smtClean="0"/>
              <a:t>members</a:t>
            </a:r>
            <a:br>
              <a:rPr lang="en-US" sz="5600" dirty="0" smtClean="0"/>
            </a:br>
            <a:endParaRPr lang="en-US" sz="5600" dirty="0"/>
          </a:p>
          <a:p>
            <a:pPr>
              <a:lnSpc>
                <a:spcPct val="120000"/>
              </a:lnSpc>
            </a:pPr>
            <a:r>
              <a:rPr lang="en-US" sz="5600" dirty="0"/>
              <a:t>It is becoming increasingly difficult to differentiate between international and local peering, and Networks and Internet </a:t>
            </a:r>
            <a:r>
              <a:rPr lang="en-US" sz="5600" dirty="0" smtClean="0"/>
              <a:t>Exchanges</a:t>
            </a:r>
            <a:endParaRPr lang="en-US" sz="5600" dirty="0"/>
          </a:p>
          <a:p>
            <a:pPr lvl="1">
              <a:lnSpc>
                <a:spcPct val="12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9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Peering Patterns Geographically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Lack of local peering infrastructure normally means </a:t>
            </a:r>
            <a:r>
              <a:rPr lang="en-US" dirty="0" smtClean="0"/>
              <a:t>higher bandwidth pricing </a:t>
            </a:r>
            <a:r>
              <a:rPr lang="en-GB" dirty="0" smtClean="0"/>
              <a:t>in many emerging markets (history repeating itself)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Traffic is sent </a:t>
            </a:r>
            <a:r>
              <a:rPr lang="en-GB" dirty="0"/>
              <a:t>internationally that would be more economical to keep </a:t>
            </a:r>
            <a:r>
              <a:rPr lang="en-GB" dirty="0" smtClean="0"/>
              <a:t>local, e.g. as seen in </a:t>
            </a:r>
            <a:r>
              <a:rPr lang="en-GB" dirty="0"/>
              <a:t>the Middle </a:t>
            </a:r>
            <a:r>
              <a:rPr lang="en-GB" dirty="0" smtClean="0"/>
              <a:t>East and parts of </a:t>
            </a:r>
            <a:r>
              <a:rPr lang="en-GB" dirty="0" err="1" smtClean="0"/>
              <a:t>AsiaPac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The US, historically, didn’t have the same commercial drivers being dominated by national Tier1s. IXPs were often commercially operated by these operators e.g. </a:t>
            </a:r>
            <a:r>
              <a:rPr lang="en-GB" dirty="0" err="1" smtClean="0"/>
              <a:t>Worldcom</a:t>
            </a:r>
            <a:r>
              <a:rPr lang="en-GB" dirty="0" smtClean="0"/>
              <a:t> and later as a secondary value add service e.g. Equinix and Telehouse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Expanding IXPs helps keep local traffic local, unburdens expensive interregional links and stimulates investment in local networks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15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European </a:t>
            </a:r>
            <a:r>
              <a:rPr lang="en-US" b="1" dirty="0"/>
              <a:t>IXP M</a:t>
            </a:r>
            <a:r>
              <a:rPr lang="en-US" b="1" dirty="0" smtClean="0"/>
              <a:t>odel </a:t>
            </a:r>
            <a:r>
              <a:rPr lang="en-US" b="1" dirty="0" err="1" smtClean="0"/>
              <a:t>Vs</a:t>
            </a:r>
            <a:r>
              <a:rPr lang="en-US" b="1" dirty="0" smtClean="0"/>
              <a:t> the US IXP Model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337569"/>
            <a:ext cx="8229600" cy="805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2AD44"/>
              </a:buClr>
              <a:buSzPct val="90000"/>
              <a:buFont typeface="Lucida Grande"/>
              <a:buChar char="❯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2AD44"/>
              </a:buClr>
              <a:buSzPct val="90000"/>
              <a:buFont typeface="Lucida Grande"/>
              <a:buChar char="❯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2AD44"/>
              </a:buClr>
              <a:buSzPct val="90000"/>
              <a:buFont typeface="Lucida Grande"/>
              <a:buChar char="❯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2AD44"/>
              </a:buClr>
              <a:buSzPct val="90000"/>
              <a:buFont typeface="Lucida Grande"/>
              <a:buChar char="❯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2AD44"/>
              </a:buClr>
              <a:buSzPct val="90000"/>
              <a:buFont typeface="Lucida Grande"/>
              <a:buChar char="❯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3323787" cy="3591549"/>
          </a:xfrm>
        </p:spPr>
        <p:txBody>
          <a:bodyPr>
            <a:normAutofit/>
          </a:bodyPr>
          <a:lstStyle/>
          <a:p>
            <a:r>
              <a:rPr lang="en-US" sz="1800" dirty="0"/>
              <a:t>Managed non-profit IXPs are now moving to the USA with the support of the Association </a:t>
            </a:r>
            <a:r>
              <a:rPr lang="en-US" sz="1800" dirty="0" smtClean="0"/>
              <a:t>Open-IX</a:t>
            </a:r>
            <a:endParaRPr lang="en-US" sz="1800" dirty="0"/>
          </a:p>
          <a:p>
            <a:r>
              <a:rPr lang="en-US" sz="1800" dirty="0"/>
              <a:t>North American IXP marketplace is dominated by for-profit </a:t>
            </a:r>
            <a:r>
              <a:rPr lang="en-US" sz="1800" dirty="0" smtClean="0"/>
              <a:t>IXPs</a:t>
            </a:r>
            <a:endParaRPr lang="en-US" sz="1800" dirty="0"/>
          </a:p>
          <a:p>
            <a:r>
              <a:rPr lang="en-US" sz="1800" dirty="0"/>
              <a:t>IXPs in North America have less </a:t>
            </a:r>
            <a:r>
              <a:rPr lang="en-US" sz="1800" dirty="0" err="1"/>
              <a:t>peerings</a:t>
            </a:r>
            <a:r>
              <a:rPr lang="en-US" sz="1800" dirty="0"/>
              <a:t> </a:t>
            </a:r>
            <a:r>
              <a:rPr lang="en-US" sz="1800" dirty="0" smtClean="0"/>
              <a:t>historically</a:t>
            </a:r>
            <a:endParaRPr lang="en-US" sz="1800" dirty="0"/>
          </a:p>
          <a:p>
            <a:pPr marL="0" indent="0">
              <a:buNone/>
            </a:pPr>
            <a:endParaRPr lang="en-GB" sz="2000" dirty="0" smtClean="0"/>
          </a:p>
        </p:txBody>
      </p:sp>
      <p:pic>
        <p:nvPicPr>
          <p:cNvPr id="8" name="Picture 7" descr="Screen Shot 2014-01-16 at 18.30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910868" y="1200150"/>
            <a:ext cx="5126888" cy="3252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7265" y="4669018"/>
            <a:ext cx="1616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"/>
                <a:cs typeface="Helvetica Neue"/>
              </a:rPr>
              <a:t>Source: Euro-ix</a:t>
            </a:r>
            <a:endParaRPr lang="en-US" sz="1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68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2-30 at 15.38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772188" y="205979"/>
            <a:ext cx="5364735" cy="4806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000" y="4643600"/>
            <a:ext cx="1616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"/>
                <a:cs typeface="Helvetica Neue"/>
              </a:rPr>
              <a:t>Source: PCH</a:t>
            </a:r>
            <a:endParaRPr lang="en-US" sz="1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01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Peering </a:t>
            </a:r>
            <a:r>
              <a:rPr lang="en-US" b="1" dirty="0" err="1"/>
              <a:t>v</a:t>
            </a:r>
            <a:r>
              <a:rPr lang="en-US" b="1" dirty="0" err="1" smtClean="0"/>
              <a:t>s</a:t>
            </a:r>
            <a:r>
              <a:rPr lang="en-US" b="1" dirty="0" smtClean="0"/>
              <a:t> Transit – A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600" dirty="0" smtClean="0"/>
              <a:t>Peering:</a:t>
            </a:r>
            <a:endParaRPr lang="en-US" sz="4600" dirty="0"/>
          </a:p>
          <a:p>
            <a:pPr>
              <a:lnSpc>
                <a:spcPct val="120000"/>
              </a:lnSpc>
            </a:pPr>
            <a:r>
              <a:rPr lang="en-US" sz="4600" dirty="0"/>
              <a:t>Settlement-free interconnection between two networks</a:t>
            </a:r>
          </a:p>
          <a:p>
            <a:pPr>
              <a:lnSpc>
                <a:spcPct val="120000"/>
              </a:lnSpc>
            </a:pPr>
            <a:r>
              <a:rPr lang="en-US" sz="4600" dirty="0"/>
              <a:t>Cost efficient</a:t>
            </a:r>
          </a:p>
          <a:p>
            <a:pPr>
              <a:lnSpc>
                <a:spcPct val="120000"/>
              </a:lnSpc>
            </a:pPr>
            <a:r>
              <a:rPr lang="en-US" sz="4600" dirty="0"/>
              <a:t>Traffic </a:t>
            </a:r>
            <a:r>
              <a:rPr lang="en-US" sz="4600" dirty="0" err="1"/>
              <a:t>optimisation</a:t>
            </a:r>
            <a:r>
              <a:rPr lang="en-US" sz="4600" dirty="0"/>
              <a:t> and low latency</a:t>
            </a:r>
          </a:p>
          <a:p>
            <a:pPr>
              <a:lnSpc>
                <a:spcPct val="120000"/>
              </a:lnSpc>
            </a:pPr>
            <a:r>
              <a:rPr lang="en-US" sz="4600" dirty="0"/>
              <a:t>Scalability and redundancy</a:t>
            </a:r>
          </a:p>
          <a:p>
            <a:pPr>
              <a:lnSpc>
                <a:spcPct val="120000"/>
              </a:lnSpc>
            </a:pPr>
            <a:r>
              <a:rPr lang="en-US" sz="4600" dirty="0"/>
              <a:t>Improved end-user experience – closer to the eyeballs</a:t>
            </a:r>
          </a:p>
          <a:p>
            <a:pPr>
              <a:lnSpc>
                <a:spcPct val="120000"/>
              </a:lnSpc>
            </a:pPr>
            <a:r>
              <a:rPr lang="en-US" sz="4600" dirty="0"/>
              <a:t>Community and marketing 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600" dirty="0" smtClean="0"/>
              <a:t>Transit:</a:t>
            </a:r>
            <a:endParaRPr lang="en-US" sz="4600" dirty="0"/>
          </a:p>
          <a:p>
            <a:pPr>
              <a:lnSpc>
                <a:spcPct val="120000"/>
              </a:lnSpc>
            </a:pPr>
            <a:r>
              <a:rPr lang="en-US" sz="4600" dirty="0"/>
              <a:t>Connecting smaller ISPs, for a fee, to the larger Internet</a:t>
            </a:r>
          </a:p>
          <a:p>
            <a:pPr>
              <a:lnSpc>
                <a:spcPct val="120000"/>
              </a:lnSpc>
            </a:pPr>
            <a:r>
              <a:rPr lang="en-US" sz="4600" dirty="0"/>
              <a:t>Historically more </a:t>
            </a:r>
            <a:r>
              <a:rPr lang="en-US" sz="4600" dirty="0" smtClean="0"/>
              <a:t>expensive</a:t>
            </a:r>
          </a:p>
          <a:p>
            <a:pPr>
              <a:lnSpc>
                <a:spcPct val="120000"/>
              </a:lnSpc>
            </a:pPr>
            <a:r>
              <a:rPr lang="en-US" sz="4600" dirty="0" smtClean="0"/>
              <a:t>No </a:t>
            </a:r>
            <a:r>
              <a:rPr lang="en-US" sz="4600" dirty="0"/>
              <a:t>control over routes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74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Influence from</a:t>
            </a:r>
            <a:r>
              <a:rPr lang="en-US" b="1" dirty="0" smtClean="0"/>
              <a:t> </a:t>
            </a:r>
            <a:r>
              <a:rPr lang="en-US" b="1" dirty="0" smtClean="0"/>
              <a:t>Remote Peering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789" dirty="0" smtClean="0"/>
              <a:t>AMS-IX, “75% of new members come from </a:t>
            </a:r>
            <a:r>
              <a:rPr lang="en-US" sz="3789" dirty="0" smtClean="0"/>
              <a:t>reseller partners”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No local infrastructure at the </a:t>
            </a:r>
            <a:r>
              <a:rPr lang="en-US" dirty="0" err="1" smtClean="0"/>
              <a:t>IXs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Typically bundled pricing and deployment </a:t>
            </a:r>
            <a:r>
              <a:rPr lang="en-US" dirty="0" smtClean="0"/>
              <a:t>model – One Stop Solution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Lower operational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capex</a:t>
            </a:r>
            <a:r>
              <a:rPr lang="en-US" dirty="0" smtClean="0"/>
              <a:t> costs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Fast turn up compared to traditional physical deployment (hours </a:t>
            </a:r>
            <a:r>
              <a:rPr lang="en-US" dirty="0" err="1" smtClean="0"/>
              <a:t>vs</a:t>
            </a:r>
            <a:r>
              <a:rPr lang="en-US" dirty="0" smtClean="0"/>
              <a:t> weeks)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Peering </a:t>
            </a:r>
            <a:r>
              <a:rPr lang="en-US" dirty="0"/>
              <a:t>is </a:t>
            </a:r>
            <a:r>
              <a:rPr lang="en-US" dirty="0" smtClean="0"/>
              <a:t>more </a:t>
            </a:r>
            <a:r>
              <a:rPr lang="en-US" dirty="0"/>
              <a:t>accessible to smaller/medium sized networks and developing </a:t>
            </a:r>
            <a:r>
              <a:rPr lang="en-US" dirty="0" smtClean="0"/>
              <a:t>markets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71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1-15 at 20.2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59650" y="332788"/>
            <a:ext cx="6597718" cy="46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63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5 at 20.27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08876" y="221143"/>
            <a:ext cx="6140265" cy="4695877"/>
          </a:xfrm>
          <a:prstGeom prst="rect">
            <a:avLst/>
          </a:prstGeom>
        </p:spPr>
      </p:pic>
      <p:pic>
        <p:nvPicPr>
          <p:cNvPr id="3" name="Picture 2" descr="Screen Shot 2014-03-25 at 16.36.3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3116961" y="2037493"/>
            <a:ext cx="1674735" cy="1033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8548" y="2558720"/>
            <a:ext cx="843552" cy="217965"/>
          </a:xfrm>
          <a:prstGeom prst="rect">
            <a:avLst/>
          </a:prstGeom>
          <a:solidFill>
            <a:srgbClr val="62A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Provider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39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Typical Peering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Open </a:t>
            </a:r>
            <a:r>
              <a:rPr lang="en-US" sz="2000" dirty="0" smtClean="0"/>
              <a:t>peering 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Selective peering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Restrictive/Closed peering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Similar sized ISPs peer together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Upstream providers sell Transit to lower Tiers when traffic is not balanced 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Forming network </a:t>
            </a:r>
            <a:r>
              <a:rPr lang="en-US" sz="2000" dirty="0"/>
              <a:t>of interconnections that creates the </a:t>
            </a:r>
            <a:r>
              <a:rPr lang="en-US" sz="2000" dirty="0" smtClean="0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32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looks a bit like this…</a:t>
            </a:r>
            <a:endParaRPr lang="en-US" b="1" dirty="0"/>
          </a:p>
        </p:txBody>
      </p:sp>
      <p:pic>
        <p:nvPicPr>
          <p:cNvPr id="5" name="Picture 4" descr="Screen Shot 2014-01-16 at 17.24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899411" y="810842"/>
            <a:ext cx="5199189" cy="43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32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Quick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Stephen </a:t>
            </a:r>
            <a:r>
              <a:rPr lang="en-US" dirty="0" smtClean="0"/>
              <a:t>Wilcox – founded IX Reach in 2007, President and CTO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Global leading provider of wholesale carrier </a:t>
            </a:r>
            <a:r>
              <a:rPr lang="en-US" dirty="0"/>
              <a:t>solutions </a:t>
            </a:r>
            <a:r>
              <a:rPr lang="en-US" dirty="0" smtClean="0"/>
              <a:t>such as: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IX </a:t>
            </a:r>
            <a:r>
              <a:rPr lang="en-US" dirty="0"/>
              <a:t>R</a:t>
            </a:r>
            <a:r>
              <a:rPr lang="en-US" dirty="0" smtClean="0"/>
              <a:t>emote Peering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</a:t>
            </a:r>
            <a:r>
              <a:rPr lang="en-US" dirty="0" smtClean="0"/>
              <a:t>ow Latency Global </a:t>
            </a:r>
            <a:r>
              <a:rPr lang="en-US" dirty="0"/>
              <a:t>H</a:t>
            </a:r>
            <a:r>
              <a:rPr lang="en-US" dirty="0" smtClean="0"/>
              <a:t>igh-Speed Point-to-Point and Multipoint Capacity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</a:t>
            </a:r>
            <a:r>
              <a:rPr lang="en-US" dirty="0" smtClean="0"/>
              <a:t>etro and DWDM in Major Cities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Enterprise Business IP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BGP Transit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Cloud </a:t>
            </a:r>
            <a:r>
              <a:rPr lang="en-US" dirty="0"/>
              <a:t>C</a:t>
            </a:r>
            <a:r>
              <a:rPr lang="en-US" dirty="0" smtClean="0"/>
              <a:t>onnectivity Solutions (AWS Direct Connect)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Colocation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30 </a:t>
            </a:r>
            <a:r>
              <a:rPr lang="en-US" dirty="0"/>
              <a:t>major global cities (and growing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90+ data centres on-</a:t>
            </a:r>
            <a:r>
              <a:rPr lang="en-US" dirty="0" smtClean="0"/>
              <a:t>net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26 </a:t>
            </a:r>
            <a:r>
              <a:rPr lang="en-US" dirty="0"/>
              <a:t>Internet Exchanges </a:t>
            </a:r>
            <a:r>
              <a:rPr lang="en-US" dirty="0" smtClean="0"/>
              <a:t>partners globally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61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1-16 at 17.36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48258" y="180036"/>
            <a:ext cx="6646355" cy="49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62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960065" cy="857250"/>
          </a:xfrm>
        </p:spPr>
        <p:txBody>
          <a:bodyPr/>
          <a:lstStyle/>
          <a:p>
            <a:r>
              <a:rPr lang="en-US" b="1" dirty="0" smtClean="0"/>
              <a:t>Internet Map 2000s</a:t>
            </a:r>
            <a:endParaRPr lang="en-US" dirty="0"/>
          </a:p>
        </p:txBody>
      </p:sp>
      <p:pic>
        <p:nvPicPr>
          <p:cNvPr id="5" name="Picture 4" descr="Screen Shot 2014-01-17 at 18.35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818" y="848639"/>
            <a:ext cx="7483764" cy="41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78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960065" cy="857250"/>
          </a:xfrm>
        </p:spPr>
        <p:txBody>
          <a:bodyPr/>
          <a:lstStyle/>
          <a:p>
            <a:r>
              <a:rPr lang="en-US" b="1" dirty="0" smtClean="0"/>
              <a:t>Internet Map </a:t>
            </a:r>
            <a:r>
              <a:rPr lang="en-US" b="1" dirty="0"/>
              <a:t>T</a:t>
            </a:r>
            <a:r>
              <a:rPr lang="en-US" b="1" dirty="0" smtClean="0"/>
              <a:t>oday</a:t>
            </a:r>
            <a:endParaRPr lang="en-US" dirty="0"/>
          </a:p>
        </p:txBody>
      </p:sp>
      <p:pic>
        <p:nvPicPr>
          <p:cNvPr id="5" name="Picture 4" descr="Screen Shot 2014-01-17 at 18.33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00547" y="989483"/>
            <a:ext cx="7054272" cy="395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83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Peering on a Handshake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Peering model isn’t perfect</a:t>
            </a:r>
          </a:p>
          <a:p>
            <a:pPr>
              <a:lnSpc>
                <a:spcPct val="120000"/>
              </a:lnSpc>
            </a:pPr>
            <a:r>
              <a:rPr lang="en-US" dirty="0"/>
              <a:t>99.5% of peering is on a </a:t>
            </a:r>
            <a:r>
              <a:rPr lang="en-US" dirty="0" smtClean="0"/>
              <a:t>handshake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Tiers 2 and 3 free peer with Tier 1s (when profitable)</a:t>
            </a:r>
          </a:p>
          <a:p>
            <a:pPr>
              <a:lnSpc>
                <a:spcPct val="120000"/>
              </a:lnSpc>
            </a:pPr>
            <a:r>
              <a:rPr lang="en-US" dirty="0"/>
              <a:t>Peering ratios and bandwidth share are </a:t>
            </a:r>
            <a:r>
              <a:rPr lang="en-US" dirty="0" err="1" smtClean="0"/>
              <a:t>scrutinised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De-peering can occur when unbalanced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Tier 1s have more power and can apply pressure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Smaller Tiers are forced to pay or they’re de-peered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Potential disruption to end-users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Potentially huge financial losses to smaller Tiers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74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Cases of </a:t>
            </a:r>
            <a:r>
              <a:rPr lang="en-US" b="1" dirty="0" smtClean="0"/>
              <a:t>De-</a:t>
            </a:r>
            <a:r>
              <a:rPr lang="en-US" b="1" dirty="0"/>
              <a:t>P</a:t>
            </a:r>
            <a:r>
              <a:rPr lang="en-US" b="1" dirty="0" smtClean="0"/>
              <a:t>eering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2005, Level </a:t>
            </a:r>
            <a:r>
              <a:rPr lang="en-US" dirty="0"/>
              <a:t>3 Communications de-peered </a:t>
            </a:r>
            <a:r>
              <a:rPr lang="en-US" dirty="0" smtClean="0"/>
              <a:t>Cogent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</a:t>
            </a:r>
            <a:r>
              <a:rPr lang="en-US" dirty="0" smtClean="0"/>
              <a:t>solation </a:t>
            </a:r>
            <a:r>
              <a:rPr lang="en-US" dirty="0"/>
              <a:t>of millions of IP </a:t>
            </a:r>
            <a:r>
              <a:rPr lang="en-US" dirty="0" smtClean="0"/>
              <a:t>addresses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December 2002, Cogent </a:t>
            </a:r>
            <a:r>
              <a:rPr lang="en-US" dirty="0"/>
              <a:t>and AOL </a:t>
            </a:r>
            <a:r>
              <a:rPr lang="en-US" dirty="0" smtClean="0"/>
              <a:t>during </a:t>
            </a:r>
            <a:r>
              <a:rPr lang="en-US" dirty="0"/>
              <a:t>a ‘test’ </a:t>
            </a:r>
            <a:r>
              <a:rPr lang="en-US" dirty="0" smtClean="0"/>
              <a:t>peering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  <a:p>
            <a:pPr lvl="0">
              <a:lnSpc>
                <a:spcPct val="120000"/>
              </a:lnSpc>
            </a:pPr>
            <a:r>
              <a:rPr lang="en-US" dirty="0" smtClean="0"/>
              <a:t>2005, Level </a:t>
            </a:r>
            <a:r>
              <a:rPr lang="en-US" dirty="0"/>
              <a:t>3 Communications and XO </a:t>
            </a:r>
            <a:r>
              <a:rPr lang="en-US" dirty="0" smtClean="0"/>
              <a:t>Communications</a:t>
            </a:r>
            <a:br>
              <a:rPr lang="en-US" dirty="0" smtClean="0"/>
            </a:br>
            <a:endParaRPr lang="en-US" dirty="0" smtClean="0"/>
          </a:p>
          <a:p>
            <a:pPr lvl="0">
              <a:lnSpc>
                <a:spcPct val="120000"/>
              </a:lnSpc>
            </a:pPr>
            <a:r>
              <a:rPr lang="en-US" dirty="0" smtClean="0"/>
              <a:t>October 2008, Cogent </a:t>
            </a:r>
            <a:r>
              <a:rPr lang="en-US" dirty="0"/>
              <a:t>and </a:t>
            </a:r>
            <a:r>
              <a:rPr lang="en-US" dirty="0" smtClean="0"/>
              <a:t>Sprint. 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289 </a:t>
            </a:r>
            <a:r>
              <a:rPr lang="en-US" dirty="0"/>
              <a:t>single homed autonomous systems behind Cogent and 214 autonomous systems behind Sprint were unable to connect to each other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74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/>
              <a:t>Non-US Cases of </a:t>
            </a:r>
            <a:r>
              <a:rPr lang="en-US" b="1" dirty="0" smtClean="0"/>
              <a:t>De-Peering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600" dirty="0" smtClean="0"/>
              <a:t>March </a:t>
            </a:r>
            <a:r>
              <a:rPr lang="en-US" sz="5600" dirty="0"/>
              <a:t>2008, </a:t>
            </a:r>
            <a:r>
              <a:rPr lang="en-US" sz="5600" dirty="0" smtClean="0"/>
              <a:t>Cogent </a:t>
            </a:r>
            <a:r>
              <a:rPr lang="en-US" sz="5600" dirty="0"/>
              <a:t>USA and </a:t>
            </a:r>
            <a:r>
              <a:rPr lang="en-US" sz="5600" dirty="0" err="1"/>
              <a:t>Telia</a:t>
            </a:r>
            <a:r>
              <a:rPr lang="en-US" sz="5600" dirty="0"/>
              <a:t> in </a:t>
            </a:r>
            <a:r>
              <a:rPr lang="en-US" sz="5600" dirty="0" smtClean="0"/>
              <a:t>Sweden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Outage </a:t>
            </a:r>
            <a:r>
              <a:rPr lang="en-US" sz="5600" dirty="0"/>
              <a:t>that lasted from 13th March, 2008 to 28th March, 2008. </a:t>
            </a:r>
            <a:endParaRPr lang="en-US" sz="5600" dirty="0" smtClean="0"/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Mostly </a:t>
            </a:r>
            <a:r>
              <a:rPr lang="en-US" sz="5600" dirty="0"/>
              <a:t>impacted US customers of Cogent and North-Central Europe customers served by </a:t>
            </a:r>
            <a:r>
              <a:rPr lang="en-US" sz="5600" dirty="0" err="1"/>
              <a:t>Telia</a:t>
            </a:r>
            <a:r>
              <a:rPr lang="en-US" sz="5600" dirty="0"/>
              <a:t>. </a:t>
            </a:r>
            <a:endParaRPr lang="en-US" sz="5600" dirty="0" smtClean="0"/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1.6</a:t>
            </a:r>
            <a:r>
              <a:rPr lang="en-US" sz="5600" dirty="0"/>
              <a:t>% of the routes in the global routing table were partitioned</a:t>
            </a:r>
            <a:r>
              <a:rPr lang="en-GB" sz="5600" dirty="0"/>
              <a:t> </a:t>
            </a:r>
            <a:r>
              <a:rPr lang="en-GB" sz="5600" dirty="0" smtClean="0"/>
              <a:t/>
            </a:r>
            <a:br>
              <a:rPr lang="en-GB" sz="5600" dirty="0" smtClean="0"/>
            </a:br>
            <a:endParaRPr lang="en-GB" sz="5600" dirty="0" smtClean="0"/>
          </a:p>
          <a:p>
            <a:pPr>
              <a:lnSpc>
                <a:spcPct val="120000"/>
              </a:lnSpc>
            </a:pPr>
            <a:r>
              <a:rPr lang="en-US" sz="5600" dirty="0" smtClean="0"/>
              <a:t>January 2011, Egypt de-peered themselves</a:t>
            </a:r>
            <a:endParaRPr lang="en-US" sz="5600" dirty="0"/>
          </a:p>
          <a:p>
            <a:pPr lvl="1">
              <a:lnSpc>
                <a:spcPct val="120000"/>
              </a:lnSpc>
            </a:pPr>
            <a:r>
              <a:rPr lang="en-US" sz="5600" dirty="0"/>
              <a:t>First de-peering of its kind in Internet history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Attempt to block routing information between international ISPs during the revolution</a:t>
            </a:r>
            <a:br>
              <a:rPr lang="en-US" sz="5600" dirty="0" smtClean="0"/>
            </a:br>
            <a:endParaRPr lang="en-US" sz="5600" dirty="0" smtClean="0"/>
          </a:p>
          <a:p>
            <a:pPr>
              <a:lnSpc>
                <a:spcPct val="120000"/>
              </a:lnSpc>
            </a:pPr>
            <a:r>
              <a:rPr lang="en-US" sz="5600" dirty="0" smtClean="0"/>
              <a:t>April 2005, France Telecom and Cogent</a:t>
            </a:r>
          </a:p>
          <a:p>
            <a:pPr lvl="1">
              <a:lnSpc>
                <a:spcPct val="120000"/>
              </a:lnSpc>
            </a:pPr>
            <a:r>
              <a:rPr lang="en-US" sz="5600" dirty="0"/>
              <a:t>France Telecom </a:t>
            </a:r>
            <a:r>
              <a:rPr lang="en-US" sz="5600" dirty="0" smtClean="0"/>
              <a:t>tried to get Cogent </a:t>
            </a:r>
            <a:r>
              <a:rPr lang="en-US" sz="5600" dirty="0"/>
              <a:t>to pay to reach their customers in their territory</a:t>
            </a:r>
            <a:r>
              <a:rPr lang="en-GB" sz="5600" dirty="0"/>
              <a:t> </a:t>
            </a:r>
            <a:endParaRPr lang="en-US" sz="5600" dirty="0" smtClean="0"/>
          </a:p>
          <a:p>
            <a:pPr lvl="1">
              <a:lnSpc>
                <a:spcPct val="120000"/>
              </a:lnSpc>
            </a:pPr>
            <a:endParaRPr lang="en-US" sz="5600" dirty="0" smtClean="0"/>
          </a:p>
          <a:p>
            <a:pPr>
              <a:lnSpc>
                <a:spcPct val="120000"/>
              </a:lnSpc>
            </a:pPr>
            <a:r>
              <a:rPr lang="en-GB" sz="5600" dirty="0" smtClean="0"/>
              <a:t>March 2012, Cogent and China Telecom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17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Avoiding Non-Technical Network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Don’t rely too heavily on one </a:t>
            </a:r>
            <a:r>
              <a:rPr lang="en-US" sz="1600" dirty="0"/>
              <a:t>t</a:t>
            </a:r>
            <a:r>
              <a:rPr lang="en-US" sz="1600" dirty="0" smtClean="0"/>
              <a:t>ransit provider, capacity plan carefully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Peer directly with your important ASNs: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Overbuild peering to allow failover and improve connection quality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Peer publicly and privately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Prepare to pay for peering for important traffic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H</a:t>
            </a:r>
            <a:r>
              <a:rPr lang="en-US" sz="1600" dirty="0" smtClean="0"/>
              <a:t>ave a backup solution </a:t>
            </a:r>
            <a:r>
              <a:rPr lang="en-US" sz="1600" dirty="0"/>
              <a:t>for both technical and non-technical issues of de-</a:t>
            </a:r>
            <a:r>
              <a:rPr lang="en-US" sz="1600" dirty="0" smtClean="0"/>
              <a:t>peering</a:t>
            </a:r>
            <a:endParaRPr lang="en-GB" sz="1600" dirty="0"/>
          </a:p>
          <a:p>
            <a:pPr lvl="0">
              <a:lnSpc>
                <a:spcPct val="120000"/>
              </a:lnSpc>
            </a:pPr>
            <a:r>
              <a:rPr lang="en-US" sz="1600" dirty="0" smtClean="0"/>
              <a:t>Multi-home – a single incident is less likely to affect you</a:t>
            </a:r>
          </a:p>
          <a:p>
            <a:pPr lvl="0">
              <a:lnSpc>
                <a:spcPct val="120000"/>
              </a:lnSpc>
            </a:pPr>
            <a:r>
              <a:rPr lang="en-US" sz="1600" dirty="0" smtClean="0"/>
              <a:t>Use agreements with monopoly providers, build in flexibility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02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IXPs’ Impact in the Future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R</a:t>
            </a:r>
            <a:r>
              <a:rPr lang="en-US" dirty="0" smtClean="0"/>
              <a:t>ichness </a:t>
            </a:r>
            <a:r>
              <a:rPr lang="en-US" dirty="0"/>
              <a:t>in peering </a:t>
            </a:r>
            <a:r>
              <a:rPr lang="en-US" dirty="0" smtClean="0"/>
              <a:t>and opportunities </a:t>
            </a:r>
            <a:r>
              <a:rPr lang="en-US" dirty="0"/>
              <a:t>for flexible and sophisticated routing </a:t>
            </a:r>
            <a:r>
              <a:rPr lang="en-US" dirty="0" smtClean="0"/>
              <a:t>policies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Makes strategic </a:t>
            </a:r>
            <a:r>
              <a:rPr lang="en-US" dirty="0"/>
              <a:t>alliances between ISPs </a:t>
            </a:r>
            <a:r>
              <a:rPr lang="en-US" dirty="0" smtClean="0"/>
              <a:t>and </a:t>
            </a:r>
            <a:r>
              <a:rPr lang="en-US" dirty="0"/>
              <a:t>CDNs </a:t>
            </a:r>
            <a:r>
              <a:rPr lang="en-US" dirty="0" smtClean="0"/>
              <a:t>more attractive for end user content delivery that’s faster and more efficient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Internet traffic flow analysis becomes increasingly more difficult as </a:t>
            </a:r>
            <a:r>
              <a:rPr lang="en-US" dirty="0" err="1" smtClean="0"/>
              <a:t>peerings</a:t>
            </a:r>
            <a:r>
              <a:rPr lang="en-US" dirty="0" smtClean="0"/>
              <a:t> increase and diversify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Rise in Cloud providers adds an additional layer of complexity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IXPs provide a valuable ‘vantage point’ for traffic analysis on both a local and international level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Increased number of multi-site IXPs may decrease the level of international peering at major IXPs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5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Trends and 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Smaller networks become more global as transport costs fall and remote peering becomes more common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Move of content from being seen as a customer to being a main player in the Internet core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Increased interconnection between regional networks and major content providers (“donut peering”)</a:t>
            </a:r>
          </a:p>
          <a:p>
            <a:pPr>
              <a:lnSpc>
                <a:spcPct val="120000"/>
              </a:lnSpc>
            </a:pPr>
            <a:r>
              <a:rPr lang="en-US" dirty="0"/>
              <a:t>Shift of traffic away from historical Tier1s towards direct </a:t>
            </a:r>
            <a:r>
              <a:rPr lang="en-US" dirty="0" smtClean="0"/>
              <a:t>peering between networks and content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Increasingly content delivered directly into a network operators network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96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44034"/>
            <a:ext cx="6960065" cy="6523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457B4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 smtClean="0"/>
              <a:t>More information</a:t>
            </a:r>
            <a:endParaRPr lang="en-US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96056" y="1200151"/>
            <a:ext cx="6190743" cy="33944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2AD44"/>
              </a:buClr>
              <a:buSzPct val="90000"/>
              <a:buFont typeface="Lucida Grande"/>
              <a:buChar char="❯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2AD44"/>
              </a:buClr>
              <a:buSzPct val="90000"/>
              <a:buFont typeface="Lucida Grande"/>
              <a:buChar char="❯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2AD44"/>
              </a:buClr>
              <a:buSzPct val="90000"/>
              <a:buFont typeface="Lucida Grande"/>
              <a:buChar char="❯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2AD44"/>
              </a:buClr>
              <a:buSzPct val="90000"/>
              <a:buFont typeface="Lucida Grande"/>
              <a:buChar char="❯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2AD44"/>
              </a:buClr>
              <a:buSzPct val="90000"/>
              <a:buFont typeface="Lucida Grande"/>
              <a:buChar char="❯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Any questions?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Contact: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Email: steve.wilcox@ixreach.com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Web: www.ixreach.com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Services: enquiries@ixreach.com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Internet Exchange Points – The Early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Early Internet evolved in the US</a:t>
            </a:r>
          </a:p>
          <a:p>
            <a:r>
              <a:rPr lang="en-US" sz="1800" dirty="0" smtClean="0"/>
              <a:t>In </a:t>
            </a:r>
            <a:r>
              <a:rPr lang="en-US" sz="1800" dirty="0" smtClean="0"/>
              <a:t>the early to mid 90s everyone bought Transit from Tier 1 ISPs</a:t>
            </a:r>
          </a:p>
          <a:p>
            <a:r>
              <a:rPr lang="en-US" sz="1800" dirty="0" smtClean="0"/>
              <a:t>Most </a:t>
            </a:r>
            <a:r>
              <a:rPr lang="en-US" sz="1800" dirty="0"/>
              <a:t>content originated within the </a:t>
            </a:r>
            <a:r>
              <a:rPr lang="en-US" sz="1800" dirty="0" smtClean="0"/>
              <a:t>US, long international circuits</a:t>
            </a:r>
          </a:p>
          <a:p>
            <a:r>
              <a:rPr lang="en-US" sz="1800" dirty="0" smtClean="0"/>
              <a:t>This led to high costs for local operators </a:t>
            </a:r>
          </a:p>
          <a:p>
            <a:r>
              <a:rPr lang="en-US" sz="1800" dirty="0" smtClean="0"/>
              <a:t>They ultimately gathered together to create local points of interconnections to reduce costs and improve user experience</a:t>
            </a:r>
          </a:p>
          <a:p>
            <a:r>
              <a:rPr lang="en-US" sz="1800" dirty="0" smtClean="0"/>
              <a:t>This resulted in more traffic remaining within</a:t>
            </a:r>
            <a:r>
              <a:rPr lang="en-US" sz="1800" dirty="0" smtClean="0"/>
              <a:t> national borders</a:t>
            </a:r>
            <a:endParaRPr lang="en-US" sz="1800" dirty="0" smtClean="0"/>
          </a:p>
          <a:p>
            <a:r>
              <a:rPr lang="en-US" sz="1800" dirty="0" smtClean="0"/>
              <a:t>The resulting IXPs </a:t>
            </a:r>
            <a:r>
              <a:rPr lang="en-US" sz="1800" dirty="0"/>
              <a:t>were set up by academic and research networks or by telecom </a:t>
            </a:r>
            <a:r>
              <a:rPr lang="en-US" sz="1800" dirty="0" smtClean="0"/>
              <a:t>operators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0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Internet Exchange Points – The Situation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800" dirty="0" smtClean="0"/>
              <a:t>400+ Internet Exchanges around the world</a:t>
            </a:r>
          </a:p>
          <a:p>
            <a:pPr>
              <a:lnSpc>
                <a:spcPct val="120000"/>
              </a:lnSpc>
            </a:pPr>
            <a:r>
              <a:rPr lang="en-US" sz="6800" dirty="0" smtClean="0"/>
              <a:t>The majority, and largest, are concentrated in Europe (over 50)</a:t>
            </a:r>
          </a:p>
          <a:p>
            <a:pPr>
              <a:lnSpc>
                <a:spcPct val="120000"/>
              </a:lnSpc>
            </a:pPr>
            <a:r>
              <a:rPr lang="en-US" sz="6800" dirty="0" smtClean="0"/>
              <a:t>Only a few are classed as international hubs</a:t>
            </a:r>
          </a:p>
          <a:p>
            <a:pPr>
              <a:lnSpc>
                <a:spcPct val="120000"/>
              </a:lnSpc>
            </a:pPr>
            <a:r>
              <a:rPr lang="en-US" sz="6800" dirty="0" smtClean="0"/>
              <a:t>But all play a part in ASN topology and evolving the Internet</a:t>
            </a:r>
          </a:p>
          <a:p>
            <a:pPr>
              <a:lnSpc>
                <a:spcPct val="120000"/>
              </a:lnSpc>
            </a:pPr>
            <a:r>
              <a:rPr lang="en-US" sz="6800" dirty="0" smtClean="0"/>
              <a:t>Daily trafﬁc volumes are comparable to those seen by largest global Tier 1 ISPs</a:t>
            </a:r>
          </a:p>
          <a:p>
            <a:pPr>
              <a:lnSpc>
                <a:spcPct val="120000"/>
              </a:lnSpc>
            </a:pPr>
            <a:r>
              <a:rPr lang="en-US" sz="6800" dirty="0"/>
              <a:t>The largest are increasing their services and expanding to become multi-site IXPs (or bigger brands</a:t>
            </a:r>
            <a:r>
              <a:rPr lang="en-US" sz="68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6800" dirty="0" smtClean="0"/>
              <a:t>IXPs are widely considered to help develop markets</a:t>
            </a:r>
          </a:p>
          <a:p>
            <a:pPr>
              <a:lnSpc>
                <a:spcPct val="120000"/>
              </a:lnSpc>
            </a:pPr>
            <a:r>
              <a:rPr lang="en-US" sz="6800" dirty="0" smtClean="0"/>
              <a:t>IXPs are critical </a:t>
            </a:r>
            <a:r>
              <a:rPr lang="en-US" sz="6800" dirty="0"/>
              <a:t>for understanding how content is distributed in today’s Internet and how the different </a:t>
            </a:r>
            <a:r>
              <a:rPr lang="en-US" sz="6800" dirty="0" smtClean="0"/>
              <a:t>networks are </a:t>
            </a:r>
            <a:r>
              <a:rPr lang="en-US" sz="6800" dirty="0"/>
              <a:t>adapting to the </a:t>
            </a:r>
            <a:r>
              <a:rPr lang="en-US" sz="6800" dirty="0" smtClean="0"/>
              <a:t>changing </a:t>
            </a:r>
            <a:r>
              <a:rPr lang="en-US" sz="6800" dirty="0"/>
              <a:t>nature of content distribution</a:t>
            </a:r>
            <a:r>
              <a:rPr lang="en-US" sz="68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6800" dirty="0" smtClean="0"/>
              <a:t>Lower costs of peering </a:t>
            </a:r>
            <a:r>
              <a:rPr lang="en-US" sz="6800" dirty="0" err="1" smtClean="0"/>
              <a:t>eg</a:t>
            </a:r>
            <a:r>
              <a:rPr lang="en-US" sz="6800" dirty="0" smtClean="0"/>
              <a:t> resellers drive viable peering long distances</a:t>
            </a:r>
            <a:endParaRPr lang="en-US" sz="6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21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-cix-apollon-topolog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772188" y="1063229"/>
            <a:ext cx="4784909" cy="39845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960065" cy="857250"/>
          </a:xfrm>
        </p:spPr>
        <p:txBody>
          <a:bodyPr/>
          <a:lstStyle/>
          <a:p>
            <a:r>
              <a:rPr lang="en-US" b="1" dirty="0" smtClean="0"/>
              <a:t>Example Major IXP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17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1-16 at 12.5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24190" y="495240"/>
            <a:ext cx="7043902" cy="4648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85182" y="4643600"/>
            <a:ext cx="1616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"/>
                <a:cs typeface="Helvetica Neue"/>
              </a:rPr>
              <a:t>Source: DE-CIX</a:t>
            </a:r>
            <a:endParaRPr lang="en-US" sz="1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80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16 at 12.53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98113" y="954870"/>
            <a:ext cx="8490115" cy="3632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0" y="4643600"/>
            <a:ext cx="1616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"/>
                <a:cs typeface="Helvetica Neue"/>
              </a:rPr>
              <a:t>Source: LINX</a:t>
            </a:r>
            <a:endParaRPr lang="en-US" sz="1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89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S-IX-PastedGraphic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64858" y="98440"/>
            <a:ext cx="6766550" cy="5045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676" y="4673673"/>
            <a:ext cx="1616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"/>
                <a:cs typeface="Helvetica Neue"/>
              </a:rPr>
              <a:t>Source: AMS-IX</a:t>
            </a:r>
            <a:endParaRPr lang="en-US" sz="1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5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and Key Observations of IXP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600" dirty="0" smtClean="0"/>
              <a:t>Tier</a:t>
            </a:r>
            <a:r>
              <a:rPr lang="en-US" sz="5600" dirty="0"/>
              <a:t>-</a:t>
            </a:r>
            <a:r>
              <a:rPr lang="en-US" sz="5600" dirty="0" smtClean="0"/>
              <a:t>1s are </a:t>
            </a:r>
            <a:r>
              <a:rPr lang="en-US" sz="5600" dirty="0"/>
              <a:t>members at </a:t>
            </a:r>
            <a:r>
              <a:rPr lang="en-US" sz="5600" dirty="0" smtClean="0"/>
              <a:t>IXPs </a:t>
            </a:r>
            <a:r>
              <a:rPr lang="en-US" sz="5600" dirty="0"/>
              <a:t>and do public </a:t>
            </a:r>
            <a:r>
              <a:rPr lang="en-US" sz="5600" dirty="0" smtClean="0"/>
              <a:t>peering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Typically ‘restrictive’ </a:t>
            </a:r>
            <a:r>
              <a:rPr lang="en-US" sz="5600" dirty="0"/>
              <a:t>peering </a:t>
            </a:r>
            <a:r>
              <a:rPr lang="en-US" sz="5600" dirty="0" smtClean="0"/>
              <a:t>policy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Most </a:t>
            </a:r>
            <a:r>
              <a:rPr lang="en-US" sz="5600" dirty="0"/>
              <a:t>IXP members use an </a:t>
            </a:r>
            <a:r>
              <a:rPr lang="en-US" sz="5600" dirty="0" smtClean="0"/>
              <a:t>‘open’ </a:t>
            </a:r>
            <a:r>
              <a:rPr lang="en-US" sz="5600" dirty="0"/>
              <a:t>peering policy</a:t>
            </a:r>
          </a:p>
          <a:p>
            <a:pPr>
              <a:lnSpc>
                <a:spcPct val="120000"/>
              </a:lnSpc>
            </a:pPr>
            <a:endParaRPr lang="en-US" sz="5600" dirty="0"/>
          </a:p>
          <a:p>
            <a:pPr>
              <a:lnSpc>
                <a:spcPct val="120000"/>
              </a:lnSpc>
            </a:pPr>
            <a:r>
              <a:rPr lang="en-US" sz="5600" dirty="0" smtClean="0"/>
              <a:t>Many IXPs make it very easy for its members to establish public </a:t>
            </a:r>
            <a:r>
              <a:rPr lang="en-US" sz="5600" dirty="0" err="1" smtClean="0"/>
              <a:t>peerings</a:t>
            </a:r>
            <a:r>
              <a:rPr lang="en-US" sz="5600" dirty="0" smtClean="0"/>
              <a:t> with other members 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‘Handshake agreements’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Use </a:t>
            </a:r>
            <a:r>
              <a:rPr lang="en-US" sz="5600" dirty="0"/>
              <a:t>of IXP’s route server is offered as free value-added </a:t>
            </a:r>
            <a:r>
              <a:rPr lang="en-US" sz="5600" dirty="0" smtClean="0"/>
              <a:t>service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Use </a:t>
            </a:r>
            <a:r>
              <a:rPr lang="en-US" sz="5600" dirty="0"/>
              <a:t>of multi-lateral peering </a:t>
            </a:r>
            <a:r>
              <a:rPr lang="en-US" sz="5600" dirty="0" smtClean="0"/>
              <a:t>agreements</a:t>
            </a:r>
            <a:br>
              <a:rPr lang="en-US" sz="5600" dirty="0" smtClean="0"/>
            </a:br>
            <a:endParaRPr lang="en-US" sz="5600" dirty="0" smtClean="0"/>
          </a:p>
          <a:p>
            <a:pPr>
              <a:lnSpc>
                <a:spcPct val="120000"/>
              </a:lnSpc>
            </a:pPr>
            <a:r>
              <a:rPr lang="en-US" sz="5600" dirty="0"/>
              <a:t>Most peering links at an IXP see traffic, they’re not just for backup</a:t>
            </a:r>
          </a:p>
          <a:p>
            <a:pPr lvl="1">
              <a:lnSpc>
                <a:spcPct val="120000"/>
              </a:lnSpc>
            </a:pPr>
            <a:r>
              <a:rPr lang="en-US" sz="5600" dirty="0"/>
              <a:t>Most of the public peering links see traffic</a:t>
            </a:r>
          </a:p>
          <a:p>
            <a:pPr lvl="1">
              <a:lnSpc>
                <a:spcPct val="120000"/>
              </a:lnSpc>
            </a:pPr>
            <a:r>
              <a:rPr lang="en-US" sz="5600" dirty="0"/>
              <a:t>Does not include traffic on the private peering links at IXP</a:t>
            </a:r>
            <a:br>
              <a:rPr lang="en-US" sz="5600" dirty="0"/>
            </a:br>
            <a:endParaRPr lang="en-US" sz="5600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75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9674</TotalTime>
  <Words>1515</Words>
  <Application>Microsoft Macintosh PowerPoint</Application>
  <PresentationFormat>On-screen Show (16:9)</PresentationFormat>
  <Paragraphs>168</Paragraphs>
  <Slides>29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Role IXPs and Peering Play in the Evolution of the Internet  </vt:lpstr>
      <vt:lpstr>A Quick Introduction</vt:lpstr>
      <vt:lpstr>Internet Exchange Points – The Early Days</vt:lpstr>
      <vt:lpstr>Internet Exchange Points – The Situation Today</vt:lpstr>
      <vt:lpstr>Example Major IXP Infrastructure</vt:lpstr>
      <vt:lpstr>Slide 6</vt:lpstr>
      <vt:lpstr>Slide 7</vt:lpstr>
      <vt:lpstr>Slide 8</vt:lpstr>
      <vt:lpstr>Benefits and Key Observations of IXP Activity</vt:lpstr>
      <vt:lpstr>Benefits and Key Observations of IXP Activity</vt:lpstr>
      <vt:lpstr>Peering Patterns Geographically</vt:lpstr>
      <vt:lpstr>European IXP Model Vs the US IXP Model</vt:lpstr>
      <vt:lpstr>Slide 13</vt:lpstr>
      <vt:lpstr>Peering vs Transit – A Reminder</vt:lpstr>
      <vt:lpstr>Influence from Remote Peering</vt:lpstr>
      <vt:lpstr>Slide 16</vt:lpstr>
      <vt:lpstr>Slide 17</vt:lpstr>
      <vt:lpstr>Typical Peering Relationships</vt:lpstr>
      <vt:lpstr>Which looks a bit like this…</vt:lpstr>
      <vt:lpstr>Slide 20</vt:lpstr>
      <vt:lpstr>Internet Map 2000s</vt:lpstr>
      <vt:lpstr>Internet Map Today</vt:lpstr>
      <vt:lpstr>Peering on a Handshake</vt:lpstr>
      <vt:lpstr>Cases of De-Peering</vt:lpstr>
      <vt:lpstr>Non-US Cases of De-Peering</vt:lpstr>
      <vt:lpstr>Avoiding Non-Technical Network Issues</vt:lpstr>
      <vt:lpstr>IXPs’ Impact in the Future</vt:lpstr>
      <vt:lpstr>Trends and Evolution</vt:lpstr>
      <vt:lpstr>Slide 29</vt:lpstr>
    </vt:vector>
  </TitlesOfParts>
  <Company>BEYOND DESIGN UK LTD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Warm Red</dc:creator>
  <cp:lastModifiedBy>Stephen Wilcox</cp:lastModifiedBy>
  <cp:revision>61</cp:revision>
  <dcterms:created xsi:type="dcterms:W3CDTF">2014-03-25T12:10:45Z</dcterms:created>
  <dcterms:modified xsi:type="dcterms:W3CDTF">2014-03-30T11:57:54Z</dcterms:modified>
</cp:coreProperties>
</file>