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09" r:id="rId4"/>
    <p:sldId id="312" r:id="rId5"/>
    <p:sldId id="258" r:id="rId6"/>
    <p:sldId id="286" r:id="rId7"/>
    <p:sldId id="289" r:id="rId8"/>
    <p:sldId id="305" r:id="rId9"/>
    <p:sldId id="301" r:id="rId10"/>
    <p:sldId id="293" r:id="rId11"/>
    <p:sldId id="313" r:id="rId12"/>
    <p:sldId id="303" r:id="rId13"/>
    <p:sldId id="270" r:id="rId14"/>
    <p:sldId id="294" r:id="rId15"/>
    <p:sldId id="287" r:id="rId16"/>
    <p:sldId id="311" r:id="rId17"/>
    <p:sldId id="29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100"/>
    <a:srgbClr val="CD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1" autoAdjust="0"/>
    <p:restoredTop sz="94660"/>
  </p:normalViewPr>
  <p:slideViewPr>
    <p:cSldViewPr>
      <p:cViewPr varScale="1">
        <p:scale>
          <a:sx n="86" d="100"/>
          <a:sy n="86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7132-A60B-1F4A-829E-096B25EC884F}" type="datetimeFigureOut">
              <a:rPr lang="en-US" smtClean="0"/>
              <a:t>3/28/14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E48B3-E2C1-8B49-973D-B34F94C15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-title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3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9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6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48400"/>
            <a:ext cx="182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685800" y="617220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438400" y="6324600"/>
            <a:ext cx="575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Submarine and Terrestrial Network Developments in the Middle East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Alan Mauldin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TeleGeography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MENOG 14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March 30,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Plenty of Room to Grow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000" dirty="0" smtClean="0">
                <a:latin typeface="Helvetica"/>
                <a:cs typeface="Helvetica"/>
              </a:rPr>
              <a:t>Europe-Asia/Middle East via Egypt Lit Cable Capacity</a:t>
            </a:r>
          </a:p>
        </p:txBody>
      </p:sp>
      <p:pic>
        <p:nvPicPr>
          <p:cNvPr id="3" name="Picture 2" descr="litpoten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498336" cy="4181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752600"/>
            <a:ext cx="869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10</a:t>
            </a:r>
            <a:r>
              <a:rPr lang="en-US" sz="1600" dirty="0" smtClean="0">
                <a:latin typeface="Helvetica"/>
                <a:cs typeface="Helvetica"/>
              </a:rPr>
              <a:t>% </a:t>
            </a:r>
            <a:r>
              <a:rPr lang="en-US" sz="1600" dirty="0" smtClean="0">
                <a:latin typeface="Helvetica"/>
                <a:cs typeface="Helvetica"/>
              </a:rPr>
              <a:t>Lit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105400"/>
            <a:ext cx="869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Helvetica"/>
                <a:cs typeface="Helvetica"/>
              </a:rPr>
              <a:t>77</a:t>
            </a:r>
            <a:r>
              <a:rPr lang="en-US" sz="1600" smtClean="0">
                <a:latin typeface="Helvetica"/>
                <a:cs typeface="Helvetica"/>
              </a:rPr>
              <a:t>% </a:t>
            </a:r>
            <a:r>
              <a:rPr lang="en-US" sz="1600" dirty="0" smtClean="0">
                <a:latin typeface="Helvetica"/>
                <a:cs typeface="Helvetica"/>
              </a:rPr>
              <a:t>Lit</a:t>
            </a:r>
            <a:endParaRPr lang="en-US" sz="16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Cable Damage Still An Issue</a:t>
            </a:r>
            <a:endParaRPr lang="en-US" dirty="0"/>
          </a:p>
        </p:txBody>
      </p:sp>
      <p:pic>
        <p:nvPicPr>
          <p:cNvPr id="4" name="Picture 3" descr="guardian0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81100"/>
            <a:ext cx="5257800" cy="30861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guardian1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4689171" cy="30226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Helvetica"/>
                <a:cs typeface="Helvetica"/>
              </a:rPr>
              <a:t>Multiple Cable Faults</a:t>
            </a:r>
          </a:p>
          <a:p>
            <a:pPr algn="ctr" eaLnBrk="1" hangingPunct="1"/>
            <a:r>
              <a:rPr lang="en-US" sz="2000" dirty="0" smtClean="0">
                <a:latin typeface="Helvetica"/>
                <a:cs typeface="Helvetica"/>
              </a:rPr>
              <a:t>in 2008…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4648200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Helvetica"/>
                <a:cs typeface="Helvetica"/>
              </a:rPr>
              <a:t>…and again in 2013.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353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More Cables on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Submarine </a:t>
            </a:r>
            <a:r>
              <a:rPr lang="en-US" dirty="0"/>
              <a:t>C</a:t>
            </a:r>
            <a:r>
              <a:rPr lang="en-US" dirty="0" smtClean="0"/>
              <a:t>ables</a:t>
            </a:r>
          </a:p>
          <a:p>
            <a:pPr lvl="1">
              <a:defRPr/>
            </a:pPr>
            <a:r>
              <a:rPr lang="en-US" dirty="0" smtClean="0"/>
              <a:t>UAE-Oman-India-SE Asia: </a:t>
            </a:r>
            <a:r>
              <a:rPr lang="en-US" dirty="0"/>
              <a:t>Bay </a:t>
            </a:r>
            <a:r>
              <a:rPr lang="en-US" dirty="0" smtClean="0"/>
              <a:t>of Bengal Gateway (BBG) Q4 2014</a:t>
            </a:r>
          </a:p>
          <a:p>
            <a:pPr lvl="1">
              <a:defRPr/>
            </a:pPr>
            <a:r>
              <a:rPr lang="en-US" dirty="0" smtClean="0"/>
              <a:t>Europe-Middle East-India-SE Asia: Asia Africa Europe-1 (AAE-1) </a:t>
            </a:r>
            <a:r>
              <a:rPr lang="en-US" dirty="0"/>
              <a:t>and SeaMeWe-5 (SMW-5) </a:t>
            </a:r>
            <a:r>
              <a:rPr lang="en-US" dirty="0" smtClean="0"/>
              <a:t>in 2016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errestrial </a:t>
            </a:r>
            <a:r>
              <a:rPr lang="en-US" dirty="0"/>
              <a:t>N</a:t>
            </a:r>
            <a:r>
              <a:rPr lang="en-US" dirty="0" smtClean="0"/>
              <a:t>etworks</a:t>
            </a:r>
          </a:p>
          <a:p>
            <a:pPr lvl="1">
              <a:defRPr/>
            </a:pPr>
            <a:r>
              <a:rPr lang="en-US" dirty="0" smtClean="0"/>
              <a:t>MEETS extension from Kuwait to Turkey via Iraq </a:t>
            </a:r>
          </a:p>
          <a:p>
            <a:pPr lvl="1">
              <a:defRPr/>
            </a:pPr>
            <a:r>
              <a:rPr lang="en-US" dirty="0" smtClean="0"/>
              <a:t>Additional trans-Iran routes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Libya</a:t>
            </a:r>
            <a:r>
              <a:rPr lang="en-US" dirty="0"/>
              <a:t>-</a:t>
            </a:r>
            <a:r>
              <a:rPr lang="en-US" dirty="0" smtClean="0"/>
              <a:t>Sudan linking Med and Red Sea Coasts</a:t>
            </a:r>
            <a:endParaRPr lang="en-US" dirty="0"/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72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Transport is Getting Cheaper…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066800"/>
            <a:ext cx="855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Helvetica"/>
                <a:cs typeface="Helvetica"/>
              </a:rPr>
              <a:t>Marseilles-Fujairah 10 </a:t>
            </a:r>
            <a:r>
              <a:rPr lang="en-US" sz="2000" dirty="0">
                <a:latin typeface="Helvetica"/>
                <a:cs typeface="Helvetica"/>
              </a:rPr>
              <a:t>Gbps Wavelength </a:t>
            </a:r>
            <a:r>
              <a:rPr lang="en-US" sz="2000" dirty="0" smtClean="0">
                <a:latin typeface="Helvetica"/>
                <a:cs typeface="Helvetica"/>
              </a:rPr>
              <a:t>IRU Price Range, 2010 vs. 2013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4" name="Picture 3" descr="trans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752600"/>
            <a:ext cx="7577328" cy="418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..and so is IP Transit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066800"/>
            <a:ext cx="840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Helvetica"/>
                <a:cs typeface="Helvetica"/>
              </a:rPr>
              <a:t>Dubai IP Transit 10GE Price Range, Q2 2013 vs. Q1 2014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3" name="Picture 2" descr="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577328" cy="418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construction has infused the region with considerable lit </a:t>
            </a:r>
            <a:r>
              <a:rPr lang="en-US" i="1" dirty="0" smtClean="0"/>
              <a:t>and</a:t>
            </a:r>
            <a:r>
              <a:rPr lang="en-US" dirty="0" smtClean="0"/>
              <a:t> potential capacity</a:t>
            </a:r>
          </a:p>
          <a:p>
            <a:pPr>
              <a:defRPr/>
            </a:pPr>
            <a:r>
              <a:rPr lang="en-US" dirty="0"/>
              <a:t>Fractured market structure and need to manage for </a:t>
            </a:r>
            <a:r>
              <a:rPr lang="en-US" dirty="0" smtClean="0"/>
              <a:t>risk </a:t>
            </a:r>
            <a:r>
              <a:rPr lang="en-US" dirty="0"/>
              <a:t>continue to fuel new </a:t>
            </a:r>
            <a:r>
              <a:rPr lang="en-US" dirty="0" smtClean="0"/>
              <a:t>construction</a:t>
            </a:r>
          </a:p>
          <a:p>
            <a:pPr>
              <a:defRPr/>
            </a:pPr>
            <a:r>
              <a:rPr lang="en-US" dirty="0" smtClean="0"/>
              <a:t>More regional interconnection and local content (UAE-IX, Datamena, Smarthub), but networks still focused on accessing Europe</a:t>
            </a:r>
          </a:p>
          <a:p>
            <a:pPr>
              <a:defRPr/>
            </a:pPr>
            <a:r>
              <a:rPr lang="en-US" dirty="0" smtClean="0"/>
              <a:t>Prices for transport and IP transit are dropping rapidly; however, cross connect and backhaul fees remain expensive.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Online Submarine </a:t>
            </a:r>
            <a:r>
              <a:rPr lang="en-US" dirty="0" smtClean="0"/>
              <a:t>Cable Map</a:t>
            </a:r>
            <a:endParaRPr lang="en-US" dirty="0"/>
          </a:p>
        </p:txBody>
      </p:sp>
      <p:pic>
        <p:nvPicPr>
          <p:cNvPr id="6" name="Picture 5" descr="subcabl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8" y="1066800"/>
            <a:ext cx="8163122" cy="4495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305800" cy="4572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Available at: www.submarinecablemap.com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01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01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01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01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9A01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A0100"/>
                </a:solidFill>
                <a:latin typeface="Georg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A0100"/>
                </a:solidFill>
                <a:latin typeface="Georg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A0100"/>
                </a:solidFill>
                <a:latin typeface="Georg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A0100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Thank You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2667000"/>
            <a:ext cx="640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Alan Mauldin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TeleGeography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amauldin@telegeography.com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 Middle East Submarine Cables 2008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85800" y="617220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38400" y="6324600"/>
            <a:ext cx="575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  <p:pic>
        <p:nvPicPr>
          <p:cNvPr id="2053" name="Picture 13" descr="telegeography-logo.png                                         0062C9DFMacintosh HD                   7C2633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42050"/>
            <a:ext cx="1828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9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Middle East Submarine Cables 2014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85800" y="617220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38400" y="6324600"/>
            <a:ext cx="575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  <p:pic>
        <p:nvPicPr>
          <p:cNvPr id="3077" name="Picture 13" descr="telegeography-logo.png                                         0062C9DFMacintosh HD                   7C2633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42050"/>
            <a:ext cx="1828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4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Terrestrial/Hybrid Routes</a:t>
            </a:r>
            <a:endParaRPr lang="en-US" dirty="0" smtClean="0">
              <a:cs typeface="+mj-cs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85800" y="617220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38400" y="6324600"/>
            <a:ext cx="575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242050"/>
            <a:ext cx="18224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6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Rapid Growth of Internet Bandwidth</a:t>
            </a:r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54185" y="1143000"/>
            <a:ext cx="6586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Helvetica"/>
                <a:cs typeface="Helvetica"/>
              </a:rPr>
              <a:t>Middle East International Internet Bandwidth</a:t>
            </a:r>
            <a:r>
              <a:rPr lang="en-US" sz="2000" dirty="0">
                <a:latin typeface="Helvetica"/>
                <a:cs typeface="Helvetica"/>
              </a:rPr>
              <a:t>, </a:t>
            </a:r>
            <a:r>
              <a:rPr lang="en-US" sz="2000" dirty="0" smtClean="0">
                <a:latin typeface="Helvetica"/>
                <a:cs typeface="Helvetica"/>
              </a:rPr>
              <a:t>2008-2013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7" name="Picture 6" descr="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284720" cy="407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2895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5 Year CAGR = 72% </a:t>
            </a:r>
            <a:endParaRPr lang="en-US" sz="14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Intra-Middle East Capacity </a:t>
            </a:r>
            <a:r>
              <a:rPr lang="en-US" dirty="0"/>
              <a:t>R</a:t>
            </a:r>
            <a:r>
              <a:rPr lang="en-US" dirty="0" smtClean="0"/>
              <a:t>ising </a:t>
            </a:r>
            <a:r>
              <a:rPr lang="en-US" dirty="0"/>
              <a:t>R</a:t>
            </a:r>
            <a:r>
              <a:rPr lang="en-US" dirty="0" smtClean="0"/>
              <a:t>apidly…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7913" y="1219200"/>
            <a:ext cx="7178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Helvetica"/>
                <a:cs typeface="Helvetica"/>
              </a:rPr>
              <a:t>Growth in International Internet Bandwidth Connected to the </a:t>
            </a:r>
          </a:p>
          <a:p>
            <a:pPr algn="ctr">
              <a:defRPr/>
            </a:pPr>
            <a:r>
              <a:rPr lang="en-US" sz="2000" dirty="0" smtClean="0">
                <a:latin typeface="Helvetica"/>
                <a:cs typeface="Helvetica"/>
              </a:rPr>
              <a:t>Middle East by Region</a:t>
            </a:r>
          </a:p>
        </p:txBody>
      </p:sp>
      <p:pic>
        <p:nvPicPr>
          <p:cNvPr id="3" name="Picture 2" descr="growthbyreg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023872"/>
            <a:ext cx="7101840" cy="407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…but Remains a Small Share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2688" y="1219200"/>
            <a:ext cx="696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Helvetica"/>
                <a:cs typeface="Helvetica"/>
              </a:rPr>
              <a:t>Share of International Internet Bandwidth Connected to the</a:t>
            </a:r>
          </a:p>
          <a:p>
            <a:pPr algn="ctr">
              <a:defRPr/>
            </a:pPr>
            <a:r>
              <a:rPr lang="en-US" sz="2000" dirty="0" smtClean="0">
                <a:latin typeface="Helvetica"/>
                <a:cs typeface="Helvetica"/>
              </a:rPr>
              <a:t>Middle East by Region, 2013</a:t>
            </a:r>
          </a:p>
        </p:txBody>
      </p:sp>
      <p:pic>
        <p:nvPicPr>
          <p:cNvPr id="3" name="Picture 2" descr="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2057400"/>
            <a:ext cx="6943344" cy="402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60642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Georgia" charset="0"/>
                <a:ea typeface="ＭＳ Ｐゴシック" charset="0"/>
              </a:rPr>
              <a:t>Europe’s Growing Role as a Hub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Helvetica"/>
                <a:cs typeface="Helvetica"/>
              </a:rPr>
              <a:t>Regional Internet Capacity Connected with Europe</a:t>
            </a:r>
          </a:p>
        </p:txBody>
      </p:sp>
      <p:pic>
        <p:nvPicPr>
          <p:cNvPr id="4" name="Picture 3" descr="eur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673352"/>
            <a:ext cx="7193280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498336" cy="4181856"/>
          </a:xfrm>
          <a:prstGeom prst="rect">
            <a:avLst/>
          </a:prstGeom>
        </p:spPr>
      </p:pic>
      <p:pic>
        <p:nvPicPr>
          <p:cNvPr id="13" name="Picture 12" descr="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492240" cy="4187952"/>
          </a:xfrm>
          <a:prstGeom prst="rect">
            <a:avLst/>
          </a:prstGeom>
        </p:spPr>
      </p:pic>
      <p:pic>
        <p:nvPicPr>
          <p:cNvPr id="5" name="Picture 4" descr="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498336" cy="4187952"/>
          </a:xfrm>
          <a:prstGeom prst="rect">
            <a:avLst/>
          </a:prstGeom>
        </p:spPr>
      </p:pic>
      <p:pic>
        <p:nvPicPr>
          <p:cNvPr id="11" name="Picture 10" descr="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498336" cy="4187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752600"/>
            <a:ext cx="1519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59 x 100 Gbps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648200"/>
            <a:ext cx="140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96 x 10 Gbps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724400"/>
            <a:ext cx="140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64 x 10 Gbps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114800"/>
            <a:ext cx="140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40 x 40 Gbps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From a 10G to a 100G World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000" dirty="0" smtClean="0">
                <a:latin typeface="Helvetica"/>
                <a:cs typeface="Helvetica"/>
              </a:rPr>
              <a:t>Potential Capacity per Fiber Pair on FALCON (Gulf Ring)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885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440</Words>
  <Application>Microsoft Macintosh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Submarine and Terrestrial Network Developments in the Middle East</vt:lpstr>
      <vt:lpstr> Middle East Submarine Cables 2008</vt:lpstr>
      <vt:lpstr>Middle East Submarine Cables 2014</vt:lpstr>
      <vt:lpstr>Terrestrial/Hybrid Routes</vt:lpstr>
      <vt:lpstr>Rapid Growth of Internet Bandwidth</vt:lpstr>
      <vt:lpstr>Intra-Middle East Capacity Rising Rapidly…</vt:lpstr>
      <vt:lpstr>…but Remains a Small Share</vt:lpstr>
      <vt:lpstr>Europe’s Growing Role as a Hub</vt:lpstr>
      <vt:lpstr>From a 10G to a 100G World</vt:lpstr>
      <vt:lpstr>Plenty of Room to Grow</vt:lpstr>
      <vt:lpstr>Cable Damage Still An Issue</vt:lpstr>
      <vt:lpstr>More Cables on the Way</vt:lpstr>
      <vt:lpstr>Transport is Getting Cheaper…</vt:lpstr>
      <vt:lpstr>..and so is IP Transit</vt:lpstr>
      <vt:lpstr>Conclusion</vt:lpstr>
      <vt:lpstr>Online Submarine Cable Map</vt:lpstr>
      <vt:lpstr>PowerPoint Presentation</vt:lpstr>
    </vt:vector>
  </TitlesOfParts>
  <Company>PriMetrica,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Krisetya</dc:creator>
  <cp:lastModifiedBy>Alan Mauldin</cp:lastModifiedBy>
  <cp:revision>175</cp:revision>
  <dcterms:created xsi:type="dcterms:W3CDTF">2011-05-02T15:30:34Z</dcterms:created>
  <dcterms:modified xsi:type="dcterms:W3CDTF">2014-03-28T12:49:58Z</dcterms:modified>
</cp:coreProperties>
</file>