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48" r:id="rId5"/>
  </p:sldMasterIdLst>
  <p:notesMasterIdLst>
    <p:notesMasterId r:id="rId37"/>
  </p:notesMasterIdLst>
  <p:handoutMasterIdLst>
    <p:handoutMasterId r:id="rId38"/>
  </p:handoutMasterIdLst>
  <p:sldIdLst>
    <p:sldId id="370" r:id="rId6"/>
    <p:sldId id="469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12" r:id="rId17"/>
    <p:sldId id="406" r:id="rId18"/>
    <p:sldId id="460" r:id="rId19"/>
    <p:sldId id="462" r:id="rId20"/>
    <p:sldId id="478" r:id="rId21"/>
    <p:sldId id="488" r:id="rId22"/>
    <p:sldId id="434" r:id="rId23"/>
    <p:sldId id="437" r:id="rId24"/>
    <p:sldId id="489" r:id="rId25"/>
    <p:sldId id="422" r:id="rId26"/>
    <p:sldId id="451" r:id="rId27"/>
    <p:sldId id="477" r:id="rId28"/>
    <p:sldId id="490" r:id="rId29"/>
    <p:sldId id="439" r:id="rId30"/>
    <p:sldId id="441" r:id="rId31"/>
    <p:sldId id="444" r:id="rId32"/>
    <p:sldId id="475" r:id="rId33"/>
    <p:sldId id="473" r:id="rId34"/>
    <p:sldId id="474" r:id="rId35"/>
    <p:sldId id="26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3E"/>
    <a:srgbClr val="4A4B57"/>
    <a:srgbClr val="71B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6" autoAdjust="0"/>
    <p:restoredTop sz="77764" autoAdjust="0"/>
  </p:normalViewPr>
  <p:slideViewPr>
    <p:cSldViewPr snapToGrid="0" snapToObjects="1">
      <p:cViewPr>
        <p:scale>
          <a:sx n="103" d="100"/>
          <a:sy n="103" d="100"/>
        </p:scale>
        <p:origin x="-231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stee1:Documents:temp:WISR%20Part1v0.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stee1:Documents:temp:WISR%20Part1v0.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stee1:Documents:temp:WISR%20Part1v0.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172528194578"/>
          <c:y val="0.0762992125984252"/>
          <c:w val="0.800266973066135"/>
          <c:h val="0.862453531598513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0"/>
          <c:y val="0.0021471835251363"/>
          <c:w val="0.207632867015378"/>
          <c:h val="0.402719901647982"/>
        </c:manualLayout>
      </c:layout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85979971387697"/>
          <c:y val="0.0483271375464684"/>
          <c:w val="0.800266973066135"/>
          <c:h val="0.862453531598513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85979971387697"/>
          <c:y val="0.0483271375464684"/>
          <c:w val="0.800266973066135"/>
          <c:h val="0.862453531598513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0391383917919351"/>
          <c:y val="0.732462346871955"/>
          <c:w val="0.188205201622524"/>
          <c:h val="0.211447189790931"/>
        </c:manualLayout>
      </c:layout>
      <c:overlay val="0"/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0C2F-1D28-C649-94CF-C9EEEA490193}" type="datetimeFigureOut">
              <a:rPr lang="en-US" smtClean="0"/>
              <a:pPr/>
              <a:t>05/03/2013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61AB4-01C2-FD43-856C-619C86E14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2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A7472-C9EE-3C4E-B7D0-CDB6631D659C}" type="datetimeFigureOut">
              <a:rPr lang="en-US" smtClean="0"/>
              <a:pPr/>
              <a:t>05/03/2013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13187-B58C-3741-88C1-D58609F3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55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56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19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6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5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0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5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8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8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81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56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5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37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3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8C2F6A1-9EEC-4665-8E1A-235164A474BE}" type="slidenum">
              <a:rPr lang="en-US" sz="1200" smtClean="0"/>
              <a:pPr/>
              <a:t>28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3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25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3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2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0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9CE06-F0DC-4F02-9682-EA15A8F3DD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3187-B58C-3741-88C1-D58609F3D6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5" descr="arbor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53173" y="608118"/>
            <a:ext cx="2257415" cy="63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0038" y="4732330"/>
            <a:ext cx="8060436" cy="658029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71B5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60038" y="5390359"/>
            <a:ext cx="8060436" cy="8170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eaves_pp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92900"/>
            <a:ext cx="5786248" cy="4095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6114-FE43-B34A-B99B-6F1FD613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18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169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6114-FE43-B34A-B99B-6F1FD613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6114-FE43-B34A-B99B-6F1FD613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6114-FE43-B34A-B99B-6F1FD613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65657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E4F6114-FE43-B34A-B99B-6F1FD613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ves_pp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92900"/>
            <a:ext cx="5786248" cy="4095556"/>
          </a:xfrm>
          <a:prstGeom prst="rect">
            <a:avLst/>
          </a:prstGeom>
        </p:spPr>
      </p:pic>
      <p:pic>
        <p:nvPicPr>
          <p:cNvPr id="12" name="Picture 15" descr="arbor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53173" y="608118"/>
            <a:ext cx="2257415" cy="63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71B53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65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1B532"/>
                </a:solidFill>
              </a:defRPr>
            </a:lvl1pPr>
          </a:lstStyle>
          <a:p>
            <a:fld id="{AE4F6114-FE43-B34A-B99B-6F1FD61370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5" descr="arbor logo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278492" y="6242305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840587"/>
            <a:ext cx="9163050" cy="9525"/>
          </a:xfrm>
          <a:prstGeom prst="line">
            <a:avLst/>
          </a:prstGeom>
          <a:ln w="50800" cap="flat" cmpd="sng" algn="ctr">
            <a:solidFill>
              <a:srgbClr val="71B5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5776"/>
            <a:ext cx="9163050" cy="9525"/>
          </a:xfrm>
          <a:prstGeom prst="line">
            <a:avLst/>
          </a:prstGeom>
          <a:ln w="50800" cap="flat" cmpd="sng" algn="ctr">
            <a:solidFill>
              <a:srgbClr val="71B5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loqua_ppt_header_grey_rule.jpg"/>
          <p:cNvPicPr>
            <a:picLocks noChangeAspect="1"/>
          </p:cNvPicPr>
          <p:nvPr userDrawn="1"/>
        </p:nvPicPr>
        <p:blipFill>
          <a:blip r:embed="rId8"/>
          <a:srcRect t="-260001" b="-260001"/>
          <a:stretch>
            <a:fillRect/>
          </a:stretch>
        </p:blipFill>
        <p:spPr bwMode="auto">
          <a:xfrm>
            <a:off x="41275" y="808038"/>
            <a:ext cx="90678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71B53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1B532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4689460"/>
            <a:ext cx="8404574" cy="658029"/>
          </a:xfrm>
        </p:spPr>
        <p:txBody>
          <a:bodyPr/>
          <a:lstStyle/>
          <a:p>
            <a:r>
              <a:rPr lang="en-US" dirty="0" smtClean="0"/>
              <a:t>2012 Infrastructure Security Report</a:t>
            </a:r>
            <a:br>
              <a:rPr lang="en-US" dirty="0" smtClean="0"/>
            </a:br>
            <a:r>
              <a:rPr lang="en-US" sz="2000" dirty="0" smtClean="0">
                <a:solidFill>
                  <a:schemeClr val="tx2"/>
                </a:solidFill>
              </a:rPr>
              <a:t>Darren Anstee, Arbor Solutions Architect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038" y="5671240"/>
            <a:ext cx="8060436" cy="817068"/>
          </a:xfrm>
        </p:spPr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8</a:t>
            </a:r>
            <a:r>
              <a:rPr lang="en-US" baseline="30000" dirty="0" smtClean="0">
                <a:solidFill>
                  <a:srgbClr val="404040"/>
                </a:solidFill>
              </a:rPr>
              <a:t>th</a:t>
            </a:r>
            <a:r>
              <a:rPr lang="en-US" dirty="0" smtClean="0">
                <a:solidFill>
                  <a:srgbClr val="404040"/>
                </a:solidFill>
              </a:rPr>
              <a:t> Annual Edition 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1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813800" cy="533400"/>
          </a:xfrm>
        </p:spPr>
        <p:txBody>
          <a:bodyPr/>
          <a:lstStyle/>
          <a:p>
            <a:r>
              <a:rPr lang="en-US" dirty="0" smtClean="0"/>
              <a:t>Data Center </a:t>
            </a:r>
            <a:r>
              <a:rPr lang="en-US" dirty="0" err="1" smtClean="0"/>
              <a:t>DDoS</a:t>
            </a:r>
            <a:r>
              <a:rPr lang="en-US" dirty="0" smtClean="0"/>
              <a:t>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4713675"/>
            <a:ext cx="8305800" cy="203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10% increase in use of IDMS and 22% decrease in use of D-RTBH</a:t>
            </a:r>
          </a:p>
          <a:p>
            <a:pPr lvl="1"/>
            <a:r>
              <a:rPr lang="en-US" sz="1800" dirty="0" smtClean="0"/>
              <a:t>May indicate increased focus on maintaining service availability. </a:t>
            </a:r>
          </a:p>
          <a:p>
            <a:r>
              <a:rPr lang="en-US" sz="2000" dirty="0" smtClean="0"/>
              <a:t>Big increase in use of firewalls for mitigation</a:t>
            </a:r>
          </a:p>
          <a:p>
            <a:pPr lvl="1"/>
            <a:r>
              <a:rPr lang="en-US" sz="1600" dirty="0" smtClean="0"/>
              <a:t>35% saw firewalls fail due to DDoS attacks during the survey period</a:t>
            </a:r>
          </a:p>
          <a:p>
            <a:endParaRPr lang="en-US" sz="2400" dirty="0" smtClean="0"/>
          </a:p>
          <a:p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5" y="909912"/>
            <a:ext cx="8013032" cy="37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in the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03300"/>
            <a:ext cx="8915401" cy="52959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Advanced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Persistent Threats (APT)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op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oncern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for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service providers and enterprises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This year’s survey found an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increased level of concern over ‘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botted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 or compromised machines on service provider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Looking ahead, there is even more concern about APT, industrial espionage, data exfiltration and malicious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insiders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sz="9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</a:rPr>
              <a:t>DDoS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: Attack Sizes Plateau in Trend Towards Complex Multi-Vector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Attacks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HTTP and DNS most common application layer targets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Growth in proportion of respondents seeing attacks targeting HTTPS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Largest volumetric attacks in 60 – 100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Gbps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range		</a:t>
            </a:r>
          </a:p>
          <a:p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Data Centers Increasingly Becoming Victimized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9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% of datacenters seeing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DDoS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attacks regularly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Just over a third see firewalls fail due to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DDoS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attacks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more companies move their services to the “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cloud,”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shared risk is more of an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issue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sz="900" dirty="0" smtClean="0"/>
          </a:p>
          <a:p>
            <a:r>
              <a:rPr lang="en-US" sz="1800" b="1" dirty="0"/>
              <a:t>Ideology </a:t>
            </a:r>
            <a:r>
              <a:rPr lang="en-US" sz="1800" b="1" dirty="0" smtClean="0"/>
              <a:t>Is Primary </a:t>
            </a:r>
            <a:r>
              <a:rPr lang="en-US" sz="1800" b="1" dirty="0" err="1" smtClean="0"/>
              <a:t>DDoS</a:t>
            </a:r>
            <a:r>
              <a:rPr lang="en-US" sz="1800" b="1" dirty="0" smtClean="0"/>
              <a:t> Driver</a:t>
            </a:r>
          </a:p>
          <a:p>
            <a:pPr lvl="1"/>
            <a:r>
              <a:rPr lang="en-US" sz="1600" dirty="0"/>
              <a:t>Top 3 attack motivations are based on politics, gamesmanship, beliefs and revenge</a:t>
            </a:r>
          </a:p>
          <a:p>
            <a:pPr lvl="1"/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648" y="6523629"/>
            <a:ext cx="286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*Survey time period: Oct 2011 – Sept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436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DDoS Motivations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799" y="4216399"/>
            <a:ext cx="8525301" cy="2375469"/>
          </a:xfrm>
        </p:spPr>
        <p:txBody>
          <a:bodyPr>
            <a:noAutofit/>
          </a:bodyPr>
          <a:lstStyle/>
          <a:p>
            <a:r>
              <a:rPr lang="en-US" sz="1800" dirty="0" smtClean="0"/>
              <a:t>Number one motivation is </a:t>
            </a:r>
            <a:r>
              <a:rPr lang="en-US" sz="1800" u="sng" dirty="0" smtClean="0"/>
              <a:t>still</a:t>
            </a:r>
            <a:r>
              <a:rPr lang="en-US" sz="1800" dirty="0" smtClean="0"/>
              <a:t> ideological hacktivism</a:t>
            </a:r>
          </a:p>
          <a:p>
            <a:pPr lvl="1"/>
            <a:r>
              <a:rPr lang="en-US" sz="1200" dirty="0" smtClean="0"/>
              <a:t> </a:t>
            </a:r>
            <a:r>
              <a:rPr lang="en-US" sz="1600" dirty="0"/>
              <a:t>N</a:t>
            </a:r>
            <a:r>
              <a:rPr lang="en-US" sz="1600" dirty="0" smtClean="0"/>
              <a:t>ot surprising given media coverage this year</a:t>
            </a:r>
            <a:endParaRPr lang="en-US" sz="1200" dirty="0" smtClean="0"/>
          </a:p>
          <a:p>
            <a:r>
              <a:rPr lang="en-US" sz="1800" dirty="0" smtClean="0"/>
              <a:t>On-line gaming up from third to second </a:t>
            </a:r>
          </a:p>
          <a:p>
            <a:r>
              <a:rPr lang="en-US" sz="1800" dirty="0" smtClean="0"/>
              <a:t>Nearly 15% seeing attacks motivated by extortion, competitive rivalry or as a cover for data exfiltration. DDoS is now a part of more complex cyber attack campaigns. </a:t>
            </a:r>
          </a:p>
          <a:p>
            <a:r>
              <a:rPr lang="en-US" sz="1800" dirty="0" smtClean="0"/>
              <a:t>Broader range of motivations = higher risk of attack</a:t>
            </a:r>
          </a:p>
          <a:p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1" y="942974"/>
            <a:ext cx="7126288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400"/>
            <a:ext cx="8229600" cy="5304809"/>
          </a:xfrm>
        </p:spPr>
        <p:txBody>
          <a:bodyPr>
            <a:normAutofit fontScale="85000" lnSpcReduction="10000"/>
          </a:bodyPr>
          <a:lstStyle/>
          <a:p>
            <a:r>
              <a:rPr lang="en-US" sz="2100" b="1" dirty="0"/>
              <a:t>Mobile P</a:t>
            </a:r>
            <a:r>
              <a:rPr lang="en-US" sz="2100" b="1" dirty="0" smtClean="0"/>
              <a:t>roviders Continue </a:t>
            </a:r>
            <a:r>
              <a:rPr lang="en-US" sz="2100" b="1" dirty="0"/>
              <a:t>to be R</a:t>
            </a:r>
            <a:r>
              <a:rPr lang="en-US" sz="2100" b="1" dirty="0" smtClean="0"/>
              <a:t>eactive </a:t>
            </a:r>
            <a:endParaRPr lang="en-US" sz="2100" b="1" dirty="0"/>
          </a:p>
          <a:p>
            <a:pPr lvl="1"/>
            <a:r>
              <a:rPr lang="en-US" sz="1900" dirty="0"/>
              <a:t>A full 60 percent of respondents do not have visibility into the traffic on their mobile/evolved packet cores. </a:t>
            </a:r>
          </a:p>
          <a:p>
            <a:pPr lvl="1"/>
            <a:r>
              <a:rPr lang="en-US" sz="1900" dirty="0"/>
              <a:t>The economics of consumer subscriber networks do not incent providers to implement security until a problem occurs.</a:t>
            </a:r>
          </a:p>
          <a:p>
            <a:endParaRPr lang="en-GB" sz="1200" b="1" dirty="0" smtClean="0"/>
          </a:p>
          <a:p>
            <a:r>
              <a:rPr lang="en-US" sz="2100" b="1" dirty="0" smtClean="0"/>
              <a:t>DNS Infrastructure Remains </a:t>
            </a:r>
            <a:r>
              <a:rPr lang="en-US" sz="2100" b="1" dirty="0"/>
              <a:t>V</a:t>
            </a:r>
            <a:r>
              <a:rPr lang="en-US" sz="2100" b="1" dirty="0" smtClean="0"/>
              <a:t>ulnerable</a:t>
            </a:r>
            <a:endParaRPr lang="en-US" sz="2100" b="1" dirty="0"/>
          </a:p>
          <a:p>
            <a:pPr lvl="1"/>
            <a:r>
              <a:rPr lang="en-US" sz="1900" dirty="0" smtClean="0"/>
              <a:t>The Internet’s name resolution service continue to be both victimized by </a:t>
            </a:r>
            <a:r>
              <a:rPr lang="en-US" sz="1900" dirty="0" err="1" smtClean="0"/>
              <a:t>DDoS</a:t>
            </a:r>
            <a:r>
              <a:rPr lang="en-US" sz="1900" dirty="0" smtClean="0"/>
              <a:t> and used as an attack tool</a:t>
            </a:r>
          </a:p>
          <a:p>
            <a:pPr lvl="1"/>
            <a:endParaRPr lang="en-US" sz="1200" b="1" dirty="0"/>
          </a:p>
          <a:p>
            <a:r>
              <a:rPr lang="en-US" sz="2100" b="1" dirty="0" smtClean="0"/>
              <a:t>IPv6 Deployments Quickly Becoming Pervasive</a:t>
            </a:r>
          </a:p>
          <a:p>
            <a:pPr lvl="1"/>
            <a:r>
              <a:rPr lang="en-US" sz="1900" dirty="0"/>
              <a:t>80% of respondents either have IPv6 implemented or will do within the next 12 </a:t>
            </a:r>
            <a:r>
              <a:rPr lang="en-US" sz="1900" dirty="0" smtClean="0"/>
              <a:t>months</a:t>
            </a:r>
          </a:p>
          <a:p>
            <a:pPr lvl="1"/>
            <a:r>
              <a:rPr lang="en-US" sz="1900" dirty="0" smtClean="0"/>
              <a:t>More focus on availability of IPv6 services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sz="2100" b="1" dirty="0" smtClean="0"/>
              <a:t>Operational Security </a:t>
            </a:r>
            <a:r>
              <a:rPr lang="en-US" sz="2100" b="1" dirty="0"/>
              <a:t>R</a:t>
            </a:r>
            <a:r>
              <a:rPr lang="en-US" sz="2100" b="1" dirty="0" smtClean="0"/>
              <a:t>esources still Challenged, Limited Law </a:t>
            </a:r>
            <a:r>
              <a:rPr lang="en-US" sz="2100" b="1" dirty="0"/>
              <a:t>E</a:t>
            </a:r>
            <a:r>
              <a:rPr lang="en-US" sz="2100" b="1" dirty="0" smtClean="0"/>
              <a:t>nforcement </a:t>
            </a:r>
            <a:r>
              <a:rPr lang="en-US" sz="2100" b="1" dirty="0"/>
              <a:t>I</a:t>
            </a:r>
            <a:r>
              <a:rPr lang="en-US" sz="2100" b="1" dirty="0" smtClean="0"/>
              <a:t>nvolvement</a:t>
            </a:r>
          </a:p>
          <a:p>
            <a:pPr lvl="1"/>
            <a:r>
              <a:rPr lang="en-US" sz="1900" dirty="0"/>
              <a:t>Just under a quarter of respondents have NO dedicated security resources</a:t>
            </a:r>
          </a:p>
          <a:p>
            <a:pPr lvl="1"/>
            <a:r>
              <a:rPr lang="en-US" sz="1900" dirty="0"/>
              <a:t>A half of respondents NEVER practice their incident handling processes</a:t>
            </a:r>
          </a:p>
          <a:p>
            <a:pPr lvl="1"/>
            <a:r>
              <a:rPr lang="en-US" sz="1900" dirty="0"/>
              <a:t>More than half of respondents do NOT refer security incidents to law enforcement.</a:t>
            </a:r>
            <a:endParaRPr lang="en-US" sz="1900" dirty="0" smtClean="0"/>
          </a:p>
          <a:p>
            <a:pPr lvl="1"/>
            <a:endParaRPr lang="en-US" sz="2000" b="1" dirty="0" smtClean="0"/>
          </a:p>
          <a:p>
            <a:pPr lvl="1"/>
            <a:endParaRPr lang="en-US" sz="3400" b="1" dirty="0" smtClean="0"/>
          </a:p>
          <a:p>
            <a:pPr lvl="1"/>
            <a:endParaRPr lang="en-US" sz="3400" b="1" dirty="0" smtClean="0"/>
          </a:p>
          <a:p>
            <a:endParaRPr lang="en-US" sz="3800" b="1" dirty="0"/>
          </a:p>
          <a:p>
            <a:endParaRPr lang="en-US" sz="3100" dirty="0" smtClean="0"/>
          </a:p>
          <a:p>
            <a:pPr lvl="1"/>
            <a:endParaRPr lang="en-GB" sz="3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9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813800" cy="533400"/>
          </a:xfrm>
        </p:spPr>
        <p:txBody>
          <a:bodyPr/>
          <a:lstStyle/>
          <a:p>
            <a:r>
              <a:rPr lang="en-US" dirty="0" smtClean="0"/>
              <a:t>Mobile Respondents and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326" y="1238491"/>
            <a:ext cx="3856454" cy="5060709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57% offer services to more than 1M </a:t>
            </a:r>
            <a:r>
              <a:rPr lang="en-US" sz="2600" dirty="0" smtClean="0"/>
              <a:t>subscribers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 smtClean="0"/>
              <a:t>34% </a:t>
            </a:r>
            <a:r>
              <a:rPr lang="en-US" sz="2400" dirty="0"/>
              <a:t>have more than </a:t>
            </a:r>
            <a:r>
              <a:rPr lang="en-US" sz="2400" dirty="0" smtClean="0"/>
              <a:t>10M </a:t>
            </a:r>
            <a:r>
              <a:rPr lang="en-US" sz="2400" dirty="0"/>
              <a:t>subscribers</a:t>
            </a:r>
          </a:p>
          <a:p>
            <a:r>
              <a:rPr lang="en-US" sz="2600" dirty="0" smtClean="0"/>
              <a:t>3G and 2G still dominate</a:t>
            </a:r>
          </a:p>
          <a:p>
            <a:r>
              <a:rPr lang="en-US" sz="2600" dirty="0" smtClean="0"/>
              <a:t>LTE deployment growing fast, from 28.6% last year to 52.9% this year</a:t>
            </a:r>
          </a:p>
          <a:p>
            <a:pPr lvl="1"/>
            <a:r>
              <a:rPr lang="en-US" sz="2400" dirty="0" smtClean="0"/>
              <a:t>33% offering commercial 4G services now, up from 19% last year</a:t>
            </a:r>
          </a:p>
          <a:p>
            <a:pPr lvl="1"/>
            <a:r>
              <a:rPr lang="en-US" sz="2400" dirty="0" smtClean="0"/>
              <a:t>44.5% plan for 4G services in 2013/14  </a:t>
            </a:r>
          </a:p>
          <a:p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1238490"/>
            <a:ext cx="4937010" cy="266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9" y="3957852"/>
            <a:ext cx="4395751" cy="283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813800" cy="533400"/>
          </a:xfrm>
        </p:spPr>
        <p:txBody>
          <a:bodyPr/>
          <a:lstStyle/>
          <a:p>
            <a:r>
              <a:rPr lang="en-US" dirty="0" smtClean="0"/>
              <a:t>Mobile Traffic Visibility </a:t>
            </a:r>
            <a:r>
              <a:rPr lang="en-US" dirty="0"/>
              <a:t>S</a:t>
            </a:r>
            <a:r>
              <a:rPr lang="en-US" dirty="0" smtClean="0"/>
              <a:t>till an </a:t>
            </a:r>
            <a:r>
              <a:rPr lang="en-US" dirty="0"/>
              <a:t>I</a:t>
            </a:r>
            <a:r>
              <a:rPr lang="en-US" dirty="0" smtClean="0"/>
              <a:t>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026" y="1151469"/>
            <a:ext cx="3861843" cy="527473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33% of respondents saw a customer visible outage due to a security incident, up from 12.5%. </a:t>
            </a:r>
          </a:p>
          <a:p>
            <a:r>
              <a:rPr lang="en-US" sz="2200" dirty="0" smtClean="0"/>
              <a:t>But, visibility of what is going on is still a key issue:</a:t>
            </a:r>
          </a:p>
          <a:p>
            <a:pPr lvl="1"/>
            <a:r>
              <a:rPr lang="en-US" sz="2000" dirty="0" smtClean="0"/>
              <a:t>60% do not have visibility of traffic on their MPC / EPC</a:t>
            </a:r>
          </a:p>
          <a:p>
            <a:pPr lvl="1"/>
            <a:r>
              <a:rPr lang="en-US" sz="2000" dirty="0" smtClean="0"/>
              <a:t>18% do not have visibility of traffic at their </a:t>
            </a:r>
            <a:r>
              <a:rPr lang="en-US" sz="2000" dirty="0" err="1" smtClean="0"/>
              <a:t>Gi</a:t>
            </a:r>
            <a:endParaRPr lang="en-US" sz="2000" dirty="0" smtClean="0"/>
          </a:p>
          <a:p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4" y="1096876"/>
            <a:ext cx="4754688" cy="27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4" y="3875964"/>
            <a:ext cx="4902630" cy="29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2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813800" cy="533400"/>
          </a:xfrm>
        </p:spPr>
        <p:txBody>
          <a:bodyPr/>
          <a:lstStyle/>
          <a:p>
            <a:r>
              <a:rPr lang="en-US" dirty="0" smtClean="0"/>
              <a:t>Mobile Threat Detection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4055991"/>
            <a:ext cx="8655050" cy="2691833"/>
          </a:xfrm>
        </p:spPr>
        <p:txBody>
          <a:bodyPr>
            <a:noAutofit/>
          </a:bodyPr>
          <a:lstStyle/>
          <a:p>
            <a:r>
              <a:rPr lang="en-US" sz="1800" dirty="0" smtClean="0"/>
              <a:t>28.6% see attacks targeting mobile users, RAN, back-haul or packet core</a:t>
            </a:r>
          </a:p>
          <a:p>
            <a:pPr lvl="1"/>
            <a:r>
              <a:rPr lang="en-US" sz="1600" dirty="0" smtClean="0"/>
              <a:t>Firewalls and end-users are most commonly affected</a:t>
            </a:r>
          </a:p>
          <a:p>
            <a:r>
              <a:rPr lang="en-US" sz="1800" dirty="0" smtClean="0"/>
              <a:t>Only 10% of respondents see DDoS attacks impacting their </a:t>
            </a:r>
            <a:r>
              <a:rPr lang="en-US" sz="1800" dirty="0" err="1" smtClean="0"/>
              <a:t>Gi</a:t>
            </a:r>
            <a:r>
              <a:rPr lang="en-US" sz="1800" dirty="0" smtClean="0"/>
              <a:t> side infrastructure</a:t>
            </a:r>
          </a:p>
          <a:p>
            <a:pPr lvl="1"/>
            <a:r>
              <a:rPr lang="en-US" sz="1600" dirty="0" smtClean="0"/>
              <a:t>Only targets were DNS servers and routers / links (congestion)</a:t>
            </a:r>
          </a:p>
          <a:p>
            <a:pPr lvl="1"/>
            <a:r>
              <a:rPr lang="en-US" sz="1600" dirty="0" smtClean="0"/>
              <a:t>Very low given anecdotal conversations</a:t>
            </a:r>
          </a:p>
          <a:p>
            <a:pPr lvl="1"/>
            <a:r>
              <a:rPr lang="en-US" sz="1600" dirty="0" smtClean="0"/>
              <a:t>45% don’t know if they are being attacked</a:t>
            </a:r>
          </a:p>
          <a:p>
            <a:r>
              <a:rPr lang="en-US" sz="1800" dirty="0" smtClean="0"/>
              <a:t>57% of respondents do NOT know how many compromised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subscribers there are on their networks.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" y="954602"/>
            <a:ext cx="3654984" cy="30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30" y="945877"/>
            <a:ext cx="3672523" cy="31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400"/>
            <a:ext cx="8229600" cy="5304809"/>
          </a:xfrm>
        </p:spPr>
        <p:txBody>
          <a:bodyPr>
            <a:normAutofit fontScale="85000" lnSpcReduction="10000"/>
          </a:bodyPr>
          <a:lstStyle/>
          <a:p>
            <a:r>
              <a:rPr lang="en-US" sz="2100" b="1" dirty="0">
                <a:solidFill>
                  <a:srgbClr val="BFBFBF"/>
                </a:solidFill>
              </a:rPr>
              <a:t>Mobile P</a:t>
            </a:r>
            <a:r>
              <a:rPr lang="en-US" sz="2100" b="1" dirty="0" smtClean="0">
                <a:solidFill>
                  <a:srgbClr val="BFBFBF"/>
                </a:solidFill>
              </a:rPr>
              <a:t>roviders Continue </a:t>
            </a:r>
            <a:r>
              <a:rPr lang="en-US" sz="2100" b="1" dirty="0">
                <a:solidFill>
                  <a:srgbClr val="BFBFBF"/>
                </a:solidFill>
              </a:rPr>
              <a:t>to be R</a:t>
            </a:r>
            <a:r>
              <a:rPr lang="en-US" sz="2100" b="1" dirty="0" smtClean="0">
                <a:solidFill>
                  <a:srgbClr val="BFBFBF"/>
                </a:solidFill>
              </a:rPr>
              <a:t>eactive </a:t>
            </a:r>
            <a:endParaRPr lang="en-US" sz="2100" b="1" dirty="0">
              <a:solidFill>
                <a:srgbClr val="BFBFBF"/>
              </a:solidFill>
            </a:endParaRPr>
          </a:p>
          <a:p>
            <a:pPr lvl="1"/>
            <a:r>
              <a:rPr lang="en-US" sz="1900" dirty="0">
                <a:solidFill>
                  <a:srgbClr val="BFBFBF"/>
                </a:solidFill>
              </a:rPr>
              <a:t>A full 60 percent of respondents do not have visibility into the traffic on their mobile/evolved packet cores. </a:t>
            </a:r>
          </a:p>
          <a:p>
            <a:pPr lvl="1"/>
            <a:r>
              <a:rPr lang="en-US" sz="1900" dirty="0">
                <a:solidFill>
                  <a:srgbClr val="BFBFBF"/>
                </a:solidFill>
              </a:rPr>
              <a:t>The economics of consumer subscriber networks do not incent providers to implement security until a problem occurs.</a:t>
            </a:r>
          </a:p>
          <a:p>
            <a:endParaRPr lang="en-GB" sz="1200" b="1" dirty="0" smtClean="0"/>
          </a:p>
          <a:p>
            <a:r>
              <a:rPr lang="en-US" sz="2100" b="1" dirty="0" smtClean="0"/>
              <a:t>DNS Infrastructure Remains </a:t>
            </a:r>
            <a:r>
              <a:rPr lang="en-US" sz="2100" b="1" dirty="0"/>
              <a:t>V</a:t>
            </a:r>
            <a:r>
              <a:rPr lang="en-US" sz="2100" b="1" dirty="0" smtClean="0"/>
              <a:t>ulnerable</a:t>
            </a:r>
            <a:endParaRPr lang="en-US" sz="2100" b="1" dirty="0"/>
          </a:p>
          <a:p>
            <a:pPr lvl="1"/>
            <a:r>
              <a:rPr lang="en-US" sz="1900" dirty="0" smtClean="0"/>
              <a:t>The Internet’s name resolution service continue to be both victimized by </a:t>
            </a:r>
            <a:r>
              <a:rPr lang="en-US" sz="1900" dirty="0" err="1" smtClean="0"/>
              <a:t>DDoS</a:t>
            </a:r>
            <a:r>
              <a:rPr lang="en-US" sz="1900" dirty="0" smtClean="0"/>
              <a:t> and used as an attack tool</a:t>
            </a:r>
          </a:p>
          <a:p>
            <a:pPr lvl="1"/>
            <a:endParaRPr lang="en-US" sz="1200" b="1" dirty="0"/>
          </a:p>
          <a:p>
            <a:r>
              <a:rPr lang="en-US" sz="2100" b="1" dirty="0" smtClean="0"/>
              <a:t>IPv6 Deployments Quickly Becoming Pervasive</a:t>
            </a:r>
          </a:p>
          <a:p>
            <a:pPr lvl="1"/>
            <a:r>
              <a:rPr lang="en-US" sz="1900" dirty="0"/>
              <a:t>80% of respondents either have IPv6 implemented or will do within the next 12 </a:t>
            </a:r>
            <a:r>
              <a:rPr lang="en-US" sz="1900" dirty="0" smtClean="0"/>
              <a:t>months</a:t>
            </a:r>
          </a:p>
          <a:p>
            <a:pPr lvl="1"/>
            <a:r>
              <a:rPr lang="en-US" sz="1900" dirty="0" smtClean="0"/>
              <a:t>More focus on availability of IPv6 services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sz="2100" b="1" dirty="0" smtClean="0"/>
              <a:t>Operational Security </a:t>
            </a:r>
            <a:r>
              <a:rPr lang="en-US" sz="2100" b="1" dirty="0"/>
              <a:t>R</a:t>
            </a:r>
            <a:r>
              <a:rPr lang="en-US" sz="2100" b="1" dirty="0" smtClean="0"/>
              <a:t>esources still Challenged, Limited Law </a:t>
            </a:r>
            <a:r>
              <a:rPr lang="en-US" sz="2100" b="1" dirty="0"/>
              <a:t>E</a:t>
            </a:r>
            <a:r>
              <a:rPr lang="en-US" sz="2100" b="1" dirty="0" smtClean="0"/>
              <a:t>nforcement </a:t>
            </a:r>
            <a:r>
              <a:rPr lang="en-US" sz="2100" b="1" dirty="0"/>
              <a:t>I</a:t>
            </a:r>
            <a:r>
              <a:rPr lang="en-US" sz="2100" b="1" dirty="0" smtClean="0"/>
              <a:t>nvolvement</a:t>
            </a:r>
          </a:p>
          <a:p>
            <a:pPr lvl="1"/>
            <a:r>
              <a:rPr lang="en-US" sz="1900" dirty="0"/>
              <a:t>Just under a quarter of respondents have NO dedicated security resources</a:t>
            </a:r>
          </a:p>
          <a:p>
            <a:pPr lvl="1"/>
            <a:r>
              <a:rPr lang="en-US" sz="1900" dirty="0"/>
              <a:t>A half of respondents NEVER practice their incident handling processes</a:t>
            </a:r>
          </a:p>
          <a:p>
            <a:pPr lvl="1"/>
            <a:r>
              <a:rPr lang="en-US" sz="1900" dirty="0"/>
              <a:t>More than half of respondents do NOT refer security incidents to law enforcement.</a:t>
            </a:r>
            <a:endParaRPr lang="en-US" sz="1900" dirty="0" smtClean="0"/>
          </a:p>
          <a:p>
            <a:pPr lvl="1"/>
            <a:endParaRPr lang="en-US" sz="2000" b="1" dirty="0" smtClean="0"/>
          </a:p>
          <a:p>
            <a:pPr lvl="1"/>
            <a:endParaRPr lang="en-US" sz="3400" b="1" dirty="0" smtClean="0"/>
          </a:p>
          <a:p>
            <a:pPr lvl="1"/>
            <a:endParaRPr lang="en-US" sz="3400" b="1" dirty="0" smtClean="0"/>
          </a:p>
          <a:p>
            <a:endParaRPr lang="en-US" sz="3800" b="1" dirty="0"/>
          </a:p>
          <a:p>
            <a:endParaRPr lang="en-US" sz="3100" dirty="0" smtClean="0"/>
          </a:p>
          <a:p>
            <a:pPr lvl="1"/>
            <a:endParaRPr lang="en-GB" sz="3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DNS Visibility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1" y="4419600"/>
            <a:ext cx="8830100" cy="20701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81% of respondents operate DNS infrastructure.</a:t>
            </a:r>
          </a:p>
          <a:p>
            <a:r>
              <a:rPr lang="en-US" sz="2600" dirty="0" smtClean="0"/>
              <a:t>19% have </a:t>
            </a:r>
            <a:r>
              <a:rPr lang="en-US" sz="2600" u="sng" dirty="0" smtClean="0"/>
              <a:t>NO</a:t>
            </a:r>
            <a:r>
              <a:rPr lang="en-US" sz="2600" dirty="0" smtClean="0"/>
              <a:t> security team responsible for it</a:t>
            </a:r>
          </a:p>
          <a:p>
            <a:pPr lvl="1"/>
            <a:r>
              <a:rPr lang="en-US" sz="2300" dirty="0" smtClean="0"/>
              <a:t>An improvement from 23% last year</a:t>
            </a:r>
          </a:p>
          <a:p>
            <a:pPr lvl="1"/>
            <a:r>
              <a:rPr lang="en-US" sz="2300" dirty="0" smtClean="0"/>
              <a:t>Still not good given the criticality of this service</a:t>
            </a:r>
          </a:p>
          <a:p>
            <a:r>
              <a:rPr lang="en-US" sz="2600" dirty="0" smtClean="0"/>
              <a:t>Nearly three quarters have good visibility at layers 3/4 , but only just over a quarter have layer 7 visibility</a:t>
            </a:r>
          </a:p>
          <a:p>
            <a:pPr lvl="1"/>
            <a:r>
              <a:rPr lang="en-US" sz="2300" dirty="0" smtClean="0"/>
              <a:t>Needed to detect some types of attacks etc.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42" y="915624"/>
            <a:ext cx="5590673" cy="33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DNS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3981966"/>
            <a:ext cx="7953043" cy="2474662"/>
          </a:xfrm>
        </p:spPr>
        <p:txBody>
          <a:bodyPr>
            <a:noAutofit/>
          </a:bodyPr>
          <a:lstStyle/>
          <a:p>
            <a:r>
              <a:rPr lang="en-US" sz="2000" dirty="0" smtClean="0"/>
              <a:t>Just over a quarter have seen customer impacting DDoS attacks against DNS infrastructure</a:t>
            </a:r>
          </a:p>
          <a:p>
            <a:pPr lvl="1"/>
            <a:r>
              <a:rPr lang="en-US" sz="1600" dirty="0" smtClean="0"/>
              <a:t>40.8% have seen attacks against authoritative servers</a:t>
            </a:r>
          </a:p>
          <a:p>
            <a:pPr lvl="1"/>
            <a:r>
              <a:rPr lang="en-US" sz="1600" dirty="0" smtClean="0"/>
              <a:t>24% have seen attacks against </a:t>
            </a:r>
            <a:r>
              <a:rPr lang="en-US" sz="1600" dirty="0" err="1" smtClean="0"/>
              <a:t>recursors</a:t>
            </a:r>
            <a:endParaRPr lang="en-US" sz="1600" dirty="0" smtClean="0"/>
          </a:p>
          <a:p>
            <a:r>
              <a:rPr lang="en-GB" sz="2000" dirty="0" smtClean="0"/>
              <a:t>21% of respondents do NOT restrict recursive look-ups</a:t>
            </a:r>
          </a:p>
          <a:p>
            <a:pPr lvl="1"/>
            <a:r>
              <a:rPr lang="en-GB" sz="1600" dirty="0" smtClean="0"/>
              <a:t>Same result as last year</a:t>
            </a:r>
          </a:p>
          <a:p>
            <a:pPr lvl="1"/>
            <a:r>
              <a:rPr lang="en-GB" sz="1600" dirty="0" smtClean="0"/>
              <a:t>Contributes toward reflective amplification attacks</a:t>
            </a:r>
            <a:endParaRPr lang="en-US" sz="1600" dirty="0" smtClean="0"/>
          </a:p>
          <a:p>
            <a:r>
              <a:rPr lang="en-US" sz="2000" dirty="0" smtClean="0"/>
              <a:t>The majority of respondents have NOT seen issues with DNSSEC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2" y="915703"/>
            <a:ext cx="3532284" cy="30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965430"/>
            <a:ext cx="4089399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8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in the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03300"/>
            <a:ext cx="8915401" cy="5295900"/>
          </a:xfrm>
        </p:spPr>
        <p:txBody>
          <a:bodyPr>
            <a:noAutofit/>
          </a:bodyPr>
          <a:lstStyle/>
          <a:p>
            <a:r>
              <a:rPr lang="en-US" sz="1800" b="1" dirty="0"/>
              <a:t>Advanced </a:t>
            </a:r>
            <a:r>
              <a:rPr lang="en-US" sz="1800" b="1" dirty="0" smtClean="0"/>
              <a:t>Persistent Threats (APT) </a:t>
            </a:r>
            <a:r>
              <a:rPr lang="en-US" sz="1800" b="1" dirty="0"/>
              <a:t>a</a:t>
            </a:r>
            <a:r>
              <a:rPr lang="en-US" sz="1800" b="1" dirty="0" smtClean="0"/>
              <a:t> </a:t>
            </a:r>
            <a:r>
              <a:rPr lang="en-US" sz="1800" b="1" dirty="0"/>
              <a:t>t</a:t>
            </a:r>
            <a:r>
              <a:rPr lang="en-US" sz="1800" b="1" dirty="0" smtClean="0"/>
              <a:t>op </a:t>
            </a:r>
            <a:r>
              <a:rPr lang="en-US" sz="1800" b="1" dirty="0"/>
              <a:t>c</a:t>
            </a:r>
            <a:r>
              <a:rPr lang="en-US" sz="1800" b="1" dirty="0" smtClean="0"/>
              <a:t>oncern </a:t>
            </a:r>
            <a:r>
              <a:rPr lang="en-US" sz="1800" b="1" dirty="0"/>
              <a:t>for </a:t>
            </a:r>
            <a:r>
              <a:rPr lang="en-US" sz="1800" b="1" dirty="0" smtClean="0"/>
              <a:t>service providers and enterprises</a:t>
            </a:r>
          </a:p>
          <a:p>
            <a:pPr lvl="1"/>
            <a:r>
              <a:rPr lang="en-US" sz="1600" dirty="0" smtClean="0"/>
              <a:t>This year’s survey found an </a:t>
            </a:r>
            <a:r>
              <a:rPr lang="en-US" sz="1600" dirty="0"/>
              <a:t>increased level of concern over ‘</a:t>
            </a:r>
            <a:r>
              <a:rPr lang="en-US" sz="1600" dirty="0" err="1"/>
              <a:t>botted</a:t>
            </a:r>
            <a:r>
              <a:rPr lang="en-US" sz="1600" dirty="0"/>
              <a:t>’ or compromised machines on service provider </a:t>
            </a:r>
            <a:r>
              <a:rPr lang="en-US" sz="1600" dirty="0" smtClean="0"/>
              <a:t>networks</a:t>
            </a:r>
          </a:p>
          <a:p>
            <a:pPr lvl="1"/>
            <a:r>
              <a:rPr lang="en-US" sz="1600" dirty="0"/>
              <a:t>Looking ahead, there is even more concern about APT, industrial espionage, data exfiltration and malicious </a:t>
            </a:r>
            <a:r>
              <a:rPr lang="en-US" sz="1600" dirty="0" smtClean="0"/>
              <a:t>insiders</a:t>
            </a:r>
            <a:endParaRPr lang="en-US" sz="1600" dirty="0"/>
          </a:p>
          <a:p>
            <a:pPr lvl="1"/>
            <a:endParaRPr lang="en-US" sz="900" b="1" dirty="0" smtClean="0"/>
          </a:p>
          <a:p>
            <a:r>
              <a:rPr lang="en-US" sz="1800" b="1" dirty="0" err="1"/>
              <a:t>DDoS</a:t>
            </a:r>
            <a:r>
              <a:rPr lang="en-US" sz="1800" b="1" dirty="0"/>
              <a:t>: Attack Sizes Plateau in Trend Towards Complex Multi-Vector </a:t>
            </a:r>
            <a:r>
              <a:rPr lang="en-US" sz="1800" b="1" dirty="0" smtClean="0"/>
              <a:t>Attacks</a:t>
            </a:r>
          </a:p>
          <a:p>
            <a:pPr lvl="1"/>
            <a:r>
              <a:rPr lang="en-US" sz="1600" dirty="0"/>
              <a:t>HTTP and DNS most common application layer targets</a:t>
            </a:r>
          </a:p>
          <a:p>
            <a:pPr lvl="1"/>
            <a:r>
              <a:rPr lang="en-US" sz="1600" dirty="0" smtClean="0"/>
              <a:t>Growth in proportion of respondents seeing attacks targeting HTTPS</a:t>
            </a:r>
          </a:p>
          <a:p>
            <a:pPr lvl="1"/>
            <a:r>
              <a:rPr lang="en-US" sz="1600" dirty="0" smtClean="0"/>
              <a:t>Largest volumetric attacks in 60 – 100 </a:t>
            </a:r>
            <a:r>
              <a:rPr lang="en-US" sz="1600" dirty="0" err="1" smtClean="0"/>
              <a:t>Gbps</a:t>
            </a:r>
            <a:r>
              <a:rPr lang="en-US" sz="1600" dirty="0" smtClean="0"/>
              <a:t> range		</a:t>
            </a:r>
          </a:p>
          <a:p>
            <a:endParaRPr lang="en-US" sz="900" b="1" dirty="0"/>
          </a:p>
          <a:p>
            <a:r>
              <a:rPr lang="en-US" sz="1800" b="1" dirty="0" smtClean="0"/>
              <a:t>Data Centers Increasingly Becoming Victimized</a:t>
            </a:r>
          </a:p>
          <a:p>
            <a:pPr lvl="1"/>
            <a:r>
              <a:rPr lang="en-US" sz="1600" dirty="0"/>
              <a:t>9</a:t>
            </a:r>
            <a:r>
              <a:rPr lang="en-US" sz="1600" dirty="0" smtClean="0"/>
              <a:t>4</a:t>
            </a:r>
            <a:r>
              <a:rPr lang="en-US" sz="1600" dirty="0"/>
              <a:t>% of datacenters seeing </a:t>
            </a:r>
            <a:r>
              <a:rPr lang="en-US" sz="1600" dirty="0" err="1"/>
              <a:t>DDoS</a:t>
            </a:r>
            <a:r>
              <a:rPr lang="en-US" sz="1600" dirty="0"/>
              <a:t> attacks regularly</a:t>
            </a:r>
          </a:p>
          <a:p>
            <a:pPr lvl="1"/>
            <a:r>
              <a:rPr lang="en-US" sz="1600" dirty="0"/>
              <a:t>Just over a third see firewalls fail due to </a:t>
            </a:r>
            <a:r>
              <a:rPr lang="en-US" sz="1600" dirty="0" err="1"/>
              <a:t>DDoS</a:t>
            </a:r>
            <a:r>
              <a:rPr lang="en-US" sz="1600" dirty="0"/>
              <a:t> attacks</a:t>
            </a:r>
          </a:p>
          <a:p>
            <a:pPr lvl="1"/>
            <a:r>
              <a:rPr lang="en-US" sz="1600" dirty="0"/>
              <a:t>As more companies move their services to the “</a:t>
            </a:r>
            <a:r>
              <a:rPr lang="en-US" sz="1600" dirty="0" smtClean="0"/>
              <a:t>cloud,” </a:t>
            </a:r>
            <a:r>
              <a:rPr lang="en-US" sz="1600" dirty="0"/>
              <a:t>shared risk is more of an </a:t>
            </a:r>
            <a:r>
              <a:rPr lang="en-US" sz="1600" dirty="0" smtClean="0"/>
              <a:t>issue</a:t>
            </a:r>
            <a:endParaRPr lang="en-US" sz="1600" dirty="0"/>
          </a:p>
          <a:p>
            <a:pPr lvl="1"/>
            <a:endParaRPr lang="en-US" sz="900" dirty="0" smtClean="0"/>
          </a:p>
          <a:p>
            <a:r>
              <a:rPr lang="en-US" sz="1800" b="1" dirty="0"/>
              <a:t>Ideology </a:t>
            </a:r>
            <a:r>
              <a:rPr lang="en-US" sz="1800" b="1" dirty="0" smtClean="0"/>
              <a:t>Is Primary </a:t>
            </a:r>
            <a:r>
              <a:rPr lang="en-US" sz="1800" b="1" dirty="0" err="1" smtClean="0"/>
              <a:t>DDoS</a:t>
            </a:r>
            <a:r>
              <a:rPr lang="en-US" sz="1800" b="1" dirty="0" smtClean="0"/>
              <a:t> Driver</a:t>
            </a:r>
          </a:p>
          <a:p>
            <a:pPr lvl="1"/>
            <a:r>
              <a:rPr lang="en-US" sz="1600" dirty="0"/>
              <a:t>Top 3 attack motivations are based on politics, gamesmanship, beliefs and revenge</a:t>
            </a:r>
          </a:p>
          <a:p>
            <a:pPr lvl="1"/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648" y="6523629"/>
            <a:ext cx="286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*Survey time period: Oct 2011 – Sept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828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400"/>
            <a:ext cx="8229600" cy="5304809"/>
          </a:xfrm>
        </p:spPr>
        <p:txBody>
          <a:bodyPr>
            <a:normAutofit fontScale="85000" lnSpcReduction="10000"/>
          </a:bodyPr>
          <a:lstStyle/>
          <a:p>
            <a:r>
              <a:rPr lang="en-US" sz="2100" b="1" dirty="0">
                <a:solidFill>
                  <a:srgbClr val="BFBFBF"/>
                </a:solidFill>
              </a:rPr>
              <a:t>Mobile P</a:t>
            </a:r>
            <a:r>
              <a:rPr lang="en-US" sz="2100" b="1" dirty="0" smtClean="0">
                <a:solidFill>
                  <a:srgbClr val="BFBFBF"/>
                </a:solidFill>
              </a:rPr>
              <a:t>roviders Continue </a:t>
            </a:r>
            <a:r>
              <a:rPr lang="en-US" sz="2100" b="1" dirty="0">
                <a:solidFill>
                  <a:srgbClr val="BFBFBF"/>
                </a:solidFill>
              </a:rPr>
              <a:t>to be R</a:t>
            </a:r>
            <a:r>
              <a:rPr lang="en-US" sz="2100" b="1" dirty="0" smtClean="0">
                <a:solidFill>
                  <a:srgbClr val="BFBFBF"/>
                </a:solidFill>
              </a:rPr>
              <a:t>eactive </a:t>
            </a:r>
            <a:endParaRPr lang="en-US" sz="2100" b="1" dirty="0">
              <a:solidFill>
                <a:srgbClr val="BFBFBF"/>
              </a:solidFill>
            </a:endParaRPr>
          </a:p>
          <a:p>
            <a:pPr lvl="1"/>
            <a:r>
              <a:rPr lang="en-US" sz="1900" dirty="0">
                <a:solidFill>
                  <a:srgbClr val="BFBFBF"/>
                </a:solidFill>
              </a:rPr>
              <a:t>A full 60 percent of respondents do not have visibility into the traffic on their mobile/evolved packet cores. </a:t>
            </a:r>
          </a:p>
          <a:p>
            <a:pPr lvl="1"/>
            <a:r>
              <a:rPr lang="en-US" sz="1900" dirty="0">
                <a:solidFill>
                  <a:srgbClr val="BFBFBF"/>
                </a:solidFill>
              </a:rPr>
              <a:t>The economics of consumer subscriber networks do not incent providers to implement security until a problem occurs.</a:t>
            </a:r>
          </a:p>
          <a:p>
            <a:endParaRPr lang="en-GB" sz="1200" b="1" dirty="0" smtClean="0">
              <a:solidFill>
                <a:srgbClr val="BFBFBF"/>
              </a:solidFill>
            </a:endParaRPr>
          </a:p>
          <a:p>
            <a:r>
              <a:rPr lang="en-US" sz="2100" b="1" dirty="0" smtClean="0">
                <a:solidFill>
                  <a:srgbClr val="BFBFBF"/>
                </a:solidFill>
              </a:rPr>
              <a:t>DNS Infrastructure Remains </a:t>
            </a:r>
            <a:r>
              <a:rPr lang="en-US" sz="2100" b="1" dirty="0">
                <a:solidFill>
                  <a:srgbClr val="BFBFBF"/>
                </a:solidFill>
              </a:rPr>
              <a:t>V</a:t>
            </a:r>
            <a:r>
              <a:rPr lang="en-US" sz="2100" b="1" dirty="0" smtClean="0">
                <a:solidFill>
                  <a:srgbClr val="BFBFBF"/>
                </a:solidFill>
              </a:rPr>
              <a:t>ulnerable</a:t>
            </a:r>
            <a:endParaRPr lang="en-US" sz="2100" b="1" dirty="0">
              <a:solidFill>
                <a:srgbClr val="BFBFBF"/>
              </a:solidFill>
            </a:endParaRPr>
          </a:p>
          <a:p>
            <a:pPr lvl="1"/>
            <a:r>
              <a:rPr lang="en-US" sz="1900" dirty="0" smtClean="0">
                <a:solidFill>
                  <a:srgbClr val="BFBFBF"/>
                </a:solidFill>
              </a:rPr>
              <a:t>The Internet’s name resolution service continue to be both victimized by </a:t>
            </a:r>
            <a:r>
              <a:rPr lang="en-US" sz="1900" dirty="0" err="1" smtClean="0">
                <a:solidFill>
                  <a:srgbClr val="BFBFBF"/>
                </a:solidFill>
              </a:rPr>
              <a:t>DDoS</a:t>
            </a:r>
            <a:r>
              <a:rPr lang="en-US" sz="1900" dirty="0" smtClean="0">
                <a:solidFill>
                  <a:srgbClr val="BFBFBF"/>
                </a:solidFill>
              </a:rPr>
              <a:t> and used as an attack tool</a:t>
            </a:r>
          </a:p>
          <a:p>
            <a:pPr lvl="1"/>
            <a:endParaRPr lang="en-US" sz="1200" b="1" dirty="0"/>
          </a:p>
          <a:p>
            <a:r>
              <a:rPr lang="en-US" sz="2100" b="1" dirty="0" smtClean="0"/>
              <a:t>IPv6 Deployments Quickly Becoming Pervasive</a:t>
            </a:r>
          </a:p>
          <a:p>
            <a:pPr lvl="1"/>
            <a:r>
              <a:rPr lang="en-US" sz="1900" dirty="0"/>
              <a:t>80% of respondents either have IPv6 implemented or will do within the next 12 </a:t>
            </a:r>
            <a:r>
              <a:rPr lang="en-US" sz="1900" dirty="0" smtClean="0"/>
              <a:t>months</a:t>
            </a:r>
          </a:p>
          <a:p>
            <a:pPr lvl="1"/>
            <a:r>
              <a:rPr lang="en-US" sz="1900" dirty="0" smtClean="0"/>
              <a:t>More focus on availability of IPv6 services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sz="2100" b="1" dirty="0" smtClean="0"/>
              <a:t>Operational Security </a:t>
            </a:r>
            <a:r>
              <a:rPr lang="en-US" sz="2100" b="1" dirty="0"/>
              <a:t>R</a:t>
            </a:r>
            <a:r>
              <a:rPr lang="en-US" sz="2100" b="1" dirty="0" smtClean="0"/>
              <a:t>esources still Challenged, Limited Law </a:t>
            </a:r>
            <a:r>
              <a:rPr lang="en-US" sz="2100" b="1" dirty="0"/>
              <a:t>E</a:t>
            </a:r>
            <a:r>
              <a:rPr lang="en-US" sz="2100" b="1" dirty="0" smtClean="0"/>
              <a:t>nforcement </a:t>
            </a:r>
            <a:r>
              <a:rPr lang="en-US" sz="2100" b="1" dirty="0"/>
              <a:t>I</a:t>
            </a:r>
            <a:r>
              <a:rPr lang="en-US" sz="2100" b="1" dirty="0" smtClean="0"/>
              <a:t>nvolvement</a:t>
            </a:r>
          </a:p>
          <a:p>
            <a:pPr lvl="1"/>
            <a:r>
              <a:rPr lang="en-US" sz="1900" dirty="0"/>
              <a:t>Just under a quarter of respondents have NO dedicated security resources</a:t>
            </a:r>
          </a:p>
          <a:p>
            <a:pPr lvl="1"/>
            <a:r>
              <a:rPr lang="en-US" sz="1900" dirty="0"/>
              <a:t>A half of respondents NEVER practice their incident handling processes</a:t>
            </a:r>
          </a:p>
          <a:p>
            <a:pPr lvl="1"/>
            <a:r>
              <a:rPr lang="en-US" sz="1900" dirty="0"/>
              <a:t>More than half of respondents do NOT refer security incidents to law enforcement.</a:t>
            </a:r>
            <a:endParaRPr lang="en-US" sz="1900" dirty="0" smtClean="0"/>
          </a:p>
          <a:p>
            <a:pPr lvl="1"/>
            <a:endParaRPr lang="en-US" sz="2000" b="1" dirty="0" smtClean="0"/>
          </a:p>
          <a:p>
            <a:pPr lvl="1"/>
            <a:endParaRPr lang="en-US" sz="3400" b="1" dirty="0" smtClean="0"/>
          </a:p>
          <a:p>
            <a:pPr lvl="1"/>
            <a:endParaRPr lang="en-US" sz="3400" b="1" dirty="0" smtClean="0"/>
          </a:p>
          <a:p>
            <a:endParaRPr lang="en-US" sz="3800" b="1" dirty="0"/>
          </a:p>
          <a:p>
            <a:endParaRPr lang="en-US" sz="3100" dirty="0" smtClean="0"/>
          </a:p>
          <a:p>
            <a:pPr lvl="1"/>
            <a:endParaRPr lang="en-GB" sz="3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5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65657"/>
            <a:ext cx="8229600" cy="533400"/>
          </a:xfrm>
        </p:spPr>
        <p:txBody>
          <a:bodyPr/>
          <a:lstStyle/>
          <a:p>
            <a:r>
              <a:rPr lang="en-US" dirty="0" smtClean="0"/>
              <a:t>IPv6 Roll-Out Moves Forward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305800" cy="2044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80% of respondents either have IPv6 implemented or will do within the next 12 months</a:t>
            </a:r>
          </a:p>
          <a:p>
            <a:pPr lvl="1"/>
            <a:r>
              <a:rPr lang="en-US" dirty="0" smtClean="0"/>
              <a:t>24.1% have already </a:t>
            </a:r>
            <a:r>
              <a:rPr lang="en-US" u="sng" dirty="0" smtClean="0"/>
              <a:t>completed</a:t>
            </a:r>
            <a:r>
              <a:rPr lang="en-US" dirty="0" smtClean="0"/>
              <a:t> their roll-out</a:t>
            </a:r>
          </a:p>
          <a:p>
            <a:r>
              <a:rPr lang="en-US" dirty="0" smtClean="0"/>
              <a:t>IPv4 address space exhaustion is NOT seen as a concern by the majority of respondents</a:t>
            </a:r>
          </a:p>
          <a:p>
            <a:r>
              <a:rPr lang="en-US" dirty="0" smtClean="0"/>
              <a:t>Dual-stack seems to be the most widely implemented migration strategy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5" y="1026924"/>
            <a:ext cx="4210050" cy="311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2" y="1129270"/>
            <a:ext cx="4623801" cy="29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8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IPv6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59081"/>
            <a:ext cx="8305800" cy="2044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Nearly half of respondents only anticipate 20% growth in IPv6 traffic volume over next twelve months</a:t>
            </a:r>
          </a:p>
          <a:p>
            <a:r>
              <a:rPr lang="en-US" dirty="0" smtClean="0"/>
              <a:t>One quarter expect more than 100%</a:t>
            </a:r>
          </a:p>
          <a:p>
            <a:r>
              <a:rPr lang="en-US" dirty="0" smtClean="0"/>
              <a:t>ATLAS data shows that IPv6 is growing at more than 100% per year, but is still only a small fraction of IPv4 traffic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870772"/>
              </p:ext>
            </p:extLst>
          </p:nvPr>
        </p:nvGraphicFramePr>
        <p:xfrm>
          <a:off x="107950" y="1003300"/>
          <a:ext cx="464185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307758"/>
              </p:ext>
            </p:extLst>
          </p:nvPr>
        </p:nvGraphicFramePr>
        <p:xfrm>
          <a:off x="4584700" y="958850"/>
          <a:ext cx="422275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0" y="958851"/>
            <a:ext cx="7485749" cy="366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6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IPv6 Threats and 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162565"/>
            <a:ext cx="8689075" cy="2462244"/>
          </a:xfrm>
        </p:spPr>
        <p:txBody>
          <a:bodyPr>
            <a:noAutofit/>
          </a:bodyPr>
          <a:lstStyle/>
          <a:p>
            <a:r>
              <a:rPr lang="en-US" sz="1600" dirty="0" smtClean="0"/>
              <a:t>Traffic floods and DDoS have moved up to the top spot here.  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ay indicate more focus on the availability of IPv6 services from respondents</a:t>
            </a:r>
          </a:p>
          <a:p>
            <a:pPr lvl="1"/>
            <a:r>
              <a:rPr lang="en-US" sz="1400" dirty="0" smtClean="0"/>
              <a:t>Big drop in percentage of respondents who would NOT mitigate an attack against an IPv6 service backs this up, change from 20% to 3.9%</a:t>
            </a:r>
          </a:p>
          <a:p>
            <a:r>
              <a:rPr lang="en-US" sz="1600" dirty="0" smtClean="0"/>
              <a:t>Inadequate feature parity, last year’s top concern, has moved down to third</a:t>
            </a:r>
          </a:p>
          <a:p>
            <a:pPr lvl="1"/>
            <a:r>
              <a:rPr lang="en-US" sz="1400" dirty="0" smtClean="0"/>
              <a:t>This may indicate that equipment vendors have finally delivered the IPv6 feature parity they have been promising</a:t>
            </a:r>
          </a:p>
          <a:p>
            <a:r>
              <a:rPr lang="en-US" sz="1600" dirty="0" smtClean="0"/>
              <a:t>Visibility has dropped considerably as a concern</a:t>
            </a:r>
          </a:p>
          <a:p>
            <a:pPr lvl="1"/>
            <a:r>
              <a:rPr lang="en-US" sz="1400" dirty="0" smtClean="0"/>
              <a:t>Maybe due to the improved level of flow support (63% -&gt; 74.5%) for IPv6 </a:t>
            </a:r>
          </a:p>
          <a:p>
            <a:r>
              <a:rPr lang="en-US" sz="1600" dirty="0" smtClean="0"/>
              <a:t>Misconfiguration remains an issue</a:t>
            </a:r>
          </a:p>
          <a:p>
            <a:endParaRPr 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476212"/>
              </p:ext>
            </p:extLst>
          </p:nvPr>
        </p:nvGraphicFramePr>
        <p:xfrm>
          <a:off x="0" y="996950"/>
          <a:ext cx="4191000" cy="313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5" y="915062"/>
            <a:ext cx="6533787" cy="32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9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400"/>
            <a:ext cx="8229600" cy="5304809"/>
          </a:xfrm>
        </p:spPr>
        <p:txBody>
          <a:bodyPr>
            <a:normAutofit fontScale="85000" lnSpcReduction="10000"/>
          </a:bodyPr>
          <a:lstStyle/>
          <a:p>
            <a:r>
              <a:rPr lang="en-US" sz="2100" b="1" dirty="0">
                <a:solidFill>
                  <a:srgbClr val="BFBFBF"/>
                </a:solidFill>
              </a:rPr>
              <a:t>Mobile P</a:t>
            </a:r>
            <a:r>
              <a:rPr lang="en-US" sz="2100" b="1" dirty="0" smtClean="0">
                <a:solidFill>
                  <a:srgbClr val="BFBFBF"/>
                </a:solidFill>
              </a:rPr>
              <a:t>roviders Continue </a:t>
            </a:r>
            <a:r>
              <a:rPr lang="en-US" sz="2100" b="1" dirty="0">
                <a:solidFill>
                  <a:srgbClr val="BFBFBF"/>
                </a:solidFill>
              </a:rPr>
              <a:t>to be R</a:t>
            </a:r>
            <a:r>
              <a:rPr lang="en-US" sz="2100" b="1" dirty="0" smtClean="0">
                <a:solidFill>
                  <a:srgbClr val="BFBFBF"/>
                </a:solidFill>
              </a:rPr>
              <a:t>eactive </a:t>
            </a:r>
            <a:endParaRPr lang="en-US" sz="2100" b="1" dirty="0">
              <a:solidFill>
                <a:srgbClr val="BFBFBF"/>
              </a:solidFill>
            </a:endParaRPr>
          </a:p>
          <a:p>
            <a:pPr lvl="1"/>
            <a:r>
              <a:rPr lang="en-US" sz="1900" dirty="0">
                <a:solidFill>
                  <a:srgbClr val="BFBFBF"/>
                </a:solidFill>
              </a:rPr>
              <a:t>A full 60 percent of respondents do not have visibility into the traffic on their mobile/evolved packet cores. </a:t>
            </a:r>
          </a:p>
          <a:p>
            <a:pPr lvl="1"/>
            <a:r>
              <a:rPr lang="en-US" sz="1900" dirty="0">
                <a:solidFill>
                  <a:srgbClr val="BFBFBF"/>
                </a:solidFill>
              </a:rPr>
              <a:t>The economics of consumer subscriber networks do not incent providers to implement security until a problem occurs.</a:t>
            </a:r>
          </a:p>
          <a:p>
            <a:endParaRPr lang="en-GB" sz="1200" b="1" dirty="0" smtClean="0">
              <a:solidFill>
                <a:srgbClr val="BFBFBF"/>
              </a:solidFill>
            </a:endParaRPr>
          </a:p>
          <a:p>
            <a:r>
              <a:rPr lang="en-US" sz="2100" b="1" dirty="0" smtClean="0">
                <a:solidFill>
                  <a:srgbClr val="BFBFBF"/>
                </a:solidFill>
              </a:rPr>
              <a:t>DNS Infrastructure Remains </a:t>
            </a:r>
            <a:r>
              <a:rPr lang="en-US" sz="2100" b="1" dirty="0">
                <a:solidFill>
                  <a:srgbClr val="BFBFBF"/>
                </a:solidFill>
              </a:rPr>
              <a:t>V</a:t>
            </a:r>
            <a:r>
              <a:rPr lang="en-US" sz="2100" b="1" dirty="0" smtClean="0">
                <a:solidFill>
                  <a:srgbClr val="BFBFBF"/>
                </a:solidFill>
              </a:rPr>
              <a:t>ulnerable</a:t>
            </a:r>
            <a:endParaRPr lang="en-US" sz="2100" b="1" dirty="0">
              <a:solidFill>
                <a:srgbClr val="BFBFBF"/>
              </a:solidFill>
            </a:endParaRPr>
          </a:p>
          <a:p>
            <a:pPr lvl="1"/>
            <a:r>
              <a:rPr lang="en-US" sz="1900" dirty="0" smtClean="0">
                <a:solidFill>
                  <a:srgbClr val="BFBFBF"/>
                </a:solidFill>
              </a:rPr>
              <a:t>The Internet’s name resolution service continue to be both victimized by </a:t>
            </a:r>
            <a:r>
              <a:rPr lang="en-US" sz="1900" dirty="0" err="1" smtClean="0">
                <a:solidFill>
                  <a:srgbClr val="BFBFBF"/>
                </a:solidFill>
              </a:rPr>
              <a:t>DDoS</a:t>
            </a:r>
            <a:r>
              <a:rPr lang="en-US" sz="1900" dirty="0" smtClean="0">
                <a:solidFill>
                  <a:srgbClr val="BFBFBF"/>
                </a:solidFill>
              </a:rPr>
              <a:t> and used as an attack tool</a:t>
            </a:r>
          </a:p>
          <a:p>
            <a:pPr lvl="1"/>
            <a:endParaRPr lang="en-US" sz="1200" b="1" dirty="0">
              <a:solidFill>
                <a:srgbClr val="BFBFBF"/>
              </a:solidFill>
            </a:endParaRPr>
          </a:p>
          <a:p>
            <a:r>
              <a:rPr lang="en-US" sz="2100" b="1" dirty="0" smtClean="0">
                <a:solidFill>
                  <a:srgbClr val="BFBFBF"/>
                </a:solidFill>
              </a:rPr>
              <a:t>IPv6 Deployments Quickly Becoming Pervasive</a:t>
            </a:r>
          </a:p>
          <a:p>
            <a:pPr lvl="1"/>
            <a:r>
              <a:rPr lang="en-US" sz="1900" dirty="0">
                <a:solidFill>
                  <a:srgbClr val="BFBFBF"/>
                </a:solidFill>
              </a:rPr>
              <a:t>80% of respondents either have IPv6 implemented or will do within the next 12 </a:t>
            </a:r>
            <a:r>
              <a:rPr lang="en-US" sz="1900" dirty="0" smtClean="0">
                <a:solidFill>
                  <a:srgbClr val="BFBFBF"/>
                </a:solidFill>
              </a:rPr>
              <a:t>months</a:t>
            </a:r>
          </a:p>
          <a:p>
            <a:pPr lvl="1"/>
            <a:r>
              <a:rPr lang="en-US" sz="1900" dirty="0" smtClean="0">
                <a:solidFill>
                  <a:srgbClr val="BFBFBF"/>
                </a:solidFill>
              </a:rPr>
              <a:t>More focus on availability of IPv6 services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sz="2100" b="1" dirty="0" smtClean="0"/>
              <a:t>Operational Security </a:t>
            </a:r>
            <a:r>
              <a:rPr lang="en-US" sz="2100" b="1" dirty="0"/>
              <a:t>R</a:t>
            </a:r>
            <a:r>
              <a:rPr lang="en-US" sz="2100" b="1" dirty="0" smtClean="0"/>
              <a:t>esources still Challenged, Limited Law </a:t>
            </a:r>
            <a:r>
              <a:rPr lang="en-US" sz="2100" b="1" dirty="0"/>
              <a:t>E</a:t>
            </a:r>
            <a:r>
              <a:rPr lang="en-US" sz="2100" b="1" dirty="0" smtClean="0"/>
              <a:t>nforcement </a:t>
            </a:r>
            <a:r>
              <a:rPr lang="en-US" sz="2100" b="1" dirty="0"/>
              <a:t>I</a:t>
            </a:r>
            <a:r>
              <a:rPr lang="en-US" sz="2100" b="1" dirty="0" smtClean="0"/>
              <a:t>nvolvement</a:t>
            </a:r>
          </a:p>
          <a:p>
            <a:pPr lvl="1"/>
            <a:r>
              <a:rPr lang="en-US" sz="1900" dirty="0"/>
              <a:t>Just under a quarter of respondents have NO dedicated security resources</a:t>
            </a:r>
          </a:p>
          <a:p>
            <a:pPr lvl="1"/>
            <a:r>
              <a:rPr lang="en-US" sz="1900" dirty="0"/>
              <a:t>A half of respondents NEVER practice their incident handling processes</a:t>
            </a:r>
          </a:p>
          <a:p>
            <a:pPr lvl="1"/>
            <a:r>
              <a:rPr lang="en-US" sz="1900" dirty="0"/>
              <a:t>More than half of respondents do NOT refer security incidents to law enforcement.</a:t>
            </a:r>
            <a:endParaRPr lang="en-US" sz="1900" dirty="0" smtClean="0"/>
          </a:p>
          <a:p>
            <a:pPr lvl="1"/>
            <a:endParaRPr lang="en-US" sz="2000" b="1" dirty="0" smtClean="0"/>
          </a:p>
          <a:p>
            <a:pPr lvl="1"/>
            <a:endParaRPr lang="en-US" sz="3400" b="1" dirty="0" smtClean="0"/>
          </a:p>
          <a:p>
            <a:pPr lvl="1"/>
            <a:endParaRPr lang="en-US" sz="3400" b="1" dirty="0" smtClean="0"/>
          </a:p>
          <a:p>
            <a:endParaRPr lang="en-US" sz="3800" b="1" dirty="0"/>
          </a:p>
          <a:p>
            <a:endParaRPr lang="en-US" sz="3100" dirty="0" smtClean="0"/>
          </a:p>
          <a:p>
            <a:pPr lvl="1"/>
            <a:endParaRPr lang="en-GB" sz="3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Operational Security Team Headcount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747" y="1229522"/>
            <a:ext cx="3827988" cy="481501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Just under a quarter of respondents have NO dedicated security resources</a:t>
            </a:r>
          </a:p>
          <a:p>
            <a:pPr lvl="1"/>
            <a:r>
              <a:rPr lang="en-US" dirty="0" smtClean="0"/>
              <a:t>An increase from last year. Maybe due to increased outsourcing. </a:t>
            </a:r>
          </a:p>
          <a:p>
            <a:r>
              <a:rPr lang="en-US" dirty="0" smtClean="0"/>
              <a:t>‘Lack of headcount and resources’ top issue when building and maintaining a security team</a:t>
            </a:r>
          </a:p>
          <a:p>
            <a:pPr lvl="1"/>
            <a:r>
              <a:rPr lang="en-US" dirty="0" smtClean="0"/>
              <a:t>Increase in the proportion of respondents citing </a:t>
            </a:r>
            <a:r>
              <a:rPr lang="en-US" dirty="0" err="1" smtClean="0"/>
              <a:t>Opex</a:t>
            </a:r>
            <a:r>
              <a:rPr lang="en-US" dirty="0" smtClean="0"/>
              <a:t> and </a:t>
            </a:r>
            <a:r>
              <a:rPr lang="en-US" dirty="0" err="1" smtClean="0"/>
              <a:t>Capex</a:t>
            </a:r>
            <a:r>
              <a:rPr lang="en-US" dirty="0" smtClean="0"/>
              <a:t> funding as issues this year.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7" y="935403"/>
            <a:ext cx="4466091" cy="300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0" y="3987886"/>
            <a:ext cx="5040706" cy="265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66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Attack / Defense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208115"/>
            <a:ext cx="8784770" cy="228821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 half of respondents NEVER practice their incident handling processes</a:t>
            </a:r>
          </a:p>
          <a:p>
            <a:pPr lvl="1"/>
            <a:r>
              <a:rPr lang="en-US" sz="2600" dirty="0" smtClean="0"/>
              <a:t>Not good, but better than the 58% last year</a:t>
            </a:r>
          </a:p>
          <a:p>
            <a:r>
              <a:rPr lang="en-US" sz="2800" dirty="0"/>
              <a:t>86.7% now maintain contact information for their peers, transit providers etc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A 17% improvement on last year</a:t>
            </a:r>
          </a:p>
          <a:p>
            <a:pPr lvl="1"/>
            <a:r>
              <a:rPr lang="en-US" sz="2400" dirty="0" smtClean="0"/>
              <a:t>Security incidents can be prolonged if the right people are not involved</a:t>
            </a:r>
          </a:p>
          <a:p>
            <a:pPr lvl="1"/>
            <a:endParaRPr lang="en-US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5" y="1005548"/>
            <a:ext cx="3507477" cy="31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94" y="955231"/>
            <a:ext cx="3282606" cy="325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5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Law Enforcement Referral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767" y="1045029"/>
            <a:ext cx="3764477" cy="5652654"/>
          </a:xfrm>
        </p:spPr>
        <p:txBody>
          <a:bodyPr>
            <a:noAutofit/>
          </a:bodyPr>
          <a:lstStyle/>
          <a:p>
            <a:r>
              <a:rPr lang="en-US" sz="2100" dirty="0" smtClean="0"/>
              <a:t>More than half of respondents do NOT refer security incidents to law enforcement</a:t>
            </a:r>
          </a:p>
          <a:p>
            <a:r>
              <a:rPr lang="en-US" sz="2100" dirty="0" smtClean="0"/>
              <a:t>Biggest barriers are ‘lack or resources’ and ‘low confidence that anything will get done’</a:t>
            </a:r>
          </a:p>
          <a:p>
            <a:r>
              <a:rPr lang="en-US" sz="2100" dirty="0"/>
              <a:t>84% believe government CERT / CSIRT have a positive role to play and welcome their involvement</a:t>
            </a:r>
          </a:p>
          <a:p>
            <a:r>
              <a:rPr lang="en-US" sz="2100" dirty="0"/>
              <a:t>66% believe governments are NOT doing enough to protect critical </a:t>
            </a:r>
            <a:r>
              <a:rPr lang="en-US" sz="2100" dirty="0" smtClean="0"/>
              <a:t>infrastructure</a:t>
            </a:r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0" y="908049"/>
            <a:ext cx="3497986" cy="304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6234"/>
            <a:ext cx="5334000" cy="266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3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3916" y="141700"/>
            <a:ext cx="8686800" cy="533400"/>
          </a:xfrm>
        </p:spPr>
        <p:txBody>
          <a:bodyPr/>
          <a:lstStyle/>
          <a:p>
            <a:r>
              <a:rPr lang="en-US" dirty="0" smtClean="0"/>
              <a:t>2012 Infrastructure Survey Demographics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86350" y="1460500"/>
            <a:ext cx="4057650" cy="4406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Geographic distribution</a:t>
            </a:r>
          </a:p>
          <a:p>
            <a:r>
              <a:rPr lang="en-US" dirty="0" smtClean="0"/>
              <a:t>29.1% Europe</a:t>
            </a:r>
          </a:p>
          <a:p>
            <a:r>
              <a:rPr lang="en-US" dirty="0" smtClean="0"/>
              <a:t>34.2% US and Canada</a:t>
            </a:r>
          </a:p>
          <a:p>
            <a:r>
              <a:rPr lang="en-US" dirty="0" smtClean="0"/>
              <a:t>9.4% Latin America</a:t>
            </a:r>
          </a:p>
          <a:p>
            <a:r>
              <a:rPr lang="en-US" dirty="0" smtClean="0"/>
              <a:t>19.7% APAC</a:t>
            </a:r>
          </a:p>
          <a:p>
            <a:r>
              <a:rPr lang="en-US" dirty="0" smtClean="0"/>
              <a:t>7.7% Middle East / Africa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63% of respondents network, security, operations engineers, analysts or architects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28.1% of respondents management or executives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983877"/>
            <a:ext cx="3924793" cy="27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9" y="3633849"/>
            <a:ext cx="3756265" cy="304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8862" y="165657"/>
            <a:ext cx="8878187" cy="533400"/>
          </a:xfrm>
        </p:spPr>
        <p:txBody>
          <a:bodyPr/>
          <a:lstStyle/>
          <a:p>
            <a:r>
              <a:rPr lang="en-US" sz="3000" dirty="0" smtClean="0"/>
              <a:t>2012 Infrastructure Survey Demographics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0650" y="4858300"/>
            <a:ext cx="8839200" cy="180689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Survey conducted in September 2011 &amp; October 2012</a:t>
            </a:r>
          </a:p>
          <a:p>
            <a:r>
              <a:rPr lang="en-US" sz="2200" dirty="0" smtClean="0"/>
              <a:t>130 total respondents across different market segments</a:t>
            </a:r>
          </a:p>
          <a:p>
            <a:r>
              <a:rPr lang="en-US" sz="2200" dirty="0" smtClean="0"/>
              <a:t>75% Internet Service Providers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94" y="963761"/>
            <a:ext cx="5919537" cy="38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4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DDoS</a:t>
            </a:r>
            <a:r>
              <a:rPr lang="en-US" dirty="0" smtClean="0"/>
              <a:t> Attacks Still Occurring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4629150"/>
            <a:ext cx="8305800" cy="1524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Service provider customers are most common targets of the largest reported attacks </a:t>
            </a:r>
          </a:p>
          <a:p>
            <a:r>
              <a:rPr lang="en-US" sz="2000" dirty="0" smtClean="0"/>
              <a:t>Largest reported attack at same level as last year, 60Gbps</a:t>
            </a:r>
          </a:p>
          <a:p>
            <a:pPr lvl="1"/>
            <a:r>
              <a:rPr lang="en-US" sz="1600" dirty="0" smtClean="0"/>
              <a:t>ATLAS continues to report attacks in the 80 – 100Gbps range</a:t>
            </a:r>
          </a:p>
          <a:p>
            <a:pPr lvl="1"/>
            <a:r>
              <a:rPr lang="en-US" sz="1600" dirty="0" smtClean="0"/>
              <a:t>Attacks seem to have plateaued at around 100Gbps top-end for past 3 years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2" y="929953"/>
            <a:ext cx="4861033" cy="347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" y="1033105"/>
            <a:ext cx="3845512" cy="305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7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92100" y="4678128"/>
            <a:ext cx="8839200" cy="180689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Multiple services offered by most respondents</a:t>
            </a:r>
          </a:p>
          <a:p>
            <a:r>
              <a:rPr lang="en-US" sz="2200" dirty="0" smtClean="0"/>
              <a:t>Business Internet, Co-Location and DNS services most common</a:t>
            </a:r>
          </a:p>
          <a:p>
            <a:r>
              <a:rPr lang="en-US" sz="2200" dirty="0" smtClean="0"/>
              <a:t>62.3% of respondents offer managed security services</a:t>
            </a:r>
          </a:p>
        </p:txBody>
      </p:sp>
      <p:pic>
        <p:nvPicPr>
          <p:cNvPr id="519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6" y="885282"/>
            <a:ext cx="7023100" cy="37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862" y="165657"/>
            <a:ext cx="8878187" cy="533400"/>
          </a:xfrm>
        </p:spPr>
        <p:txBody>
          <a:bodyPr/>
          <a:lstStyle/>
          <a:p>
            <a:r>
              <a:rPr lang="en-US" sz="3000" dirty="0" smtClean="0"/>
              <a:t>2012 Infrastructure Survey Demographics</a:t>
            </a:r>
          </a:p>
        </p:txBody>
      </p:sp>
    </p:spTree>
    <p:extLst>
      <p:ext uri="{BB962C8B-B14F-4D97-AF65-F5344CB8AC3E}">
        <p14:creationId xmlns:p14="http://schemas.microsoft.com/office/powerpoint/2010/main" val="67221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z="5400" dirty="0" smtClean="0"/>
              <a:t>Thank You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65657"/>
            <a:ext cx="8229600" cy="533400"/>
          </a:xfrm>
        </p:spPr>
        <p:txBody>
          <a:bodyPr/>
          <a:lstStyle/>
          <a:p>
            <a:r>
              <a:rPr lang="en-US" dirty="0" smtClean="0"/>
              <a:t>ATLAS Attack Sizes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3773644"/>
            <a:ext cx="2095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349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b="0" dirty="0" smtClean="0">
                <a:solidFill>
                  <a:schemeClr val="tx2"/>
                </a:solidFill>
              </a:rPr>
              <a:t>Average attacks now consistently over 1Gb/sec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1391549"/>
            <a:ext cx="2095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349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b="0" dirty="0" smtClean="0">
                <a:solidFill>
                  <a:schemeClr val="tx2"/>
                </a:solidFill>
              </a:rPr>
              <a:t>Peak attacks at 80 - 100Gbps in 2012</a:t>
            </a:r>
            <a:endParaRPr lang="en-US" b="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86" y="1067934"/>
            <a:ext cx="5498414" cy="24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86" y="3515684"/>
            <a:ext cx="5498414" cy="26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7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" y="165657"/>
            <a:ext cx="9255347" cy="533400"/>
          </a:xfrm>
        </p:spPr>
        <p:txBody>
          <a:bodyPr/>
          <a:lstStyle/>
          <a:p>
            <a:r>
              <a:rPr lang="en-US" sz="2900" dirty="0" smtClean="0"/>
              <a:t>Application Layer / Multi-Vector Attacks Are Rising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515703"/>
            <a:ext cx="8610600" cy="196698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HTTP and DNS services most frequently targeted by application layer attacks.</a:t>
            </a:r>
          </a:p>
          <a:p>
            <a:r>
              <a:rPr lang="en-US" sz="2200" dirty="0" smtClean="0"/>
              <a:t>In </a:t>
            </a:r>
            <a:r>
              <a:rPr lang="en-US" sz="2200" dirty="0"/>
              <a:t>a 60% increase over last year, nearly half of respondents now seeing multi-vector attacks</a:t>
            </a:r>
          </a:p>
          <a:p>
            <a:pPr lvl="1"/>
            <a:r>
              <a:rPr lang="en-US" sz="1900" dirty="0"/>
              <a:t>Multi-vector attacks are a concern as they </a:t>
            </a:r>
            <a:r>
              <a:rPr lang="en-US" sz="1900" dirty="0" smtClean="0"/>
              <a:t>generally require layered defenses for successful mitigation</a:t>
            </a:r>
            <a:endParaRPr lang="en-US" sz="1900" dirty="0"/>
          </a:p>
          <a:p>
            <a:pPr lvl="1"/>
            <a:r>
              <a:rPr lang="en-US" sz="1900" dirty="0"/>
              <a:t>Q4 2012 Financial Attacks </a:t>
            </a:r>
            <a:r>
              <a:rPr lang="en-US" sz="1900" dirty="0" smtClean="0"/>
              <a:t>were </a:t>
            </a:r>
            <a:r>
              <a:rPr lang="en-US" sz="1900" dirty="0"/>
              <a:t>a good </a:t>
            </a:r>
            <a:r>
              <a:rPr lang="en-US" sz="1900" dirty="0" smtClean="0"/>
              <a:t>example</a:t>
            </a:r>
            <a:endParaRPr lang="en-US" sz="1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1122404"/>
            <a:ext cx="4862417" cy="315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04" y="1122404"/>
            <a:ext cx="3394648" cy="299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6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70" y="-44696"/>
            <a:ext cx="8640265" cy="954107"/>
          </a:xfrm>
        </p:spPr>
        <p:txBody>
          <a:bodyPr/>
          <a:lstStyle/>
          <a:p>
            <a:r>
              <a:rPr lang="en-US" sz="2800" dirty="0" smtClean="0"/>
              <a:t>Recent Financial Attacks aka “Operation </a:t>
            </a:r>
            <a:r>
              <a:rPr lang="en-US" sz="2800" dirty="0" err="1" smtClean="0"/>
              <a:t>Ababil</a:t>
            </a:r>
            <a:r>
              <a:rPr lang="en-US" sz="2800" dirty="0" smtClean="0"/>
              <a:t>:”</a:t>
            </a:r>
            <a:br>
              <a:rPr lang="en-US" sz="2800" dirty="0" smtClean="0"/>
            </a:br>
            <a:r>
              <a:rPr lang="en-US" sz="2800" dirty="0" smtClean="0"/>
              <a:t>Multi-Vector DDoS On </a:t>
            </a:r>
            <a:r>
              <a:rPr lang="en-US" sz="2800" dirty="0"/>
              <a:t>A</a:t>
            </a:r>
            <a:r>
              <a:rPr lang="en-US" sz="2800" dirty="0" smtClean="0"/>
              <a:t> New </a:t>
            </a:r>
            <a:r>
              <a:rPr lang="en-US" sz="2800" dirty="0"/>
              <a:t>L</a:t>
            </a:r>
            <a:r>
              <a:rPr lang="en-US" sz="2800" dirty="0" smtClean="0"/>
              <a:t>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4" y="1014984"/>
            <a:ext cx="5844969" cy="5583067"/>
          </a:xfrm>
        </p:spPr>
        <p:txBody>
          <a:bodyPr/>
          <a:lstStyle/>
          <a:p>
            <a:r>
              <a:rPr lang="en-US" sz="2000" dirty="0" smtClean="0"/>
              <a:t>Compromised PHP, </a:t>
            </a:r>
            <a:r>
              <a:rPr lang="en-US" sz="2000" dirty="0" err="1" smtClean="0"/>
              <a:t>WordPress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Joomla</a:t>
            </a:r>
            <a:r>
              <a:rPr lang="en-US" sz="2000" dirty="0" smtClean="0"/>
              <a:t> servers</a:t>
            </a:r>
          </a:p>
          <a:p>
            <a:endParaRPr lang="en-US" sz="1000" dirty="0" smtClean="0"/>
          </a:p>
          <a:p>
            <a:r>
              <a:rPr lang="en-US" sz="2000" dirty="0" smtClean="0"/>
              <a:t>Multiple concurrent attack vectors</a:t>
            </a:r>
          </a:p>
          <a:p>
            <a:pPr lvl="1"/>
            <a:r>
              <a:rPr lang="en-US" sz="1600" dirty="0" smtClean="0"/>
              <a:t>GET and POST app layer attacks on HTTP and HTTPS</a:t>
            </a:r>
          </a:p>
          <a:p>
            <a:pPr lvl="1"/>
            <a:r>
              <a:rPr lang="en-US" sz="1600" dirty="0" smtClean="0"/>
              <a:t>DNS query app layer attack</a:t>
            </a:r>
          </a:p>
          <a:p>
            <a:pPr lvl="1"/>
            <a:r>
              <a:rPr lang="en-US" sz="1600" dirty="0" smtClean="0"/>
              <a:t>Floods on UDP, TCP </a:t>
            </a:r>
            <a:r>
              <a:rPr lang="en-US" sz="1600" dirty="0" err="1" smtClean="0"/>
              <a:t>Syn</a:t>
            </a:r>
            <a:r>
              <a:rPr lang="en-US" sz="1600" dirty="0" smtClean="0"/>
              <a:t> floods, ICMP and other IP protocols</a:t>
            </a:r>
          </a:p>
          <a:p>
            <a:pPr lvl="1"/>
            <a:endParaRPr lang="en-US" sz="1000" dirty="0" smtClean="0"/>
          </a:p>
          <a:p>
            <a:r>
              <a:rPr lang="en-US" sz="2000" dirty="0" smtClean="0"/>
              <a:t>Unique characteristics of the attacks</a:t>
            </a:r>
          </a:p>
          <a:p>
            <a:pPr lvl="1"/>
            <a:r>
              <a:rPr lang="en-US" sz="1600" dirty="0" smtClean="0"/>
              <a:t>Very high packet per second rates per individual</a:t>
            </a:r>
            <a:br>
              <a:rPr lang="en-US" sz="1600" dirty="0" smtClean="0"/>
            </a:br>
            <a:r>
              <a:rPr lang="en-US" sz="1600" dirty="0" smtClean="0"/>
              <a:t>source </a:t>
            </a:r>
          </a:p>
          <a:p>
            <a:pPr lvl="1"/>
            <a:r>
              <a:rPr lang="en-US" sz="1600" dirty="0" smtClean="0"/>
              <a:t>Large bandwidth attack on multiple companies simultaneously</a:t>
            </a:r>
          </a:p>
          <a:p>
            <a:pPr lvl="1"/>
            <a:r>
              <a:rPr lang="en-US" sz="1600" dirty="0"/>
              <a:t>Very focused</a:t>
            </a:r>
          </a:p>
          <a:p>
            <a:pPr lvl="2"/>
            <a:r>
              <a:rPr lang="en-US" sz="1600" dirty="0"/>
              <a:t>could be false flag</a:t>
            </a:r>
          </a:p>
          <a:p>
            <a:pPr lvl="2"/>
            <a:r>
              <a:rPr lang="en-US" sz="1600" dirty="0"/>
              <a:t>could be </a:t>
            </a:r>
            <a:r>
              <a:rPr lang="en-US" sz="1600" dirty="0" err="1"/>
              <a:t>Cyberwar</a:t>
            </a:r>
            <a:endParaRPr lang="en-US" sz="1600" dirty="0"/>
          </a:p>
          <a:p>
            <a:pPr lvl="2"/>
            <a:r>
              <a:rPr lang="en-US" sz="1600" dirty="0"/>
              <a:t>could be </a:t>
            </a:r>
            <a:r>
              <a:rPr lang="en-US" sz="1600" dirty="0" err="1"/>
              <a:t>hacktivism</a:t>
            </a:r>
            <a:endParaRPr lang="en-US" sz="1600" dirty="0"/>
          </a:p>
          <a:p>
            <a:pPr lvl="1"/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37" y="972911"/>
            <a:ext cx="3123998" cy="422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nfoWeek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695700"/>
            <a:ext cx="3632200" cy="23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Attack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364" y="1219201"/>
            <a:ext cx="4325636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Respondent customers are by far the most common target of attacks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-commerce / business customers are the most likely targets, followed by end-users / subscribers.</a:t>
            </a:r>
          </a:p>
          <a:p>
            <a:r>
              <a:rPr lang="en-US" sz="2000" dirty="0" smtClean="0"/>
              <a:t>Financial services and government are a distant fourth and sixth, counter to media coverage and expectation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" y="1088367"/>
            <a:ext cx="4738255" cy="278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522"/>
            <a:ext cx="4948989" cy="24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7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in the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03300"/>
            <a:ext cx="8915401" cy="52959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BFBFBF"/>
                </a:solidFill>
              </a:rPr>
              <a:t>Advanced </a:t>
            </a:r>
            <a:r>
              <a:rPr lang="en-US" sz="1800" b="1" dirty="0" smtClean="0">
                <a:solidFill>
                  <a:srgbClr val="BFBFBF"/>
                </a:solidFill>
              </a:rPr>
              <a:t>Persistent Threats (APT) </a:t>
            </a:r>
            <a:r>
              <a:rPr lang="en-US" sz="1800" b="1" dirty="0">
                <a:solidFill>
                  <a:srgbClr val="BFBFBF"/>
                </a:solidFill>
              </a:rPr>
              <a:t>a</a:t>
            </a:r>
            <a:r>
              <a:rPr lang="en-US" sz="1800" b="1" dirty="0" smtClean="0">
                <a:solidFill>
                  <a:srgbClr val="BFBFBF"/>
                </a:solidFill>
              </a:rPr>
              <a:t> </a:t>
            </a:r>
            <a:r>
              <a:rPr lang="en-US" sz="1800" b="1" dirty="0">
                <a:solidFill>
                  <a:srgbClr val="BFBFBF"/>
                </a:solidFill>
              </a:rPr>
              <a:t>t</a:t>
            </a:r>
            <a:r>
              <a:rPr lang="en-US" sz="1800" b="1" dirty="0" smtClean="0">
                <a:solidFill>
                  <a:srgbClr val="BFBFBF"/>
                </a:solidFill>
              </a:rPr>
              <a:t>op </a:t>
            </a:r>
            <a:r>
              <a:rPr lang="en-US" sz="1800" b="1" dirty="0">
                <a:solidFill>
                  <a:srgbClr val="BFBFBF"/>
                </a:solidFill>
              </a:rPr>
              <a:t>c</a:t>
            </a:r>
            <a:r>
              <a:rPr lang="en-US" sz="1800" b="1" dirty="0" smtClean="0">
                <a:solidFill>
                  <a:srgbClr val="BFBFBF"/>
                </a:solidFill>
              </a:rPr>
              <a:t>oncern </a:t>
            </a:r>
            <a:r>
              <a:rPr lang="en-US" sz="1800" b="1" dirty="0">
                <a:solidFill>
                  <a:srgbClr val="BFBFBF"/>
                </a:solidFill>
              </a:rPr>
              <a:t>for </a:t>
            </a:r>
            <a:r>
              <a:rPr lang="en-US" sz="1800" b="1" dirty="0" smtClean="0">
                <a:solidFill>
                  <a:srgbClr val="BFBFBF"/>
                </a:solidFill>
              </a:rPr>
              <a:t>service providers and enterprises</a:t>
            </a:r>
          </a:p>
          <a:p>
            <a:pPr lvl="1"/>
            <a:r>
              <a:rPr lang="en-US" sz="1600" dirty="0" smtClean="0">
                <a:solidFill>
                  <a:srgbClr val="BFBFBF"/>
                </a:solidFill>
              </a:rPr>
              <a:t>This year’s survey found an </a:t>
            </a:r>
            <a:r>
              <a:rPr lang="en-US" sz="1600" dirty="0">
                <a:solidFill>
                  <a:srgbClr val="BFBFBF"/>
                </a:solidFill>
              </a:rPr>
              <a:t>increased level of concern over ‘</a:t>
            </a:r>
            <a:r>
              <a:rPr lang="en-US" sz="1600" dirty="0" err="1">
                <a:solidFill>
                  <a:srgbClr val="BFBFBF"/>
                </a:solidFill>
              </a:rPr>
              <a:t>botted</a:t>
            </a:r>
            <a:r>
              <a:rPr lang="en-US" sz="1600" dirty="0">
                <a:solidFill>
                  <a:srgbClr val="BFBFBF"/>
                </a:solidFill>
              </a:rPr>
              <a:t>’ or compromised machines on service provider </a:t>
            </a:r>
            <a:r>
              <a:rPr lang="en-US" sz="1600" dirty="0" smtClean="0">
                <a:solidFill>
                  <a:srgbClr val="BFBFBF"/>
                </a:solidFill>
              </a:rPr>
              <a:t>networks</a:t>
            </a:r>
          </a:p>
          <a:p>
            <a:pPr lvl="1"/>
            <a:r>
              <a:rPr lang="en-US" sz="1600" dirty="0">
                <a:solidFill>
                  <a:srgbClr val="BFBFBF"/>
                </a:solidFill>
              </a:rPr>
              <a:t>Looking ahead, there is even more concern about APT, industrial espionage, data exfiltration and malicious </a:t>
            </a:r>
            <a:r>
              <a:rPr lang="en-US" sz="1600" dirty="0" smtClean="0">
                <a:solidFill>
                  <a:srgbClr val="BFBFBF"/>
                </a:solidFill>
              </a:rPr>
              <a:t>insiders</a:t>
            </a:r>
            <a:endParaRPr lang="en-US" sz="1600" dirty="0">
              <a:solidFill>
                <a:srgbClr val="BFBFBF"/>
              </a:solidFill>
            </a:endParaRPr>
          </a:p>
          <a:p>
            <a:pPr lvl="1"/>
            <a:endParaRPr lang="en-US" sz="900" b="1" dirty="0" smtClean="0">
              <a:solidFill>
                <a:srgbClr val="BFBFBF"/>
              </a:solidFill>
            </a:endParaRPr>
          </a:p>
          <a:p>
            <a:r>
              <a:rPr lang="en-US" sz="1800" b="1" dirty="0" err="1">
                <a:solidFill>
                  <a:srgbClr val="BFBFBF"/>
                </a:solidFill>
              </a:rPr>
              <a:t>DDoS</a:t>
            </a:r>
            <a:r>
              <a:rPr lang="en-US" sz="1800" b="1" dirty="0">
                <a:solidFill>
                  <a:srgbClr val="BFBFBF"/>
                </a:solidFill>
              </a:rPr>
              <a:t>: Attack Sizes Plateau in Trend Towards Complex Multi-Vector </a:t>
            </a:r>
            <a:r>
              <a:rPr lang="en-US" sz="1800" b="1" dirty="0" smtClean="0">
                <a:solidFill>
                  <a:srgbClr val="BFBFBF"/>
                </a:solidFill>
              </a:rPr>
              <a:t>Attacks</a:t>
            </a:r>
          </a:p>
          <a:p>
            <a:pPr lvl="1"/>
            <a:r>
              <a:rPr lang="en-US" sz="1600" dirty="0">
                <a:solidFill>
                  <a:srgbClr val="BFBFBF"/>
                </a:solidFill>
              </a:rPr>
              <a:t>HTTP and DNS most common application layer targets</a:t>
            </a:r>
          </a:p>
          <a:p>
            <a:pPr lvl="1"/>
            <a:r>
              <a:rPr lang="en-US" sz="1600" dirty="0" smtClean="0">
                <a:solidFill>
                  <a:srgbClr val="BFBFBF"/>
                </a:solidFill>
              </a:rPr>
              <a:t>Growth in proportion of respondents seeing attacks targeting HTTPS</a:t>
            </a:r>
          </a:p>
          <a:p>
            <a:pPr lvl="1"/>
            <a:r>
              <a:rPr lang="en-US" sz="1600" dirty="0" smtClean="0">
                <a:solidFill>
                  <a:srgbClr val="BFBFBF"/>
                </a:solidFill>
              </a:rPr>
              <a:t>Largest volumetric attacks in 60 – 100 </a:t>
            </a:r>
            <a:r>
              <a:rPr lang="en-US" sz="1600" dirty="0" err="1" smtClean="0">
                <a:solidFill>
                  <a:srgbClr val="BFBFBF"/>
                </a:solidFill>
              </a:rPr>
              <a:t>Gbps</a:t>
            </a:r>
            <a:r>
              <a:rPr lang="en-US" sz="1600" dirty="0" smtClean="0">
                <a:solidFill>
                  <a:srgbClr val="BFBFBF"/>
                </a:solidFill>
              </a:rPr>
              <a:t> range		</a:t>
            </a:r>
          </a:p>
          <a:p>
            <a:endParaRPr lang="en-US" sz="900" b="1" dirty="0"/>
          </a:p>
          <a:p>
            <a:r>
              <a:rPr lang="en-US" sz="1800" b="1" dirty="0" smtClean="0"/>
              <a:t>Data Centers Increasingly Becoming Victimized</a:t>
            </a:r>
          </a:p>
          <a:p>
            <a:pPr lvl="1"/>
            <a:r>
              <a:rPr lang="en-US" sz="1600" dirty="0"/>
              <a:t>9</a:t>
            </a:r>
            <a:r>
              <a:rPr lang="en-US" sz="1600" dirty="0" smtClean="0"/>
              <a:t>4</a:t>
            </a:r>
            <a:r>
              <a:rPr lang="en-US" sz="1600" dirty="0"/>
              <a:t>% of datacenters seeing </a:t>
            </a:r>
            <a:r>
              <a:rPr lang="en-US" sz="1600" dirty="0" err="1"/>
              <a:t>DDoS</a:t>
            </a:r>
            <a:r>
              <a:rPr lang="en-US" sz="1600" dirty="0"/>
              <a:t> attacks regularly</a:t>
            </a:r>
          </a:p>
          <a:p>
            <a:pPr lvl="1"/>
            <a:r>
              <a:rPr lang="en-US" sz="1600" dirty="0"/>
              <a:t>Just over a third see firewalls fail due to </a:t>
            </a:r>
            <a:r>
              <a:rPr lang="en-US" sz="1600" dirty="0" err="1"/>
              <a:t>DDoS</a:t>
            </a:r>
            <a:r>
              <a:rPr lang="en-US" sz="1600" dirty="0"/>
              <a:t> attacks</a:t>
            </a:r>
          </a:p>
          <a:p>
            <a:pPr lvl="1"/>
            <a:r>
              <a:rPr lang="en-US" sz="1600" dirty="0"/>
              <a:t>As more companies move their services to the “</a:t>
            </a:r>
            <a:r>
              <a:rPr lang="en-US" sz="1600" dirty="0" smtClean="0"/>
              <a:t>cloud,” </a:t>
            </a:r>
            <a:r>
              <a:rPr lang="en-US" sz="1600" dirty="0"/>
              <a:t>shared risk is more of an </a:t>
            </a:r>
            <a:r>
              <a:rPr lang="en-US" sz="1600" dirty="0" smtClean="0"/>
              <a:t>issue</a:t>
            </a:r>
            <a:endParaRPr lang="en-US" sz="1600" dirty="0"/>
          </a:p>
          <a:p>
            <a:pPr lvl="1"/>
            <a:endParaRPr lang="en-US" sz="900" dirty="0" smtClean="0"/>
          </a:p>
          <a:p>
            <a:r>
              <a:rPr lang="en-US" sz="1800" b="1" dirty="0"/>
              <a:t>Ideology </a:t>
            </a:r>
            <a:r>
              <a:rPr lang="en-US" sz="1800" b="1" dirty="0" smtClean="0"/>
              <a:t>Is Primary </a:t>
            </a:r>
            <a:r>
              <a:rPr lang="en-US" sz="1800" b="1" dirty="0" err="1" smtClean="0"/>
              <a:t>DDoS</a:t>
            </a:r>
            <a:r>
              <a:rPr lang="en-US" sz="1800" b="1" dirty="0" smtClean="0"/>
              <a:t> Driver</a:t>
            </a:r>
          </a:p>
          <a:p>
            <a:pPr lvl="1"/>
            <a:r>
              <a:rPr lang="en-US" sz="1600" dirty="0"/>
              <a:t>Top 3 attack motivations are based on politics, gamesmanship, beliefs and revenge</a:t>
            </a:r>
          </a:p>
          <a:p>
            <a:pPr lvl="1"/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648" y="6523629"/>
            <a:ext cx="286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*Survey time period: Oct 2011 – Sept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326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657"/>
            <a:ext cx="8229600" cy="533400"/>
          </a:xfrm>
        </p:spPr>
        <p:txBody>
          <a:bodyPr/>
          <a:lstStyle/>
          <a:p>
            <a:r>
              <a:rPr lang="en-US" dirty="0" smtClean="0"/>
              <a:t>Data Center DDoS Attack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4080325"/>
            <a:ext cx="8532445" cy="25273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83.3% of respondents now see between 1 and 50 attacks per month. </a:t>
            </a:r>
          </a:p>
          <a:p>
            <a:r>
              <a:rPr lang="en-US" sz="1800" dirty="0" smtClean="0"/>
              <a:t>Proportion of respondents seeing 0 attacks per month drops from 30% to 5.6%</a:t>
            </a:r>
          </a:p>
          <a:p>
            <a:r>
              <a:rPr lang="en-US" sz="1800" dirty="0"/>
              <a:t>Big rise in proportion of respondents seeing attacks targeting infrastructure and infrastructure services. </a:t>
            </a:r>
            <a:endParaRPr lang="en-US" sz="1800" dirty="0" smtClean="0"/>
          </a:p>
          <a:p>
            <a:r>
              <a:rPr lang="en-US" sz="1800" dirty="0"/>
              <a:t>Operational costs are main expense for </a:t>
            </a:r>
            <a:r>
              <a:rPr lang="en-US" sz="1800" dirty="0" smtClean="0"/>
              <a:t>data center operators </a:t>
            </a:r>
            <a:r>
              <a:rPr lang="en-US" sz="1800" dirty="0"/>
              <a:t>in dealing with attacks.</a:t>
            </a:r>
          </a:p>
          <a:p>
            <a:pPr lvl="1"/>
            <a:r>
              <a:rPr lang="en-US" sz="1400" dirty="0"/>
              <a:t>However nearly a third experience customer churn or revenue loss due to attacks. </a:t>
            </a:r>
            <a:endParaRPr lang="en-US" sz="1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7" y="1065756"/>
            <a:ext cx="3503450" cy="29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02" y="1065756"/>
            <a:ext cx="4831027" cy="28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04040"/>
      </a:dk2>
      <a:lt2>
        <a:srgbClr val="EEECE1"/>
      </a:lt2>
      <a:accent1>
        <a:srgbClr val="0083A5"/>
      </a:accent1>
      <a:accent2>
        <a:srgbClr val="71B532"/>
      </a:accent2>
      <a:accent3>
        <a:srgbClr val="C9541F"/>
      </a:accent3>
      <a:accent4>
        <a:srgbClr val="9F1726"/>
      </a:accent4>
      <a:accent5>
        <a:srgbClr val="FCD41B"/>
      </a:accent5>
      <a:accent6>
        <a:srgbClr val="C0C0C0"/>
      </a:accent6>
      <a:hlink>
        <a:srgbClr val="217185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04040"/>
      </a:dk2>
      <a:lt2>
        <a:srgbClr val="EEECE1"/>
      </a:lt2>
      <a:accent1>
        <a:srgbClr val="0083A5"/>
      </a:accent1>
      <a:accent2>
        <a:srgbClr val="71B532"/>
      </a:accent2>
      <a:accent3>
        <a:srgbClr val="C9541F"/>
      </a:accent3>
      <a:accent4>
        <a:srgbClr val="9F1726"/>
      </a:accent4>
      <a:accent5>
        <a:srgbClr val="FCD41B"/>
      </a:accent5>
      <a:accent6>
        <a:srgbClr val="C0C0C0"/>
      </a:accent6>
      <a:hlink>
        <a:srgbClr val="217185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4C49E37658D4E8A7D33BD70685F05" ma:contentTypeVersion="0" ma:contentTypeDescription="Create a new document." ma:contentTypeScope="" ma:versionID="ae7c2a2cb338a7e1f67ec20a5d36ba9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2B3ADA-2B56-48C8-93B9-6759439796B4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EEA8E0-E427-4275-BE1A-6B3EDA8B6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04BDCC1-E3CB-452D-A9B7-83A30E64FB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79939</TotalTime>
  <Words>2220</Words>
  <Application>Microsoft Macintosh PowerPoint</Application>
  <PresentationFormat>On-screen Show (4:3)</PresentationFormat>
  <Paragraphs>316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1_Office Theme</vt:lpstr>
      <vt:lpstr>Office Theme</vt:lpstr>
      <vt:lpstr>2012 Infrastructure Security Report Darren Anstee, Arbor Solutions Architect</vt:lpstr>
      <vt:lpstr>Key Findings in the Survey*</vt:lpstr>
      <vt:lpstr>Large DDoS Attacks Still Occurring </vt:lpstr>
      <vt:lpstr>ATLAS Attack Sizes</vt:lpstr>
      <vt:lpstr>Application Layer / Multi-Vector Attacks Are Rising</vt:lpstr>
      <vt:lpstr>Recent Financial Attacks aka “Operation Ababil:” Multi-Vector DDoS On A New Level</vt:lpstr>
      <vt:lpstr>Overall Attack Targets</vt:lpstr>
      <vt:lpstr>Key Findings in the Survey*</vt:lpstr>
      <vt:lpstr>Data Center DDoS Attack and Impact</vt:lpstr>
      <vt:lpstr>Data Center DDoS Mitigation</vt:lpstr>
      <vt:lpstr>Key Findings in the Survey*</vt:lpstr>
      <vt:lpstr>Top DDoS Motivations</vt:lpstr>
      <vt:lpstr>Additional Key Findings</vt:lpstr>
      <vt:lpstr>Mobile Respondents and Technologies</vt:lpstr>
      <vt:lpstr>Mobile Traffic Visibility Still an Issue</vt:lpstr>
      <vt:lpstr>Mobile Threat Detection Limitations</vt:lpstr>
      <vt:lpstr>Additional Key Findings</vt:lpstr>
      <vt:lpstr>DNS Visibility </vt:lpstr>
      <vt:lpstr>DNS Security</vt:lpstr>
      <vt:lpstr>Additional Key Findings</vt:lpstr>
      <vt:lpstr>IPv6 Roll-Out Moves Forward </vt:lpstr>
      <vt:lpstr>IPv6 Growth</vt:lpstr>
      <vt:lpstr>IPv6 Threats and Concerns </vt:lpstr>
      <vt:lpstr>Additional Key Findings</vt:lpstr>
      <vt:lpstr>Operational Security Team Headcount</vt:lpstr>
      <vt:lpstr>Attack / Defense Readiness</vt:lpstr>
      <vt:lpstr>Law Enforcement Referral</vt:lpstr>
      <vt:lpstr>2012 Infrastructure Survey Demographics</vt:lpstr>
      <vt:lpstr>2012 Infrastructure Survey Demographics</vt:lpstr>
      <vt:lpstr>2012 Infrastructure Survey Demographics</vt:lpstr>
      <vt:lpstr>Thank You</vt:lpstr>
    </vt:vector>
  </TitlesOfParts>
  <Company>Vervaine Design Studio,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Fillmore</dc:creator>
  <cp:lastModifiedBy>Darren Anstee</cp:lastModifiedBy>
  <cp:revision>447</cp:revision>
  <dcterms:created xsi:type="dcterms:W3CDTF">2012-01-20T16:10:53Z</dcterms:created>
  <dcterms:modified xsi:type="dcterms:W3CDTF">2013-03-05T08:02:26Z</dcterms:modified>
</cp:coreProperties>
</file>