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290" r:id="rId4"/>
    <p:sldId id="293" r:id="rId5"/>
    <p:sldId id="292" r:id="rId6"/>
    <p:sldId id="288" r:id="rId7"/>
    <p:sldId id="300" r:id="rId8"/>
    <p:sldId id="295" r:id="rId9"/>
    <p:sldId id="298" r:id="rId10"/>
    <p:sldId id="297" r:id="rId11"/>
    <p:sldId id="294" r:id="rId12"/>
    <p:sldId id="285" r:id="rId13"/>
    <p:sldId id="29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001489"/>
    <a:srgbClr val="009FE0"/>
    <a:srgbClr val="666666"/>
    <a:srgbClr val="218F77"/>
    <a:srgbClr val="90C115"/>
    <a:srgbClr val="29B473"/>
    <a:srgbClr val="6801CC"/>
    <a:srgbClr val="247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45" d="100"/>
          <a:sy n="45" d="100"/>
        </p:scale>
        <p:origin x="-1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C068C"/>
                </a:solidFill>
                <a:latin typeface="Tahoma" charset="0"/>
                <a:ea typeface="ヒラギノ角ゴ Pro W3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C068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A94A1D7-C37E-48CC-9500-912823F84E78}" type="datetime1">
              <a:rPr lang="en-GB"/>
              <a:pPr>
                <a:defRPr/>
              </a:pPr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C068C"/>
                </a:solidFill>
                <a:latin typeface="Tahoma" charset="0"/>
                <a:ea typeface="ヒラギノ角ゴ Pro W3" charset="0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C068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8D9544F-A73C-4B34-A3F7-66EDA7718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815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C068C"/>
                </a:solidFill>
                <a:latin typeface="Tahoma" charset="0"/>
                <a:ea typeface="ヒラギノ角ゴ Pro W3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C068C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FB52639-4EB8-40E7-A3E8-E8B327D9E4B9}" type="datetime1">
              <a:rPr lang="en-GB"/>
              <a:pPr>
                <a:defRPr/>
              </a:pPr>
              <a:t>3/7/13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C068C"/>
                </a:solidFill>
                <a:latin typeface="Tahoma" charset="0"/>
                <a:ea typeface="ヒラギノ角ゴ Pro W3" charset="0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C068C"/>
                </a:solidFill>
              </a:defRPr>
            </a:lvl1pPr>
          </a:lstStyle>
          <a:p>
            <a:pPr>
              <a:defRPr/>
            </a:pPr>
            <a:fld id="{123F7D77-270E-4484-8AFD-0C5007AB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56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C068C"/>
        </a:solidFill>
        <a:latin typeface="Tahoma"/>
        <a:ea typeface="ヒラギノ角ゴ Pro W3" charset="-128"/>
        <a:cs typeface="Tahom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C068C"/>
        </a:solidFill>
        <a:latin typeface="Tahoma"/>
        <a:ea typeface="ヒラギノ角ゴ Pro W3" charset="-128"/>
        <a:cs typeface="Tahom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C068C"/>
        </a:solidFill>
        <a:latin typeface="Tahoma"/>
        <a:ea typeface="ヒラギノ角ゴ Pro W3" charset="-128"/>
        <a:cs typeface="Tahom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C068C"/>
        </a:solidFill>
        <a:latin typeface="Tahoma"/>
        <a:ea typeface="ヒラギノ角ゴ Pro W3" charset="-128"/>
        <a:cs typeface="Tahom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rgbClr val="5C068C"/>
        </a:solidFill>
        <a:latin typeface="Tahoma"/>
        <a:ea typeface="ヒラギノ角ゴ Pro W3" charset="-128"/>
        <a:cs typeface="Tahom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E954C57B-9EA3-49E0-9214-BFC718E4E48F}" type="slidenum">
              <a:rPr lang="en-US" smtClean="0">
                <a:solidFill>
                  <a:srgbClr val="5C068C"/>
                </a:solidFill>
              </a:rPr>
              <a:pPr eaLnBrk="1" hangingPunct="1"/>
              <a:t>1</a:t>
            </a:fld>
            <a:endParaRPr lang="en-US" smtClean="0">
              <a:solidFill>
                <a:srgbClr val="5C068C"/>
              </a:solidFill>
            </a:endParaRP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5AF9C052-4213-491F-9158-3D06981A6E3D}" type="datetime1">
              <a:rPr lang="en-GB" smtClean="0">
                <a:solidFill>
                  <a:srgbClr val="5C068C"/>
                </a:solidFill>
                <a:latin typeface="Tahoma" pitchFamily="34" charset="0"/>
              </a:rPr>
              <a:pPr eaLnBrk="1" hangingPunct="1"/>
              <a:t>3/7/13</a:t>
            </a:fld>
            <a:endParaRPr lang="en-US" smtClean="0">
              <a:solidFill>
                <a:srgbClr val="5C068C"/>
              </a:solidFill>
              <a:latin typeface="Tahoma" pitchFamily="34" charset="0"/>
            </a:endParaRP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5C068C"/>
                </a:solidFill>
                <a:latin typeface="Tahoma" pitchFamily="34" charset="0"/>
                <a:cs typeface="Tahoma" pitchFamily="34" charset="0"/>
              </a:rPr>
              <a:t>Datamena Presentation Sample</a:t>
            </a:r>
          </a:p>
        </p:txBody>
      </p:sp>
      <p:sp>
        <p:nvSpPr>
          <p:cNvPr id="25607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smtClean="0">
              <a:solidFill>
                <a:srgbClr val="5C068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9F2991B5-61F1-44F9-9ACA-FA8950AEDD3A}" type="slidenum">
              <a:rPr lang="en-US" smtClean="0">
                <a:solidFill>
                  <a:srgbClr val="5C068C"/>
                </a:solidFill>
              </a:rPr>
              <a:pPr eaLnBrk="1" hangingPunct="1"/>
              <a:t>10</a:t>
            </a:fld>
            <a:endParaRPr lang="en-US" smtClean="0">
              <a:solidFill>
                <a:srgbClr val="5C068C"/>
              </a:solidFill>
            </a:endParaRP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D5445588-475B-40AB-B5D3-4DC520184AA0}" type="datetime1">
              <a:rPr lang="en-GB" smtClean="0">
                <a:solidFill>
                  <a:srgbClr val="5C068C"/>
                </a:solidFill>
                <a:latin typeface="Tahoma" pitchFamily="34" charset="0"/>
              </a:rPr>
              <a:pPr eaLnBrk="1" hangingPunct="1"/>
              <a:t>3/7/13</a:t>
            </a:fld>
            <a:endParaRPr lang="en-US" smtClean="0">
              <a:solidFill>
                <a:srgbClr val="5C068C"/>
              </a:solidFill>
              <a:latin typeface="Tahoma" pitchFamily="34" charset="0"/>
            </a:endParaRP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5C068C"/>
                </a:solidFill>
                <a:latin typeface="Tahoma" pitchFamily="34" charset="0"/>
                <a:cs typeface="Tahoma" pitchFamily="34" charset="0"/>
              </a:rPr>
              <a:t>datamena Presentation Sample</a:t>
            </a:r>
          </a:p>
        </p:txBody>
      </p:sp>
      <p:sp>
        <p:nvSpPr>
          <p:cNvPr id="26631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US" smtClean="0">
              <a:solidFill>
                <a:srgbClr val="5C068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gradFill flip="none" rotWithShape="1">
          <a:gsLst>
            <a:gs pos="0">
              <a:srgbClr val="009FE0"/>
            </a:gs>
            <a:gs pos="100000">
              <a:srgbClr val="00148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TAMENA_GD_PP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0"/>
            <a:ext cx="418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ATAMENA_LOGO_PPT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357813"/>
            <a:ext cx="30416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153400" cy="1295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153400" cy="1143000"/>
          </a:xfr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03A581-2BC9-4532-8929-C62960274808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Internet challenges in the Middle East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115BEC-392A-4561-B09B-94CF4430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4"/>
            <a:ext cx="8229600" cy="4248373"/>
          </a:xfrm>
        </p:spPr>
        <p:txBody>
          <a:bodyPr vert="eaVert"/>
          <a:lstStyle>
            <a:lvl1pPr>
              <a:defRPr>
                <a:solidFill>
                  <a:srgbClr val="001489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DC30-F35E-43D2-9737-FAC80F2C2DEB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FA92-392A-4828-822E-79B44A634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2"/>
            <a:ext cx="6019800" cy="5720680"/>
          </a:xfrm>
        </p:spPr>
        <p:txBody>
          <a:bodyPr vert="eaVert"/>
          <a:lstStyle>
            <a:lvl1pPr>
              <a:defRPr>
                <a:solidFill>
                  <a:srgbClr val="001489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Vertical Title 8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5720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7E64-4155-4C9B-86D5-A8206DABDDD1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2BB9-0EF2-4BE7-9C65-95BEDABE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401638"/>
            <a:ext cx="8339138" cy="803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6551"/>
            <a:ext cx="8339138" cy="3970338"/>
          </a:xfrm>
        </p:spPr>
        <p:txBody>
          <a:bodyPr>
            <a:normAutofit/>
          </a:bodyPr>
          <a:lstStyle>
            <a:lvl1pPr marL="180975" indent="-180975">
              <a:buClr>
                <a:schemeClr val="tx2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630238" indent="-173038"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marL="1077913" indent="-163513"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527175" indent="-155575"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974850" indent="-146050"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AEDE"/>
                </a:solidFill>
              </a:defRPr>
            </a:lvl1pPr>
          </a:lstStyle>
          <a:p>
            <a:pPr>
              <a:defRPr/>
            </a:pPr>
            <a:fld id="{B8F98FD9-9EB5-41ED-B83C-2A1787FEC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153400" cy="1295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153400" cy="11430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1F52-26FA-463A-8B01-AFE37078C771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challenges in the Middle East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1444-A40C-4157-9D22-ABC45A38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2772-A536-4C24-826B-2F42937F2094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challenges in the Middle East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81E0-FF87-4928-9B8A-FA047520E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5C34-7664-4AB6-856C-124C252BC19D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3397-EB1E-404D-9AD8-1B5CE2A9F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>
            <a:lvl1pPr>
              <a:defRPr>
                <a:solidFill>
                  <a:srgbClr val="001489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47BC-CC55-4EC9-B001-E01DD0F4C52A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FB9-D84C-4CD1-B83D-FAB70B460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4"/>
            <a:ext cx="4038600" cy="452596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4121-7FEB-4B3D-AFCA-5D5FE8F15DE3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2945-71BC-4B68-98FC-3902F90B2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4040188" cy="856009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4040188" cy="35179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041775" cy="856009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35179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BECA-4AED-4361-941A-2F82C2AF768D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EAAA-1054-4776-9207-B51651C4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875"/>
            <a:ext cx="511175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875"/>
            <a:ext cx="3008313" cy="4525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EF14-4F44-4B3D-A0A3-BD86A1B336E8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4D5-F2DC-4ECB-8AE0-33BCB379F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21696"/>
            <a:ext cx="604867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288434"/>
            <a:ext cx="6048672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B10-69C9-44BD-B873-EF36573F4FD3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Datamena Presentation Sample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20E5-5558-4893-BFFB-3128C9E7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ATAMENA_LOGO_PPT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357813"/>
            <a:ext cx="30416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0375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8100"/>
            <a:ext cx="1450975" cy="163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666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35739F0-D504-44F5-8B41-60E262AD9970}" type="datetime6">
              <a:rPr lang="en-GB"/>
              <a:pPr>
                <a:defRPr/>
              </a:pPr>
              <a:t>March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050" y="6388100"/>
            <a:ext cx="3168650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666666"/>
                </a:solidFill>
                <a:latin typeface="Verdana"/>
                <a:ea typeface="ヒラギノ角ゴ Pro W3" charset="0"/>
                <a:cs typeface="Verdana"/>
              </a:defRPr>
            </a:lvl1pPr>
          </a:lstStyle>
          <a:p>
            <a:pPr>
              <a:defRPr/>
            </a:pPr>
            <a:r>
              <a:rPr lang="en-US"/>
              <a:t>Internet challenges in the Middle East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163" y="6381750"/>
            <a:ext cx="457200" cy="1698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666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6F15965-9DD5-4CF1-BB98-A3416E79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2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9FE0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FE0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FE0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FE0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FE0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148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66666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666666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666666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666666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5.jpeg"/><Relationship Id="rId21" Type="http://schemas.openxmlformats.org/officeDocument/2006/relationships/hyperlink" Target="http://www.google.ae/imgres?imgurl=http://www.chiphazard.com/wp-content/uploads/2011/09/dropbox-logo.jpg&amp;imgrefurl=http://www.chiphazard.com/2011/09/11/apple-acquire-dropbox-800-million/&amp;usg=__umxehw51dVsMGFLWd1GYNC6Ug34=&amp;h=315&amp;w=300&amp;sz=19&amp;hl=en&amp;start=12&amp;sig2=MRXm20cMH3eUhlWF7cWtHA&amp;zoom=1&amp;tbnid=G7PgzvRgt5a5iM:&amp;tbnh=117&amp;tbnw=111&amp;ei=9PFxTvOXFcee-QaX7qGwCQ&amp;prev=/search?q=dropbox&amp;hl=en&amp;sa=X&amp;rls=com.microsoft:*&amp;tbm=isch&amp;prmd=ivns&amp;itbs=1" TargetMode="External"/><Relationship Id="rId22" Type="http://schemas.openxmlformats.org/officeDocument/2006/relationships/image" Target="../media/image16.jpe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1" Type="http://schemas.openxmlformats.org/officeDocument/2006/relationships/hyperlink" Target="http://www.google.ae/imgres?imgurl=http://blogoscoped.com/files/logo-template/1.gif&amp;imgrefurl=http://blogoscoped.com/forum/123419.html&amp;usg=__17Kcz5NIaPxmg0WZ4xISke0x1FQ=&amp;h=597&amp;w=842&amp;sz=49&amp;hl=en&amp;start=7&amp;um=1&amp;itbs=1&amp;tbnid=shS0uRBQJLUzSM:&amp;tbnh=103&amp;tbnw=145&amp;prev=/images?q=google+logo&amp;um=1&amp;hl=en&amp;rls=com.microsoft:en&amp;tbs=isch:1" TargetMode="External"/><Relationship Id="rId12" Type="http://schemas.openxmlformats.org/officeDocument/2006/relationships/image" Target="../media/image10.jpeg"/><Relationship Id="rId13" Type="http://schemas.openxmlformats.org/officeDocument/2006/relationships/hyperlink" Target="http://www.google.ae/imgres?imgurl=http://csc-studentweb.lr.edu/swp/Berg/images/SAP_logo2.jpg&amp;imgrefurl=http://csc-studentweb.lr.edu/swp/Berg/old_BB_index_main.htm&amp;usg=__0yH3gZdPWqlkXC0lgVNgSPbLgdw=&amp;h=153&amp;w=301&amp;sz=11&amp;hl=en&amp;start=16&amp;um=1&amp;itbs=1&amp;tbnid=rlz70J3_N2f-FM:&amp;tbnh=59&amp;tbnw=116&amp;prev=/images?q=SAP+logo&amp;um=1&amp;hl=en&amp;rls=com.microsoft:en&amp;tbs=isch:1" TargetMode="External"/><Relationship Id="rId14" Type="http://schemas.openxmlformats.org/officeDocument/2006/relationships/image" Target="../media/image11.jpeg"/><Relationship Id="rId15" Type="http://schemas.openxmlformats.org/officeDocument/2006/relationships/hyperlink" Target="http://www.google.ae/imgres?imgurl=http://www.makanasolutions.com/Portals/1085/images//salesforce%20logo.JPG&amp;imgrefurl=http://www.makanasolutions.com/sales-productivity/&amp;usg=__SVQ1PDGXDyswTbym8UjErE6v2PY=&amp;h=142&amp;w=500&amp;sz=9&amp;hl=en&amp;start=2&amp;um=1&amp;itbs=1&amp;tbnid=rSUAk3xksDxg7M:&amp;tbnh=37&amp;tbnw=130&amp;prev=/images?q=salesforce+logo&amp;um=1&amp;hl=en&amp;sa=N&amp;rls=com.microsoft:en&amp;tbs=isch:1" TargetMode="External"/><Relationship Id="rId16" Type="http://schemas.openxmlformats.org/officeDocument/2006/relationships/image" Target="../media/image12.jpeg"/><Relationship Id="rId17" Type="http://schemas.openxmlformats.org/officeDocument/2006/relationships/image" Target="../media/image13.png"/><Relationship Id="rId18" Type="http://schemas.openxmlformats.org/officeDocument/2006/relationships/image" Target="../media/image14.jpeg"/><Relationship Id="rId19" Type="http://schemas.openxmlformats.org/officeDocument/2006/relationships/hyperlink" Target="http://www.google.ae/imgres?imgurl=http://upload.wikimedia.org/wikipedia/en/archive/b/b0/20100901222525!ITunes_Logo.png&amp;imgrefurl=http://en.wikipedia.org/wiki/File:ITunes_Logo.png&amp;usg=__hj5hBY1NkLNzwJU4huvjxC9Asfw=&amp;h=78&amp;w=78&amp;sz=11&amp;hl=en&amp;start=21&amp;sig2=fnYlNJYcUdF9OGbyUkqTUw&amp;zoom=1&amp;tbnid=w7JhDrONjT6dDM:&amp;tbnh=73&amp;tbnw=73&amp;ei=bfBxTuaIJc2c-waOx7y8CQ&amp;prev=/search?q=itunes+logo&amp;hl=en&amp;sa=X&amp;rls=com.microsoft:*&amp;tbm=isch&amp;prmd=ivns&amp;itbs=1" TargetMode="External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12.xml"/><Relationship Id="rId7" Type="http://schemas.openxmlformats.org/officeDocument/2006/relationships/image" Target="../media/image21.jpeg"/><Relationship Id="rId8" Type="http://schemas.openxmlformats.org/officeDocument/2006/relationships/hyperlink" Target="http://www.google.com/imgres?imgurl=http://www.cdnevangelist.com/wp-content/uploads/2008/12/akamai-logo-300x142.jpg&amp;imgrefurl=http://www.cdnevangelist.com/page/15/&amp;usg=__0hQd3eVgqCeTBypaubjs3RIE8AY=&amp;h=142&amp;w=300&amp;sz=11&amp;hl=en&amp;start=5&amp;zoom=1&amp;um=1&amp;itbs=1&amp;tbnid=xehGVnhj6RYTyM:&amp;tbnh=55&amp;tbnw=116&amp;prev=/images?q=akamai+logo&amp;um=1&amp;hl=en&amp;sa=N&amp;rls=com.microsoft:en&amp;tbs=isch: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7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google.com/imgres?imgurl=http://www.cdnevangelist.com/wp-content/uploads/2008/12/akamai-logo-300x142.jpg&amp;imgrefurl=http://www.cdnevangelist.com/page/15/&amp;usg=__0hQd3eVgqCeTBypaubjs3RIE8AY=&amp;h=142&amp;w=300&amp;sz=11&amp;hl=en&amp;start=5&amp;zoom=1&amp;um=1&amp;itbs=1&amp;tbnid=xehGVnhj6RYTyM:&amp;tbnh=55&amp;tbnw=116&amp;prev=/images?q=akamai+logo&amp;um=1&amp;hl=en&amp;sa=N&amp;rls=com.microsoft:en&amp;tbs=isch:1" TargetMode="External"/><Relationship Id="rId20" Type="http://schemas.openxmlformats.org/officeDocument/2006/relationships/hyperlink" Target="http://www.google.ae/imgres?imgurl=http://upload.wikimedia.org/wikipedia/en/archive/b/b0/20100901222525!ITunes_Logo.png&amp;imgrefurl=http://en.wikipedia.org/wiki/File:ITunes_Logo.png&amp;usg=__hj5hBY1NkLNzwJU4huvjxC9Asfw=&amp;h=78&amp;w=78&amp;sz=11&amp;hl=en&amp;start=21&amp;sig2=fnYlNJYcUdF9OGbyUkqTUw&amp;zoom=1&amp;tbnid=w7JhDrONjT6dDM:&amp;tbnh=73&amp;tbnw=73&amp;ei=bfBxTuaIJc2c-waOx7y8CQ&amp;prev=/search?q=itunes+logo&amp;hl=en&amp;sa=X&amp;rls=com.microsoft:*&amp;tbm=isch&amp;prmd=ivns&amp;itbs=1" TargetMode="External"/><Relationship Id="rId21" Type="http://schemas.openxmlformats.org/officeDocument/2006/relationships/image" Target="../media/image15.jpeg"/><Relationship Id="rId22" Type="http://schemas.openxmlformats.org/officeDocument/2006/relationships/hyperlink" Target="http://www.google.ae/imgres?imgurl=http://www.chiphazard.com/wp-content/uploads/2011/09/dropbox-logo.jpg&amp;imgrefurl=http://www.chiphazard.com/2011/09/11/apple-acquire-dropbox-800-million/&amp;usg=__umxehw51dVsMGFLWd1GYNC6Ug34=&amp;h=315&amp;w=300&amp;sz=19&amp;hl=en&amp;start=12&amp;sig2=MRXm20cMH3eUhlWF7cWtHA&amp;zoom=1&amp;tbnid=G7PgzvRgt5a5iM:&amp;tbnh=117&amp;tbnw=111&amp;ei=9PFxTvOXFcee-QaX7qGwCQ&amp;prev=/search?q=dropbox&amp;hl=en&amp;sa=X&amp;rls=com.microsoft:*&amp;tbm=isch&amp;prmd=ivns&amp;itbs=1" TargetMode="External"/><Relationship Id="rId23" Type="http://schemas.openxmlformats.org/officeDocument/2006/relationships/image" Target="../media/image16.jpeg"/><Relationship Id="rId24" Type="http://schemas.openxmlformats.org/officeDocument/2006/relationships/image" Target="../media/image17.png"/><Relationship Id="rId25" Type="http://schemas.openxmlformats.org/officeDocument/2006/relationships/image" Target="../media/image18.wmf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hyperlink" Target="http://www.google.ae/imgres?imgurl=http://blogoscoped.com/files/logo-template/1.gif&amp;imgrefurl=http://blogoscoped.com/forum/123419.html&amp;usg=__17Kcz5NIaPxmg0WZ4xISke0x1FQ=&amp;h=597&amp;w=842&amp;sz=49&amp;hl=en&amp;start=7&amp;um=1&amp;itbs=1&amp;tbnid=shS0uRBQJLUzSM:&amp;tbnh=103&amp;tbnw=145&amp;prev=/images?q=google+logo&amp;um=1&amp;hl=en&amp;rls=com.microsoft:en&amp;tbs=isch:1" TargetMode="External"/><Relationship Id="rId13" Type="http://schemas.openxmlformats.org/officeDocument/2006/relationships/image" Target="../media/image10.jpeg"/><Relationship Id="rId14" Type="http://schemas.openxmlformats.org/officeDocument/2006/relationships/hyperlink" Target="http://www.google.ae/imgres?imgurl=http://csc-studentweb.lr.edu/swp/Berg/images/SAP_logo2.jpg&amp;imgrefurl=http://csc-studentweb.lr.edu/swp/Berg/old_BB_index_main.htm&amp;usg=__0yH3gZdPWqlkXC0lgVNgSPbLgdw=&amp;h=153&amp;w=301&amp;sz=11&amp;hl=en&amp;start=16&amp;um=1&amp;itbs=1&amp;tbnid=rlz70J3_N2f-FM:&amp;tbnh=59&amp;tbnw=116&amp;prev=/images?q=SAP+logo&amp;um=1&amp;hl=en&amp;rls=com.microsoft:en&amp;tbs=isch:1" TargetMode="External"/><Relationship Id="rId15" Type="http://schemas.openxmlformats.org/officeDocument/2006/relationships/image" Target="../media/image11.jpeg"/><Relationship Id="rId16" Type="http://schemas.openxmlformats.org/officeDocument/2006/relationships/hyperlink" Target="http://www.google.ae/imgres?imgurl=http://www.makanasolutions.com/Portals/1085/images//salesforce%20logo.JPG&amp;imgrefurl=http://www.makanasolutions.com/sales-productivity/&amp;usg=__SVQ1PDGXDyswTbym8UjErE6v2PY=&amp;h=142&amp;w=500&amp;sz=9&amp;hl=en&amp;start=2&amp;um=1&amp;itbs=1&amp;tbnid=rSUAk3xksDxg7M:&amp;tbnh=37&amp;tbnw=130&amp;prev=/images?q=salesforce+logo&amp;um=1&amp;hl=en&amp;sa=N&amp;rls=com.microsoft:en&amp;tbs=isch:1" TargetMode="External"/><Relationship Id="rId17" Type="http://schemas.openxmlformats.org/officeDocument/2006/relationships/image" Target="../media/image12.jpeg"/><Relationship Id="rId18" Type="http://schemas.openxmlformats.org/officeDocument/2006/relationships/image" Target="../media/image13.png"/><Relationship Id="rId19" Type="http://schemas.openxmlformats.org/officeDocument/2006/relationships/image" Target="../media/image14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MENOG 12</a:t>
            </a:r>
          </a:p>
          <a:p>
            <a:endParaRPr lang="en-US" dirty="0" smtClean="0">
              <a:latin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Dubai, March 2013</a:t>
            </a:r>
          </a:p>
          <a:p>
            <a:endParaRPr lang="en-US" dirty="0" smtClean="0">
              <a:latin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dirty="0" smtClean="0">
                <a:latin typeface="Verdana" pitchFamily="34" charset="0"/>
                <a:cs typeface="Verdana" pitchFamily="34" charset="0"/>
              </a:rPr>
              <a:t>Lars-Erik Ödman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latin typeface="Verdana" pitchFamily="34" charset="0"/>
                <a:cs typeface="Verdana" pitchFamily="34" charset="0"/>
              </a:rPr>
              <a:t>Strategy &amp; Development</a:t>
            </a:r>
          </a:p>
          <a:p>
            <a:pPr>
              <a:spcBef>
                <a:spcPct val="0"/>
              </a:spcBef>
            </a:pPr>
            <a:r>
              <a:rPr lang="en-US" sz="1800" dirty="0" err="1" smtClean="0">
                <a:latin typeface="Verdana" pitchFamily="34" charset="0"/>
                <a:cs typeface="Verdana" pitchFamily="34" charset="0"/>
              </a:rPr>
              <a:t>larserik.odman@datamena.com</a:t>
            </a:r>
            <a:endParaRPr lang="en-US" sz="18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457200" y="2349500"/>
            <a:ext cx="81534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cs typeface="Verdana" pitchFamily="34" charset="0"/>
              </a:rPr>
              <a:t>The Internet usage 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gap</a:t>
            </a:r>
            <a:endParaRPr lang="en-US" dirty="0" smtClean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2349500"/>
            <a:ext cx="8153400" cy="11430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cs typeface="Verdana" pitchFamily="34" charset="0"/>
              </a:rPr>
              <a:t>Thanks!</a:t>
            </a:r>
          </a:p>
        </p:txBody>
      </p:sp>
      <p:sp>
        <p:nvSpPr>
          <p:cNvPr id="2355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latin typeface="Verdana" pitchFamily="34" charset="0"/>
              <a:cs typeface="Verdana" pitchFamily="34" charset="0"/>
            </a:endParaRPr>
          </a:p>
          <a:p>
            <a:endParaRPr lang="en-US" dirty="0" smtClean="0">
              <a:latin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Verdana" pitchFamily="34" charset="0"/>
                <a:cs typeface="Verdana" pitchFamily="34" charset="0"/>
              </a:rPr>
              <a:t>Lars-Erik Ödman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Verdana" pitchFamily="34" charset="0"/>
                <a:cs typeface="Verdana" pitchFamily="34" charset="0"/>
              </a:rPr>
              <a:t>Strategy &amp; Development</a:t>
            </a:r>
          </a:p>
          <a:p>
            <a:pPr>
              <a:spcBef>
                <a:spcPct val="0"/>
              </a:spcBef>
            </a:pPr>
            <a:r>
              <a:rPr lang="en-US" sz="1600" dirty="0" err="1" smtClean="0">
                <a:latin typeface="Verdana" pitchFamily="34" charset="0"/>
                <a:cs typeface="Verdana" pitchFamily="34" charset="0"/>
              </a:rPr>
              <a:t>larserik.odman@datamena.com</a:t>
            </a:r>
            <a:endParaRPr lang="en-US" sz="1600" dirty="0" smtClean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564D1258-79EE-4576-AC25-7C189310FBC3}" type="slidenum">
              <a:rPr lang="en-US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11</a:t>
            </a:fld>
            <a:endParaRPr lang="en-US" smtClean="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2075" y="228600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3a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23912"/>
          </a:xfrm>
        </p:spPr>
        <p:txBody>
          <a:bodyPr/>
          <a:lstStyle/>
          <a:p>
            <a:r>
              <a:rPr lang="en-US" sz="1600" dirty="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>Can ISPs provide a world class Internet experience to end-users?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rgbClr val="00B0F0"/>
                </a:solidFill>
                <a:latin typeface="Verdana" pitchFamily="34" charset="0"/>
                <a:cs typeface="Verdana" pitchFamily="34" charset="0"/>
              </a:rPr>
              <a:t>There is an opportunity to improve the experience by enabling content to host locally in the region…</a:t>
            </a:r>
          </a:p>
        </p:txBody>
      </p:sp>
      <p:sp>
        <p:nvSpPr>
          <p:cNvPr id="14" name="Cloud 13"/>
          <p:cNvSpPr/>
          <p:nvPr/>
        </p:nvSpPr>
        <p:spPr>
          <a:xfrm>
            <a:off x="3994150" y="2044700"/>
            <a:ext cx="1800225" cy="1452563"/>
          </a:xfrm>
          <a:prstGeom prst="cloud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Regional IP cloud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32050" y="3062288"/>
            <a:ext cx="1681163" cy="69850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6516688" y="3813175"/>
            <a:ext cx="1798637" cy="1452563"/>
          </a:xfrm>
          <a:prstGeom prst="cloud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Global IP cloud</a:t>
            </a:r>
          </a:p>
        </p:txBody>
      </p:sp>
      <p:sp>
        <p:nvSpPr>
          <p:cNvPr id="18" name="Arc 17"/>
          <p:cNvSpPr/>
          <p:nvPr/>
        </p:nvSpPr>
        <p:spPr>
          <a:xfrm rot="1125060" flipV="1">
            <a:off x="993775" y="3289300"/>
            <a:ext cx="5715000" cy="1087438"/>
          </a:xfrm>
          <a:prstGeom prst="arc">
            <a:avLst>
              <a:gd name="adj1" fmla="val 11924813"/>
              <a:gd name="adj2" fmla="val 0"/>
            </a:avLst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6" name="Picture 4" descr="http://www.du.ae/Images/Content/mobile-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181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8"/>
          <p:cNvSpPr txBox="1">
            <a:spLocks noChangeArrowheads="1"/>
          </p:cNvSpPr>
          <p:nvPr/>
        </p:nvSpPr>
        <p:spPr bwMode="auto">
          <a:xfrm rot="-1451158">
            <a:off x="2655888" y="3167063"/>
            <a:ext cx="104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1489"/>
                </a:solidFill>
                <a:latin typeface="Verdana" pitchFamily="34" charset="0"/>
              </a:rPr>
              <a:t>10-40 ms </a:t>
            </a:r>
          </a:p>
        </p:txBody>
      </p:sp>
      <p:sp>
        <p:nvSpPr>
          <p:cNvPr id="19468" name="TextBox 19"/>
          <p:cNvSpPr txBox="1">
            <a:spLocks noChangeArrowheads="1"/>
          </p:cNvSpPr>
          <p:nvPr/>
        </p:nvSpPr>
        <p:spPr bwMode="auto">
          <a:xfrm rot="862486">
            <a:off x="4010025" y="4360863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1489"/>
                </a:solidFill>
                <a:latin typeface="Verdana" pitchFamily="34" charset="0"/>
              </a:rPr>
              <a:t>60-150 </a:t>
            </a:r>
            <a:r>
              <a:rPr lang="en-US" sz="1200" dirty="0" err="1">
                <a:solidFill>
                  <a:srgbClr val="001489"/>
                </a:solidFill>
                <a:latin typeface="Verdana" pitchFamily="34" charset="0"/>
              </a:rPr>
              <a:t>ms</a:t>
            </a:r>
            <a:endParaRPr lang="en-US" sz="1200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 rot="862486">
            <a:off x="3743325" y="4600575"/>
            <a:ext cx="168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1489"/>
                </a:solidFill>
                <a:latin typeface="Verdana" pitchFamily="34" charset="0"/>
              </a:rPr>
              <a:t>97% of intl. traffic</a:t>
            </a:r>
          </a:p>
        </p:txBody>
      </p:sp>
      <p:sp>
        <p:nvSpPr>
          <p:cNvPr id="19470" name="TextBox 21"/>
          <p:cNvSpPr txBox="1">
            <a:spLocks noChangeArrowheads="1"/>
          </p:cNvSpPr>
          <p:nvPr/>
        </p:nvSpPr>
        <p:spPr bwMode="auto">
          <a:xfrm rot="-1322093">
            <a:off x="2509838" y="3367088"/>
            <a:ext cx="1681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1489"/>
                </a:solidFill>
                <a:latin typeface="Verdana" pitchFamily="34" charset="0"/>
              </a:rPr>
              <a:t>3% of intl. traffic</a:t>
            </a:r>
          </a:p>
        </p:txBody>
      </p:sp>
      <p:pic>
        <p:nvPicPr>
          <p:cNvPr id="19471" name="Picture 46" descr="akamai-logo-300x142">
            <a:hlinkClick r:id="rId8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525713"/>
            <a:ext cx="765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9" descr="Amazon Web Servic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59650" y="3205163"/>
            <a:ext cx="869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50" descr="1">
            <a:hlinkClick r:id="rId11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8479" r="5518" b="23302"/>
          <a:stretch>
            <a:fillRect/>
          </a:stretch>
        </p:blipFill>
        <p:spPr bwMode="gray">
          <a:xfrm>
            <a:off x="7359650" y="2724150"/>
            <a:ext cx="68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51" descr="SAP_logo2">
            <a:hlinkClick r:id="rId13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91313" y="3300413"/>
            <a:ext cx="6175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2" descr="salesforce%2520logo">
            <a:hlinkClick r:id="rId15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2911475"/>
            <a:ext cx="10255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732213"/>
            <a:ext cx="7953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6" descr="https://encrypted-tbn2.gstatic.com/images?q=tbn:ANd9GcT07glDxpVyywBiViOy3ub0D3Hsj58up5Y1W_UObwzTKfDwr7z8Z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228850"/>
            <a:ext cx="1238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4" descr="http://t1.gstatic.com/images?q=tbn:ANd9GcR9CVQ1J1riSq4pd1vm0_6WfJrOzilqDDKAE6FzP23ro6fRBq6B5V8e5A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644900"/>
            <a:ext cx="495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18" descr="http://t0.gstatic.com/images?q=tbn:ANd9GcSDHXj4QBgBMKqxiY2X46epV3AKHWy2lBIF3MYBEaQ2lk1OhDhHlGjKlQ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5257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98800"/>
            <a:ext cx="6556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60350"/>
            <a:ext cx="8359775" cy="8032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9FE0"/>
                </a:solidFill>
                <a:ea typeface="+mn-ea"/>
              </a:rPr>
              <a:t>Internet traffic keeps growing rapidly, but Middle East growth will only slightly outperform global growth</a:t>
            </a:r>
            <a:endParaRPr lang="en-US" sz="2000" dirty="0">
              <a:solidFill>
                <a:srgbClr val="009FE0"/>
              </a:solidFill>
              <a:ea typeface="+mn-ea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E2AC357-5417-4375-A350-8C36CB7B9514}" type="slidenum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12</a:t>
            </a:fld>
            <a:endParaRPr lang="en-GB" smtClean="0">
              <a:solidFill>
                <a:srgbClr val="666666"/>
              </a:solidFill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341" name="Content Placeholder 14"/>
          <p:cNvGraphicFramePr>
            <a:graphicFrameLocks noGrp="1"/>
          </p:cNvGraphicFramePr>
          <p:nvPr>
            <p:ph idx="1"/>
          </p:nvPr>
        </p:nvGraphicFramePr>
        <p:xfrm>
          <a:off x="420688" y="1857375"/>
          <a:ext cx="4130675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r:id="rId3" imgW="4133446" imgH="3286029" progId="Excel.Chart.8">
                  <p:embed/>
                </p:oleObj>
              </mc:Choice>
              <mc:Fallback>
                <p:oleObj r:id="rId3" imgW="4133446" imgH="3286029" progId="Excel.Chart.8">
                  <p:embed/>
                  <p:pic>
                    <p:nvPicPr>
                      <p:cNvPr id="0" name="Content Placeholder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857375"/>
                        <a:ext cx="4130675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Chart 40"/>
          <p:cNvGraphicFramePr>
            <a:graphicFrameLocks/>
          </p:cNvGraphicFramePr>
          <p:nvPr/>
        </p:nvGraphicFramePr>
        <p:xfrm>
          <a:off x="4808538" y="1865313"/>
          <a:ext cx="3990975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r:id="rId5" imgW="3987130" imgH="3267739" progId="Excel.Chart.8">
                  <p:embed/>
                </p:oleObj>
              </mc:Choice>
              <mc:Fallback>
                <p:oleObj r:id="rId5" imgW="3987130" imgH="3267739" progId="Excel.Chart.8">
                  <p:embed/>
                  <p:pic>
                    <p:nvPicPr>
                      <p:cNvPr id="0" name="Char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865313"/>
                        <a:ext cx="3990975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 bwMode="auto">
          <a:xfrm flipV="1">
            <a:off x="5508625" y="2276475"/>
            <a:ext cx="2740025" cy="1800225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6372225" y="2924175"/>
            <a:ext cx="1039813" cy="27781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 anchorCtr="1"/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 kumimoji="0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CAGR 53%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143000" y="2276475"/>
            <a:ext cx="2852738" cy="1668463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2051050" y="2935288"/>
            <a:ext cx="1150938" cy="27781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 anchorCtr="1"/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 kumimoji="0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CAGR </a:t>
            </a:r>
            <a:r>
              <a:rPr lang="en-US" dirty="0" smtClean="0"/>
              <a:t>47%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" y="6084888"/>
            <a:ext cx="555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kern="0" dirty="0">
                <a:latin typeface="Arial"/>
                <a:cs typeface="Arial"/>
              </a:rPr>
              <a:t>Source: Informa Telecoms &amp; Media, 2011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15300" cy="823913"/>
          </a:xfrm>
        </p:spPr>
        <p:txBody>
          <a:bodyPr/>
          <a:lstStyle/>
          <a:p>
            <a:r>
              <a:rPr lang="en-US" sz="2000" smtClean="0">
                <a:latin typeface="Verdana" pitchFamily="34" charset="0"/>
                <a:cs typeface="Verdana" pitchFamily="34" charset="0"/>
              </a:rPr>
              <a:t>Successful Internet Exchanges are a key element to improve the Internet structure of the region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7C928B04-24D1-442A-B6A6-80330AC286ED}" type="datetime6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March 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A39B58D1-ECCD-445F-8880-83A1CD8391FF}" type="slidenum">
              <a:rPr lang="en-US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300" y="5006975"/>
            <a:ext cx="1243013" cy="7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Verdana" pitchFamily="34" charset="0"/>
              </a:rPr>
              <a:t>Latency</a:t>
            </a:r>
          </a:p>
          <a:p>
            <a:pPr algn="ctr">
              <a:defRPr/>
            </a:pPr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 err="1">
                <a:latin typeface="Verdana" pitchFamily="34" charset="0"/>
              </a:rPr>
              <a:t>QoE</a:t>
            </a:r>
            <a:r>
              <a:rPr lang="en-US" sz="1400" dirty="0">
                <a:latin typeface="Verdana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300" y="3727450"/>
            <a:ext cx="1243013" cy="7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Verdana" pitchFamily="34" charset="0"/>
              </a:rPr>
              <a:t>Cost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078038" y="1704975"/>
            <a:ext cx="1401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latin typeface="Verdana" pitchFamily="34" charset="0"/>
              </a:rPr>
              <a:t>Peering in Europe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638800" y="1981200"/>
            <a:ext cx="281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400">
                <a:latin typeface="Verdana" pitchFamily="34" charset="0"/>
              </a:rPr>
              <a:t>Impact of regional peering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3733800" y="1704975"/>
            <a:ext cx="1401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latin typeface="Verdana" pitchFamily="34" charset="0"/>
              </a:rPr>
              <a:t>Peering regionally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2078038" y="5213350"/>
            <a:ext cx="140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150-300ms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733800" y="5213350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10-40ms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2078038" y="3806825"/>
            <a:ext cx="1401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$50-80 per mbps </a:t>
            </a:r>
            <a:r>
              <a:rPr lang="en-US" sz="1400" baseline="30000">
                <a:solidFill>
                  <a:srgbClr val="7F7F7F"/>
                </a:solidFill>
                <a:latin typeface="Verdana" pitchFamily="34" charset="0"/>
              </a:rPr>
              <a:t>(1)</a:t>
            </a: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3733800" y="3806825"/>
            <a:ext cx="140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$5-20 per mbps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5886450" y="4891088"/>
            <a:ext cx="29098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Up to 80% reduction in latency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Dramatically improved customer experience –&gt; demand -&gt; revenue</a:t>
            </a:r>
          </a:p>
        </p:txBody>
      </p:sp>
      <p:sp>
        <p:nvSpPr>
          <p:cNvPr id="21519" name="TextBox 15"/>
          <p:cNvSpPr txBox="1">
            <a:spLocks noChangeArrowheads="1"/>
          </p:cNvSpPr>
          <p:nvPr/>
        </p:nvSpPr>
        <p:spPr bwMode="auto">
          <a:xfrm>
            <a:off x="5886450" y="3933825"/>
            <a:ext cx="2686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Up to 70% cost saving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300" y="2473325"/>
            <a:ext cx="1243013" cy="78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Verdana" pitchFamily="34" charset="0"/>
              </a:rPr>
              <a:t>Resilience</a:t>
            </a:r>
          </a:p>
          <a:p>
            <a:pPr algn="ctr">
              <a:defRPr/>
            </a:pPr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 err="1">
                <a:latin typeface="Verdana" pitchFamily="34" charset="0"/>
              </a:rPr>
              <a:t>QoS</a:t>
            </a:r>
            <a:r>
              <a:rPr lang="en-US" sz="1400" dirty="0">
                <a:latin typeface="Verdana" pitchFamily="34" charset="0"/>
              </a:rPr>
              <a:t>)</a:t>
            </a: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989512" y="5276851"/>
            <a:ext cx="1057275" cy="2413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Verdana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4989512" y="4011613"/>
            <a:ext cx="1057275" cy="2413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Verdana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4989512" y="2765426"/>
            <a:ext cx="1057275" cy="2413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Verdana" pitchFamily="34" charset="0"/>
            </a:endParaRPr>
          </a:p>
        </p:txBody>
      </p:sp>
      <p:sp>
        <p:nvSpPr>
          <p:cNvPr id="21524" name="TextBox 20"/>
          <p:cNvSpPr txBox="1">
            <a:spLocks noChangeArrowheads="1"/>
          </p:cNvSpPr>
          <p:nvPr/>
        </p:nvSpPr>
        <p:spPr bwMode="auto">
          <a:xfrm>
            <a:off x="1981200" y="2428875"/>
            <a:ext cx="1579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Over 20 major cable cuts since 2008</a:t>
            </a:r>
          </a:p>
        </p:txBody>
      </p:sp>
      <p:sp>
        <p:nvSpPr>
          <p:cNvPr id="21525" name="TextBox 21"/>
          <p:cNvSpPr txBox="1">
            <a:spLocks noChangeArrowheads="1"/>
          </p:cNvSpPr>
          <p:nvPr/>
        </p:nvSpPr>
        <p:spPr bwMode="auto">
          <a:xfrm>
            <a:off x="3581400" y="2428875"/>
            <a:ext cx="182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Reach UAE-IX through submarine and terrestrial cables</a:t>
            </a:r>
          </a:p>
        </p:txBody>
      </p:sp>
      <p:sp>
        <p:nvSpPr>
          <p:cNvPr id="21526" name="TextBox 22"/>
          <p:cNvSpPr txBox="1">
            <a:spLocks noChangeArrowheads="1"/>
          </p:cNvSpPr>
          <p:nvPr/>
        </p:nvSpPr>
        <p:spPr bwMode="auto">
          <a:xfrm>
            <a:off x="5886450" y="2424113"/>
            <a:ext cx="3028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Reduced risk of outages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400">
                <a:solidFill>
                  <a:srgbClr val="7F7F7F"/>
                </a:solidFill>
                <a:latin typeface="Verdana" pitchFamily="34" charset="0"/>
              </a:rPr>
              <a:t>Diversity to peering in Europe and Asia</a:t>
            </a:r>
          </a:p>
        </p:txBody>
      </p:sp>
      <p:sp>
        <p:nvSpPr>
          <p:cNvPr id="21527" name="TextBox 23"/>
          <p:cNvSpPr txBox="1">
            <a:spLocks noChangeArrowheads="1"/>
          </p:cNvSpPr>
          <p:nvPr/>
        </p:nvSpPr>
        <p:spPr bwMode="auto">
          <a:xfrm>
            <a:off x="622300" y="5961063"/>
            <a:ext cx="459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1489"/>
                </a:solidFill>
                <a:latin typeface="Verdana" pitchFamily="34" charset="0"/>
              </a:rPr>
              <a:t>(1) Cost vary significantly between different ISPs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60350"/>
            <a:ext cx="8359775" cy="8032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9FE0"/>
                </a:solidFill>
                <a:ea typeface="+mn-ea"/>
              </a:rPr>
              <a:t>Middle East Internet traffic growth is rocking</a:t>
            </a:r>
            <a:endParaRPr lang="en-US" sz="2000" dirty="0">
              <a:solidFill>
                <a:srgbClr val="009FE0"/>
              </a:solidFill>
              <a:ea typeface="+mn-ea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E2AC357-5417-4375-A350-8C36CB7B9514}" type="slidenum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2</a:t>
            </a:fld>
            <a:endParaRPr lang="en-GB" smtClean="0">
              <a:solidFill>
                <a:srgbClr val="666666"/>
              </a:solidFill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0" y="6084888"/>
            <a:ext cx="555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kern="0" dirty="0">
                <a:latin typeface="Arial"/>
                <a:cs typeface="Arial"/>
              </a:rPr>
              <a:t>Source: </a:t>
            </a:r>
            <a:r>
              <a:rPr lang="en-US" sz="1000" i="1" kern="0" dirty="0" err="1" smtClean="0">
                <a:latin typeface="Arial"/>
                <a:cs typeface="Arial"/>
              </a:rPr>
              <a:t>Telegeography</a:t>
            </a:r>
            <a:r>
              <a:rPr lang="en-US" sz="1000" i="1" kern="0" dirty="0" smtClean="0">
                <a:latin typeface="Arial"/>
                <a:cs typeface="Arial"/>
              </a:rPr>
              <a:t> 2012</a:t>
            </a:r>
            <a:endParaRPr lang="en-US" sz="1000" i="1" kern="0" dirty="0">
              <a:latin typeface="Arial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49400"/>
            <a:ext cx="8699500" cy="39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Verdana" pitchFamily="34" charset="0"/>
                <a:cs typeface="Verdana" pitchFamily="34" charset="0"/>
              </a:rPr>
              <a:t>… but </a:t>
            </a:r>
            <a:r>
              <a:rPr lang="en-US" sz="2000" dirty="0" smtClean="0">
                <a:latin typeface="Verdana" pitchFamily="34" charset="0"/>
                <a:cs typeface="Verdana" pitchFamily="34" charset="0"/>
              </a:rPr>
              <a:t>the region</a:t>
            </a:r>
            <a:r>
              <a:rPr lang="en-US" sz="2000" dirty="0" smtClean="0">
                <a:latin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cs typeface="Verdana" pitchFamily="34" charset="0"/>
              </a:rPr>
              <a:t>is well behind in terms of usage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FCD8505-592E-43E3-96DF-7C3CAE1F3F20}" type="datetime6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March 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88BB975-8636-466B-8DF7-4D65D32F24FC}" type="slidenum">
              <a:rPr lang="en-US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6525" y="5254625"/>
            <a:ext cx="928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0013" y="5254625"/>
            <a:ext cx="928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World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8663" y="5254625"/>
            <a:ext cx="1247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Middle East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808038" y="3044825"/>
            <a:ext cx="2087562" cy="2087563"/>
          </a:xfrm>
          <a:prstGeom prst="ellipse">
            <a:avLst/>
          </a:prstGeom>
          <a:solidFill>
            <a:srgbClr val="C0D2E5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3F3F3F"/>
                </a:solidFill>
              </a:rPr>
              <a:t>102</a:t>
            </a: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1455738" y="4340225"/>
            <a:ext cx="792162" cy="792163"/>
          </a:xfrm>
          <a:prstGeom prst="ellipse">
            <a:avLst/>
          </a:prstGeom>
          <a:solidFill>
            <a:srgbClr val="7FABD2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charset="0"/>
              </a:rPr>
              <a:t>15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3743325" y="3871913"/>
            <a:ext cx="1260475" cy="1260475"/>
          </a:xfrm>
          <a:prstGeom prst="ellipse">
            <a:avLst/>
          </a:prstGeom>
          <a:solidFill>
            <a:srgbClr val="C0D2E5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3F3F3F"/>
                </a:solidFill>
              </a:rPr>
              <a:t>38</a:t>
            </a: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067175" y="4521200"/>
            <a:ext cx="612775" cy="611188"/>
          </a:xfrm>
          <a:prstGeom prst="ellipse">
            <a:avLst/>
          </a:prstGeom>
          <a:solidFill>
            <a:srgbClr val="7FABD2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charset="0"/>
              </a:rPr>
              <a:t>9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097588" y="4484688"/>
            <a:ext cx="647700" cy="647700"/>
          </a:xfrm>
          <a:prstGeom prst="ellipse">
            <a:avLst/>
          </a:prstGeom>
          <a:solidFill>
            <a:srgbClr val="C0D2E5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3F3F3F"/>
                </a:solidFill>
              </a:rPr>
              <a:t>11</a:t>
            </a: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6259513" y="4808538"/>
            <a:ext cx="323850" cy="323850"/>
          </a:xfrm>
          <a:prstGeom prst="ellipse">
            <a:avLst/>
          </a:prstGeom>
          <a:solidFill>
            <a:srgbClr val="7FABD2"/>
          </a:solidFill>
          <a:ln w="9525" cap="flat" cmpd="sng" algn="ctr">
            <a:solidFill>
              <a:srgbClr val="7FABD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0" name="Footnote"/>
          <p:cNvSpPr>
            <a:spLocks noChangeArrowheads="1"/>
          </p:cNvSpPr>
          <p:nvPr/>
        </p:nvSpPr>
        <p:spPr bwMode="auto">
          <a:xfrm>
            <a:off x="280988" y="6165850"/>
            <a:ext cx="86121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98425" indent="-98425" defTabSz="939800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60000"/>
              <a:buFont typeface="Wingdings" charset="2"/>
              <a:buNone/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Verdana" pitchFamily="34" charset="0"/>
              </a:rPr>
              <a:t>Source: </a:t>
            </a:r>
            <a:r>
              <a:rPr lang="en-US" sz="900" i="1" kern="0" dirty="0" err="1">
                <a:solidFill>
                  <a:sysClr val="windowText" lastClr="000000"/>
                </a:solidFill>
                <a:latin typeface="Verdana" pitchFamily="34" charset="0"/>
              </a:rPr>
              <a:t>Informa</a:t>
            </a:r>
            <a:r>
              <a:rPr lang="en-US" sz="900" i="1" kern="0" dirty="0">
                <a:solidFill>
                  <a:sysClr val="windowText" lastClr="000000"/>
                </a:solidFill>
                <a:latin typeface="Verdana" pitchFamily="34" charset="0"/>
              </a:rPr>
              <a:t> 2011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808038" y="1566863"/>
            <a:ext cx="4195762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Average usage 2010 and 2015</a:t>
            </a:r>
          </a:p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kern="0" dirty="0">
                <a:solidFill>
                  <a:srgbClr val="001489"/>
                </a:solidFill>
                <a:latin typeface="Verdana" pitchFamily="34" charset="0"/>
              </a:rPr>
              <a:t>Gb per user per month</a:t>
            </a:r>
          </a:p>
        </p:txBody>
      </p:sp>
      <p:grpSp>
        <p:nvGrpSpPr>
          <p:cNvPr id="15376" name="Group 41"/>
          <p:cNvGrpSpPr>
            <a:grpSpLocks/>
          </p:cNvGrpSpPr>
          <p:nvPr/>
        </p:nvGrpSpPr>
        <p:grpSpPr bwMode="auto">
          <a:xfrm>
            <a:off x="7451725" y="1262063"/>
            <a:ext cx="1358900" cy="608012"/>
            <a:chOff x="8199900" y="1764851"/>
            <a:chExt cx="1358646" cy="608649"/>
          </a:xfrm>
        </p:grpSpPr>
        <p:sp>
          <p:nvSpPr>
            <p:cNvPr id="43" name="TextBox 42"/>
            <p:cNvSpPr txBox="1"/>
            <p:nvPr/>
          </p:nvSpPr>
          <p:spPr>
            <a:xfrm>
              <a:off x="8964932" y="1828418"/>
              <a:ext cx="593614" cy="276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/>
                </a:rPr>
                <a:t>2015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64932" y="2071559"/>
              <a:ext cx="593614" cy="276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/>
                </a:rPr>
                <a:t>2010</a:t>
              </a:r>
            </a:p>
          </p:txBody>
        </p:sp>
        <p:grpSp>
          <p:nvGrpSpPr>
            <p:cNvPr id="15383" name="Group 11"/>
            <p:cNvGrpSpPr>
              <a:grpSpLocks/>
            </p:cNvGrpSpPr>
            <p:nvPr/>
          </p:nvGrpSpPr>
          <p:grpSpPr bwMode="auto">
            <a:xfrm>
              <a:off x="8199900" y="1764851"/>
              <a:ext cx="764382" cy="608649"/>
              <a:chOff x="7879213" y="354250"/>
              <a:chExt cx="1085069" cy="864000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7879213" y="354250"/>
                <a:ext cx="865188" cy="864000"/>
              </a:xfrm>
              <a:prstGeom prst="ellipse">
                <a:avLst/>
              </a:prstGeom>
              <a:solidFill>
                <a:srgbClr val="C0D2E5"/>
              </a:solidFill>
              <a:ln w="9525" cap="flat" cmpd="sng" algn="ctr">
                <a:solidFill>
                  <a:srgbClr val="7FAB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4400" eaLnBrk="0" hangingPunct="0">
                  <a:defRPr/>
                </a:pPr>
                <a:endParaRPr lang="en-US" sz="1200" kern="0">
                  <a:solidFill>
                    <a:srgbClr val="3F3F3F"/>
                  </a:solidFill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8077485" y="751284"/>
                <a:ext cx="468644" cy="466966"/>
              </a:xfrm>
              <a:prstGeom prst="ellipse">
                <a:avLst/>
              </a:prstGeom>
              <a:solidFill>
                <a:srgbClr val="7FABD2"/>
              </a:solidFill>
              <a:ln w="9525" cap="flat" cmpd="sng" algn="ctr">
                <a:solidFill>
                  <a:srgbClr val="7FAB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pPr algn="ctr" defTabSz="914400" eaLnBrk="0" hangingPunct="0">
                  <a:defRPr/>
                </a:pPr>
                <a:endParaRPr lang="en-US" sz="1200" kern="0">
                  <a:solidFill>
                    <a:srgbClr val="3F3F3F"/>
                  </a:solidFill>
                  <a:latin typeface="Arial" charset="0"/>
                </a:endParaRPr>
              </a:p>
            </p:txBody>
          </p:sp>
          <p:cxnSp>
            <p:nvCxnSpPr>
              <p:cNvPr id="15386" name="Straight Connector 47"/>
              <p:cNvCxnSpPr>
                <a:cxnSpLocks noChangeShapeType="1"/>
              </p:cNvCxnSpPr>
              <p:nvPr/>
            </p:nvCxnSpPr>
            <p:spPr bwMode="auto">
              <a:xfrm flipH="1">
                <a:off x="8545214" y="994648"/>
                <a:ext cx="419068" cy="0"/>
              </a:xfrm>
              <a:prstGeom prst="line">
                <a:avLst/>
              </a:prstGeom>
              <a:noFill/>
              <a:ln w="9525" algn="ctr">
                <a:solidFill>
                  <a:srgbClr val="7FAB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7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8545214" y="631901"/>
                <a:ext cx="419068" cy="0"/>
              </a:xfrm>
              <a:prstGeom prst="line">
                <a:avLst/>
              </a:prstGeom>
              <a:noFill/>
              <a:ln w="9525" algn="ctr">
                <a:solidFill>
                  <a:srgbClr val="7FAB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076825" y="2780928"/>
            <a:ext cx="269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001489"/>
                </a:solidFill>
                <a:latin typeface="Verdana" pitchFamily="34" charset="0"/>
              </a:rPr>
              <a:t>105%  </a:t>
            </a:r>
            <a:r>
              <a:rPr lang="en-US" sz="1600" b="1" dirty="0">
                <a:solidFill>
                  <a:srgbClr val="001489"/>
                </a:solidFill>
                <a:latin typeface="Verdana" pitchFamily="34" charset="0"/>
              </a:rPr>
              <a:t>annual </a:t>
            </a:r>
            <a:r>
              <a:rPr lang="en-US" sz="1600" b="1" dirty="0" smtClean="0">
                <a:solidFill>
                  <a:srgbClr val="001489"/>
                </a:solidFill>
                <a:latin typeface="Verdana" pitchFamily="34" charset="0"/>
              </a:rPr>
              <a:t>Internet growth required </a:t>
            </a:r>
            <a:r>
              <a:rPr lang="en-US" sz="1600" b="1" dirty="0">
                <a:solidFill>
                  <a:srgbClr val="001489"/>
                </a:solidFill>
                <a:latin typeface="Verdana" pitchFamily="34" charset="0"/>
              </a:rPr>
              <a:t>to catch up</a:t>
            </a: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5781675" y="3871913"/>
            <a:ext cx="1260475" cy="1260475"/>
          </a:xfrm>
          <a:prstGeom prst="ellipse">
            <a:avLst/>
          </a:prstGeom>
          <a:noFill/>
          <a:ln w="9525" cap="flat" cmpd="sng" algn="ctr">
            <a:solidFill>
              <a:srgbClr val="7FABD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defRPr/>
            </a:pPr>
            <a:r>
              <a:rPr lang="en-US" sz="1400" b="1" kern="0" dirty="0">
                <a:solidFill>
                  <a:srgbClr val="3F3F3F"/>
                </a:solidFill>
              </a:rPr>
              <a:t>38</a:t>
            </a: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ysClr val="windowText" lastClr="000000"/>
              </a:solidFill>
            </a:endParaRPr>
          </a:p>
          <a:p>
            <a:pPr algn="ctr" defTabSz="914400" eaLnBrk="0" hangingPunct="0">
              <a:defRPr/>
            </a:pPr>
            <a:endParaRPr lang="en-US" sz="1400" b="1" kern="0" dirty="0">
              <a:solidFill>
                <a:srgbClr val="3F3F3F"/>
              </a:solidFill>
            </a:endParaRPr>
          </a:p>
        </p:txBody>
      </p:sp>
      <p:sp>
        <p:nvSpPr>
          <p:cNvPr id="57" name="Freeform 81"/>
          <p:cNvSpPr>
            <a:spLocks/>
          </p:cNvSpPr>
          <p:nvPr/>
        </p:nvSpPr>
        <p:spPr bwMode="gray">
          <a:xfrm rot="9000000" flipV="1">
            <a:off x="6207125" y="4090988"/>
            <a:ext cx="884238" cy="865187"/>
          </a:xfrm>
          <a:custGeom>
            <a:avLst/>
            <a:gdLst>
              <a:gd name="T0" fmla="*/ 245506 w 1275"/>
              <a:gd name="T1" fmla="*/ 0 h 1142"/>
              <a:gd name="T2" fmla="*/ 0 w 1275"/>
              <a:gd name="T3" fmla="*/ 215918 h 1142"/>
              <a:gd name="T4" fmla="*/ 165058 w 1275"/>
              <a:gd name="T5" fmla="*/ 215918 h 1142"/>
              <a:gd name="T6" fmla="*/ 856497 w 1275"/>
              <a:gd name="T7" fmla="*/ 791699 h 1142"/>
              <a:gd name="T8" fmla="*/ 330116 w 1275"/>
              <a:gd name="T9" fmla="*/ 215918 h 1142"/>
              <a:gd name="T10" fmla="*/ 495173 w 1275"/>
              <a:gd name="T11" fmla="*/ 215918 h 1142"/>
              <a:gd name="T12" fmla="*/ 245506 w 1275"/>
              <a:gd name="T13" fmla="*/ 0 h 11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5"/>
              <a:gd name="T22" fmla="*/ 0 h 1142"/>
              <a:gd name="T23" fmla="*/ 1275 w 1275"/>
              <a:gd name="T24" fmla="*/ 1142 h 11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5" h="1142">
                <a:moveTo>
                  <a:pt x="354" y="0"/>
                </a:moveTo>
                <a:lnTo>
                  <a:pt x="0" y="285"/>
                </a:lnTo>
                <a:lnTo>
                  <a:pt x="238" y="285"/>
                </a:lnTo>
                <a:cubicBezTo>
                  <a:pt x="228" y="1142"/>
                  <a:pt x="1195" y="1045"/>
                  <a:pt x="1235" y="1045"/>
                </a:cubicBezTo>
                <a:cubicBezTo>
                  <a:pt x="1275" y="1045"/>
                  <a:pt x="473" y="1037"/>
                  <a:pt x="476" y="285"/>
                </a:cubicBezTo>
                <a:lnTo>
                  <a:pt x="714" y="285"/>
                </a:ln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latin typeface="Verdana" pitchFamily="34" charset="0"/>
                <a:cs typeface="Verdana" pitchFamily="34" charset="0"/>
              </a:rPr>
              <a:t>Key questions for the Middle East to close the gap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16E2A24B-02DE-4FEB-9FB5-9C0D4ED8A652}" type="datetime6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March 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DF2DBB5-C069-4C91-A12E-C9610BB79EE7}" type="slidenum">
              <a:rPr lang="en-US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4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971550" y="3394075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>
                <a:solidFill>
                  <a:srgbClr val="001489"/>
                </a:solidFill>
                <a:latin typeface="Verdana" pitchFamily="34" charset="0"/>
              </a:rPr>
              <a:t>Are there enough resilient cable routes to global hubs?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359150" y="2727325"/>
            <a:ext cx="2365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Will it be possible to establish a competitive market for IP in the region?</a:t>
            </a:r>
            <a:endParaRPr lang="en-US" dirty="0">
              <a:solidFill>
                <a:srgbClr val="001489"/>
              </a:solidFill>
              <a:latin typeface="Verdana" pitchFamily="34" charset="0"/>
            </a:endParaRPr>
          </a:p>
        </p:txBody>
      </p:sp>
      <p:grpSp>
        <p:nvGrpSpPr>
          <p:cNvPr id="16391" name="Group 19"/>
          <p:cNvGrpSpPr>
            <a:grpSpLocks/>
          </p:cNvGrpSpPr>
          <p:nvPr/>
        </p:nvGrpSpPr>
        <p:grpSpPr bwMode="auto">
          <a:xfrm>
            <a:off x="971550" y="3605213"/>
            <a:ext cx="7129463" cy="2303462"/>
            <a:chOff x="539552" y="2204864"/>
            <a:chExt cx="6264696" cy="345638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39552" y="4508326"/>
              <a:ext cx="0" cy="115292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9552" y="4508326"/>
              <a:ext cx="2088232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627784" y="3357786"/>
              <a:ext cx="0" cy="115053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627784" y="3357786"/>
              <a:ext cx="2088231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716016" y="2204864"/>
              <a:ext cx="0" cy="115292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16016" y="2204864"/>
              <a:ext cx="2088232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971550" y="514032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001489"/>
                </a:solidFill>
                <a:latin typeface="Verdana" pitchFamily="34" charset="0"/>
              </a:rPr>
              <a:t>Reliability</a:t>
            </a:r>
          </a:p>
        </p:txBody>
      </p:sp>
      <p:sp>
        <p:nvSpPr>
          <p:cNvPr id="16393" name="TextBox 21"/>
          <p:cNvSpPr txBox="1">
            <a:spLocks noChangeArrowheads="1"/>
          </p:cNvSpPr>
          <p:nvPr/>
        </p:nvSpPr>
        <p:spPr bwMode="auto">
          <a:xfrm>
            <a:off x="3359150" y="437197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Cost</a:t>
            </a:r>
            <a:endParaRPr lang="en-US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16394" name="TextBox 22"/>
          <p:cNvSpPr txBox="1">
            <a:spLocks noChangeArrowheads="1"/>
          </p:cNvSpPr>
          <p:nvPr/>
        </p:nvSpPr>
        <p:spPr bwMode="auto">
          <a:xfrm>
            <a:off x="5724525" y="3605213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001489"/>
                </a:solidFill>
                <a:latin typeface="Verdana" pitchFamily="34" charset="0"/>
              </a:rPr>
              <a:t>Latency</a:t>
            </a:r>
          </a:p>
        </p:txBody>
      </p:sp>
      <p:sp>
        <p:nvSpPr>
          <p:cNvPr id="17419" name="TextBox 23"/>
          <p:cNvSpPr txBox="1">
            <a:spLocks noChangeArrowheads="1"/>
          </p:cNvSpPr>
          <p:nvPr/>
        </p:nvSpPr>
        <p:spPr bwMode="auto">
          <a:xfrm>
            <a:off x="5749924" y="1989138"/>
            <a:ext cx="27825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Can the region 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create 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an 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Internet 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</a:rPr>
              <a:t>“ecosystem” of content and services?</a:t>
            </a:r>
            <a:endParaRPr lang="en-US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3360738" y="5661025"/>
            <a:ext cx="4776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001489"/>
                </a:solidFill>
                <a:latin typeface="Verdana" pitchFamily="34" charset="0"/>
              </a:rPr>
              <a:t>A “Maslow hierarchy” for Internet supply</a:t>
            </a:r>
          </a:p>
        </p:txBody>
      </p:sp>
      <p:sp>
        <p:nvSpPr>
          <p:cNvPr id="26" name="Oval 25"/>
          <p:cNvSpPr/>
          <p:nvPr/>
        </p:nvSpPr>
        <p:spPr>
          <a:xfrm>
            <a:off x="639763" y="3394075"/>
            <a:ext cx="366712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3022600" y="2700338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427663" y="1989138"/>
            <a:ext cx="366712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9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>Are there enough resilient cable routes to global hubs?</a:t>
            </a:r>
            <a:r>
              <a:rPr lang="en-US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n-US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</a:br>
            <a:r>
              <a:rPr lang="en-US" sz="2000" smtClean="0">
                <a:latin typeface="Verdana" pitchFamily="34" charset="0"/>
                <a:cs typeface="Verdana" pitchFamily="34" charset="0"/>
              </a:rPr>
              <a:t>There is no shortage of cables reaching the region…</a:t>
            </a:r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7C44DA85-65FC-4F0F-A57D-B88E21D22D89}" type="datetime6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March 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8194014-B546-42F4-93A7-3D268567F9CD}" type="slidenum">
              <a:rPr lang="en-US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5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19891" r="28535" b="25569"/>
          <a:stretch>
            <a:fillRect/>
          </a:stretch>
        </p:blipFill>
        <p:spPr bwMode="auto">
          <a:xfrm>
            <a:off x="457200" y="1341438"/>
            <a:ext cx="61722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92075" y="228600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629400" y="1341438"/>
            <a:ext cx="23764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>
                <a:solidFill>
                  <a:srgbClr val="001489"/>
                </a:solidFill>
                <a:latin typeface="Verdana" pitchFamily="34" charset="0"/>
              </a:rPr>
              <a:t>Over 10 existing international cables reaching Europe and/or Asia</a:t>
            </a:r>
          </a:p>
          <a:p>
            <a:pPr eaLnBrk="1" hangingPunct="1">
              <a:buFont typeface="Arial" pitchFamily="34" charset="0"/>
              <a:buChar char="•"/>
            </a:pPr>
            <a:endParaRPr lang="en-US">
              <a:solidFill>
                <a:srgbClr val="001489"/>
              </a:solidFill>
              <a:latin typeface="Verdan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>
                <a:solidFill>
                  <a:srgbClr val="001489"/>
                </a:solidFill>
                <a:latin typeface="Verdana" pitchFamily="34" charset="0"/>
              </a:rPr>
              <a:t>At least 7 new cables under construction or that have been announced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7B41AA87-0476-40C3-BC32-77C0A1B32B48}" type="slidenum">
              <a:rPr lang="en-US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6</a:t>
            </a:fld>
            <a:endParaRPr lang="en-US" smtClean="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note"/>
          <p:cNvSpPr>
            <a:spLocks noChangeArrowheads="1"/>
          </p:cNvSpPr>
          <p:nvPr/>
        </p:nvSpPr>
        <p:spPr bwMode="auto">
          <a:xfrm>
            <a:off x="660400" y="6299300"/>
            <a:ext cx="8610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98425" indent="-98425" defTabSz="939800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60000"/>
              <a:buFont typeface="Wingdings" charset="2"/>
              <a:buNone/>
              <a:defRPr/>
            </a:pPr>
            <a:r>
              <a:rPr lang="en-US" sz="1000" i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Source</a:t>
            </a:r>
            <a:r>
              <a:rPr lang="en-US" sz="1000" i="1" kern="0" dirty="0">
                <a:solidFill>
                  <a:sysClr val="windowText" lastClr="000000"/>
                </a:solidFill>
                <a:latin typeface="Verdana" pitchFamily="34" charset="0"/>
              </a:rPr>
              <a:t>: </a:t>
            </a:r>
            <a:r>
              <a:rPr lang="en-US" sz="1000" i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The Economist Intelligence Unit, 2012 </a:t>
            </a:r>
            <a:endParaRPr lang="en-US" sz="1000" i="1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graphicFrame>
        <p:nvGraphicFramePr>
          <p:cNvPr id="18437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09561"/>
              </p:ext>
            </p:extLst>
          </p:nvPr>
        </p:nvGraphicFramePr>
        <p:xfrm>
          <a:off x="606425" y="2368550"/>
          <a:ext cx="774700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Worksheet" r:id="rId3" imgW="7747000" imgH="3492500" progId="Excel.Sheet.8">
                  <p:embed/>
                </p:oleObj>
              </mc:Choice>
              <mc:Fallback>
                <p:oleObj name="Worksheet" r:id="rId3" imgW="7747000" imgH="3492500" progId="Excel.Sheet.8">
                  <p:embed/>
                  <p:pic>
                    <p:nvPicPr>
                      <p:cNvPr id="0" name="Char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368550"/>
                        <a:ext cx="774700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0400" y="1566863"/>
            <a:ext cx="527975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b="1" kern="0" dirty="0" smtClean="0">
                <a:solidFill>
                  <a:srgbClr val="001489"/>
                </a:solidFill>
                <a:latin typeface="Verdana" pitchFamily="34" charset="0"/>
              </a:rPr>
              <a:t>Big Mac index</a:t>
            </a:r>
            <a:endParaRPr lang="en-US" sz="1400" b="1" kern="0" dirty="0">
              <a:solidFill>
                <a:srgbClr val="001489"/>
              </a:solidFill>
              <a:latin typeface="Verdana" pitchFamily="34" charset="0"/>
            </a:endParaRPr>
          </a:p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kern="0" dirty="0" smtClean="0">
                <a:solidFill>
                  <a:srgbClr val="001489"/>
                </a:solidFill>
                <a:latin typeface="Verdana" pitchFamily="34" charset="0"/>
              </a:rPr>
              <a:t>$ </a:t>
            </a:r>
            <a:r>
              <a:rPr lang="en-US" kern="0" dirty="0">
                <a:solidFill>
                  <a:srgbClr val="001489"/>
                </a:solidFill>
                <a:latin typeface="Verdana" pitchFamily="34" charset="0"/>
              </a:rPr>
              <a:t>per </a:t>
            </a:r>
            <a:r>
              <a:rPr lang="en-US" kern="0" dirty="0" smtClean="0">
                <a:solidFill>
                  <a:srgbClr val="001489"/>
                </a:solidFill>
                <a:latin typeface="Verdana" pitchFamily="34" charset="0"/>
              </a:rPr>
              <a:t>burger</a:t>
            </a:r>
            <a:endParaRPr lang="en-US" kern="0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075" y="228600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4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23912"/>
          </a:xfrm>
        </p:spPr>
        <p:txBody>
          <a:bodyPr/>
          <a:lstStyle/>
          <a:p>
            <a:r>
              <a:rPr lang="en-US" sz="1600" dirty="0">
                <a:solidFill>
                  <a:srgbClr val="001489"/>
                </a:solidFill>
                <a:latin typeface="Verdana" pitchFamily="34" charset="0"/>
              </a:rPr>
              <a:t>Will it be possible to establish a </a:t>
            </a:r>
            <a:r>
              <a:rPr lang="en-US" sz="1600" dirty="0" smtClean="0">
                <a:solidFill>
                  <a:srgbClr val="001489"/>
                </a:solidFill>
                <a:latin typeface="Verdana" pitchFamily="34" charset="0"/>
              </a:rPr>
              <a:t>competitive marketplace?</a:t>
            </a:r>
            <a:r>
              <a:rPr lang="en-US" dirty="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rgbClr val="00B0F0"/>
                </a:solidFill>
                <a:latin typeface="Verdana" pitchFamily="34" charset="0"/>
                <a:cs typeface="Verdana" pitchFamily="34" charset="0"/>
              </a:rPr>
              <a:t>The region can establish competitive markets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85" y="1052736"/>
            <a:ext cx="1507779" cy="130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7B41AA87-0476-40C3-BC32-77C0A1B32B48}" type="slidenum">
              <a:rPr lang="en-US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7</a:t>
            </a:fld>
            <a:endParaRPr lang="en-US" smtClean="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note"/>
          <p:cNvSpPr>
            <a:spLocks noChangeArrowheads="1"/>
          </p:cNvSpPr>
          <p:nvPr/>
        </p:nvSpPr>
        <p:spPr bwMode="auto">
          <a:xfrm>
            <a:off x="660400" y="6145213"/>
            <a:ext cx="861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98425" indent="-98425" defTabSz="939800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60000"/>
              <a:buFont typeface="Wingdings" charset="2"/>
              <a:buNone/>
              <a:defRPr/>
            </a:pPr>
            <a:r>
              <a:rPr lang="en-US" sz="1000" i="1" kern="0" dirty="0">
                <a:solidFill>
                  <a:sysClr val="windowText" lastClr="000000"/>
                </a:solidFill>
                <a:latin typeface="Verdana" pitchFamily="34" charset="0"/>
              </a:rPr>
              <a:t>Note: Prices represent median monthly price per Mbps for a fully committed GigE port in </a:t>
            </a:r>
            <a:r>
              <a:rPr lang="en-US" sz="1000" i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Q3/4 2012 </a:t>
            </a:r>
            <a:endParaRPr lang="en-US" sz="1000" i="1" kern="0" dirty="0">
              <a:solidFill>
                <a:sysClr val="windowText" lastClr="000000"/>
              </a:solidFill>
              <a:latin typeface="Verdana" pitchFamily="34" charset="0"/>
            </a:endParaRPr>
          </a:p>
          <a:p>
            <a:pPr marL="98425" indent="-98425" defTabSz="939800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60000"/>
              <a:buFont typeface="Wingdings" charset="2"/>
              <a:buNone/>
              <a:defRPr/>
            </a:pPr>
            <a:r>
              <a:rPr lang="en-US" sz="1000" i="1" kern="0" dirty="0">
                <a:solidFill>
                  <a:sysClr val="windowText" lastClr="000000"/>
                </a:solidFill>
                <a:latin typeface="Verdana" pitchFamily="34" charset="0"/>
              </a:rPr>
              <a:t>Source: </a:t>
            </a:r>
            <a:r>
              <a:rPr lang="en-US" sz="1000" i="1" kern="0" dirty="0" err="1">
                <a:solidFill>
                  <a:sysClr val="windowText" lastClr="000000"/>
                </a:solidFill>
                <a:latin typeface="Verdana" pitchFamily="34" charset="0"/>
              </a:rPr>
              <a:t>Telegoegraphy</a:t>
            </a:r>
            <a:r>
              <a:rPr lang="en-US" sz="1000" i="1" kern="0" dirty="0">
                <a:solidFill>
                  <a:sysClr val="windowText" lastClr="000000"/>
                </a:solidFill>
                <a:latin typeface="Verdana" pitchFamily="34" charset="0"/>
              </a:rPr>
              <a:t> </a:t>
            </a:r>
            <a:r>
              <a:rPr lang="en-US" sz="1000" i="1" kern="0" dirty="0" smtClean="0">
                <a:solidFill>
                  <a:sysClr val="windowText" lastClr="000000"/>
                </a:solidFill>
                <a:latin typeface="Verdana" pitchFamily="34" charset="0"/>
              </a:rPr>
              <a:t>2013</a:t>
            </a:r>
            <a:endParaRPr lang="en-US" sz="1000" i="1" kern="0" dirty="0">
              <a:solidFill>
                <a:sysClr val="windowText" lastClr="000000"/>
              </a:solidFill>
              <a:latin typeface="Verdana" pitchFamily="34" charset="0"/>
            </a:endParaRPr>
          </a:p>
        </p:txBody>
      </p:sp>
      <p:graphicFrame>
        <p:nvGraphicFramePr>
          <p:cNvPr id="18437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936930"/>
              </p:ext>
            </p:extLst>
          </p:nvPr>
        </p:nvGraphicFramePr>
        <p:xfrm>
          <a:off x="606425" y="2368550"/>
          <a:ext cx="7747000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7747000" imgH="3492500" progId="Excel.Sheet.8">
                  <p:embed/>
                </p:oleObj>
              </mc:Choice>
              <mc:Fallback>
                <p:oleObj name="Worksheet" r:id="rId3" imgW="7747000" imgH="34925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368550"/>
                        <a:ext cx="7747000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0400" y="1566863"/>
            <a:ext cx="527975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Median GigE IP Transit price, </a:t>
            </a:r>
            <a:r>
              <a:rPr lang="en-US" sz="1400" b="1" kern="0" dirty="0" smtClean="0">
                <a:solidFill>
                  <a:srgbClr val="001489"/>
                </a:solidFill>
                <a:latin typeface="Verdana" pitchFamily="34" charset="0"/>
              </a:rPr>
              <a:t>Q3/Q4 2012</a:t>
            </a:r>
            <a:endParaRPr lang="en-US" sz="1400" b="1" kern="0" dirty="0">
              <a:solidFill>
                <a:srgbClr val="001489"/>
              </a:solidFill>
              <a:latin typeface="Verdana" pitchFamily="34" charset="0"/>
            </a:endParaRPr>
          </a:p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kern="0" dirty="0">
                <a:solidFill>
                  <a:srgbClr val="001489"/>
                </a:solidFill>
                <a:latin typeface="Verdana" pitchFamily="34" charset="0"/>
              </a:rPr>
              <a:t>$/Mbps per month (US$)</a:t>
            </a:r>
          </a:p>
        </p:txBody>
      </p:sp>
      <p:sp>
        <p:nvSpPr>
          <p:cNvPr id="8" name="Oval 7"/>
          <p:cNvSpPr/>
          <p:nvPr/>
        </p:nvSpPr>
        <p:spPr>
          <a:xfrm>
            <a:off x="92075" y="228600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844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23912"/>
          </a:xfrm>
        </p:spPr>
        <p:txBody>
          <a:bodyPr/>
          <a:lstStyle/>
          <a:p>
            <a:r>
              <a:rPr lang="en-US" sz="1600" dirty="0">
                <a:solidFill>
                  <a:srgbClr val="001489"/>
                </a:solidFill>
                <a:latin typeface="Verdana" pitchFamily="34" charset="0"/>
              </a:rPr>
              <a:t>Will it be possible to establish a competitive marketplace?</a:t>
            </a:r>
            <a:r>
              <a:rPr lang="en-US" sz="1600" dirty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  <a:t/>
            </a:r>
            <a:br>
              <a:rPr lang="en-US" sz="1600" dirty="0">
                <a:solidFill>
                  <a:srgbClr val="001489"/>
                </a:solidFill>
                <a:latin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rgbClr val="00B0F0"/>
                </a:solidFill>
                <a:latin typeface="Verdana" pitchFamily="34" charset="0"/>
                <a:cs typeface="Verdana" pitchFamily="34" charset="0"/>
              </a:rPr>
              <a:t>Can this be translated to IP?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979" y="1412776"/>
            <a:ext cx="792088" cy="684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8304" y="1620271"/>
            <a:ext cx="432048" cy="35849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560AEC89-745B-4B21-B10D-3DE9E3360EA0}" type="slidenum">
              <a:rPr lang="en-US" smtClean="0">
                <a:solidFill>
                  <a:srgbClr val="898989"/>
                </a:solidFill>
                <a:latin typeface="Verdana" pitchFamily="34" charset="0"/>
              </a:rPr>
              <a:pPr eaLnBrk="1" hangingPunct="1"/>
              <a:t>8</a:t>
            </a:fld>
            <a:endParaRPr lang="en-US" smtClean="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52513"/>
            <a:ext cx="8229600" cy="0"/>
          </a:xfrm>
          <a:prstGeom prst="line">
            <a:avLst/>
          </a:prstGeom>
          <a:ln>
            <a:solidFill>
              <a:srgbClr val="001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23912"/>
          </a:xfrm>
        </p:spPr>
        <p:txBody>
          <a:bodyPr/>
          <a:lstStyle/>
          <a:p>
            <a:r>
              <a:rPr lang="en-US" sz="1600" dirty="0">
                <a:solidFill>
                  <a:srgbClr val="001489"/>
                </a:solidFill>
                <a:latin typeface="Verdana" pitchFamily="34" charset="0"/>
              </a:rPr>
              <a:t>Can the region </a:t>
            </a:r>
            <a:r>
              <a:rPr lang="en-US" sz="1600" dirty="0" smtClean="0">
                <a:solidFill>
                  <a:srgbClr val="001489"/>
                </a:solidFill>
                <a:latin typeface="Verdana" pitchFamily="34" charset="0"/>
              </a:rPr>
              <a:t>create an “</a:t>
            </a:r>
            <a:r>
              <a:rPr lang="en-US" sz="1600" dirty="0">
                <a:solidFill>
                  <a:srgbClr val="001489"/>
                </a:solidFill>
                <a:latin typeface="Verdana" pitchFamily="34" charset="0"/>
              </a:rPr>
              <a:t>ecosystem” of content and services?</a:t>
            </a:r>
            <a:br>
              <a:rPr lang="en-US" sz="1600" dirty="0">
                <a:solidFill>
                  <a:srgbClr val="001489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00B0F0"/>
                </a:solidFill>
                <a:latin typeface="Verdana" pitchFamily="34" charset="0"/>
                <a:cs typeface="Verdana" pitchFamily="34" charset="0"/>
              </a:rPr>
              <a:t>There </a:t>
            </a:r>
            <a:r>
              <a:rPr lang="en-US" sz="2000" dirty="0">
                <a:solidFill>
                  <a:srgbClr val="00B0F0"/>
                </a:solidFill>
                <a:latin typeface="Verdana" pitchFamily="34" charset="0"/>
                <a:cs typeface="Verdana" pitchFamily="34" charset="0"/>
              </a:rPr>
              <a:t>is an opportunity to improve the experience by enabling content to host locally in the region</a:t>
            </a:r>
            <a:endParaRPr lang="en-US" sz="2000" dirty="0" smtClean="0">
              <a:solidFill>
                <a:srgbClr val="00B0F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485" name="TextBox 19"/>
          <p:cNvSpPr txBox="1">
            <a:spLocks noChangeArrowheads="1"/>
          </p:cNvSpPr>
          <p:nvPr/>
        </p:nvSpPr>
        <p:spPr bwMode="auto">
          <a:xfrm>
            <a:off x="3502025" y="5360988"/>
            <a:ext cx="2078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001489"/>
                </a:solidFill>
                <a:latin typeface="Verdana" pitchFamily="34" charset="0"/>
              </a:rPr>
              <a:t>60-150 </a:t>
            </a:r>
            <a:r>
              <a:rPr lang="en-US" sz="1200" dirty="0" err="1" smtClean="0">
                <a:solidFill>
                  <a:srgbClr val="001489"/>
                </a:solidFill>
                <a:latin typeface="Verdana" pitchFamily="34" charset="0"/>
              </a:rPr>
              <a:t>ms</a:t>
            </a:r>
            <a:endParaRPr lang="en-US" sz="1200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4213" y="4776788"/>
            <a:ext cx="1079500" cy="67945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ISP 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4213" y="2446338"/>
            <a:ext cx="1079500" cy="67945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ISP 1</a:t>
            </a:r>
          </a:p>
        </p:txBody>
      </p:sp>
      <p:sp>
        <p:nvSpPr>
          <p:cNvPr id="20488" name="TextBox 35"/>
          <p:cNvSpPr txBox="1">
            <a:spLocks noChangeArrowheads="1"/>
          </p:cNvSpPr>
          <p:nvPr/>
        </p:nvSpPr>
        <p:spPr bwMode="auto">
          <a:xfrm>
            <a:off x="4130675" y="3062288"/>
            <a:ext cx="1233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1489"/>
                </a:solidFill>
                <a:latin typeface="Verdana" pitchFamily="34" charset="0"/>
              </a:rPr>
              <a:t>Regional IXPs</a:t>
            </a:r>
          </a:p>
        </p:txBody>
      </p:sp>
      <p:sp>
        <p:nvSpPr>
          <p:cNvPr id="20489" name="TextBox 36"/>
          <p:cNvSpPr txBox="1">
            <a:spLocks noChangeArrowheads="1"/>
          </p:cNvSpPr>
          <p:nvPr/>
        </p:nvSpPr>
        <p:spPr bwMode="auto">
          <a:xfrm>
            <a:off x="6588125" y="5600700"/>
            <a:ext cx="1233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1489"/>
                </a:solidFill>
                <a:latin typeface="Verdana" pitchFamily="34" charset="0"/>
              </a:rPr>
              <a:t>Global IXPs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763713" y="5254625"/>
            <a:ext cx="4940300" cy="61913"/>
          </a:xfrm>
          <a:prstGeom prst="straightConnector1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4" idx="3"/>
          </p:cNvCxnSpPr>
          <p:nvPr/>
        </p:nvCxnSpPr>
        <p:spPr>
          <a:xfrm flipH="1" flipV="1">
            <a:off x="1763713" y="2786063"/>
            <a:ext cx="4940300" cy="2468562"/>
          </a:xfrm>
          <a:prstGeom prst="straightConnector1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</p:cNvCxnSpPr>
          <p:nvPr/>
        </p:nvCxnSpPr>
        <p:spPr>
          <a:xfrm flipV="1">
            <a:off x="1763713" y="2786063"/>
            <a:ext cx="2487612" cy="2330450"/>
          </a:xfrm>
          <a:prstGeom prst="straightConnector1">
            <a:avLst/>
          </a:prstGeom>
          <a:ln w="38100" cmpd="sng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1763713" y="2682875"/>
            <a:ext cx="2487612" cy="0"/>
          </a:xfrm>
          <a:prstGeom prst="straightConnector1">
            <a:avLst/>
          </a:prstGeom>
          <a:ln w="38100" cmpd="sng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4" name="TextBox 59"/>
          <p:cNvSpPr txBox="1">
            <a:spLocks noChangeArrowheads="1"/>
          </p:cNvSpPr>
          <p:nvPr/>
        </p:nvSpPr>
        <p:spPr bwMode="auto">
          <a:xfrm>
            <a:off x="2051050" y="2359913"/>
            <a:ext cx="2079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1489"/>
                </a:solidFill>
                <a:latin typeface="Verdana" pitchFamily="34" charset="0"/>
              </a:rPr>
              <a:t>10-40 </a:t>
            </a:r>
            <a:r>
              <a:rPr lang="en-US" sz="1200" dirty="0" err="1" smtClean="0">
                <a:solidFill>
                  <a:srgbClr val="001489"/>
                </a:solidFill>
                <a:latin typeface="Verdana" pitchFamily="34" charset="0"/>
              </a:rPr>
              <a:t>ms</a:t>
            </a:r>
            <a:endParaRPr lang="en-US" sz="1200" dirty="0" smtClean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2075" y="228600"/>
            <a:ext cx="365125" cy="3651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Cloud 67"/>
          <p:cNvSpPr/>
          <p:nvPr/>
        </p:nvSpPr>
        <p:spPr>
          <a:xfrm>
            <a:off x="4891088" y="1720850"/>
            <a:ext cx="1800225" cy="1450975"/>
          </a:xfrm>
          <a:prstGeom prst="cloud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Regional IP cloud</a:t>
            </a:r>
          </a:p>
        </p:txBody>
      </p:sp>
      <p:sp>
        <p:nvSpPr>
          <p:cNvPr id="69" name="Cloud 68"/>
          <p:cNvSpPr/>
          <p:nvPr/>
        </p:nvSpPr>
        <p:spPr>
          <a:xfrm>
            <a:off x="6999288" y="3908425"/>
            <a:ext cx="1800225" cy="1452563"/>
          </a:xfrm>
          <a:prstGeom prst="cloud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Global IP cloud</a:t>
            </a:r>
          </a:p>
        </p:txBody>
      </p:sp>
      <p:pic>
        <p:nvPicPr>
          <p:cNvPr id="20498" name="Picture 46" descr="akamai-logo-300x142">
            <a:hlinkClick r:id="rId9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525713"/>
            <a:ext cx="765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49" descr="Amazon Web Servic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59650" y="3205163"/>
            <a:ext cx="8699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50" descr="1">
            <a:hlinkClick r:id="rId12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8479" r="5518" b="23302"/>
          <a:stretch>
            <a:fillRect/>
          </a:stretch>
        </p:blipFill>
        <p:spPr bwMode="gray">
          <a:xfrm>
            <a:off x="7359650" y="2724150"/>
            <a:ext cx="68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51" descr="SAP_logo2">
            <a:hlinkClick r:id="rId14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91313" y="3300413"/>
            <a:ext cx="6175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52" descr="salesforce%2520logo">
            <a:hlinkClick r:id="rId16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72225" y="2911475"/>
            <a:ext cx="10255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732213"/>
            <a:ext cx="7953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6" descr="https://encrypted-tbn2.gstatic.com/images?q=tbn:ANd9GcT07glDxpVyywBiViOy3ub0D3Hsj58up5Y1W_UObwzTKfDwr7z8Z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228850"/>
            <a:ext cx="12382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4" descr="http://t1.gstatic.com/images?q=tbn:ANd9GcR9CVQ1J1riSq4pd1vm0_6WfJrOzilqDDKAE6FzP23ro6fRBq6B5V8e5A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644900"/>
            <a:ext cx="495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18" descr="http://t0.gstatic.com/images?q=tbn:ANd9GcSDHXj4QBgBMKqxiY2X46epV3AKHWy2lBIF3MYBEaQ2lk1OhDhHlGjKlQ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5257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98800"/>
            <a:ext cx="6556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51325" y="2300288"/>
            <a:ext cx="1003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04013" y="4872038"/>
            <a:ext cx="1003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91313" y="1703388"/>
            <a:ext cx="1043608" cy="49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21577" y="1304132"/>
            <a:ext cx="650995" cy="79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2288282"/>
            <a:ext cx="3970338" cy="286891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Verdana" pitchFamily="34" charset="0"/>
                <a:cs typeface="Verdana" pitchFamily="34" charset="0"/>
              </a:rPr>
              <a:t>Competitive 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market place </a:t>
            </a:r>
            <a:r>
              <a:rPr lang="en-US" dirty="0">
                <a:latin typeface="Verdana" pitchFamily="34" charset="0"/>
                <a:cs typeface="Verdana" pitchFamily="34" charset="0"/>
              </a:rPr>
              <a:t>for IP and Capacity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Verdana" pitchFamily="34" charset="0"/>
                <a:cs typeface="Verdana" pitchFamily="34" charset="0"/>
              </a:rPr>
              <a:t>Multiple </a:t>
            </a:r>
            <a:r>
              <a:rPr lang="en-US" dirty="0" err="1">
                <a:latin typeface="Verdana" pitchFamily="34" charset="0"/>
                <a:cs typeface="Verdana" pitchFamily="34" charset="0"/>
              </a:rPr>
              <a:t>fibre</a:t>
            </a:r>
            <a:r>
              <a:rPr lang="en-US" dirty="0">
                <a:latin typeface="Verdana" pitchFamily="34" charset="0"/>
                <a:cs typeface="Verdana" pitchFamily="34" charset="0"/>
              </a:rPr>
              <a:t> highways between countries within the region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Verdana" pitchFamily="34" charset="0"/>
                <a:cs typeface="Verdana" pitchFamily="34" charset="0"/>
              </a:rPr>
              <a:t>Carrier neutral data </a:t>
            </a:r>
            <a:r>
              <a:rPr lang="en-US" dirty="0" err="1" smtClean="0">
                <a:latin typeface="Verdana" pitchFamily="34" charset="0"/>
                <a:cs typeface="Verdana" pitchFamily="34" charset="0"/>
              </a:rPr>
              <a:t>centres</a:t>
            </a:r>
            <a:endParaRPr lang="en-US" dirty="0" smtClean="0">
              <a:latin typeface="Verdana" pitchFamily="34" charset="0"/>
              <a:cs typeface="Verdana" pitchFamily="34" charset="0"/>
            </a:endParaRPr>
          </a:p>
          <a:p>
            <a:pPr>
              <a:spcBef>
                <a:spcPts val="2400"/>
              </a:spcBef>
            </a:pPr>
            <a:r>
              <a:rPr lang="en-US" dirty="0">
                <a:latin typeface="Verdana" pitchFamily="34" charset="0"/>
                <a:cs typeface="Verdana" pitchFamily="34" charset="0"/>
              </a:rPr>
              <a:t>Regional Internet 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Exchanges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Verdana" pitchFamily="34" charset="0"/>
                <a:cs typeface="Verdana" pitchFamily="34" charset="0"/>
              </a:rPr>
              <a:t>“Ecosystem” of global and </a:t>
            </a:r>
            <a:r>
              <a:rPr lang="en-US" b="1" u="sng" dirty="0" smtClean="0">
                <a:latin typeface="Verdana" pitchFamily="34" charset="0"/>
                <a:cs typeface="Verdana" pitchFamily="34" charset="0"/>
              </a:rPr>
              <a:t>local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 service providers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Verdana" pitchFamily="34" charset="0"/>
                <a:cs typeface="Verdana" pitchFamily="34" charset="0"/>
              </a:rPr>
              <a:t>5</a:t>
            </a:r>
            <a:r>
              <a:rPr lang="en-US" sz="2000" dirty="0" smtClean="0">
                <a:latin typeface="Verdana" pitchFamily="34" charset="0"/>
                <a:cs typeface="Verdana" pitchFamily="34" charset="0"/>
              </a:rPr>
              <a:t> supply side elements that we believe are critical to close the usage gap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D0D469E1-A353-4871-9145-BF6FFF257EA3}" type="datetime6">
              <a:rPr lang="en-GB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March 13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8B222671-E853-4B4A-8C6C-178C7803FF71}" type="slidenum">
              <a:rPr lang="en-US" smtClean="0">
                <a:solidFill>
                  <a:srgbClr val="666666"/>
                </a:solidFill>
                <a:latin typeface="Verdana" pitchFamily="34" charset="0"/>
              </a:rPr>
              <a:pPr eaLnBrk="1" hangingPunct="1"/>
              <a:t>9</a:t>
            </a:fld>
            <a:endParaRPr lang="en-US" smtClean="0">
              <a:solidFill>
                <a:srgbClr val="666666"/>
              </a:solidFill>
              <a:latin typeface="Verdana" pitchFamily="34" charset="0"/>
            </a:endParaRP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5148263" y="2420938"/>
            <a:ext cx="2749550" cy="2676525"/>
            <a:chOff x="1162914" y="3215174"/>
            <a:chExt cx="1294760" cy="1260475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478381" y="3828216"/>
              <a:ext cx="648127" cy="647433"/>
            </a:xfrm>
            <a:prstGeom prst="ellipse">
              <a:avLst/>
            </a:prstGeom>
            <a:solidFill>
              <a:srgbClr val="C0D2E5"/>
            </a:solidFill>
            <a:ln w="9525" cap="flat" cmpd="sng" algn="ctr">
              <a:solidFill>
                <a:srgbClr val="7FAB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b="1" kern="0" dirty="0">
                  <a:solidFill>
                    <a:srgbClr val="3F3F3F"/>
                  </a:solidFill>
                </a:rPr>
                <a:t>11</a:t>
              </a: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ysClr val="windowText" lastClr="000000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1640599" y="4151932"/>
              <a:ext cx="323690" cy="323717"/>
            </a:xfrm>
            <a:prstGeom prst="ellipse">
              <a:avLst/>
            </a:prstGeom>
            <a:solidFill>
              <a:srgbClr val="7FABD2"/>
            </a:solidFill>
            <a:ln w="9525" cap="flat" cmpd="sng" algn="ctr">
              <a:solidFill>
                <a:srgbClr val="7FAB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162914" y="3215174"/>
              <a:ext cx="1260373" cy="1260475"/>
            </a:xfrm>
            <a:prstGeom prst="ellipse">
              <a:avLst/>
            </a:prstGeom>
            <a:noFill/>
            <a:ln w="9525" cap="flat" cmpd="sng" algn="ctr">
              <a:solidFill>
                <a:srgbClr val="7FABD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b="1" kern="0" dirty="0">
                  <a:solidFill>
                    <a:srgbClr val="3F3F3F"/>
                  </a:solidFill>
                </a:rPr>
                <a:t>38</a:t>
              </a: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ysClr val="windowText" lastClr="000000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ysClr val="windowText" lastClr="000000"/>
                </a:solidFill>
              </a:endParaRPr>
            </a:p>
            <a:p>
              <a:pPr algn="ctr" defTabSz="914400" eaLnBrk="0" hangingPunct="0">
                <a:defRPr/>
              </a:pPr>
              <a:endParaRPr lang="en-US" b="1" kern="0" dirty="0">
                <a:solidFill>
                  <a:srgbClr val="3F3F3F"/>
                </a:solidFill>
              </a:endParaRPr>
            </a:p>
          </p:txBody>
        </p:sp>
        <p:sp>
          <p:nvSpPr>
            <p:cNvPr id="22548" name="Freeform 81"/>
            <p:cNvSpPr>
              <a:spLocks/>
            </p:cNvSpPr>
            <p:nvPr/>
          </p:nvSpPr>
          <p:spPr bwMode="gray">
            <a:xfrm rot="9000000" flipV="1">
              <a:off x="1572636" y="3377403"/>
              <a:ext cx="885038" cy="926861"/>
            </a:xfrm>
            <a:custGeom>
              <a:avLst/>
              <a:gdLst>
                <a:gd name="T0" fmla="*/ 245728 w 1275"/>
                <a:gd name="T1" fmla="*/ 0 h 1142"/>
                <a:gd name="T2" fmla="*/ 0 w 1275"/>
                <a:gd name="T3" fmla="*/ 231309 h 1142"/>
                <a:gd name="T4" fmla="*/ 165207 w 1275"/>
                <a:gd name="T5" fmla="*/ 231309 h 1142"/>
                <a:gd name="T6" fmla="*/ 857272 w 1275"/>
                <a:gd name="T7" fmla="*/ 848135 h 1142"/>
                <a:gd name="T8" fmla="*/ 330414 w 1275"/>
                <a:gd name="T9" fmla="*/ 231309 h 1142"/>
                <a:gd name="T10" fmla="*/ 495621 w 1275"/>
                <a:gd name="T11" fmla="*/ 231309 h 1142"/>
                <a:gd name="T12" fmla="*/ 245728 w 1275"/>
                <a:gd name="T13" fmla="*/ 0 h 1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1142"/>
                <a:gd name="T23" fmla="*/ 1275 w 1275"/>
                <a:gd name="T24" fmla="*/ 1142 h 1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1142">
                  <a:moveTo>
                    <a:pt x="354" y="0"/>
                  </a:moveTo>
                  <a:lnTo>
                    <a:pt x="0" y="285"/>
                  </a:lnTo>
                  <a:lnTo>
                    <a:pt x="238" y="285"/>
                  </a:lnTo>
                  <a:cubicBezTo>
                    <a:pt x="228" y="1142"/>
                    <a:pt x="1195" y="1045"/>
                    <a:pt x="1235" y="1045"/>
                  </a:cubicBezTo>
                  <a:cubicBezTo>
                    <a:pt x="1275" y="1045"/>
                    <a:pt x="473" y="1037"/>
                    <a:pt x="476" y="285"/>
                  </a:cubicBezTo>
                  <a:lnTo>
                    <a:pt x="714" y="28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 rot="5400000">
            <a:off x="3444082" y="3477419"/>
            <a:ext cx="2544762" cy="431800"/>
          </a:xfrm>
          <a:prstGeom prst="triangle">
            <a:avLst/>
          </a:prstGeom>
          <a:solidFill>
            <a:srgbClr val="00148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686549" y="3500438"/>
            <a:ext cx="22066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001489"/>
                </a:solidFill>
                <a:latin typeface="Verdana" pitchFamily="34" charset="0"/>
              </a:rPr>
              <a:t>105%  </a:t>
            </a:r>
            <a:r>
              <a:rPr lang="en-US" sz="1600" b="1" dirty="0">
                <a:solidFill>
                  <a:srgbClr val="001489"/>
                </a:solidFill>
                <a:latin typeface="Verdana" pitchFamily="34" charset="0"/>
              </a:rPr>
              <a:t>annual </a:t>
            </a:r>
            <a:r>
              <a:rPr lang="en-US" sz="1600" b="1" dirty="0" smtClean="0">
                <a:solidFill>
                  <a:srgbClr val="001489"/>
                </a:solidFill>
                <a:latin typeface="Verdana" pitchFamily="34" charset="0"/>
              </a:rPr>
              <a:t>Internet growth</a:t>
            </a:r>
            <a:endParaRPr lang="en-US" sz="1600" b="1" dirty="0">
              <a:solidFill>
                <a:srgbClr val="001489"/>
              </a:solidFill>
              <a:latin typeface="Verdana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13338" y="1412875"/>
            <a:ext cx="3538537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b="1" kern="0" dirty="0">
                <a:solidFill>
                  <a:srgbClr val="001489"/>
                </a:solidFill>
                <a:latin typeface="Verdana" pitchFamily="34" charset="0"/>
              </a:rPr>
              <a:t>Average usage 2010 and 2015</a:t>
            </a:r>
          </a:p>
          <a:p>
            <a:pPr defTabSz="979488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Wingdings" charset="2"/>
              <a:buNone/>
              <a:defRPr/>
            </a:pPr>
            <a:r>
              <a:rPr lang="en-US" sz="1400" kern="0" dirty="0">
                <a:solidFill>
                  <a:srgbClr val="001489"/>
                </a:solidFill>
                <a:latin typeface="Verdana" pitchFamily="34" charset="0"/>
              </a:rPr>
              <a:t>Gb per user per month</a:t>
            </a:r>
          </a:p>
        </p:txBody>
      </p:sp>
      <p:cxnSp>
        <p:nvCxnSpPr>
          <p:cNvPr id="22538" name="Straight Connector 47"/>
          <p:cNvCxnSpPr>
            <a:cxnSpLocks noChangeShapeType="1"/>
            <a:stCxn id="25" idx="1"/>
          </p:cNvCxnSpPr>
          <p:nvPr/>
        </p:nvCxnSpPr>
        <p:spPr bwMode="auto">
          <a:xfrm flipH="1" flipV="1">
            <a:off x="6850063" y="4857750"/>
            <a:ext cx="784225" cy="0"/>
          </a:xfrm>
          <a:prstGeom prst="line">
            <a:avLst/>
          </a:prstGeom>
          <a:noFill/>
          <a:ln w="9525" algn="ctr">
            <a:solidFill>
              <a:srgbClr val="7FAB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 bwMode="auto">
          <a:xfrm>
            <a:off x="7634288" y="4719638"/>
            <a:ext cx="14747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2010 Middle East</a:t>
            </a:r>
          </a:p>
        </p:txBody>
      </p:sp>
      <p:sp>
        <p:nvSpPr>
          <p:cNvPr id="24" name="Footnote"/>
          <p:cNvSpPr>
            <a:spLocks noChangeArrowheads="1"/>
          </p:cNvSpPr>
          <p:nvPr/>
        </p:nvSpPr>
        <p:spPr bwMode="auto">
          <a:xfrm>
            <a:off x="280988" y="6165850"/>
            <a:ext cx="86121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98425" indent="-98425" defTabSz="939800" fontAlgn="auto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60000"/>
              <a:buFont typeface="Wingdings" charset="2"/>
              <a:buNone/>
              <a:defRPr/>
            </a:pPr>
            <a:r>
              <a:rPr lang="en-US" sz="900" i="1" kern="0" dirty="0">
                <a:solidFill>
                  <a:sysClr val="windowText" lastClr="000000"/>
                </a:solidFill>
                <a:latin typeface="Verdana" pitchFamily="34" charset="0"/>
              </a:rPr>
              <a:t>Source: </a:t>
            </a:r>
            <a:r>
              <a:rPr lang="en-US" sz="900" i="1" kern="0" dirty="0" err="1">
                <a:solidFill>
                  <a:sysClr val="windowText" lastClr="000000"/>
                </a:solidFill>
                <a:latin typeface="Verdana" pitchFamily="34" charset="0"/>
              </a:rPr>
              <a:t>Informa</a:t>
            </a:r>
            <a:r>
              <a:rPr lang="en-US" sz="900" i="1" kern="0" dirty="0">
                <a:solidFill>
                  <a:sysClr val="windowText" lastClr="000000"/>
                </a:solidFill>
                <a:latin typeface="Verdana" pitchFamily="34" charset="0"/>
              </a:rPr>
              <a:t> 2011</a:t>
            </a:r>
          </a:p>
        </p:txBody>
      </p:sp>
      <p:cxnSp>
        <p:nvCxnSpPr>
          <p:cNvPr id="22541" name="Straight Connector 47"/>
          <p:cNvCxnSpPr>
            <a:cxnSpLocks noChangeShapeType="1"/>
            <a:stCxn id="32" idx="1"/>
          </p:cNvCxnSpPr>
          <p:nvPr/>
        </p:nvCxnSpPr>
        <p:spPr bwMode="auto">
          <a:xfrm flipH="1" flipV="1">
            <a:off x="7140575" y="4575175"/>
            <a:ext cx="495300" cy="0"/>
          </a:xfrm>
          <a:prstGeom prst="line">
            <a:avLst/>
          </a:prstGeom>
          <a:noFill/>
          <a:ln w="9525" algn="ctr">
            <a:solidFill>
              <a:srgbClr val="7FAB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 bwMode="auto">
          <a:xfrm>
            <a:off x="7635875" y="4437063"/>
            <a:ext cx="14732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2015 Middle East</a:t>
            </a:r>
          </a:p>
        </p:txBody>
      </p:sp>
      <p:cxnSp>
        <p:nvCxnSpPr>
          <p:cNvPr id="22543" name="Straight Connector 47"/>
          <p:cNvCxnSpPr>
            <a:cxnSpLocks noChangeShapeType="1"/>
            <a:stCxn id="41" idx="1"/>
          </p:cNvCxnSpPr>
          <p:nvPr/>
        </p:nvCxnSpPr>
        <p:spPr bwMode="auto">
          <a:xfrm flipH="1">
            <a:off x="7140575" y="2559050"/>
            <a:ext cx="495300" cy="0"/>
          </a:xfrm>
          <a:prstGeom prst="line">
            <a:avLst/>
          </a:prstGeom>
          <a:noFill/>
          <a:ln w="9525" algn="ctr">
            <a:solidFill>
              <a:srgbClr val="7FAB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 bwMode="auto">
          <a:xfrm>
            <a:off x="7635875" y="2420938"/>
            <a:ext cx="1473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2015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D9ODItv0qvPdWUsVLB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T.8zLi0yynvB7f7jw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5D4eI.qEKdELCVXd.A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ilK0.n0C7Dw3AO.Sp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Zyx5Ja.kaYJiQQq6AU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T.8zLi0yynvB7f7jw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5D4eI.qEKdELCVXd.A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HilK0.n0C7Dw3AO.Sp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0mwE_hi0Cw55OVcnVn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0mwE_hi0Cw55OVcnVn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D9ODItv0qvPdWUsVLB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Zyx5Ja.kaYJiQQq6AUGg"/>
</p:tagLst>
</file>

<file path=ppt/theme/theme1.xml><?xml version="1.0" encoding="utf-8"?>
<a:theme xmlns:a="http://schemas.openxmlformats.org/drawingml/2006/main" name="Office Theme">
  <a:themeElements>
    <a:clrScheme name="Custom 10">
      <a:dk1>
        <a:srgbClr val="002147"/>
      </a:dk1>
      <a:lt1>
        <a:srgbClr val="FFFFFF"/>
      </a:lt1>
      <a:dk2>
        <a:srgbClr val="002147"/>
      </a:dk2>
      <a:lt2>
        <a:srgbClr val="009FE0"/>
      </a:lt2>
      <a:accent1>
        <a:srgbClr val="57E6E8"/>
      </a:accent1>
      <a:accent2>
        <a:srgbClr val="2AAADD"/>
      </a:accent2>
      <a:accent3>
        <a:srgbClr val="2A3DC6"/>
      </a:accent3>
      <a:accent4>
        <a:srgbClr val="7239E8"/>
      </a:accent4>
      <a:accent5>
        <a:srgbClr val="DD30BE"/>
      </a:accent5>
      <a:accent6>
        <a:srgbClr val="C60C30"/>
      </a:accent6>
      <a:hlink>
        <a:srgbClr val="001489"/>
      </a:hlink>
      <a:folHlink>
        <a:srgbClr val="009FE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solidFill>
              <a:srgbClr val="001489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586</Words>
  <Application>Microsoft Macintosh PowerPoint</Application>
  <PresentationFormat>On-screen Show (4:3)</PresentationFormat>
  <Paragraphs>154</Paragraphs>
  <Slides>13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Worksheet</vt:lpstr>
      <vt:lpstr>Excel.Chart.8</vt:lpstr>
      <vt:lpstr>The Internet usage gap</vt:lpstr>
      <vt:lpstr>Middle East Internet traffic growth is rocking</vt:lpstr>
      <vt:lpstr>… but the region is well behind in terms of usage</vt:lpstr>
      <vt:lpstr>Key questions for the Middle East to close the gap</vt:lpstr>
      <vt:lpstr>Are there enough resilient cable routes to global hubs? There is no shortage of cables reaching the region…</vt:lpstr>
      <vt:lpstr>Will it be possible to establish a competitive marketplace? The region can establish competitive markets</vt:lpstr>
      <vt:lpstr>Will it be possible to establish a competitive marketplace? Can this be translated to IP?</vt:lpstr>
      <vt:lpstr>Can the region create an “ecosystem” of content and services? There is an opportunity to improve the experience by enabling content to host locally in the region</vt:lpstr>
      <vt:lpstr>5 supply side elements that we believe are critical to close the usage gap</vt:lpstr>
      <vt:lpstr>Thanks!</vt:lpstr>
      <vt:lpstr>Can ISPs provide a world class Internet experience to end-users? There is an opportunity to improve the experience by enabling content to host locally in the region…</vt:lpstr>
      <vt:lpstr>Internet traffic keeps growing rapidly, but Middle East growth will only slightly outperform global growth</vt:lpstr>
      <vt:lpstr>Successful Internet Exchanges are a key element to improve the Internet structure of the region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 home</dc:creator>
  <cp:lastModifiedBy>Presentation</cp:lastModifiedBy>
  <cp:revision>307</cp:revision>
  <cp:lastPrinted>2011-12-06T10:27:11Z</cp:lastPrinted>
  <dcterms:created xsi:type="dcterms:W3CDTF">2011-09-27T16:31:28Z</dcterms:created>
  <dcterms:modified xsi:type="dcterms:W3CDTF">2013-03-07T12:12:48Z</dcterms:modified>
</cp:coreProperties>
</file>