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79" r:id="rId27"/>
    <p:sldId id="283" r:id="rId28"/>
    <p:sldId id="285" r:id="rId29"/>
    <p:sldId id="280" r:id="rId30"/>
    <p:sldId id="281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4" autoAdjust="0"/>
    <p:restoredTop sz="99688" autoAdjust="0"/>
  </p:normalViewPr>
  <p:slideViewPr>
    <p:cSldViewPr snapToGrid="0" snapToObjects="1">
      <p:cViewPr varScale="1">
        <p:scale>
          <a:sx n="114" d="100"/>
          <a:sy n="114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71190-C131-3D47-9383-C0D9E07BE224}" type="datetimeFigureOut">
              <a:rPr lang="en-US" smtClean="0"/>
              <a:t>26/02/2013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51B91-A684-F342-BECF-3FE93C8AE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45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16C4A-CF28-4E40-98ED-E53727622575}" type="datetimeFigureOut">
              <a:rPr lang="en-US" smtClean="0"/>
              <a:t>26/02/2013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7FFCD-835B-054B-A304-24ECB2DB5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47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3BFA-5BFB-CB43-AE40-F12EE1EF6B00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2826-19AA-6D43-BD53-986E9A4B38BB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60C2-D954-DA4E-BDBA-04A423EB4638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4849-E979-5048-A4D1-E65E1BEB676D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CCD6-2FB3-3D46-A3C1-F1C6F8B68390}" type="datetime1">
              <a:rPr lang="en-GB" smtClean="0"/>
              <a:t>26/02/2013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1BD6D-FC92-2D49-9268-508191727CDA}" type="datetime1">
              <a:rPr lang="en-GB" smtClean="0"/>
              <a:t>26/02/2013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DE71-B56E-B94A-B1DF-635833CD5165}" type="datetime1">
              <a:rPr lang="en-GB" smtClean="0"/>
              <a:t>26/02/2013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B448-A97D-174A-A3B6-B488DBEB6E46}" type="datetime1">
              <a:rPr lang="en-GB" smtClean="0"/>
              <a:t>26/02/2013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3C23-5625-5246-AE49-B8D79B1A5980}" type="datetime1">
              <a:rPr lang="en-GB" smtClean="0"/>
              <a:t>26/02/2013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42AE-63B5-344F-A447-0FF6FEF5A659}" type="datetime1">
              <a:rPr lang="en-GB" smtClean="0"/>
              <a:t>26/02/2013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1682E-4E16-C34D-A162-2DD465CAABAD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4052B-1DAC-B248-9775-2106AE27B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630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BGP Traffic Engineering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031" y="4293056"/>
            <a:ext cx="7086600" cy="2067825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__________________________________</a:t>
            </a:r>
          </a:p>
          <a:p>
            <a:r>
              <a:rPr lang="en-US" sz="1600" b="1" dirty="0" smtClean="0">
                <a:solidFill>
                  <a:schemeClr val="tx1">
                    <a:lumMod val="65000"/>
                  </a:schemeClr>
                </a:solidFill>
              </a:rPr>
              <a:t>Andy Davidson                                                                             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andy@2connectintl.com</a:t>
            </a: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2Connect UK, LONAP, </a:t>
            </a:r>
            <a:r>
              <a:rPr lang="en-US" sz="1600" dirty="0" err="1" smtClean="0">
                <a:solidFill>
                  <a:schemeClr val="tx1">
                    <a:lumMod val="65000"/>
                  </a:schemeClr>
                </a:solidFill>
              </a:rPr>
              <a:t>IXLeeds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       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                                  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</a:rPr>
              <a:t>MENOG12, March ‘13, Dubai</a:t>
            </a:r>
            <a:endParaRPr lang="en-US" sz="1600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                                                                                    APRICOT2013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, 25 Feb ‘13, Singapore</a:t>
            </a:r>
          </a:p>
          <a:p>
            <a:r>
              <a:rPr lang="en-US" sz="800" dirty="0" smtClean="0">
                <a:solidFill>
                  <a:schemeClr val="tx1">
                    <a:lumMod val="65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                                                                        BCIX Tech Roundtable, 19</a:t>
            </a:r>
            <a:r>
              <a:rPr lang="en-US" sz="1600" baseline="30000" dirty="0" smtClean="0">
                <a:solidFill>
                  <a:schemeClr val="tx1">
                    <a:lumMod val="65000"/>
                  </a:schemeClr>
                </a:solidFill>
              </a:rPr>
              <a:t>th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 Nov ‘12,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Berlin</a:t>
            </a: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              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5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get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Log file analysis</a:t>
            </a:r>
          </a:p>
          <a:p>
            <a:pPr lvl="1"/>
            <a:r>
              <a:rPr lang="en-US" dirty="0" smtClean="0"/>
              <a:t>Useful before you have a network, for working out the benefit of building a network/peering.</a:t>
            </a:r>
          </a:p>
          <a:p>
            <a:pPr lvl="1"/>
            <a:r>
              <a:rPr lang="en-US" dirty="0" smtClean="0"/>
              <a:t>Best for ‘single service’ networks, </a:t>
            </a:r>
            <a:r>
              <a:rPr lang="en-US" dirty="0" err="1" smtClean="0"/>
              <a:t>webshops</a:t>
            </a:r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r>
              <a:rPr lang="en-US" dirty="0" smtClean="0"/>
              <a:t>Wild Guess</a:t>
            </a:r>
          </a:p>
          <a:p>
            <a:pPr lvl="1"/>
            <a:r>
              <a:rPr lang="en-US" dirty="0" smtClean="0"/>
              <a:t>Your instinct is better than you think, confirm with top talkers, etc.</a:t>
            </a:r>
          </a:p>
          <a:p>
            <a:pPr lvl="1"/>
            <a:r>
              <a:rPr lang="en-US" dirty="0" smtClean="0"/>
              <a:t>But you should use </a:t>
            </a:r>
            <a:r>
              <a:rPr lang="en-US" dirty="0" err="1" smtClean="0"/>
              <a:t>Netflow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tells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traffic </a:t>
            </a:r>
            <a:r>
              <a:rPr lang="en-US" b="1" dirty="0" smtClean="0">
                <a:solidFill>
                  <a:srgbClr val="3366FF"/>
                </a:solidFill>
              </a:rPr>
              <a:t>direction</a:t>
            </a:r>
          </a:p>
          <a:p>
            <a:pPr lvl="1"/>
            <a:r>
              <a:rPr lang="en-US" dirty="0" smtClean="0"/>
              <a:t>Mainly inbound</a:t>
            </a:r>
          </a:p>
          <a:p>
            <a:pPr lvl="1"/>
            <a:r>
              <a:rPr lang="en-US" dirty="0" smtClean="0"/>
              <a:t>Mainly outbound</a:t>
            </a:r>
          </a:p>
          <a:p>
            <a:pPr lvl="1"/>
            <a:r>
              <a:rPr lang="en-US" dirty="0" smtClean="0"/>
              <a:t>Balanced</a:t>
            </a:r>
          </a:p>
          <a:p>
            <a:r>
              <a:rPr lang="en-US" dirty="0" smtClean="0"/>
              <a:t>Your </a:t>
            </a:r>
            <a:r>
              <a:rPr lang="en-US" b="1" dirty="0" smtClean="0">
                <a:solidFill>
                  <a:srgbClr val="3366FF"/>
                </a:solidFill>
              </a:rPr>
              <a:t>top traffic originators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3366FF"/>
                </a:solidFill>
              </a:rPr>
              <a:t>destinations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1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Mainly outbound, single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Localpref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FFFF00"/>
                </a:solidFill>
              </a:rPr>
              <a:t>hammer</a:t>
            </a:r>
            <a:r>
              <a:rPr lang="en-US" dirty="0" smtClean="0"/>
              <a:t> – blunt tool, inflexible.. But it is a tool.</a:t>
            </a:r>
          </a:p>
          <a:p>
            <a:pPr lvl="1"/>
            <a:r>
              <a:rPr lang="en-US" dirty="0" smtClean="0"/>
              <a:t>“Generally” prefer to send traffic to customers, then peers, then transits.</a:t>
            </a:r>
          </a:p>
          <a:p>
            <a:pPr lvl="1"/>
            <a:r>
              <a:rPr lang="en-US" dirty="0" smtClean="0"/>
              <a:t>Manage top ‘n’ networks, so that there is a </a:t>
            </a:r>
            <a:r>
              <a:rPr lang="en-US" b="1" dirty="0" smtClean="0">
                <a:solidFill>
                  <a:srgbClr val="008000"/>
                </a:solidFill>
              </a:rPr>
              <a:t>preferred path</a:t>
            </a:r>
            <a:r>
              <a:rPr lang="en-US" dirty="0" smtClean="0"/>
              <a:t>, and a </a:t>
            </a:r>
            <a:r>
              <a:rPr lang="en-US" b="1" dirty="0" smtClean="0">
                <a:solidFill>
                  <a:srgbClr val="FF0000"/>
                </a:solidFill>
              </a:rPr>
              <a:t>failure path</a:t>
            </a:r>
            <a:r>
              <a:rPr lang="en-US" dirty="0" smtClean="0"/>
              <a:t>, with capacity on both circuits.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7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60690" y="2428810"/>
            <a:ext cx="1231401" cy="9370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61180" y="2428810"/>
            <a:ext cx="1231401" cy="9370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RT2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762829" y="801383"/>
            <a:ext cx="628813" cy="6534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EX2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017471" y="906180"/>
            <a:ext cx="628813" cy="65343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EX1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38061" y="1775372"/>
            <a:ext cx="628813" cy="65343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PP1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5372" y="3493555"/>
            <a:ext cx="628813" cy="65343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PP2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607412" y="3365813"/>
            <a:ext cx="628813" cy="65343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PP3</a:t>
            </a:r>
            <a:endParaRPr lang="en-US" dirty="0"/>
          </a:p>
        </p:txBody>
      </p:sp>
      <p:cxnSp>
        <p:nvCxnSpPr>
          <p:cNvPr id="15" name="Straight Connector 14"/>
          <p:cNvCxnSpPr>
            <a:stCxn id="7" idx="1"/>
            <a:endCxn id="12" idx="3"/>
          </p:cNvCxnSpPr>
          <p:nvPr/>
        </p:nvCxnSpPr>
        <p:spPr>
          <a:xfrm flipH="1">
            <a:off x="1254185" y="2897312"/>
            <a:ext cx="1706505" cy="922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  <a:endCxn id="11" idx="3"/>
          </p:cNvCxnSpPr>
          <p:nvPr/>
        </p:nvCxnSpPr>
        <p:spPr>
          <a:xfrm flipH="1" flipV="1">
            <a:off x="1366874" y="2102091"/>
            <a:ext cx="1593816" cy="795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0"/>
            <a:endCxn id="10" idx="2"/>
          </p:cNvCxnSpPr>
          <p:nvPr/>
        </p:nvCxnSpPr>
        <p:spPr>
          <a:xfrm flipH="1" flipV="1">
            <a:off x="2331878" y="1559617"/>
            <a:ext cx="1244513" cy="8691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  <a:endCxn id="8" idx="1"/>
          </p:cNvCxnSpPr>
          <p:nvPr/>
        </p:nvCxnSpPr>
        <p:spPr>
          <a:xfrm>
            <a:off x="4192091" y="2897312"/>
            <a:ext cx="869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0"/>
            <a:endCxn id="9" idx="2"/>
          </p:cNvCxnSpPr>
          <p:nvPr/>
        </p:nvCxnSpPr>
        <p:spPr>
          <a:xfrm flipV="1">
            <a:off x="5676881" y="1454820"/>
            <a:ext cx="1400355" cy="973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3"/>
            <a:endCxn id="13" idx="1"/>
          </p:cNvCxnSpPr>
          <p:nvPr/>
        </p:nvCxnSpPr>
        <p:spPr>
          <a:xfrm>
            <a:off x="6292581" y="2897312"/>
            <a:ext cx="1314831" cy="795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192091" y="240414"/>
            <a:ext cx="943221" cy="6534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Transit</a:t>
            </a:r>
            <a:endParaRPr lang="en-US" dirty="0"/>
          </a:p>
        </p:txBody>
      </p:sp>
      <p:cxnSp>
        <p:nvCxnSpPr>
          <p:cNvPr id="37" name="Straight Connector 36"/>
          <p:cNvCxnSpPr>
            <a:stCxn id="7" idx="0"/>
            <a:endCxn id="35" idx="2"/>
          </p:cNvCxnSpPr>
          <p:nvPr/>
        </p:nvCxnSpPr>
        <p:spPr>
          <a:xfrm flipV="1">
            <a:off x="3576391" y="893851"/>
            <a:ext cx="1087311" cy="153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0"/>
            <a:endCxn id="35" idx="2"/>
          </p:cNvCxnSpPr>
          <p:nvPr/>
        </p:nvCxnSpPr>
        <p:spPr>
          <a:xfrm flipH="1" flipV="1">
            <a:off x="4663702" y="893851"/>
            <a:ext cx="1013179" cy="153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54185" y="3308889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6Gbit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91891" y="2428810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5Gbit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898455" y="3021139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2Gbit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623593" y="1712552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Gbit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854346" y="1778109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Gbit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-871845" y="4602023"/>
            <a:ext cx="1001584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AS2 is your largest flow - via PP2 - maybe needs a </a:t>
            </a:r>
            <a:r>
              <a:rPr lang="en-US" dirty="0" smtClean="0">
                <a:solidFill>
                  <a:srgbClr val="FFFF00"/>
                </a:solidFill>
              </a:rPr>
              <a:t>second private peer </a:t>
            </a:r>
            <a:r>
              <a:rPr lang="en-US" dirty="0" smtClean="0"/>
              <a:t>backup on RT2?</a:t>
            </a:r>
          </a:p>
          <a:p>
            <a:pPr algn="r"/>
            <a:r>
              <a:rPr lang="en-US" dirty="0" smtClean="0"/>
              <a:t>AS1 via PP1, configure a backup over EX1 or EX2 for </a:t>
            </a:r>
            <a:r>
              <a:rPr lang="en-US" dirty="0" smtClean="0">
                <a:solidFill>
                  <a:srgbClr val="FFFF00"/>
                </a:solidFill>
              </a:rPr>
              <a:t>deterministic routing</a:t>
            </a:r>
            <a:r>
              <a:rPr lang="en-US" dirty="0" smtClean="0"/>
              <a:t>?</a:t>
            </a:r>
          </a:p>
          <a:p>
            <a:pPr algn="r"/>
            <a:r>
              <a:rPr lang="en-US" dirty="0" smtClean="0"/>
              <a:t>Can you </a:t>
            </a:r>
            <a:r>
              <a:rPr lang="en-US" dirty="0" smtClean="0">
                <a:solidFill>
                  <a:srgbClr val="FFFF00"/>
                </a:solidFill>
              </a:rPr>
              <a:t>move larger peers </a:t>
            </a:r>
            <a:r>
              <a:rPr lang="en-US" dirty="0" smtClean="0"/>
              <a:t>behind EX1 and EX2 onto private peering?</a:t>
            </a:r>
          </a:p>
          <a:p>
            <a:pPr algn="r"/>
            <a:r>
              <a:rPr lang="en-US" dirty="0" smtClean="0"/>
              <a:t>If there is an exchange failure, where will the traffic go? How big a flow should you care about?</a:t>
            </a:r>
          </a:p>
          <a:p>
            <a:pPr algn="r"/>
            <a:r>
              <a:rPr lang="en-US" dirty="0" smtClean="0"/>
              <a:t>If you lose RT2, how will traffic to PP3 and traffic volume via EX2 be delivered?</a:t>
            </a:r>
          </a:p>
          <a:p>
            <a:pPr algn="r"/>
            <a:r>
              <a:rPr lang="en-US" dirty="0" smtClean="0"/>
              <a:t>If you lose RT1, how will traffic volume via PP3 and EX1 be delivered?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619143" y="1495620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Gbit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05295" y="1487205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Gbit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646284" y="2147441"/>
            <a:ext cx="3906916" cy="178550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35000"/>
                </a:schemeClr>
              </a:gs>
              <a:gs pos="80000">
                <a:schemeClr val="accent1">
                  <a:shade val="93000"/>
                  <a:satMod val="130000"/>
                  <a:alpha val="35000"/>
                </a:schemeClr>
              </a:gs>
              <a:gs pos="100000">
                <a:schemeClr val="accent1">
                  <a:shade val="94000"/>
                  <a:satMod val="135000"/>
                  <a:alpha val="3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349715" y="3505884"/>
            <a:ext cx="100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AS12345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22079" y="3635608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72039" y="1897218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AS1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491891" y="536848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peers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431097" y="432051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peers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236225" y="3635608"/>
            <a:ext cx="54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4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Localpref</a:t>
            </a:r>
            <a:r>
              <a:rPr lang="en-US" dirty="0" smtClean="0"/>
              <a:t> – blunt hammer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5788" y="2276462"/>
            <a:ext cx="8444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10.0.0.0/8 </a:t>
            </a:r>
            <a:r>
              <a:rPr lang="en-US" sz="2800" dirty="0" err="1" smtClean="0"/>
              <a:t>Localpref</a:t>
            </a:r>
            <a:r>
              <a:rPr lang="en-US" sz="2800" dirty="0" smtClean="0"/>
              <a:t> 100 via 100 123 </a:t>
            </a:r>
          </a:p>
          <a:p>
            <a:pPr algn="ctr"/>
            <a:r>
              <a:rPr lang="en-US" sz="2800" dirty="0" smtClean="0"/>
              <a:t>10.0.0.0/8 </a:t>
            </a:r>
            <a:r>
              <a:rPr lang="en-US" sz="2800" dirty="0" err="1" smtClean="0"/>
              <a:t>Localpref</a:t>
            </a:r>
            <a:r>
              <a:rPr lang="en-US" sz="2800" dirty="0" smtClean="0"/>
              <a:t> 500 via 300 200 200 200 200 123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843265"/>
            <a:ext cx="619656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link will you prefer ?</a:t>
            </a:r>
          </a:p>
          <a:p>
            <a:r>
              <a:rPr lang="en-US" dirty="0" smtClean="0"/>
              <a:t>AS123 here is trying to shape inbound traffic via AS100. Why ?</a:t>
            </a:r>
          </a:p>
          <a:p>
            <a:r>
              <a:rPr lang="en-US" dirty="0"/>
              <a:t>	</a:t>
            </a:r>
            <a:r>
              <a:rPr lang="en-US" dirty="0" smtClean="0"/>
              <a:t>Higher capacity link ?</a:t>
            </a:r>
          </a:p>
          <a:p>
            <a:r>
              <a:rPr lang="en-US" dirty="0"/>
              <a:t>	</a:t>
            </a:r>
            <a:r>
              <a:rPr lang="en-US" dirty="0" smtClean="0"/>
              <a:t>More reliable ?</a:t>
            </a:r>
          </a:p>
          <a:p>
            <a:endParaRPr lang="en-US" dirty="0" smtClean="0"/>
          </a:p>
          <a:p>
            <a:r>
              <a:rPr lang="en-US" dirty="0" smtClean="0"/>
              <a:t>What should you do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966" y="5619856"/>
            <a:ext cx="89139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Answer: It depends on the </a:t>
            </a:r>
            <a:r>
              <a:rPr lang="en-US" sz="2200" b="1" dirty="0" smtClean="0">
                <a:solidFill>
                  <a:srgbClr val="FF0000"/>
                </a:solidFill>
              </a:rPr>
              <a:t>volume</a:t>
            </a:r>
            <a:r>
              <a:rPr lang="en-US" sz="2200" dirty="0" smtClean="0">
                <a:solidFill>
                  <a:srgbClr val="FF0000"/>
                </a:solidFill>
              </a:rPr>
              <a:t> of traffic</a:t>
            </a:r>
            <a:r>
              <a:rPr lang="en-US" sz="2200" dirty="0" smtClean="0"/>
              <a:t>, </a:t>
            </a:r>
            <a:r>
              <a:rPr lang="en-US" sz="2200" b="1" dirty="0" smtClean="0">
                <a:solidFill>
                  <a:srgbClr val="FFFF00"/>
                </a:solidFill>
              </a:rPr>
              <a:t>cost</a:t>
            </a:r>
            <a:r>
              <a:rPr lang="en-US" sz="2200" dirty="0" smtClean="0">
                <a:solidFill>
                  <a:srgbClr val="FFFF00"/>
                </a:solidFill>
              </a:rPr>
              <a:t> of capacity</a:t>
            </a:r>
            <a:r>
              <a:rPr lang="en-US" sz="2200" dirty="0" smtClean="0"/>
              <a:t>, </a:t>
            </a:r>
            <a:r>
              <a:rPr lang="en-US" sz="2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value</a:t>
            </a:r>
            <a:r>
              <a:rPr lang="en-US" sz="2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of traffic</a:t>
            </a:r>
            <a:endParaRPr lang="en-US" sz="2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4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30851" y="235535"/>
            <a:ext cx="4044697" cy="6001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merican Typewriter"/>
                <a:cs typeface="American Typewriter"/>
              </a:rPr>
              <a:t>ip</a:t>
            </a:r>
            <a:r>
              <a:rPr lang="en-US" sz="1600" dirty="0" smtClean="0">
                <a:latin typeface="American Typewriter"/>
                <a:cs typeface="American Typewriter"/>
              </a:rPr>
              <a:t> as-path access-list 30 permit _7018_</a:t>
            </a:r>
          </a:p>
          <a:p>
            <a:r>
              <a:rPr lang="en-US" sz="1600" dirty="0" err="1" smtClean="0">
                <a:latin typeface="American Typewriter"/>
                <a:cs typeface="American Typewriter"/>
              </a:rPr>
              <a:t>ip</a:t>
            </a:r>
            <a:r>
              <a:rPr lang="en-US" sz="1600" dirty="0" smtClean="0">
                <a:latin typeface="American Typewriter"/>
                <a:cs typeface="American Typewriter"/>
              </a:rPr>
              <a:t> as-path access-list 30 permit _2828_</a:t>
            </a:r>
          </a:p>
          <a:p>
            <a:r>
              <a:rPr lang="en-US" sz="1600" dirty="0" err="1" smtClean="0">
                <a:latin typeface="American Typewriter"/>
                <a:cs typeface="American Typewriter"/>
              </a:rPr>
              <a:t>ip</a:t>
            </a:r>
            <a:r>
              <a:rPr lang="en-US" sz="1600" dirty="0" smtClean="0">
                <a:latin typeface="American Typewriter"/>
                <a:cs typeface="American Typewriter"/>
              </a:rPr>
              <a:t> as-path access-list 30 permit _4323_</a:t>
            </a:r>
          </a:p>
          <a:p>
            <a:r>
              <a:rPr lang="en-US" sz="1600" dirty="0" err="1" smtClean="0">
                <a:latin typeface="American Typewriter"/>
                <a:cs typeface="American Typewriter"/>
              </a:rPr>
              <a:t>ip</a:t>
            </a:r>
            <a:r>
              <a:rPr lang="en-US" sz="1600" dirty="0" smtClean="0">
                <a:latin typeface="American Typewriter"/>
                <a:cs typeface="American Typewriter"/>
              </a:rPr>
              <a:t> as-path access-list 30 permit _3561_</a:t>
            </a:r>
          </a:p>
          <a:p>
            <a:r>
              <a:rPr lang="en-US" sz="1600" dirty="0" err="1" smtClean="0">
                <a:latin typeface="American Typewriter"/>
                <a:cs typeface="American Typewriter"/>
              </a:rPr>
              <a:t>ip</a:t>
            </a:r>
            <a:r>
              <a:rPr lang="en-US" sz="1600" dirty="0" smtClean="0">
                <a:latin typeface="American Typewriter"/>
                <a:cs typeface="American Typewriter"/>
              </a:rPr>
              <a:t> as-path access-list 30 permit _1668_</a:t>
            </a:r>
          </a:p>
          <a:p>
            <a:r>
              <a:rPr lang="en-US" sz="1600" dirty="0" err="1" smtClean="0">
                <a:latin typeface="American Typewriter"/>
                <a:cs typeface="American Typewriter"/>
              </a:rPr>
              <a:t>ip</a:t>
            </a:r>
            <a:r>
              <a:rPr lang="en-US" sz="1600" dirty="0">
                <a:latin typeface="American Typewriter"/>
                <a:cs typeface="American Typewriter"/>
              </a:rPr>
              <a:t> </a:t>
            </a:r>
            <a:r>
              <a:rPr lang="en-US" sz="1600" dirty="0" smtClean="0">
                <a:latin typeface="American Typewriter"/>
                <a:cs typeface="American Typewriter"/>
              </a:rPr>
              <a:t>as-path access-list 40 permit _3330_</a:t>
            </a:r>
          </a:p>
          <a:p>
            <a:endParaRPr lang="en-US" sz="1600" dirty="0" smtClean="0">
              <a:latin typeface="American Typewriter"/>
              <a:cs typeface="American Typewriter"/>
            </a:endParaRPr>
          </a:p>
          <a:p>
            <a:r>
              <a:rPr lang="en-US" sz="1600" dirty="0">
                <a:latin typeface="American Typewriter"/>
                <a:cs typeface="American Typewriter"/>
              </a:rPr>
              <a:t>r</a:t>
            </a:r>
            <a:r>
              <a:rPr lang="en-US" sz="1600" dirty="0" smtClean="0">
                <a:latin typeface="American Typewriter"/>
                <a:cs typeface="American Typewriter"/>
              </a:rPr>
              <a:t>oute-map PEER_EX1 permit 10</a:t>
            </a:r>
          </a:p>
          <a:p>
            <a:r>
              <a:rPr lang="en-US" sz="1600" dirty="0">
                <a:latin typeface="American Typewriter"/>
                <a:cs typeface="American Typewriter"/>
              </a:rPr>
              <a:t> </a:t>
            </a:r>
            <a:r>
              <a:rPr lang="en-US" sz="1600" dirty="0" smtClean="0">
                <a:latin typeface="American Typewriter"/>
                <a:cs typeface="American Typewriter"/>
              </a:rPr>
              <a:t> match as-path 30</a:t>
            </a:r>
          </a:p>
          <a:p>
            <a:r>
              <a:rPr lang="en-US" sz="1600" dirty="0">
                <a:latin typeface="American Typewriter"/>
                <a:cs typeface="American Typewriter"/>
              </a:rPr>
              <a:t> </a:t>
            </a:r>
            <a:r>
              <a:rPr lang="en-US" sz="1600" dirty="0" smtClean="0">
                <a:latin typeface="American Typewriter"/>
                <a:cs typeface="American Typewriter"/>
              </a:rPr>
              <a:t> set local-preference 300</a:t>
            </a:r>
          </a:p>
          <a:p>
            <a:r>
              <a:rPr lang="en-US" sz="1600" dirty="0" smtClean="0">
                <a:latin typeface="American Typewriter"/>
                <a:cs typeface="American Typewriter"/>
              </a:rPr>
              <a:t>route-map PEER_EX1 permit 15</a:t>
            </a:r>
          </a:p>
          <a:p>
            <a:r>
              <a:rPr lang="en-US" sz="1600" dirty="0">
                <a:latin typeface="American Typewriter"/>
                <a:cs typeface="American Typewriter"/>
              </a:rPr>
              <a:t> </a:t>
            </a:r>
            <a:r>
              <a:rPr lang="en-US" sz="1600" dirty="0" smtClean="0">
                <a:latin typeface="American Typewriter"/>
                <a:cs typeface="American Typewriter"/>
              </a:rPr>
              <a:t> match as-path 40</a:t>
            </a:r>
          </a:p>
          <a:p>
            <a:r>
              <a:rPr lang="en-US" sz="1600" dirty="0">
                <a:latin typeface="American Typewriter"/>
                <a:cs typeface="American Typewriter"/>
              </a:rPr>
              <a:t> </a:t>
            </a:r>
            <a:r>
              <a:rPr lang="en-US" sz="1600" dirty="0" smtClean="0">
                <a:latin typeface="American Typewriter"/>
                <a:cs typeface="American Typewriter"/>
              </a:rPr>
              <a:t> set local-preference 200</a:t>
            </a:r>
          </a:p>
          <a:p>
            <a:r>
              <a:rPr lang="en-US" sz="1600" dirty="0">
                <a:latin typeface="American Typewriter"/>
                <a:cs typeface="American Typewriter"/>
              </a:rPr>
              <a:t>r</a:t>
            </a:r>
            <a:r>
              <a:rPr lang="en-US" sz="1600" dirty="0" smtClean="0">
                <a:latin typeface="American Typewriter"/>
                <a:cs typeface="American Typewriter"/>
              </a:rPr>
              <a:t>oute-map PEER_EX1 permit 20</a:t>
            </a:r>
          </a:p>
          <a:p>
            <a:r>
              <a:rPr lang="en-US" sz="1600" dirty="0">
                <a:latin typeface="American Typewriter"/>
                <a:cs typeface="American Typewriter"/>
              </a:rPr>
              <a:t> </a:t>
            </a:r>
            <a:r>
              <a:rPr lang="en-US" sz="1600" dirty="0" smtClean="0">
                <a:latin typeface="American Typewriter"/>
                <a:cs typeface="American Typewriter"/>
              </a:rPr>
              <a:t> set local-preference 150</a:t>
            </a:r>
          </a:p>
          <a:p>
            <a:endParaRPr lang="en-US" sz="1600" dirty="0">
              <a:latin typeface="American Typewriter"/>
              <a:cs typeface="American Typewriter"/>
            </a:endParaRPr>
          </a:p>
          <a:p>
            <a:r>
              <a:rPr lang="en-US" sz="1600" dirty="0">
                <a:latin typeface="American Typewriter"/>
                <a:cs typeface="American Typewriter"/>
              </a:rPr>
              <a:t>r</a:t>
            </a:r>
            <a:r>
              <a:rPr lang="en-US" sz="1600" dirty="0" smtClean="0">
                <a:latin typeface="American Typewriter"/>
                <a:cs typeface="American Typewriter"/>
              </a:rPr>
              <a:t>oute-map PEER_EX2 permit 10</a:t>
            </a:r>
          </a:p>
          <a:p>
            <a:r>
              <a:rPr lang="en-US" sz="1600" dirty="0">
                <a:latin typeface="American Typewriter"/>
                <a:cs typeface="American Typewriter"/>
              </a:rPr>
              <a:t> </a:t>
            </a:r>
            <a:r>
              <a:rPr lang="en-US" sz="1600" dirty="0" smtClean="0">
                <a:latin typeface="American Typewriter"/>
                <a:cs typeface="American Typewriter"/>
              </a:rPr>
              <a:t> match as-path 40</a:t>
            </a:r>
          </a:p>
          <a:p>
            <a:r>
              <a:rPr lang="en-US" sz="1600" dirty="0">
                <a:latin typeface="American Typewriter"/>
                <a:cs typeface="American Typewriter"/>
              </a:rPr>
              <a:t> </a:t>
            </a:r>
            <a:r>
              <a:rPr lang="en-US" sz="1600" dirty="0" smtClean="0">
                <a:latin typeface="American Typewriter"/>
                <a:cs typeface="American Typewriter"/>
              </a:rPr>
              <a:t> set local-preference 300</a:t>
            </a:r>
          </a:p>
          <a:p>
            <a:r>
              <a:rPr lang="en-US" sz="1600" dirty="0">
                <a:latin typeface="American Typewriter"/>
                <a:cs typeface="American Typewriter"/>
              </a:rPr>
              <a:t>r</a:t>
            </a:r>
            <a:r>
              <a:rPr lang="en-US" sz="1600" dirty="0" smtClean="0">
                <a:latin typeface="American Typewriter"/>
                <a:cs typeface="American Typewriter"/>
              </a:rPr>
              <a:t>oute-map PEER_EX2 permit 15</a:t>
            </a:r>
          </a:p>
          <a:p>
            <a:r>
              <a:rPr lang="en-US" sz="1600" dirty="0">
                <a:latin typeface="American Typewriter"/>
                <a:cs typeface="American Typewriter"/>
              </a:rPr>
              <a:t> </a:t>
            </a:r>
            <a:r>
              <a:rPr lang="en-US" sz="1600" dirty="0" smtClean="0">
                <a:latin typeface="American Typewriter"/>
                <a:cs typeface="American Typewriter"/>
              </a:rPr>
              <a:t> match as-path 30</a:t>
            </a:r>
          </a:p>
          <a:p>
            <a:r>
              <a:rPr lang="en-US" sz="1600" dirty="0">
                <a:latin typeface="American Typewriter"/>
                <a:cs typeface="American Typewriter"/>
              </a:rPr>
              <a:t> </a:t>
            </a:r>
            <a:r>
              <a:rPr lang="en-US" sz="1600" dirty="0" smtClean="0">
                <a:latin typeface="American Typewriter"/>
                <a:cs typeface="American Typewriter"/>
              </a:rPr>
              <a:t> set local-preference 200</a:t>
            </a:r>
          </a:p>
          <a:p>
            <a:r>
              <a:rPr lang="en-US" sz="1600" dirty="0">
                <a:latin typeface="American Typewriter"/>
                <a:cs typeface="American Typewriter"/>
              </a:rPr>
              <a:t>r</a:t>
            </a:r>
            <a:r>
              <a:rPr lang="en-US" sz="1600" dirty="0" smtClean="0">
                <a:latin typeface="American Typewriter"/>
                <a:cs typeface="American Typewriter"/>
              </a:rPr>
              <a:t>oute-map PEER_EX2 permit 20</a:t>
            </a:r>
          </a:p>
          <a:p>
            <a:r>
              <a:rPr lang="en-US" sz="1600" dirty="0">
                <a:latin typeface="American Typewriter"/>
                <a:cs typeface="American Typewriter"/>
              </a:rPr>
              <a:t> </a:t>
            </a:r>
            <a:r>
              <a:rPr lang="en-US" sz="1600" dirty="0" smtClean="0">
                <a:latin typeface="American Typewriter"/>
                <a:cs typeface="American Typewriter"/>
              </a:rPr>
              <a:t> set local-preference 150</a:t>
            </a:r>
            <a:endParaRPr lang="en-US" sz="1600" dirty="0"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08" y="235535"/>
            <a:ext cx="3497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Configuration Example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242616"/>
            <a:ext cx="29913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flows are in ASNs</a:t>
            </a:r>
          </a:p>
          <a:p>
            <a:r>
              <a:rPr lang="en-US" dirty="0" smtClean="0"/>
              <a:t>Listed in as-path 30 and 40</a:t>
            </a:r>
          </a:p>
          <a:p>
            <a:endParaRPr lang="en-US" dirty="0"/>
          </a:p>
          <a:p>
            <a:r>
              <a:rPr lang="en-US" dirty="0" smtClean="0"/>
              <a:t>Deterministic exits configured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97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Mainly outbound – Many POPs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hot potato routing to best effect</a:t>
            </a:r>
          </a:p>
          <a:p>
            <a:pPr lvl="1"/>
            <a:r>
              <a:rPr lang="en-US" dirty="0" smtClean="0"/>
              <a:t>Nearest exit routing</a:t>
            </a:r>
          </a:p>
          <a:p>
            <a:pPr lvl="1"/>
            <a:r>
              <a:rPr lang="en-US" dirty="0" smtClean="0"/>
              <a:t>Understand who your top traffic sinks are and peer at all POPs</a:t>
            </a:r>
          </a:p>
          <a:p>
            <a:pPr lvl="1"/>
            <a:r>
              <a:rPr lang="en-US" dirty="0" smtClean="0"/>
              <a:t>Ignore MEDs from others – unless you want to carry the traffic on your backbone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4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27267" y="2261710"/>
            <a:ext cx="1231401" cy="9370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Berlin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27757" y="2261710"/>
            <a:ext cx="1231401" cy="9370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Frankfurt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729406" y="634283"/>
            <a:ext cx="844583" cy="6534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DECIX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984048" y="739080"/>
            <a:ext cx="628813" cy="65343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BCIX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04638" y="1608272"/>
            <a:ext cx="628813" cy="65343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AS1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91949" y="3326455"/>
            <a:ext cx="628813" cy="65343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573989" y="3198713"/>
            <a:ext cx="628813" cy="65343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AS1</a:t>
            </a:r>
            <a:endParaRPr lang="en-US" dirty="0"/>
          </a:p>
        </p:txBody>
      </p:sp>
      <p:cxnSp>
        <p:nvCxnSpPr>
          <p:cNvPr id="14" name="Straight Connector 13"/>
          <p:cNvCxnSpPr>
            <a:stCxn id="7" idx="1"/>
            <a:endCxn id="12" idx="3"/>
          </p:cNvCxnSpPr>
          <p:nvPr/>
        </p:nvCxnSpPr>
        <p:spPr>
          <a:xfrm flipH="1">
            <a:off x="1220762" y="2730212"/>
            <a:ext cx="1706505" cy="922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1"/>
            <a:endCxn id="11" idx="3"/>
          </p:cNvCxnSpPr>
          <p:nvPr/>
        </p:nvCxnSpPr>
        <p:spPr>
          <a:xfrm flipH="1" flipV="1">
            <a:off x="1333451" y="1934991"/>
            <a:ext cx="1593816" cy="7952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  <a:endCxn id="10" idx="2"/>
          </p:cNvCxnSpPr>
          <p:nvPr/>
        </p:nvCxnSpPr>
        <p:spPr>
          <a:xfrm flipH="1" flipV="1">
            <a:off x="2298455" y="1392517"/>
            <a:ext cx="1244513" cy="8691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3"/>
            <a:endCxn id="8" idx="1"/>
          </p:cNvCxnSpPr>
          <p:nvPr/>
        </p:nvCxnSpPr>
        <p:spPr>
          <a:xfrm>
            <a:off x="4158668" y="2730212"/>
            <a:ext cx="869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9" idx="2"/>
          </p:cNvCxnSpPr>
          <p:nvPr/>
        </p:nvCxnSpPr>
        <p:spPr>
          <a:xfrm flipV="1">
            <a:off x="5643458" y="1287720"/>
            <a:ext cx="1508240" cy="973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3"/>
            <a:endCxn id="13" idx="1"/>
          </p:cNvCxnSpPr>
          <p:nvPr/>
        </p:nvCxnSpPr>
        <p:spPr>
          <a:xfrm>
            <a:off x="6259158" y="2730212"/>
            <a:ext cx="1314831" cy="795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158668" y="73314"/>
            <a:ext cx="943221" cy="6534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Transit</a:t>
            </a:r>
            <a:endParaRPr lang="en-US" dirty="0"/>
          </a:p>
        </p:txBody>
      </p:sp>
      <p:cxnSp>
        <p:nvCxnSpPr>
          <p:cNvPr id="21" name="Straight Connector 20"/>
          <p:cNvCxnSpPr>
            <a:stCxn id="7" idx="0"/>
            <a:endCxn id="20" idx="2"/>
          </p:cNvCxnSpPr>
          <p:nvPr/>
        </p:nvCxnSpPr>
        <p:spPr>
          <a:xfrm flipV="1">
            <a:off x="3542968" y="726751"/>
            <a:ext cx="1087311" cy="153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0"/>
            <a:endCxn id="20" idx="2"/>
          </p:cNvCxnSpPr>
          <p:nvPr/>
        </p:nvCxnSpPr>
        <p:spPr>
          <a:xfrm flipH="1" flipV="1">
            <a:off x="4630279" y="726751"/>
            <a:ext cx="1013179" cy="153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20762" y="3141789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6Gbit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58468" y="2261710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5Gbit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65032" y="2854039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2Gbit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90170" y="1545452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6Gbit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820923" y="1611009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4Gbit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85720" y="1328520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7Gbit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971872" y="1320105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Gbit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262498" y="4578184"/>
            <a:ext cx="100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AS12345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923429" y="3820357"/>
            <a:ext cx="1301714" cy="9370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Amsterdam</a:t>
            </a:r>
            <a:endParaRPr lang="en-US" dirty="0"/>
          </a:p>
        </p:txBody>
      </p:sp>
      <p:cxnSp>
        <p:nvCxnSpPr>
          <p:cNvPr id="45" name="Straight Connector 44"/>
          <p:cNvCxnSpPr>
            <a:stCxn id="7" idx="2"/>
            <a:endCxn id="42" idx="0"/>
          </p:cNvCxnSpPr>
          <p:nvPr/>
        </p:nvCxnSpPr>
        <p:spPr>
          <a:xfrm>
            <a:off x="3542968" y="3198713"/>
            <a:ext cx="1031318" cy="621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2" idx="0"/>
            <a:endCxn id="8" idx="2"/>
          </p:cNvCxnSpPr>
          <p:nvPr/>
        </p:nvCxnSpPr>
        <p:spPr>
          <a:xfrm flipV="1">
            <a:off x="4574286" y="3198713"/>
            <a:ext cx="1069172" cy="621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2222887" y="4809085"/>
            <a:ext cx="628813" cy="65343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AS1</a:t>
            </a:r>
            <a:endParaRPr lang="en-US" dirty="0"/>
          </a:p>
        </p:txBody>
      </p:sp>
      <p:cxnSp>
        <p:nvCxnSpPr>
          <p:cNvPr id="54" name="Straight Connector 53"/>
          <p:cNvCxnSpPr>
            <a:stCxn id="52" idx="3"/>
            <a:endCxn id="42" idx="1"/>
          </p:cNvCxnSpPr>
          <p:nvPr/>
        </p:nvCxnSpPr>
        <p:spPr>
          <a:xfrm flipV="1">
            <a:off x="2851700" y="4288859"/>
            <a:ext cx="1071729" cy="8469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090777" y="4862019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2Gbit</a:t>
            </a:r>
            <a:endParaRPr lang="en-US" dirty="0"/>
          </a:p>
        </p:txBody>
      </p:sp>
      <p:sp>
        <p:nvSpPr>
          <p:cNvPr id="58" name="Rounded Rectangle 57"/>
          <p:cNvSpPr/>
          <p:nvPr/>
        </p:nvSpPr>
        <p:spPr>
          <a:xfrm>
            <a:off x="5834339" y="5060267"/>
            <a:ext cx="628813" cy="65343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AS2</a:t>
            </a:r>
            <a:endParaRPr lang="en-US" dirty="0"/>
          </a:p>
        </p:txBody>
      </p:sp>
      <p:cxnSp>
        <p:nvCxnSpPr>
          <p:cNvPr id="60" name="Straight Connector 59"/>
          <p:cNvCxnSpPr>
            <a:stCxn id="58" idx="1"/>
            <a:endCxn id="42" idx="2"/>
          </p:cNvCxnSpPr>
          <p:nvPr/>
        </p:nvCxnSpPr>
        <p:spPr>
          <a:xfrm flipH="1" flipV="1">
            <a:off x="4574286" y="4757360"/>
            <a:ext cx="1260053" cy="6296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5262498" y="3511121"/>
            <a:ext cx="2311491" cy="12979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151698" y="4674139"/>
            <a:ext cx="1917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capacity</a:t>
            </a:r>
          </a:p>
          <a:p>
            <a:r>
              <a:rPr lang="en-US" dirty="0" smtClean="0"/>
              <a:t>likely more $ than</a:t>
            </a:r>
          </a:p>
          <a:p>
            <a:r>
              <a:rPr lang="en-US" dirty="0" smtClean="0"/>
              <a:t>local handoff</a:t>
            </a:r>
            <a:endParaRPr lang="en-US" dirty="0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1220762" y="4288859"/>
            <a:ext cx="2758660" cy="658657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0443" y="4579135"/>
            <a:ext cx="1933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lose a POP</a:t>
            </a:r>
          </a:p>
          <a:p>
            <a:r>
              <a:rPr lang="en-US" dirty="0" smtClean="0"/>
              <a:t>does the traffic</a:t>
            </a:r>
          </a:p>
          <a:p>
            <a:r>
              <a:rPr lang="en-US" dirty="0" smtClean="0"/>
              <a:t>go away or move?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122069" y="5317799"/>
            <a:ext cx="6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8Gbit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0443" y="5841409"/>
            <a:ext cx="756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understand your top flows, you will cope with traffic growth and failures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7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routing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546" y="16077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Local Preference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AS PATH length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Lowest Origin Type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Lowest MED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Prefer </a:t>
            </a:r>
            <a:r>
              <a:rPr lang="en-US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eBGP</a:t>
            </a:r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paths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Lowest IGP Metric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Oldest route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7226" y="2261399"/>
            <a:ext cx="4080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flows should leave your network</a:t>
            </a:r>
            <a:br>
              <a:rPr lang="en-US" dirty="0" smtClean="0"/>
            </a:br>
            <a:r>
              <a:rPr lang="en-US" dirty="0" smtClean="0"/>
              <a:t>via </a:t>
            </a:r>
            <a:r>
              <a:rPr lang="en-US" dirty="0" smtClean="0">
                <a:solidFill>
                  <a:srgbClr val="FFFF00"/>
                </a:solidFill>
              </a:rPr>
              <a:t>deterministic means</a:t>
            </a:r>
            <a:r>
              <a:rPr lang="en-US" dirty="0" smtClean="0"/>
              <a:t>, and not left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BGP Best Path selection (or to chance).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2020" y="3559839"/>
            <a:ext cx="506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are relying on oldest route to make the decision, you risk traffic taking </a:t>
            </a:r>
            <a:r>
              <a:rPr lang="en-US" dirty="0" smtClean="0">
                <a:solidFill>
                  <a:srgbClr val="FFFF00"/>
                </a:solidFill>
              </a:rPr>
              <a:t>unpredictable routes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9099" y="4923726"/>
            <a:ext cx="4646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oldest routes do break the</a:t>
            </a:r>
            <a:br>
              <a:rPr lang="en-US" dirty="0" smtClean="0"/>
            </a:br>
            <a:r>
              <a:rPr lang="en-US" dirty="0" smtClean="0"/>
              <a:t> ‘</a:t>
            </a:r>
            <a:r>
              <a:rPr lang="en-US" dirty="0" smtClean="0">
                <a:solidFill>
                  <a:srgbClr val="FF0000"/>
                </a:solidFill>
              </a:rPr>
              <a:t>flapping sessions</a:t>
            </a:r>
            <a:r>
              <a:rPr lang="en-US" dirty="0" smtClean="0"/>
              <a:t>’ problem.  You need to monitor and manage your top flows constantly.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5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Inbound traffic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55" y="1600200"/>
            <a:ext cx="8752155" cy="4525963"/>
          </a:xfrm>
        </p:spPr>
        <p:txBody>
          <a:bodyPr/>
          <a:lstStyle/>
          <a:p>
            <a:r>
              <a:rPr lang="en-US" dirty="0" smtClean="0"/>
              <a:t>Much harder</a:t>
            </a:r>
          </a:p>
          <a:p>
            <a:pPr lvl="1"/>
            <a:r>
              <a:rPr lang="en-US" dirty="0" smtClean="0"/>
              <a:t>Trick others’ Best Path calculations</a:t>
            </a:r>
          </a:p>
          <a:p>
            <a:pPr lvl="1"/>
            <a:r>
              <a:rPr lang="en-US" dirty="0" smtClean="0"/>
              <a:t>You do not administrate origin party router</a:t>
            </a:r>
          </a:p>
          <a:p>
            <a:r>
              <a:rPr lang="en-US" dirty="0" smtClean="0"/>
              <a:t>But remember…</a:t>
            </a:r>
          </a:p>
          <a:p>
            <a:pPr lvl="1"/>
            <a:r>
              <a:rPr lang="en-US" dirty="0" smtClean="0"/>
              <a:t>Largest flows come from a </a:t>
            </a:r>
            <a:r>
              <a:rPr lang="en-US" dirty="0" smtClean="0">
                <a:solidFill>
                  <a:srgbClr val="008000"/>
                </a:solidFill>
              </a:rPr>
              <a:t>small number of networks</a:t>
            </a:r>
          </a:p>
          <a:p>
            <a:pPr lvl="1"/>
            <a:r>
              <a:rPr lang="en-US" dirty="0" smtClean="0"/>
              <a:t>Content networks want to deliver traffic to you as well as possible!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0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31AC-D1A2-0A46-A02B-E6BDE73E9CE7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613445810_2249c2d193_b.jpg"/>
          <p:cNvPicPr>
            <a:picLocks noChangeAspect="1"/>
          </p:cNvPicPr>
          <p:nvPr/>
        </p:nvPicPr>
        <p:blipFill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328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243" y="443844"/>
            <a:ext cx="4992519" cy="584776"/>
          </a:xfrm>
          <a:prstGeom prst="rect">
            <a:avLst/>
          </a:prstGeom>
          <a:solidFill>
            <a:schemeClr val="bg1">
              <a:lumMod val="85000"/>
              <a:lumOff val="15000"/>
              <a:alpha val="66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Why do Traffic Engineering?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60625" y="2507237"/>
            <a:ext cx="4222889" cy="461665"/>
          </a:xfrm>
          <a:prstGeom prst="rect">
            <a:avLst/>
          </a:prstGeom>
          <a:solidFill>
            <a:schemeClr val="bg1">
              <a:lumMod val="75000"/>
              <a:lumOff val="25000"/>
              <a:alpha val="66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Manage your capacity demands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60625" y="3165849"/>
            <a:ext cx="4222889" cy="461665"/>
          </a:xfrm>
          <a:prstGeom prst="rect">
            <a:avLst/>
          </a:prstGeom>
          <a:solidFill>
            <a:schemeClr val="bg1">
              <a:lumMod val="75000"/>
              <a:lumOff val="25000"/>
              <a:alpha val="66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Ensure service quality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60625" y="3934698"/>
            <a:ext cx="4222889" cy="461665"/>
          </a:xfrm>
          <a:prstGeom prst="rect">
            <a:avLst/>
          </a:prstGeom>
          <a:solidFill>
            <a:schemeClr val="bg1">
              <a:lumMod val="75000"/>
              <a:lumOff val="25000"/>
              <a:alpha val="66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Recover from Failures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0625" y="4563476"/>
            <a:ext cx="4222889" cy="461665"/>
          </a:xfrm>
          <a:prstGeom prst="rect">
            <a:avLst/>
          </a:prstGeom>
          <a:solidFill>
            <a:schemeClr val="bg1">
              <a:lumMod val="75000"/>
              <a:lumOff val="25000"/>
              <a:alpha val="66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Manage service/circuit costs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61191" y="5295338"/>
            <a:ext cx="4222889" cy="461665"/>
          </a:xfrm>
          <a:prstGeom prst="rect">
            <a:avLst/>
          </a:prstGeom>
          <a:solidFill>
            <a:schemeClr val="bg1">
              <a:lumMod val="75000"/>
              <a:lumOff val="25000"/>
              <a:alpha val="66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Handle traffic growth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861697"/>
            <a:ext cx="34065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James </a:t>
            </a:r>
            <a:r>
              <a:rPr lang="en-US" sz="1000" dirty="0" err="1" smtClean="0"/>
              <a:t>Cridland</a:t>
            </a:r>
            <a:r>
              <a:rPr lang="en-US" sz="1000" dirty="0" smtClean="0"/>
              <a:t> http://</a:t>
            </a:r>
            <a:r>
              <a:rPr lang="en-US" sz="1000" dirty="0" err="1" smtClean="0"/>
              <a:t>www.flickr.com</a:t>
            </a:r>
            <a:r>
              <a:rPr lang="en-US" sz="1000" dirty="0" smtClean="0"/>
              <a:t>/photos/</a:t>
            </a:r>
            <a:r>
              <a:rPr lang="en-US" sz="1000" dirty="0" err="1" smtClean="0"/>
              <a:t>jamescridland</a:t>
            </a:r>
            <a:r>
              <a:rPr lang="en-US" sz="1000" dirty="0" smtClean="0"/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551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Announcements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124065" y="1600200"/>
            <a:ext cx="48526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Shortest prefix</a:t>
            </a:r>
          </a:p>
          <a:p>
            <a:pPr lvl="1"/>
            <a:r>
              <a:rPr lang="en-US" sz="2400" dirty="0" smtClean="0"/>
              <a:t>Local Preference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AS PATH length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Lowest Origin Type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Lowest MED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Prefer </a:t>
            </a:r>
            <a:r>
              <a:rPr lang="en-US" sz="24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eBGP</a:t>
            </a:r>
            <a:r>
              <a:rPr lang="en-US" sz="24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paths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Lowest IGP Metric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Oldest route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 rot="870604">
            <a:off x="942735" y="2299826"/>
            <a:ext cx="1928887" cy="3077876"/>
          </a:xfrm>
          <a:custGeom>
            <a:avLst/>
            <a:gdLst>
              <a:gd name="connsiteX0" fmla="*/ 0 w 3296130"/>
              <a:gd name="connsiteY0" fmla="*/ 411909 h 3581320"/>
              <a:gd name="connsiteX1" fmla="*/ 331781 w 3296130"/>
              <a:gd name="connsiteY1" fmla="*/ 389025 h 3581320"/>
              <a:gd name="connsiteX2" fmla="*/ 1201276 w 3296130"/>
              <a:gd name="connsiteY2" fmla="*/ 160187 h 3581320"/>
              <a:gd name="connsiteX3" fmla="*/ 1384328 w 3296130"/>
              <a:gd name="connsiteY3" fmla="*/ 114419 h 3581320"/>
              <a:gd name="connsiteX4" fmla="*/ 1578820 w 3296130"/>
              <a:gd name="connsiteY4" fmla="*/ 57209 h 3581320"/>
              <a:gd name="connsiteX5" fmla="*/ 1704668 w 3296130"/>
              <a:gd name="connsiteY5" fmla="*/ 34325 h 3581320"/>
              <a:gd name="connsiteX6" fmla="*/ 1784753 w 3296130"/>
              <a:gd name="connsiteY6" fmla="*/ 11442 h 3581320"/>
              <a:gd name="connsiteX7" fmla="*/ 1830516 w 3296130"/>
              <a:gd name="connsiteY7" fmla="*/ 0 h 3581320"/>
              <a:gd name="connsiteX8" fmla="*/ 1624583 w 3296130"/>
              <a:gd name="connsiteY8" fmla="*/ 480560 h 3581320"/>
              <a:gd name="connsiteX9" fmla="*/ 1132632 w 3296130"/>
              <a:gd name="connsiteY9" fmla="*/ 1201401 h 3581320"/>
              <a:gd name="connsiteX10" fmla="*/ 743647 w 3296130"/>
              <a:gd name="connsiteY10" fmla="*/ 1819265 h 3581320"/>
              <a:gd name="connsiteX11" fmla="*/ 560595 w 3296130"/>
              <a:gd name="connsiteY11" fmla="*/ 2093871 h 3581320"/>
              <a:gd name="connsiteX12" fmla="*/ 537714 w 3296130"/>
              <a:gd name="connsiteY12" fmla="*/ 2151080 h 3581320"/>
              <a:gd name="connsiteX13" fmla="*/ 514832 w 3296130"/>
              <a:gd name="connsiteY13" fmla="*/ 2185406 h 3581320"/>
              <a:gd name="connsiteX14" fmla="*/ 652121 w 3296130"/>
              <a:gd name="connsiteY14" fmla="*/ 2151080 h 3581320"/>
              <a:gd name="connsiteX15" fmla="*/ 1670346 w 3296130"/>
              <a:gd name="connsiteY15" fmla="*/ 1556101 h 3581320"/>
              <a:gd name="connsiteX16" fmla="*/ 2597044 w 3296130"/>
              <a:gd name="connsiteY16" fmla="*/ 1075540 h 3581320"/>
              <a:gd name="connsiteX17" fmla="*/ 2894503 w 3296130"/>
              <a:gd name="connsiteY17" fmla="*/ 926795 h 3581320"/>
              <a:gd name="connsiteX18" fmla="*/ 3180522 w 3296130"/>
              <a:gd name="connsiteY18" fmla="*/ 789492 h 3581320"/>
              <a:gd name="connsiteX19" fmla="*/ 3272047 w 3296130"/>
              <a:gd name="connsiteY19" fmla="*/ 766608 h 3581320"/>
              <a:gd name="connsiteX20" fmla="*/ 3294929 w 3296130"/>
              <a:gd name="connsiteY20" fmla="*/ 789492 h 3581320"/>
              <a:gd name="connsiteX21" fmla="*/ 2700011 w 3296130"/>
              <a:gd name="connsiteY21" fmla="*/ 1441681 h 3581320"/>
              <a:gd name="connsiteX22" fmla="*/ 2299586 w 3296130"/>
              <a:gd name="connsiteY22" fmla="*/ 1887916 h 3581320"/>
              <a:gd name="connsiteX23" fmla="*/ 1521616 w 3296130"/>
              <a:gd name="connsiteY23" fmla="*/ 2849037 h 3581320"/>
              <a:gd name="connsiteX24" fmla="*/ 1269920 w 3296130"/>
              <a:gd name="connsiteY24" fmla="*/ 3169411 h 3581320"/>
              <a:gd name="connsiteX25" fmla="*/ 1178395 w 3296130"/>
              <a:gd name="connsiteY25" fmla="*/ 3283830 h 3581320"/>
              <a:gd name="connsiteX26" fmla="*/ 1132632 w 3296130"/>
              <a:gd name="connsiteY26" fmla="*/ 3341040 h 3581320"/>
              <a:gd name="connsiteX27" fmla="*/ 1109750 w 3296130"/>
              <a:gd name="connsiteY27" fmla="*/ 3363924 h 3581320"/>
              <a:gd name="connsiteX28" fmla="*/ 1452972 w 3296130"/>
              <a:gd name="connsiteY28" fmla="*/ 3249505 h 3581320"/>
              <a:gd name="connsiteX29" fmla="*/ 1841957 w 3296130"/>
              <a:gd name="connsiteY29" fmla="*/ 3112202 h 3581320"/>
              <a:gd name="connsiteX30" fmla="*/ 2425434 w 3296130"/>
              <a:gd name="connsiteY30" fmla="*/ 2860479 h 3581320"/>
              <a:gd name="connsiteX31" fmla="*/ 2688570 w 3296130"/>
              <a:gd name="connsiteY31" fmla="*/ 2711734 h 3581320"/>
              <a:gd name="connsiteX32" fmla="*/ 3031792 w 3296130"/>
              <a:gd name="connsiteY32" fmla="*/ 2540106 h 3581320"/>
              <a:gd name="connsiteX33" fmla="*/ 3111877 w 3296130"/>
              <a:gd name="connsiteY33" fmla="*/ 2551548 h 3581320"/>
              <a:gd name="connsiteX34" fmla="*/ 3077555 w 3296130"/>
              <a:gd name="connsiteY34" fmla="*/ 2631641 h 3581320"/>
              <a:gd name="connsiteX35" fmla="*/ 2802978 w 3296130"/>
              <a:gd name="connsiteY35" fmla="*/ 2986340 h 3581320"/>
              <a:gd name="connsiteX36" fmla="*/ 2539841 w 3296130"/>
              <a:gd name="connsiteY36" fmla="*/ 3386808 h 3581320"/>
              <a:gd name="connsiteX37" fmla="*/ 2516959 w 3296130"/>
              <a:gd name="connsiteY37" fmla="*/ 3466901 h 3581320"/>
              <a:gd name="connsiteX38" fmla="*/ 2505519 w 3296130"/>
              <a:gd name="connsiteY38" fmla="*/ 3524111 h 3581320"/>
              <a:gd name="connsiteX39" fmla="*/ 2505519 w 3296130"/>
              <a:gd name="connsiteY39" fmla="*/ 3581320 h 358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296130" h="3581320">
                <a:moveTo>
                  <a:pt x="0" y="411909"/>
                </a:moveTo>
                <a:cubicBezTo>
                  <a:pt x="110594" y="404281"/>
                  <a:pt x="222433" y="407252"/>
                  <a:pt x="331781" y="389025"/>
                </a:cubicBezTo>
                <a:cubicBezTo>
                  <a:pt x="912048" y="292304"/>
                  <a:pt x="759558" y="293744"/>
                  <a:pt x="1201276" y="160187"/>
                </a:cubicBezTo>
                <a:cubicBezTo>
                  <a:pt x="1261480" y="141984"/>
                  <a:pt x="1323649" y="130970"/>
                  <a:pt x="1384328" y="114419"/>
                </a:cubicBezTo>
                <a:cubicBezTo>
                  <a:pt x="1449524" y="96636"/>
                  <a:pt x="1513261" y="73601"/>
                  <a:pt x="1578820" y="57209"/>
                </a:cubicBezTo>
                <a:cubicBezTo>
                  <a:pt x="1620184" y="46867"/>
                  <a:pt x="1663046" y="43575"/>
                  <a:pt x="1704668" y="34325"/>
                </a:cubicBezTo>
                <a:cubicBezTo>
                  <a:pt x="1731770" y="28302"/>
                  <a:pt x="1757968" y="18748"/>
                  <a:pt x="1784753" y="11442"/>
                </a:cubicBezTo>
                <a:cubicBezTo>
                  <a:pt x="1799923" y="7304"/>
                  <a:pt x="1815262" y="3814"/>
                  <a:pt x="1830516" y="0"/>
                </a:cubicBezTo>
                <a:cubicBezTo>
                  <a:pt x="1794595" y="269428"/>
                  <a:pt x="1831291" y="165209"/>
                  <a:pt x="1624583" y="480560"/>
                </a:cubicBezTo>
                <a:cubicBezTo>
                  <a:pt x="1465106" y="723855"/>
                  <a:pt x="1287618" y="955221"/>
                  <a:pt x="1132632" y="1201401"/>
                </a:cubicBezTo>
                <a:cubicBezTo>
                  <a:pt x="1002970" y="1407356"/>
                  <a:pt x="889660" y="1624561"/>
                  <a:pt x="743647" y="1819265"/>
                </a:cubicBezTo>
                <a:cubicBezTo>
                  <a:pt x="645848" y="1949676"/>
                  <a:pt x="635275" y="1952794"/>
                  <a:pt x="560595" y="2093871"/>
                </a:cubicBezTo>
                <a:cubicBezTo>
                  <a:pt x="550986" y="2112023"/>
                  <a:pt x="546898" y="2132710"/>
                  <a:pt x="537714" y="2151080"/>
                </a:cubicBezTo>
                <a:cubicBezTo>
                  <a:pt x="531565" y="2163380"/>
                  <a:pt x="501081" y="2185406"/>
                  <a:pt x="514832" y="2185406"/>
                </a:cubicBezTo>
                <a:cubicBezTo>
                  <a:pt x="562004" y="2185406"/>
                  <a:pt x="606358" y="2162522"/>
                  <a:pt x="652121" y="2151080"/>
                </a:cubicBezTo>
                <a:cubicBezTo>
                  <a:pt x="1081649" y="1894989"/>
                  <a:pt x="1260417" y="1782665"/>
                  <a:pt x="1670346" y="1556101"/>
                </a:cubicBezTo>
                <a:cubicBezTo>
                  <a:pt x="2111645" y="1312199"/>
                  <a:pt x="2137778" y="1305197"/>
                  <a:pt x="2597044" y="1075540"/>
                </a:cubicBezTo>
                <a:lnTo>
                  <a:pt x="2894503" y="926795"/>
                </a:lnTo>
                <a:cubicBezTo>
                  <a:pt x="2924324" y="911883"/>
                  <a:pt x="3118075" y="811535"/>
                  <a:pt x="3180522" y="789492"/>
                </a:cubicBezTo>
                <a:cubicBezTo>
                  <a:pt x="3210176" y="779025"/>
                  <a:pt x="3241539" y="774236"/>
                  <a:pt x="3272047" y="766608"/>
                </a:cubicBezTo>
                <a:cubicBezTo>
                  <a:pt x="3279674" y="774236"/>
                  <a:pt x="3301448" y="780898"/>
                  <a:pt x="3294929" y="789492"/>
                </a:cubicBezTo>
                <a:cubicBezTo>
                  <a:pt x="3205443" y="907463"/>
                  <a:pt x="2785987" y="1347507"/>
                  <a:pt x="2700011" y="1441681"/>
                </a:cubicBezTo>
                <a:cubicBezTo>
                  <a:pt x="2565265" y="1589276"/>
                  <a:pt x="2429640" y="1736171"/>
                  <a:pt x="2299586" y="1887916"/>
                </a:cubicBezTo>
                <a:cubicBezTo>
                  <a:pt x="2061889" y="2165259"/>
                  <a:pt x="1752612" y="2557512"/>
                  <a:pt x="1521616" y="2849037"/>
                </a:cubicBezTo>
                <a:cubicBezTo>
                  <a:pt x="1437274" y="2955479"/>
                  <a:pt x="1354210" y="3062928"/>
                  <a:pt x="1269920" y="3169411"/>
                </a:cubicBezTo>
                <a:cubicBezTo>
                  <a:pt x="1239607" y="3207706"/>
                  <a:pt x="1208903" y="3245690"/>
                  <a:pt x="1178395" y="3283830"/>
                </a:cubicBezTo>
                <a:cubicBezTo>
                  <a:pt x="1163141" y="3302900"/>
                  <a:pt x="1149899" y="3323771"/>
                  <a:pt x="1132632" y="3341040"/>
                </a:cubicBezTo>
                <a:cubicBezTo>
                  <a:pt x="1125005" y="3348668"/>
                  <a:pt x="1099007" y="3364901"/>
                  <a:pt x="1109750" y="3363924"/>
                </a:cubicBezTo>
                <a:cubicBezTo>
                  <a:pt x="1243418" y="3351771"/>
                  <a:pt x="1326329" y="3296691"/>
                  <a:pt x="1452972" y="3249505"/>
                </a:cubicBezTo>
                <a:cubicBezTo>
                  <a:pt x="1581821" y="3201497"/>
                  <a:pt x="1714291" y="3163274"/>
                  <a:pt x="1841957" y="3112202"/>
                </a:cubicBezTo>
                <a:cubicBezTo>
                  <a:pt x="2038624" y="3033527"/>
                  <a:pt x="2241036" y="2964715"/>
                  <a:pt x="2425434" y="2860479"/>
                </a:cubicBezTo>
                <a:cubicBezTo>
                  <a:pt x="2513146" y="2810897"/>
                  <a:pt x="2598855" y="2757593"/>
                  <a:pt x="2688570" y="2711734"/>
                </a:cubicBezTo>
                <a:cubicBezTo>
                  <a:pt x="3114310" y="2494111"/>
                  <a:pt x="2806958" y="2680640"/>
                  <a:pt x="3031792" y="2540106"/>
                </a:cubicBezTo>
                <a:cubicBezTo>
                  <a:pt x="3058487" y="2543920"/>
                  <a:pt x="3099818" y="2527428"/>
                  <a:pt x="3111877" y="2551548"/>
                </a:cubicBezTo>
                <a:cubicBezTo>
                  <a:pt x="3124866" y="2577528"/>
                  <a:pt x="3094377" y="2607963"/>
                  <a:pt x="3077555" y="2631641"/>
                </a:cubicBezTo>
                <a:cubicBezTo>
                  <a:pt x="2990958" y="2753530"/>
                  <a:pt x="2894395" y="2868023"/>
                  <a:pt x="2802978" y="2986340"/>
                </a:cubicBezTo>
                <a:cubicBezTo>
                  <a:pt x="2724575" y="3087813"/>
                  <a:pt x="2571713" y="3275247"/>
                  <a:pt x="2539841" y="3386808"/>
                </a:cubicBezTo>
                <a:cubicBezTo>
                  <a:pt x="2532214" y="3413506"/>
                  <a:pt x="2523693" y="3439964"/>
                  <a:pt x="2516959" y="3466901"/>
                </a:cubicBezTo>
                <a:cubicBezTo>
                  <a:pt x="2512243" y="3485768"/>
                  <a:pt x="2507454" y="3504760"/>
                  <a:pt x="2505519" y="3524111"/>
                </a:cubicBezTo>
                <a:cubicBezTo>
                  <a:pt x="2503622" y="3543086"/>
                  <a:pt x="2505519" y="3562250"/>
                  <a:pt x="2505519" y="3581320"/>
                </a:cubicBezTo>
              </a:path>
            </a:pathLst>
          </a:custGeom>
          <a:ln w="762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41542" y="3318156"/>
            <a:ext cx="43245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Prefix length considered before BGP.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dirty="0" smtClean="0"/>
              <a:t>10.0.0.0/16 </a:t>
            </a:r>
            <a:r>
              <a:rPr lang="en-US" dirty="0" err="1" smtClean="0"/>
              <a:t>vs</a:t>
            </a:r>
            <a:r>
              <a:rPr lang="en-US" dirty="0" smtClean="0"/>
              <a:t> 10.0.0.0/17 &amp; </a:t>
            </a:r>
            <a:r>
              <a:rPr lang="en-US" dirty="0" smtClean="0"/>
              <a:t>10.128.0.0</a:t>
            </a:r>
            <a:r>
              <a:rPr lang="en-US" dirty="0" smtClean="0"/>
              <a:t>/17</a:t>
            </a:r>
          </a:p>
        </p:txBody>
      </p:sp>
    </p:spTree>
    <p:extLst>
      <p:ext uri="{BB962C8B-B14F-4D97-AF65-F5344CB8AC3E}">
        <p14:creationId xmlns:p14="http://schemas.microsoft.com/office/powerpoint/2010/main" val="52302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of Selective 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</a:t>
            </a:r>
            <a:r>
              <a:rPr lang="en-US" dirty="0" smtClean="0">
                <a:solidFill>
                  <a:srgbClr val="FF0000"/>
                </a:solidFill>
              </a:rPr>
              <a:t>filtered</a:t>
            </a:r>
          </a:p>
          <a:p>
            <a:r>
              <a:rPr lang="en-US" dirty="0" smtClean="0"/>
              <a:t>Considered </a:t>
            </a:r>
            <a:r>
              <a:rPr lang="en-US" dirty="0" smtClean="0">
                <a:solidFill>
                  <a:srgbClr val="FF0000"/>
                </a:solidFill>
              </a:rPr>
              <a:t>rude</a:t>
            </a:r>
            <a:r>
              <a:rPr lang="en-US" dirty="0" smtClean="0"/>
              <a:t> – might lead to </a:t>
            </a:r>
            <a:r>
              <a:rPr lang="en-US" dirty="0" err="1" smtClean="0">
                <a:solidFill>
                  <a:srgbClr val="FF0000"/>
                </a:solidFill>
              </a:rPr>
              <a:t>depeering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Never announce ‘globally’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8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 can be used to great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22976"/>
          </a:xfrm>
        </p:spPr>
        <p:txBody>
          <a:bodyPr/>
          <a:lstStyle/>
          <a:p>
            <a:r>
              <a:rPr lang="en-US" dirty="0" smtClean="0"/>
              <a:t>To the same peer or transit provider, announce aggregate and regional </a:t>
            </a:r>
            <a:r>
              <a:rPr lang="en-US" dirty="0" err="1" smtClean="0"/>
              <a:t>pfx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9618" y="5067353"/>
            <a:ext cx="1231401" cy="9370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Berlin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20108" y="5067353"/>
            <a:ext cx="1231401" cy="9370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Frankfurt</a:t>
            </a:r>
            <a:endParaRPr lang="en-US" dirty="0"/>
          </a:p>
        </p:txBody>
      </p:sp>
      <p:cxnSp>
        <p:nvCxnSpPr>
          <p:cNvPr id="9" name="Straight Connector 8"/>
          <p:cNvCxnSpPr>
            <a:stCxn id="7" idx="3"/>
            <a:endCxn id="8" idx="1"/>
          </p:cNvCxnSpPr>
          <p:nvPr/>
        </p:nvCxnSpPr>
        <p:spPr>
          <a:xfrm>
            <a:off x="5551019" y="5535855"/>
            <a:ext cx="869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551019" y="2878957"/>
            <a:ext cx="943221" cy="6534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Transit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0"/>
            <a:endCxn id="10" idx="2"/>
          </p:cNvCxnSpPr>
          <p:nvPr/>
        </p:nvCxnSpPr>
        <p:spPr>
          <a:xfrm flipV="1">
            <a:off x="4935319" y="3532394"/>
            <a:ext cx="1087311" cy="153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0"/>
            <a:endCxn id="10" idx="2"/>
          </p:cNvCxnSpPr>
          <p:nvPr/>
        </p:nvCxnSpPr>
        <p:spPr>
          <a:xfrm flipH="1" flipV="1">
            <a:off x="6022630" y="3532394"/>
            <a:ext cx="1013179" cy="15349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92814" y="3784483"/>
            <a:ext cx="115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10.0.0.0/8</a:t>
            </a:r>
          </a:p>
          <a:p>
            <a:r>
              <a:rPr lang="en-US" dirty="0" smtClean="0"/>
              <a:t>10.0.0.0/9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53699" y="3936883"/>
            <a:ext cx="1384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10.0.0.0/8</a:t>
            </a:r>
          </a:p>
          <a:p>
            <a:r>
              <a:rPr lang="en-US" dirty="0" smtClean="0"/>
              <a:t>10.128.0.0/9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63424" y="4325770"/>
            <a:ext cx="1613143" cy="514887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2036" y="4750623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NO_EXPORT community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814" y="5577316"/>
            <a:ext cx="35708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Use with permission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338642" y="4430814"/>
            <a:ext cx="3502912" cy="572961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44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AS_PATH prepending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55125" cy="4525963"/>
          </a:xfrm>
        </p:spPr>
        <p:txBody>
          <a:bodyPr/>
          <a:lstStyle/>
          <a:p>
            <a:r>
              <a:rPr lang="en-US" dirty="0" smtClean="0"/>
              <a:t>Signal preferred path by growing AS_PATH on less preferred paths</a:t>
            </a:r>
          </a:p>
          <a:p>
            <a:r>
              <a:rPr lang="en-US" dirty="0" smtClean="0"/>
              <a:t>Marginal effect which </a:t>
            </a:r>
            <a:r>
              <a:rPr lang="en-US" dirty="0" smtClean="0">
                <a:solidFill>
                  <a:srgbClr val="FF0000"/>
                </a:solidFill>
              </a:rPr>
              <a:t>degrades quickly</a:t>
            </a:r>
          </a:p>
          <a:p>
            <a:r>
              <a:rPr lang="en-US" dirty="0" smtClean="0"/>
              <a:t>Signal backup link to a single AS, but load-balancing capacity is much harder</a:t>
            </a:r>
          </a:p>
          <a:p>
            <a:r>
              <a:rPr lang="en-US" dirty="0" smtClean="0"/>
              <a:t>May not be heard at ‘distant’ ASNs</a:t>
            </a:r>
          </a:p>
          <a:p>
            <a:r>
              <a:rPr lang="en-US" dirty="0" smtClean="0"/>
              <a:t>Another ‘blunt’ tool, but can move some traffic.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2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 descr="Screen Shot 2012-11-20 at 09.19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514"/>
            <a:ext cx="9144000" cy="540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Screen Shot 2012-11-20 at 09.20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12"/>
            <a:ext cx="9144000" cy="46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88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49" y="1600200"/>
            <a:ext cx="8912324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Lowest</a:t>
            </a:r>
            <a:r>
              <a:rPr lang="en-US" dirty="0" smtClean="0"/>
              <a:t> MED wins.</a:t>
            </a:r>
          </a:p>
          <a:p>
            <a:pPr lvl="1"/>
            <a:r>
              <a:rPr lang="en-US" dirty="0" smtClean="0"/>
              <a:t>Opposite of Nearest Exit routing, “carry traffic to me”</a:t>
            </a:r>
          </a:p>
          <a:p>
            <a:pPr lvl="1"/>
            <a:r>
              <a:rPr lang="en-US" dirty="0" smtClean="0"/>
              <a:t>Only works to the same peer in multiple regions</a:t>
            </a:r>
          </a:p>
          <a:p>
            <a:pPr lvl="1"/>
            <a:r>
              <a:rPr lang="en-US" dirty="0" smtClean="0"/>
              <a:t>Copy IGP metric to MED</a:t>
            </a:r>
          </a:p>
          <a:p>
            <a:pPr lvl="1"/>
            <a:r>
              <a:rPr lang="en-US" dirty="0" smtClean="0"/>
              <a:t>Normally subject to negotiation</a:t>
            </a:r>
          </a:p>
          <a:p>
            <a:r>
              <a:rPr lang="en-US" dirty="0" smtClean="0"/>
              <a:t>Sometimes </a:t>
            </a:r>
            <a:r>
              <a:rPr lang="en-US" dirty="0" err="1" smtClean="0"/>
              <a:t>honoured</a:t>
            </a:r>
            <a:r>
              <a:rPr lang="en-US" dirty="0" smtClean="0"/>
              <a:t>, often when network traffic is </a:t>
            </a:r>
            <a:r>
              <a:rPr lang="en-US" dirty="0" smtClean="0">
                <a:solidFill>
                  <a:srgbClr val="FFFF00"/>
                </a:solidFill>
              </a:rPr>
              <a:t>latency or loss sensitive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4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MEDs are often filtered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networks set MED to 0 when they learn prefixes, so that hot potato routing will </a:t>
            </a:r>
            <a:r>
              <a:rPr lang="en-US" dirty="0" smtClean="0">
                <a:solidFill>
                  <a:srgbClr val="008000"/>
                </a:solidFill>
              </a:rPr>
              <a:t>override</a:t>
            </a:r>
            <a:r>
              <a:rPr lang="en-US" dirty="0" smtClean="0"/>
              <a:t> MED.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latin typeface="American Typewriter"/>
                <a:cs typeface="American Typewriter"/>
              </a:rPr>
              <a:t>route-map peers-in permit 10</a:t>
            </a:r>
          </a:p>
          <a:p>
            <a:pPr marL="0" indent="0">
              <a:buNone/>
            </a:pPr>
            <a:r>
              <a:rPr lang="en-US" sz="2400" dirty="0" smtClean="0">
                <a:latin typeface="American Typewriter"/>
                <a:cs typeface="American Typewriter"/>
              </a:rPr>
              <a:t>     set local-preference 200</a:t>
            </a:r>
          </a:p>
          <a:p>
            <a:pPr marL="0" indent="0">
              <a:buNone/>
            </a:pPr>
            <a:r>
              <a:rPr lang="en-US" sz="2400" dirty="0">
                <a:latin typeface="American Typewriter"/>
                <a:cs typeface="American Typewriter"/>
              </a:rPr>
              <a:t> </a:t>
            </a:r>
            <a:r>
              <a:rPr lang="en-US" sz="2400" dirty="0" smtClean="0">
                <a:latin typeface="American Typewriter"/>
                <a:cs typeface="American Typewriter"/>
              </a:rPr>
              <a:t>    set metric 0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65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598532"/>
            <a:ext cx="2667000" cy="2234512"/>
          </a:xfrm>
        </p:spPr>
        <p:txBody>
          <a:bodyPr/>
          <a:lstStyle/>
          <a:p>
            <a:r>
              <a:rPr lang="en-US" dirty="0" smtClean="0"/>
              <a:t>IGP</a:t>
            </a:r>
          </a:p>
          <a:p>
            <a:r>
              <a:rPr lang="en-US" dirty="0" smtClean="0"/>
              <a:t>EGP</a:t>
            </a:r>
          </a:p>
          <a:p>
            <a:r>
              <a:rPr lang="en-US" dirty="0" smtClean="0"/>
              <a:t>Incomplete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812852"/>
            <a:ext cx="38032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merican Typewriter"/>
                <a:cs typeface="American Typewriter"/>
              </a:rPr>
              <a:t>route-map PEERS permit 10</a:t>
            </a:r>
          </a:p>
          <a:p>
            <a:r>
              <a:rPr lang="en-US" sz="1600" dirty="0">
                <a:latin typeface="American Typewriter"/>
                <a:cs typeface="American Typewriter"/>
              </a:rPr>
              <a:t> </a:t>
            </a:r>
            <a:r>
              <a:rPr lang="en-US" sz="1600" dirty="0" smtClean="0">
                <a:latin typeface="American Typewriter"/>
                <a:cs typeface="American Typewriter"/>
              </a:rPr>
              <a:t> set origin </a:t>
            </a:r>
            <a:r>
              <a:rPr lang="en-US" sz="1600" dirty="0" err="1" smtClean="0">
                <a:solidFill>
                  <a:srgbClr val="FFFF00"/>
                </a:solidFill>
                <a:latin typeface="American Typewriter"/>
                <a:cs typeface="American Typewriter"/>
              </a:rPr>
              <a:t>igp</a:t>
            </a:r>
            <a:endParaRPr lang="en-US" sz="1600" dirty="0" smtClean="0">
              <a:solidFill>
                <a:srgbClr val="FFFF00"/>
              </a:solidFill>
              <a:latin typeface="American Typewriter"/>
              <a:cs typeface="American Typewriter"/>
            </a:endParaRPr>
          </a:p>
          <a:p>
            <a:endParaRPr lang="en-US" sz="1600" dirty="0" smtClean="0">
              <a:latin typeface="American Typewriter"/>
              <a:cs typeface="American Typewriter"/>
            </a:endParaRPr>
          </a:p>
          <a:p>
            <a:r>
              <a:rPr lang="en-US" sz="1600" dirty="0">
                <a:latin typeface="American Typewriter"/>
                <a:cs typeface="American Typewriter"/>
              </a:rPr>
              <a:t>r</a:t>
            </a:r>
            <a:r>
              <a:rPr lang="en-US" sz="1600" dirty="0" smtClean="0">
                <a:latin typeface="American Typewriter"/>
                <a:cs typeface="American Typewriter"/>
              </a:rPr>
              <a:t>oute-route-map TRANSIT permit 10</a:t>
            </a:r>
          </a:p>
          <a:p>
            <a:r>
              <a:rPr lang="en-US" sz="1600" dirty="0" smtClean="0">
                <a:latin typeface="American Typewriter"/>
                <a:cs typeface="American Typewriter"/>
              </a:rPr>
              <a:t>  set origin </a:t>
            </a:r>
            <a:r>
              <a:rPr lang="en-US" sz="1600" dirty="0" smtClean="0">
                <a:solidFill>
                  <a:srgbClr val="FFFF00"/>
                </a:solidFill>
                <a:latin typeface="American Typewriter"/>
                <a:cs typeface="American Typewriter"/>
              </a:rPr>
              <a:t>incomplete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8682" y="4702629"/>
            <a:ext cx="5625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Often peers set to ‘</a:t>
            </a:r>
            <a:r>
              <a:rPr lang="en-US" sz="2400" dirty="0" err="1" smtClean="0"/>
              <a:t>igp</a:t>
            </a:r>
            <a:r>
              <a:rPr lang="en-US" sz="2400" dirty="0" smtClean="0"/>
              <a:t>’ or ‘</a:t>
            </a:r>
            <a:r>
              <a:rPr lang="en-US" sz="2400" dirty="0" err="1" smtClean="0"/>
              <a:t>egp</a:t>
            </a:r>
            <a:r>
              <a:rPr lang="en-US" sz="2400" dirty="0" smtClean="0"/>
              <a:t>’ statically on </a:t>
            </a:r>
          </a:p>
          <a:p>
            <a:pPr algn="ctr"/>
            <a:r>
              <a:rPr lang="en-US" sz="2400" dirty="0" smtClean="0"/>
              <a:t>routers to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nullify</a:t>
            </a:r>
            <a:r>
              <a:rPr lang="en-US" sz="2400" dirty="0" smtClean="0"/>
              <a:t> effects of Origin changing.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1990894"/>
            <a:ext cx="163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Highest priority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 flipV="1">
            <a:off x="4228538" y="1990894"/>
            <a:ext cx="1887983" cy="184666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89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Inbound – what does work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Overprovisioning</a:t>
            </a:r>
          </a:p>
          <a:p>
            <a:r>
              <a:rPr lang="en-US" dirty="0" smtClean="0"/>
              <a:t>Peer with top networks </a:t>
            </a:r>
            <a:r>
              <a:rPr lang="en-US" dirty="0" smtClean="0">
                <a:solidFill>
                  <a:srgbClr val="FFFF00"/>
                </a:solidFill>
              </a:rPr>
              <a:t>widely</a:t>
            </a:r>
            <a:r>
              <a:rPr lang="en-US" dirty="0" smtClean="0"/>
              <a:t> (buy options!)</a:t>
            </a:r>
          </a:p>
          <a:p>
            <a:r>
              <a:rPr lang="en-US" dirty="0" smtClean="0"/>
              <a:t>Build </a:t>
            </a:r>
            <a:r>
              <a:rPr lang="en-US" dirty="0" smtClean="0">
                <a:solidFill>
                  <a:srgbClr val="FFFF00"/>
                </a:solidFill>
              </a:rPr>
              <a:t>relationships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Constantly monitor and manage</a:t>
            </a:r>
          </a:p>
          <a:p>
            <a:r>
              <a:rPr lang="en-US" dirty="0" smtClean="0"/>
              <a:t>If you care about your traffic, let it go. </a:t>
            </a:r>
            <a:r>
              <a:rPr lang="en-US" dirty="0" smtClean="0">
                <a:sym typeface="Wingdings"/>
              </a:rPr>
              <a:t></a:t>
            </a:r>
          </a:p>
          <a:p>
            <a:pPr lvl="1"/>
            <a:r>
              <a:rPr lang="en-US" sz="2600" dirty="0" smtClean="0">
                <a:sym typeface="Wingdings"/>
              </a:rPr>
              <a:t>Playing games with peering hurts your customers’ traffic</a:t>
            </a:r>
            <a:endParaRPr lang="en-US" sz="2600" dirty="0" smtClean="0"/>
          </a:p>
          <a:p>
            <a:endParaRPr lang="en-US" dirty="0"/>
          </a:p>
          <a:p>
            <a:r>
              <a:rPr lang="en-US" dirty="0" smtClean="0"/>
              <a:t>Affecting distant ASNs is very hard – a region may only see a single next-hop ASN.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>
                <a:solidFill>
                  <a:schemeClr val="bg1"/>
                </a:solidFill>
              </a:rPr>
              <a:t>26/02/2013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BGP Traffic Engineering, Andy Davidson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109211670_e666cc162b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8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244" y="443844"/>
            <a:ext cx="4819904" cy="584776"/>
          </a:xfrm>
          <a:prstGeom prst="rect">
            <a:avLst/>
          </a:prstGeom>
          <a:solidFill>
            <a:schemeClr val="bg1">
              <a:lumMod val="85000"/>
              <a:lumOff val="15000"/>
              <a:alpha val="66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Complexity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09806" y="3230959"/>
            <a:ext cx="5973709" cy="830997"/>
          </a:xfrm>
          <a:prstGeom prst="rect">
            <a:avLst/>
          </a:prstGeom>
          <a:solidFill>
            <a:schemeClr val="bg1">
              <a:lumMod val="75000"/>
              <a:lumOff val="25000"/>
              <a:alpha val="66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Life starts out very simply</a:t>
            </a:r>
            <a:r>
              <a:rPr lang="en-US" sz="2400" dirty="0" smtClean="0"/>
              <a:t>, “send traffic to peers if possible, then transit providers”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09806" y="4261514"/>
            <a:ext cx="5973709" cy="461665"/>
          </a:xfrm>
          <a:prstGeom prst="rect">
            <a:avLst/>
          </a:prstGeom>
          <a:solidFill>
            <a:schemeClr val="bg1">
              <a:lumMod val="75000"/>
              <a:lumOff val="25000"/>
              <a:alpha val="66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But what about when your network grows?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09806" y="4875579"/>
            <a:ext cx="5973709" cy="461665"/>
          </a:xfrm>
          <a:prstGeom prst="rect">
            <a:avLst/>
          </a:prstGeom>
          <a:solidFill>
            <a:schemeClr val="bg1">
              <a:lumMod val="75000"/>
              <a:lumOff val="25000"/>
              <a:alpha val="66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What about when your traffic grows?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909806" y="5489644"/>
            <a:ext cx="5973710" cy="461665"/>
          </a:xfrm>
          <a:prstGeom prst="rect">
            <a:avLst/>
          </a:prstGeom>
          <a:solidFill>
            <a:schemeClr val="bg1">
              <a:lumMod val="75000"/>
              <a:lumOff val="25000"/>
              <a:alpha val="66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What if you add more cities/POPs/exchanges?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992247"/>
            <a:ext cx="3827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2"/>
                </a:solidFill>
              </a:rPr>
              <a:t>Caisey</a:t>
            </a:r>
            <a:r>
              <a:rPr lang="en-US" sz="1000" dirty="0" smtClean="0">
                <a:solidFill>
                  <a:schemeClr val="bg2"/>
                </a:solidFill>
              </a:rPr>
              <a:t> </a:t>
            </a:r>
            <a:r>
              <a:rPr lang="en-US" sz="1000" dirty="0" err="1" smtClean="0">
                <a:solidFill>
                  <a:schemeClr val="bg2"/>
                </a:solidFill>
              </a:rPr>
              <a:t>Hussain</a:t>
            </a:r>
            <a:r>
              <a:rPr lang="en-US" sz="1000" dirty="0" smtClean="0">
                <a:solidFill>
                  <a:schemeClr val="bg2"/>
                </a:solidFill>
              </a:rPr>
              <a:t> </a:t>
            </a:r>
            <a:r>
              <a:rPr lang="en-US" sz="1000" dirty="0" err="1" smtClean="0">
                <a:solidFill>
                  <a:schemeClr val="bg2"/>
                </a:solidFill>
              </a:rPr>
              <a:t>Bisson</a:t>
            </a:r>
            <a:r>
              <a:rPr lang="en-US" sz="1000" dirty="0" smtClean="0">
                <a:solidFill>
                  <a:schemeClr val="bg2"/>
                </a:solidFill>
              </a:rPr>
              <a:t>   -http://</a:t>
            </a:r>
            <a:r>
              <a:rPr lang="en-US" sz="1000" dirty="0" err="1" smtClean="0">
                <a:solidFill>
                  <a:schemeClr val="bg2"/>
                </a:solidFill>
              </a:rPr>
              <a:t>www.flickr.com</a:t>
            </a:r>
            <a:r>
              <a:rPr lang="en-US" sz="1000" dirty="0" smtClean="0">
                <a:solidFill>
                  <a:schemeClr val="bg2"/>
                </a:solidFill>
              </a:rPr>
              <a:t>/people/</a:t>
            </a:r>
            <a:r>
              <a:rPr lang="en-US" sz="1000" dirty="0" err="1" smtClean="0">
                <a:solidFill>
                  <a:schemeClr val="bg2"/>
                </a:solidFill>
              </a:rPr>
              <a:t>maisonbisson</a:t>
            </a:r>
            <a:r>
              <a:rPr lang="en-US" sz="1000" dirty="0" smtClean="0">
                <a:solidFill>
                  <a:schemeClr val="bg2"/>
                </a:solidFill>
              </a:rPr>
              <a:t>/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7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Constantly manage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Peering on the Internet </a:t>
            </a:r>
            <a:r>
              <a:rPr lang="en-US" dirty="0" smtClean="0">
                <a:solidFill>
                  <a:srgbClr val="FFFF00"/>
                </a:solidFill>
              </a:rPr>
              <a:t>changes</a:t>
            </a:r>
            <a:r>
              <a:rPr lang="en-US" dirty="0" smtClean="0"/>
              <a:t> every day.</a:t>
            </a:r>
          </a:p>
          <a:p>
            <a:r>
              <a:rPr lang="en-US" dirty="0" smtClean="0"/>
              <a:t>Capacity on the Internet </a:t>
            </a:r>
            <a:r>
              <a:rPr lang="en-US" dirty="0" smtClean="0">
                <a:solidFill>
                  <a:srgbClr val="FFFF00"/>
                </a:solidFill>
              </a:rPr>
              <a:t>grows</a:t>
            </a:r>
            <a:r>
              <a:rPr lang="en-US" dirty="0" smtClean="0"/>
              <a:t> every day.</a:t>
            </a:r>
          </a:p>
          <a:p>
            <a:r>
              <a:rPr lang="en-US" dirty="0" smtClean="0"/>
              <a:t>Small networks become large.</a:t>
            </a:r>
          </a:p>
          <a:p>
            <a:r>
              <a:rPr lang="en-US" dirty="0" smtClean="0"/>
              <a:t>Large networks become larger (consolidation)</a:t>
            </a:r>
          </a:p>
          <a:p>
            <a:r>
              <a:rPr lang="en-US" dirty="0" smtClean="0"/>
              <a:t>A “bad” path might become good overnight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3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7572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Questions?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/>
          <a:p>
            <a:r>
              <a:rPr lang="en-US" dirty="0" smtClean="0"/>
              <a:t>______________________________</a:t>
            </a:r>
          </a:p>
          <a:p>
            <a:r>
              <a:rPr lang="en-US" sz="1800" dirty="0" smtClean="0"/>
              <a:t>Andy Davidson</a:t>
            </a:r>
          </a:p>
          <a:p>
            <a:r>
              <a:rPr lang="en-US" sz="1800" dirty="0" smtClean="0"/>
              <a:t>andy@2connectintl.com</a:t>
            </a:r>
          </a:p>
          <a:p>
            <a:r>
              <a:rPr lang="en-US" sz="1800" dirty="0" smtClean="0"/>
              <a:t>+44 114 3190605</a:t>
            </a:r>
            <a:endParaRPr lang="en-US" sz="1800" dirty="0"/>
          </a:p>
        </p:txBody>
      </p:sp>
      <p:pic>
        <p:nvPicPr>
          <p:cNvPr id="11" name="Picture 10" descr="2conne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13" y="6026047"/>
            <a:ext cx="676839" cy="676839"/>
          </a:xfrm>
          <a:prstGeom prst="rect">
            <a:avLst/>
          </a:prstGeom>
        </p:spPr>
      </p:pic>
      <p:pic>
        <p:nvPicPr>
          <p:cNvPr id="12" name="Picture 1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91" y="6082338"/>
            <a:ext cx="1522904" cy="542534"/>
          </a:xfrm>
          <a:prstGeom prst="rect">
            <a:avLst/>
          </a:prstGeom>
        </p:spPr>
      </p:pic>
      <p:pic>
        <p:nvPicPr>
          <p:cNvPr id="13" name="Picture 12" descr="images-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4492" b="15145"/>
          <a:stretch/>
        </p:blipFill>
        <p:spPr>
          <a:xfrm>
            <a:off x="5514431" y="6096974"/>
            <a:ext cx="1613142" cy="48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09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Circuits with </a:t>
            </a:r>
            <a:r>
              <a:rPr lang="en-US" sz="3600" b="1" dirty="0" smtClean="0">
                <a:solidFill>
                  <a:srgbClr val="FF0000"/>
                </a:solidFill>
              </a:rPr>
              <a:t>cost difference </a:t>
            </a:r>
            <a:r>
              <a:rPr lang="en-US" sz="3600" dirty="0" smtClean="0"/>
              <a:t>&gt; $100/Mbit</a:t>
            </a:r>
          </a:p>
          <a:p>
            <a:r>
              <a:rPr lang="en-US" sz="3600" dirty="0" smtClean="0"/>
              <a:t>Regional networks - </a:t>
            </a:r>
            <a:r>
              <a:rPr lang="en-US" sz="3600" b="1" dirty="0" smtClean="0">
                <a:solidFill>
                  <a:srgbClr val="FF0000"/>
                </a:solidFill>
              </a:rPr>
              <a:t>poor local peering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Circuit failure causing </a:t>
            </a:r>
            <a:r>
              <a:rPr lang="en-US" sz="3600" b="1" dirty="0" smtClean="0">
                <a:solidFill>
                  <a:srgbClr val="FF0000"/>
                </a:solidFill>
              </a:rPr>
              <a:t>congestion</a:t>
            </a:r>
          </a:p>
          <a:p>
            <a:r>
              <a:rPr lang="en-US" sz="3600" dirty="0" smtClean="0"/>
              <a:t>Changing </a:t>
            </a:r>
            <a:r>
              <a:rPr lang="en-US" sz="3600" b="1" dirty="0" smtClean="0">
                <a:solidFill>
                  <a:srgbClr val="FF0000"/>
                </a:solidFill>
              </a:rPr>
              <a:t>customer demand</a:t>
            </a:r>
            <a:r>
              <a:rPr lang="en-US" sz="3600" dirty="0" smtClean="0"/>
              <a:t>/</a:t>
            </a:r>
            <a:r>
              <a:rPr lang="en-US" sz="3600" dirty="0" err="1" smtClean="0"/>
              <a:t>behaviour</a:t>
            </a:r>
            <a:endParaRPr lang="en-US" sz="3600" dirty="0" smtClean="0"/>
          </a:p>
          <a:p>
            <a:pPr lvl="1"/>
            <a:r>
              <a:rPr lang="en-US" dirty="0" smtClean="0"/>
              <a:t>Increased quality expectation</a:t>
            </a:r>
          </a:p>
          <a:p>
            <a:pPr marL="0" indent="0">
              <a:buNone/>
            </a:pPr>
            <a:endParaRPr lang="en-US" sz="3600" dirty="0" smtClean="0">
              <a:solidFill>
                <a:srgbClr val="FFFFFF"/>
              </a:solidFill>
            </a:endParaRPr>
          </a:p>
          <a:p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2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network 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Simple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compared with </a:t>
            </a:r>
            <a:r>
              <a:rPr lang="en-US" dirty="0" err="1" smtClean="0"/>
              <a:t>Interdomain</a:t>
            </a:r>
            <a:r>
              <a:rPr lang="en-US" dirty="0" smtClean="0"/>
              <a:t> TE</a:t>
            </a:r>
          </a:p>
          <a:p>
            <a:endParaRPr lang="en-US" dirty="0" smtClean="0"/>
          </a:p>
          <a:p>
            <a:r>
              <a:rPr lang="en-US" dirty="0" smtClean="0"/>
              <a:t>You administrate both sides</a:t>
            </a:r>
          </a:p>
          <a:p>
            <a:pPr lvl="1"/>
            <a:r>
              <a:rPr lang="en-US" dirty="0" smtClean="0"/>
              <a:t>You know the </a:t>
            </a:r>
            <a:r>
              <a:rPr lang="en-US" b="1" dirty="0" smtClean="0">
                <a:solidFill>
                  <a:srgbClr val="008000"/>
                </a:solidFill>
              </a:rPr>
              <a:t>price</a:t>
            </a:r>
            <a:r>
              <a:rPr lang="en-US" dirty="0" smtClean="0"/>
              <a:t> of all paths</a:t>
            </a:r>
          </a:p>
          <a:p>
            <a:pPr lvl="1"/>
            <a:r>
              <a:rPr lang="en-US" dirty="0" smtClean="0"/>
              <a:t>The IGP knows the </a:t>
            </a:r>
            <a:r>
              <a:rPr lang="en-US" b="1" dirty="0" smtClean="0">
                <a:solidFill>
                  <a:srgbClr val="008000"/>
                </a:solidFill>
              </a:rPr>
              <a:t>capacity</a:t>
            </a:r>
            <a:r>
              <a:rPr lang="en-US" dirty="0" smtClean="0"/>
              <a:t> of all paths</a:t>
            </a:r>
          </a:p>
          <a:p>
            <a:pPr lvl="1"/>
            <a:r>
              <a:rPr lang="en-US" dirty="0" smtClean="0"/>
              <a:t>IGP protocols let you map price, capacity to shape routing using </a:t>
            </a:r>
            <a:r>
              <a:rPr lang="en-US" b="1" dirty="0" smtClean="0">
                <a:solidFill>
                  <a:srgbClr val="008000"/>
                </a:solidFill>
              </a:rPr>
              <a:t>cost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4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Inter-domain 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 </a:t>
            </a:r>
            <a:r>
              <a:rPr lang="en-US" dirty="0" smtClean="0">
                <a:solidFill>
                  <a:srgbClr val="FF0000"/>
                </a:solidFill>
              </a:rPr>
              <a:t>NOT control both sides</a:t>
            </a:r>
          </a:p>
          <a:p>
            <a:pPr lvl="1"/>
            <a:r>
              <a:rPr lang="en-US" dirty="0" smtClean="0"/>
              <a:t> Path vector protocols hide metric, capacity, cost</a:t>
            </a:r>
          </a:p>
          <a:p>
            <a:pPr lvl="1"/>
            <a:r>
              <a:rPr lang="en-US" dirty="0" smtClean="0"/>
              <a:t> Simplicity of BGP protocol imposes </a:t>
            </a:r>
            <a:r>
              <a:rPr lang="en-US" b="1" dirty="0" smtClean="0"/>
              <a:t>limitations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Volume of traffic </a:t>
            </a:r>
            <a:r>
              <a:rPr lang="en-US" dirty="0" smtClean="0"/>
              <a:t>matters, not # of routes</a:t>
            </a:r>
          </a:p>
          <a:p>
            <a:r>
              <a:rPr lang="en-US" dirty="0" smtClean="0"/>
              <a:t>However, large volume of traffic is usually with a </a:t>
            </a:r>
            <a:r>
              <a:rPr lang="en-US" dirty="0" smtClean="0">
                <a:solidFill>
                  <a:srgbClr val="008000"/>
                </a:solidFill>
              </a:rPr>
              <a:t>small number of other ASNs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4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 Best Path Selection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Affects traffic in outbound direction</a:t>
            </a:r>
          </a:p>
          <a:p>
            <a:pPr lvl="1"/>
            <a:r>
              <a:rPr lang="en-US" dirty="0" smtClean="0"/>
              <a:t>Local Preference</a:t>
            </a:r>
          </a:p>
          <a:p>
            <a:pPr lvl="1"/>
            <a:r>
              <a:rPr lang="en-US" dirty="0" smtClean="0"/>
              <a:t>AS PATH length</a:t>
            </a:r>
          </a:p>
          <a:p>
            <a:pPr lvl="1"/>
            <a:r>
              <a:rPr lang="en-US" dirty="0" smtClean="0"/>
              <a:t>Lowest Origin Type</a:t>
            </a:r>
          </a:p>
          <a:p>
            <a:pPr lvl="1"/>
            <a:r>
              <a:rPr lang="en-US" dirty="0" smtClean="0"/>
              <a:t>Lowest MED</a:t>
            </a:r>
          </a:p>
          <a:p>
            <a:pPr lvl="1"/>
            <a:r>
              <a:rPr lang="en-US" dirty="0" smtClean="0"/>
              <a:t>Prefer </a:t>
            </a:r>
            <a:r>
              <a:rPr lang="en-US" dirty="0" err="1" smtClean="0"/>
              <a:t>eBGP</a:t>
            </a:r>
            <a:r>
              <a:rPr lang="en-US" dirty="0" smtClean="0"/>
              <a:t> paths</a:t>
            </a:r>
          </a:p>
          <a:p>
            <a:pPr lvl="1"/>
            <a:r>
              <a:rPr lang="en-US" dirty="0" smtClean="0"/>
              <a:t>Lowest IGP Metric</a:t>
            </a:r>
          </a:p>
          <a:p>
            <a:pPr lvl="1"/>
            <a:r>
              <a:rPr lang="en-US" dirty="0" smtClean="0"/>
              <a:t>Oldest route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7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Outbound </a:t>
            </a:r>
            <a:r>
              <a:rPr lang="en-US" dirty="0" err="1" smtClean="0"/>
              <a:t>vs</a:t>
            </a:r>
            <a:r>
              <a:rPr lang="en-US" dirty="0" smtClean="0"/>
              <a:t> Inbound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03" y="1415069"/>
            <a:ext cx="5128146" cy="4724767"/>
          </a:xfrm>
        </p:spPr>
        <p:txBody>
          <a:bodyPr/>
          <a:lstStyle/>
          <a:p>
            <a:r>
              <a:rPr lang="en-US" dirty="0" smtClean="0"/>
              <a:t>Outbound heavy networks</a:t>
            </a:r>
          </a:p>
          <a:p>
            <a:pPr lvl="1"/>
            <a:r>
              <a:rPr lang="en-US" dirty="0" smtClean="0"/>
              <a:t>Somewhat </a:t>
            </a:r>
            <a:r>
              <a:rPr lang="en-US" b="1" dirty="0" smtClean="0">
                <a:solidFill>
                  <a:srgbClr val="008000"/>
                </a:solidFill>
              </a:rPr>
              <a:t>easier life</a:t>
            </a:r>
          </a:p>
          <a:p>
            <a:r>
              <a:rPr lang="en-US" dirty="0" smtClean="0"/>
              <a:t>Inbound heavy networks</a:t>
            </a:r>
          </a:p>
          <a:p>
            <a:pPr lvl="1"/>
            <a:r>
              <a:rPr lang="en-US" dirty="0" smtClean="0"/>
              <a:t>You must </a:t>
            </a:r>
            <a:r>
              <a:rPr lang="en-US" b="1" dirty="0" smtClean="0">
                <a:solidFill>
                  <a:srgbClr val="FF0000"/>
                </a:solidFill>
              </a:rPr>
              <a:t>trick</a:t>
            </a:r>
            <a:r>
              <a:rPr lang="en-US" dirty="0" smtClean="0"/>
              <a:t> the Best Path Selection methods of networks sending you traffic.</a:t>
            </a:r>
          </a:p>
          <a:p>
            <a:pPr lvl="1"/>
            <a:r>
              <a:rPr lang="en-US" i="1" dirty="0" smtClean="0"/>
              <a:t>Their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change will move </a:t>
            </a:r>
            <a:r>
              <a:rPr lang="en-US" b="1" i="1" dirty="0" smtClean="0"/>
              <a:t>your</a:t>
            </a:r>
            <a:r>
              <a:rPr lang="en-US" dirty="0" smtClean="0"/>
              <a:t> traffic.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/>
              <a:t>26/02/2013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BGP Traffic Engineering, Andy Davidson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 descr="677657225_0d3859362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73" y="1600200"/>
            <a:ext cx="3101454" cy="46499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0973" y="6010747"/>
            <a:ext cx="31085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Elliot http://</a:t>
            </a:r>
            <a:r>
              <a:rPr lang="en-US" sz="900" dirty="0" err="1" smtClean="0">
                <a:solidFill>
                  <a:schemeClr val="bg1"/>
                </a:solidFill>
              </a:rPr>
              <a:t>www.flickr.com</a:t>
            </a:r>
            <a:r>
              <a:rPr lang="en-US" sz="900" dirty="0" smtClean="0">
                <a:solidFill>
                  <a:schemeClr val="bg1"/>
                </a:solidFill>
              </a:rPr>
              <a:t>/photos/</a:t>
            </a:r>
            <a:r>
              <a:rPr lang="en-US" sz="900" dirty="0" err="1" smtClean="0">
                <a:solidFill>
                  <a:schemeClr val="bg1"/>
                </a:solidFill>
              </a:rPr>
              <a:t>pointnshoot</a:t>
            </a:r>
            <a:r>
              <a:rPr lang="en-US" sz="900" dirty="0" smtClean="0">
                <a:solidFill>
                  <a:schemeClr val="bg1"/>
                </a:solidFill>
              </a:rPr>
              <a:t>/677657225/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8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 need </a:t>
            </a:r>
            <a:r>
              <a:rPr lang="en-US" b="1" dirty="0" smtClean="0">
                <a:solidFill>
                  <a:srgbClr val="FF0000"/>
                </a:solidFill>
              </a:rPr>
              <a:t>data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6C6E-B534-7049-BD3D-63CE8B44317F}" type="datetime1">
              <a:rPr lang="en-GB" smtClean="0">
                <a:solidFill>
                  <a:schemeClr val="bg1"/>
                </a:solidFill>
              </a:rPr>
              <a:t>26/02/2013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BGP Traffic Engineering, Andy Davidson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52B-1DAC-B248-9775-2106AE27B37A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Screen Shot 2012-11-19 at 12.56.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1"/>
          <a:stretch/>
        </p:blipFill>
        <p:spPr>
          <a:xfrm>
            <a:off x="160286" y="1319006"/>
            <a:ext cx="8865041" cy="4020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8607" y="5511058"/>
            <a:ext cx="768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Manuel Kasper - https://neon1.net/as-stats/as-stats-presentation-swinog16.pdf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1455</TotalTime>
  <Words>1667</Words>
  <Application>Microsoft Macintosh PowerPoint</Application>
  <PresentationFormat>On-screen Show (4:3)</PresentationFormat>
  <Paragraphs>356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Black</vt:lpstr>
      <vt:lpstr>BGP Traffic Engineering</vt:lpstr>
      <vt:lpstr>PowerPoint Presentation</vt:lpstr>
      <vt:lpstr>PowerPoint Presentation</vt:lpstr>
      <vt:lpstr>Real examples</vt:lpstr>
      <vt:lpstr>Internal network TE</vt:lpstr>
      <vt:lpstr>Inter-domain TE</vt:lpstr>
      <vt:lpstr>BGP Best Path Selection Algorithm</vt:lpstr>
      <vt:lpstr>Outbound vs Inbound</vt:lpstr>
      <vt:lpstr>You need data</vt:lpstr>
      <vt:lpstr>Other ways to get data</vt:lpstr>
      <vt:lpstr>Data tells you</vt:lpstr>
      <vt:lpstr>Mainly outbound, single POP</vt:lpstr>
      <vt:lpstr>PowerPoint Presentation</vt:lpstr>
      <vt:lpstr>Localpref – blunt hammer</vt:lpstr>
      <vt:lpstr>PowerPoint Presentation</vt:lpstr>
      <vt:lpstr>Mainly outbound – Many POPs</vt:lpstr>
      <vt:lpstr>PowerPoint Presentation</vt:lpstr>
      <vt:lpstr>Deterministic routing</vt:lpstr>
      <vt:lpstr>Inbound traffic engineering</vt:lpstr>
      <vt:lpstr>Selective Announcements</vt:lpstr>
      <vt:lpstr>Problem of Selective Announcements</vt:lpstr>
      <vt:lpstr>…But can be used to great effect</vt:lpstr>
      <vt:lpstr>AS_PATH prepending</vt:lpstr>
      <vt:lpstr>PowerPoint Presentation</vt:lpstr>
      <vt:lpstr>PowerPoint Presentation</vt:lpstr>
      <vt:lpstr>MEDs</vt:lpstr>
      <vt:lpstr>MEDs are often filtered </vt:lpstr>
      <vt:lpstr>Origin changing</vt:lpstr>
      <vt:lpstr>Inbound – what does work well?</vt:lpstr>
      <vt:lpstr>Constantly manage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BGP Traffic Engineering</dc:title>
  <dc:creator>Andy Davidson</dc:creator>
  <cp:lastModifiedBy>Andy Davidson</cp:lastModifiedBy>
  <cp:revision>30</cp:revision>
  <dcterms:created xsi:type="dcterms:W3CDTF">2012-11-19T11:50:39Z</dcterms:created>
  <dcterms:modified xsi:type="dcterms:W3CDTF">2013-02-26T04:14:50Z</dcterms:modified>
</cp:coreProperties>
</file>