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7" r:id="rId2"/>
    <p:sldId id="581" r:id="rId3"/>
    <p:sldId id="452" r:id="rId4"/>
    <p:sldId id="590" r:id="rId5"/>
    <p:sldId id="591" r:id="rId6"/>
    <p:sldId id="592" r:id="rId7"/>
    <p:sldId id="583" r:id="rId8"/>
    <p:sldId id="588" r:id="rId9"/>
    <p:sldId id="593" r:id="rId10"/>
    <p:sldId id="594" r:id="rId11"/>
    <p:sldId id="595" r:id="rId12"/>
    <p:sldId id="551" r:id="rId13"/>
    <p:sldId id="582" r:id="rId14"/>
    <p:sldId id="572" r:id="rId15"/>
    <p:sldId id="584" r:id="rId16"/>
    <p:sldId id="596" r:id="rId17"/>
    <p:sldId id="597" r:id="rId18"/>
    <p:sldId id="598" r:id="rId19"/>
    <p:sldId id="554" r:id="rId20"/>
    <p:sldId id="559" r:id="rId21"/>
    <p:sldId id="600" r:id="rId22"/>
    <p:sldId id="599" r:id="rId23"/>
    <p:sldId id="587" r:id="rId24"/>
    <p:sldId id="575" r:id="rId25"/>
    <p:sldId id="54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72"/>
    <a:srgbClr val="95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9" autoAdjust="0"/>
    <p:restoredTop sz="88362" autoAdjust="0"/>
  </p:normalViewPr>
  <p:slideViewPr>
    <p:cSldViewPr snapToGrid="0" snapToObjects="1">
      <p:cViewPr varScale="1">
        <p:scale>
          <a:sx n="77" d="100"/>
          <a:sy n="77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3E65-9F64-A744-B524-2495E7C67391}" type="datetimeFigureOut">
              <a:rPr lang="en-US" smtClean="0"/>
              <a:t>3/6/13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F2D0C-C29B-E741-B39D-35223189E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eaLnBrk="1" hangingPunct="1"/>
            <a:fld id="{0EC815CA-B784-314B-8F0D-6D27C24391FB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operational ones that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know are known to me are as follows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</a:t>
            </a:r>
          </a:p>
          <a:p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etc.;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Capetown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IXP (CINX)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Cairo IXP (CAIX)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Johanesburg IXP (JINX)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Kenya Internet Exchange Point (KIXP)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Dar-es-Salaam IXP (TIX)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Arusha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Internet Exchange Point (AIX)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Malawi Internet Exchange Point (MIX)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Mozambique Internet Exchange Point (MOZIX)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9) Nigeria Internet Exchange Point (IXPN)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10) Lusaka Internet Exchange Point (LIXP)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11) Angola Internet Exchange point (AIXP)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12) Uganda Internet Exchange Point (UIXP)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13) Swaziland Internet Exchange Point (SZIXP)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14) Rwanda Internet Exchange Point (RINEX)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15) Ghana Internet Exchange Point (GIX and AIX - two IXPs now joined)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16) Grahams Town IXP (GINX)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17) Lesotho Internet Exchange Point (LIXP)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18) Sudan Internet Exchange Point (SIXP)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ones that are known to exist but are not known to be exchanging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traffic or no stats can be given from them are as follows;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Kinshasa Internet Exchange Point (KINIX) - To be Re-Launched in Nov 16 2012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Zimbabwe Internet Exchange Point (ZINX) - Not really working as a proper IXP no traffic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Mombasa Internet Exchange Point (KIXP-MSA) - To be launched as East Africa IX in partnership with AMSIX and SEACOM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Sierra Leone Internet Exchange Point (SLIX) - no traffic yet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5) Botswana Internet Exchange Point (BINX) - Operated inside incumbents no traffic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6) Cote D'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(CI-IXP) was not on this list until AfPIF-2 - new process to revamp it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7) Abuja IXP (IXPN - Abuja) - Launched in August/July no traffic data yet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8) Mauritius Internet Exchange Point (MIXP) - Will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50/50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F2D0C-C29B-E741-B39D-35223189EE8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24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a typeface="ＭＳ Ｐゴシック" charset="0"/>
              </a:rPr>
              <a:t>Using an average cost of $300 per Mbit/s for International connectivity,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F2D0C-C29B-E741-B39D-35223189EE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using a conservative value of $120/Mbit for Transit.</a:t>
            </a:r>
            <a:b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over 107 Autonomous System Numbers (ASN’s) visible at KIXP with over 50% of them being external to Kenya therefore increasingly acting as a regional hub for traffic from neighboring countries.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F2D0C-C29B-E741-B39D-35223189EE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Helvetica" charset="0"/>
                <a:ea typeface="ＭＳ Ｐゴシック" charset="0"/>
                <a:cs typeface="ＭＳ Ｐゴシック" charset="0"/>
              </a:rPr>
              <a:t>using a </a:t>
            </a:r>
          </a:p>
          <a:p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 sz="1200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F2D0C-C29B-E741-B39D-35223189EE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4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F2D0C-C29B-E741-B39D-35223189EE8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6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3926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EC6F0A"/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2130"/>
            <a:ext cx="7772400" cy="53190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F275D8D8-F9A0-304A-BBF7-B037A8FDCB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1880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2564"/>
            <a:ext cx="2057400" cy="4753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2564"/>
            <a:ext cx="6019800" cy="4753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3A29E92E-46B9-3B4F-A1A5-D8DE8F9987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546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275748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-23446" y="4256088"/>
            <a:ext cx="9144000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51" y="189000"/>
            <a:ext cx="5947997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79" y="6431050"/>
            <a:ext cx="106826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225" y="2798756"/>
            <a:ext cx="7086600" cy="1386000"/>
          </a:xfrm>
        </p:spPr>
        <p:txBody>
          <a:bodyPr>
            <a:noAutofit/>
          </a:bodyPr>
          <a:lstStyle>
            <a:lvl1pPr algn="ctr">
              <a:defRPr sz="4000" b="1" i="0" cap="none" spc="50">
                <a:ln w="11430"/>
                <a:solidFill>
                  <a:srgbClr val="FFFFFF"/>
                </a:solidFill>
                <a:effectLst/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226" y="4302187"/>
            <a:ext cx="7086600" cy="964082"/>
          </a:xfrm>
        </p:spPr>
        <p:txBody>
          <a:bodyPr>
            <a:normAutofit/>
          </a:bodyPr>
          <a:lstStyle>
            <a:lvl1pPr marL="0" indent="0" algn="ctr">
              <a:buNone/>
              <a:defRPr sz="2700" b="0" i="0" baseline="0">
                <a:solidFill>
                  <a:schemeClr val="bg2">
                    <a:lumMod val="25000"/>
                  </a:schemeClr>
                </a:solidFill>
                <a:latin typeface="CorisandeLight"/>
                <a:cs typeface="CorisandeLight"/>
              </a:defRPr>
            </a:lvl1pPr>
            <a:lvl2pPr marL="47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40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" y="2278056"/>
            <a:ext cx="9143999" cy="1386000"/>
          </a:xfrm>
        </p:spPr>
        <p:txBody>
          <a:bodyPr/>
          <a:lstStyle>
            <a:lvl1pPr algn="ctr">
              <a:defRPr sz="3800" b="0">
                <a:latin typeface="Engebrechtre Expanded"/>
                <a:cs typeface="Engebrechtre Expande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2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Bottom Text - Top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843681" y="4331995"/>
            <a:ext cx="8202613" cy="20759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21599" y="1001063"/>
            <a:ext cx="523220" cy="5755341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75699" y="88"/>
            <a:ext cx="6868345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E3810524-C23E-B648-AA77-12F86AFCC6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5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end (Question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68" y="1382717"/>
            <a:ext cx="7102719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682268" y="314325"/>
            <a:ext cx="6082812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MERCI A TOUS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54669" y="2413000"/>
            <a:ext cx="28135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Questions ?</a:t>
            </a:r>
            <a:endParaRPr lang="en-US" sz="5400" dirty="0">
              <a:solidFill>
                <a:srgbClr val="008000"/>
              </a:solidFill>
              <a:effectLst>
                <a:outerShdw blurRad="50800" dist="38100" dir="2700000" algn="tl" rotWithShape="0">
                  <a:prstClr val="white">
                    <a:lumMod val="75000"/>
                    <a:alpha val="43000"/>
                  </a:prst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313843" y="3148013"/>
            <a:ext cx="360338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Commentaires ?</a:t>
            </a:r>
            <a:endParaRPr lang="fr-FR" sz="5400" dirty="0">
              <a:solidFill>
                <a:srgbClr val="008000"/>
              </a:solidFill>
              <a:effectLst>
                <a:outerShdw blurRad="50800" dist="38100" dir="2700000" algn="tl" rotWithShape="0">
                  <a:prstClr val="white">
                    <a:lumMod val="75000"/>
                    <a:alpha val="43000"/>
                  </a:prst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36831" y="3890963"/>
            <a:ext cx="2690446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3000"/>
                    </a:prstClr>
                  </a:outerShdw>
                </a:effectLst>
                <a:latin typeface="Chalkduster"/>
                <a:ea typeface="ＭＳ Ｐゴシック" charset="-128"/>
                <a:cs typeface="Chalkduster"/>
              </a:rPr>
              <a:t>Reponses ?</a:t>
            </a:r>
            <a:endParaRPr lang="en-US" sz="5400" dirty="0">
              <a:solidFill>
                <a:srgbClr val="008000"/>
              </a:solidFill>
              <a:effectLst>
                <a:outerShdw blurRad="50800" dist="38100" dir="2700000" algn="tl" rotWithShape="0">
                  <a:prstClr val="white">
                    <a:lumMod val="75000"/>
                    <a:alpha val="43000"/>
                  </a:prstClr>
                </a:outerShdw>
              </a:effectLst>
              <a:latin typeface="Chalkduster"/>
              <a:ea typeface="ＭＳ Ｐゴシック" charset="-128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84343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843681" y="1187294"/>
            <a:ext cx="8202613" cy="52206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21599" y="2"/>
            <a:ext cx="523220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4819" y="88"/>
            <a:ext cx="8329182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615B2664-7C1C-C741-B536-8A101224D4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3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8"/>
          <p:cNvSpPr>
            <a:spLocks noGrp="1"/>
          </p:cNvSpPr>
          <p:nvPr>
            <p:ph type="body" orient="vert" sz="quarter" idx="15"/>
          </p:nvPr>
        </p:nvSpPr>
        <p:spPr>
          <a:xfrm>
            <a:off x="121599" y="2"/>
            <a:ext cx="523220" cy="6756398"/>
          </a:xfrm>
        </p:spPr>
        <p:txBody>
          <a:bodyPr vert="vert270">
            <a:spAutoFit/>
          </a:bodyPr>
          <a:lstStyle>
            <a:lvl1pPr algn="ctr">
              <a:buFontTx/>
              <a:buNone/>
              <a:defRPr sz="2200" b="1" i="0" baseline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Ubuntu"/>
                <a:cs typeface="Ubuntu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4819" y="88"/>
            <a:ext cx="8329182" cy="1187293"/>
          </a:xfrm>
        </p:spPr>
        <p:txBody>
          <a:bodyPr/>
          <a:lstStyle>
            <a:lvl1pPr>
              <a:defRPr b="1" i="0">
                <a:latin typeface="Ubuntu"/>
                <a:cs typeface="Ubuntu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21DD2537-7BF3-5D4F-B22C-C9FF935960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80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Page </a:t>
            </a:r>
            <a:fld id="{6D8E2698-6BC1-B247-9B68-C0A549023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EC6F0A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B668D219-2D46-EC49-AE6C-A5F62ABA19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4563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E29F77F9-08B3-DF4B-B91D-E3E5CB6E88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823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5BDF157A-569B-274F-9E2E-16E70E2897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2733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3B1CF406-59A0-BA4D-A2A9-E1604DEA96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763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C799CA38-7E94-6B48-B9BB-11607E3494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5446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9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247957"/>
            <a:ext cx="5111750" cy="4878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7348"/>
            <a:ext cx="3008313" cy="36889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47C83AFC-9531-A845-9D4E-88AB116BD0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0217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98217"/>
            <a:ext cx="5486400" cy="332935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46925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learn.afrinic.net | slide </a:t>
            </a:r>
            <a:fld id="{3AFA773C-9723-2547-9504-2D50273EDB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62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06920" y="0"/>
            <a:ext cx="6096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84316"/>
            <a:ext cx="82296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199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pPr defTabSz="4778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t>learn.afrinic.net | slide </a:t>
            </a:r>
            <a:fld id="{FA06BDAC-FF2A-1F48-B510-1C7DCF2CCE95}" type="slidenum">
              <a:rPr lang="en-US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47783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 cmpd="sng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6" tIns="47893" rIns="95786" bIns="47893" anchor="ctr"/>
          <a:lstStyle/>
          <a:p>
            <a:pPr algn="ctr" defTabSz="4778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9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2F2F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F2F2F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tld.org" TargetMode="External"/><Relationship Id="rId4" Type="http://schemas.openxmlformats.org/officeDocument/2006/relationships/hyperlink" Target="http://www.afnog.org/" TargetMode="External"/><Relationship Id="rId5" Type="http://schemas.openxmlformats.org/officeDocument/2006/relationships/hyperlink" Target="http://www.af6tf.net/" TargetMode="External"/><Relationship Id="rId6" Type="http://schemas.openxmlformats.org/officeDocument/2006/relationships/hyperlink" Target="http://www.internetsociety.org/events/afpi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frinic.n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spa.org.za/inx/" TargetMode="External"/><Relationship Id="rId4" Type="http://schemas.openxmlformats.org/officeDocument/2006/relationships/hyperlink" Target="http://www.internetsociety.org/ixpimpact" TargetMode="External"/><Relationship Id="rId5" Type="http://schemas.openxmlformats.org/officeDocument/2006/relationships/hyperlink" Target="https://prefix.pch.net/applications/ixpdir/summary/" TargetMode="External"/><Relationship Id="rId6" Type="http://schemas.openxmlformats.org/officeDocument/2006/relationships/hyperlink" Target="http://bgp.he.net/report/world" TargetMode="External"/><Relationship Id="rId7" Type="http://schemas.openxmlformats.org/officeDocument/2006/relationships/hyperlink" Target="http://v6asns.ripe.net/v/6?s=_RIR_AfriNI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524652" y="2796212"/>
            <a:ext cx="8333643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African </a:t>
            </a:r>
            <a:r>
              <a:rPr lang="en-US" dirty="0"/>
              <a:t>Internet Ecosystem,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/>
              <a:t>Learned Along the Way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FF6600"/>
              </a:solidFill>
              <a:latin typeface="Eurostile" charset="0"/>
              <a:cs typeface="Eurostil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139" y="4402757"/>
            <a:ext cx="4813013" cy="1431925"/>
          </a:xfrm>
        </p:spPr>
        <p:txBody>
          <a:bodyPr rtlCol="0">
            <a:normAutofit/>
          </a:bodyPr>
          <a:lstStyle/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500" b="1" dirty="0" smtClean="0">
                <a:solidFill>
                  <a:srgbClr val="898989"/>
                </a:solidFill>
                <a:latin typeface="Arial" charset="0"/>
                <a:cs typeface="Arial" charset="0"/>
                <a:sym typeface="Arial" charset="0"/>
              </a:rPr>
              <a:t>Hisham Ibrahim</a:t>
            </a:r>
          </a:p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defRPr/>
            </a:pPr>
            <a:r>
              <a:rPr lang="en-US" sz="1800" dirty="0">
                <a:latin typeface="Arial"/>
                <a:cs typeface="Arial"/>
              </a:rPr>
              <a:t>IPv6 Program Manager, AFRINIC </a:t>
            </a:r>
            <a:endParaRPr lang="en-US" sz="1800" dirty="0" smtClean="0">
              <a:solidFill>
                <a:srgbClr val="898989"/>
              </a:solidFill>
              <a:latin typeface="Arial"/>
              <a:cs typeface="Arial"/>
              <a:sym typeface="Arial" charset="0"/>
            </a:endParaRPr>
          </a:p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898989"/>
                </a:solidFill>
                <a:latin typeface="Arial"/>
                <a:cs typeface="Arial"/>
                <a:sym typeface="Arial" charset="0"/>
              </a:rPr>
              <a:t>MENOG-12,</a:t>
            </a:r>
            <a:r>
              <a:rPr lang="fr-FR" sz="18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Dubai</a:t>
            </a:r>
            <a:endParaRPr lang="en-US" sz="1800" dirty="0" smtClean="0">
              <a:latin typeface="Arial"/>
              <a:cs typeface="Arial"/>
            </a:endParaRPr>
          </a:p>
          <a:p>
            <a:pPr marL="28575" defTabSz="957263" eaLnBrk="1" fontAlgn="auto" hangingPunct="1">
              <a:lnSpc>
                <a:spcPct val="90000"/>
              </a:lnSpc>
              <a:spcBef>
                <a:spcPts val="588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898989"/>
                </a:solidFill>
                <a:latin typeface="Arial"/>
                <a:cs typeface="Arial"/>
                <a:sym typeface="Helvetica" charset="0"/>
              </a:rPr>
              <a:t>6</a:t>
            </a:r>
            <a:r>
              <a:rPr lang="en-US" sz="1800" dirty="0" smtClean="0">
                <a:solidFill>
                  <a:srgbClr val="898989"/>
                </a:solidFill>
                <a:latin typeface="Arial"/>
                <a:cs typeface="Arial"/>
                <a:sym typeface="Helvetica" charset="0"/>
              </a:rPr>
              <a:t> March </a:t>
            </a:r>
            <a:r>
              <a:rPr lang="en-US" sz="1800" dirty="0" smtClean="0">
                <a:solidFill>
                  <a:srgbClr val="898989"/>
                </a:solidFill>
                <a:latin typeface="Arial"/>
                <a:cs typeface="Arial"/>
                <a:sym typeface="Helvetica" charset="0"/>
              </a:rPr>
              <a:t>2013 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24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5536" y="22768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Return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10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295399"/>
            <a:ext cx="8382000" cy="50864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Latency Impact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KIXP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members experience between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10ms – 2ms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latencies between their networks compared to between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200ms – 600ms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without the IXP. </a:t>
            </a:r>
            <a:endParaRPr lang="en-US" sz="2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Helvetica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Cost </a:t>
            </a:r>
            <a:r>
              <a:rPr lang="en-US" sz="2400" b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savings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KIXP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exchanges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1Gbit/s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Wholesale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saving are at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$1,440,000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per year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Increased revenues: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Helvetica" charset="0"/>
                <a:cs typeface="ＭＳ Ｐゴシック" charset="0"/>
              </a:rPr>
              <a:t>M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obile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operators in Kenya charge by the MB for Internet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access.</a:t>
            </a:r>
            <a:r>
              <a:rPr lang="en-US" sz="2400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2400" dirty="0">
                <a:latin typeface="Helvetica" charset="0"/>
                <a:cs typeface="ＭＳ Ｐゴシック" charset="0"/>
              </a:rPr>
              <a:t>T</a:t>
            </a:r>
            <a:r>
              <a:rPr lang="en-US" sz="2400" dirty="0" smtClean="0">
                <a:latin typeface="Helvetica" charset="0"/>
                <a:cs typeface="ＭＳ Ｐゴシック" charset="0"/>
              </a:rPr>
              <a:t>hrough the KIXP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Helvetica" charset="0"/>
                <a:cs typeface="ＭＳ Ｐゴシック" charset="0"/>
              </a:rPr>
              <a:t>revenues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increased of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about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$6,000,000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per year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srgbClr val="FF6600"/>
                </a:solidFill>
                <a:latin typeface="Helvetica" charset="0"/>
                <a:cs typeface="ＭＳ Ｐゴシック" charset="0"/>
              </a:rPr>
              <a:t>Local Content and Hosting: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cs typeface="ＭＳ Ｐゴシック" charset="0"/>
              </a:rPr>
              <a:t> </a:t>
            </a:r>
            <a:br>
              <a:rPr lang="en-US" sz="2400" dirty="0">
                <a:solidFill>
                  <a:srgbClr val="FF6600"/>
                </a:solidFill>
                <a:latin typeface="Helvetica" charset="0"/>
                <a:cs typeface="ＭＳ Ｐゴシック" charset="0"/>
              </a:rPr>
            </a:br>
            <a:r>
              <a:rPr lang="en-US" sz="2400" dirty="0">
                <a:latin typeface="Helvetica" charset="0"/>
              </a:rPr>
              <a:t>The Kenya Revenue Authority Online services saves the private sector </a:t>
            </a:r>
            <a:r>
              <a:rPr lang="en-US" sz="2400" dirty="0">
                <a:solidFill>
                  <a:srgbClr val="FF6600"/>
                </a:solidFill>
                <a:latin typeface="Helvetica" charset="0"/>
              </a:rPr>
              <a:t>$4.5m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Helvetica" charset="0"/>
              <a:ea typeface="ＭＳ Ｐゴシック" charset="0"/>
            </a:endParaRPr>
          </a:p>
          <a:p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608665" y="-127002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The Kenyan IXP 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5536" y="22768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Return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11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8236"/>
            <a:ext cx="8382000" cy="50864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Latency Impact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With 3 national IXPs that host 5 different Root Name Servers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members experience between 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10ms –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20ms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latencies between their networks compared to between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160ms – 550ms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without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the IXP. </a:t>
            </a:r>
            <a:endParaRPr lang="en-US" sz="24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Helvetica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Cost </a:t>
            </a:r>
            <a:r>
              <a:rPr lang="en-US" sz="2400" b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savings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cs typeface="ＭＳ Ｐゴシック" charset="0"/>
              </a:rPr>
              <a:t>The 3 IXPs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exchanges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and aggregate traffic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of </a:t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over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cs typeface="ＭＳ Ｐゴシック" charset="0"/>
              </a:rPr>
              <a:t>9 </a:t>
            </a:r>
            <a:r>
              <a:rPr lang="en-US" sz="2400" dirty="0" err="1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Gbit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/s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Wholesale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saving are at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$25,000,000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per year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b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Local Content and Hosting:</a:t>
            </a:r>
            <a:r>
              <a:rPr lang="en-US" sz="2400" dirty="0">
                <a:solidFill>
                  <a:srgbClr val="FF66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dirty="0">
                <a:latin typeface="Helvetica" charset="0"/>
              </a:rPr>
              <a:t>South Africa remains the most developed data market with most of the capacity located </a:t>
            </a:r>
            <a:r>
              <a:rPr lang="en-US" sz="2400" dirty="0" smtClean="0">
                <a:latin typeface="Helvetica" charset="0"/>
              </a:rPr>
              <a:t>there and over </a:t>
            </a:r>
            <a:r>
              <a:rPr lang="en-US" sz="2400" dirty="0" smtClean="0">
                <a:solidFill>
                  <a:srgbClr val="FF6600"/>
                </a:solidFill>
                <a:latin typeface="Helvetica" charset="0"/>
              </a:rPr>
              <a:t>800,000</a:t>
            </a:r>
            <a:r>
              <a:rPr lang="en-US" sz="2400" dirty="0" smtClean="0">
                <a:latin typeface="Helvetica" charset="0"/>
              </a:rPr>
              <a:t> domains under .ZA</a:t>
            </a:r>
            <a:endParaRPr lang="en-US" sz="2400" dirty="0">
              <a:latin typeface="Helvetica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>
              <a:latin typeface="Helvetica" charset="0"/>
              <a:ea typeface="ＭＳ Ｐゴシック" charset="0"/>
            </a:endParaRPr>
          </a:p>
          <a:p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1608665" y="-127002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The South African</a:t>
            </a:r>
            <a:b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IXPs 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2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9555" y="2825829"/>
            <a:ext cx="418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Root Name Servers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12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8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2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47541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80" name="Rectangle 5"/>
          <p:cNvSpPr>
            <a:spLocks/>
          </p:cNvSpPr>
          <p:nvPr/>
        </p:nvSpPr>
        <p:spPr bwMode="auto">
          <a:xfrm>
            <a:off x="0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807F77E-E222-0D49-820B-043399B78892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13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30" y="1617668"/>
            <a:ext cx="46482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82204" y="6048391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70332" y="5663348"/>
            <a:ext cx="274592" cy="26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765952" y="5298308"/>
            <a:ext cx="274592" cy="26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65952" y="4921988"/>
            <a:ext cx="274592" cy="26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2268" y="5221219"/>
            <a:ext cx="1140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 (</a:t>
            </a:r>
            <a:r>
              <a:rPr lang="hr-HR" dirty="0">
                <a:solidFill>
                  <a:prstClr val="black"/>
                </a:solidFill>
                <a:latin typeface="Calibri"/>
              </a:rPr>
              <a:t>Netnod)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2264" y="5592047"/>
            <a:ext cx="121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J (</a:t>
            </a:r>
            <a:r>
              <a:rPr lang="de-DE" dirty="0" err="1">
                <a:solidFill>
                  <a:prstClr val="black"/>
                </a:solidFill>
                <a:latin typeface="Calibri"/>
              </a:rPr>
              <a:t>VeriSign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6594" y="4855875"/>
            <a:ext cx="321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F (Internet Systems Consortium)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6592" y="5953466"/>
            <a:ext cx="108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L (ICANN)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5486522" y="2083939"/>
            <a:ext cx="274592" cy="26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651368" y="2083939"/>
            <a:ext cx="274592" cy="26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5239480" y="5818717"/>
            <a:ext cx="274592" cy="26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5198976" y="5953167"/>
            <a:ext cx="274592" cy="26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5521177" y="5925360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6187638" y="3929764"/>
            <a:ext cx="274592" cy="26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6081698" y="4048534"/>
            <a:ext cx="274592" cy="26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5094572" y="5820272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2633616" y="2986421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750848" y="4489904"/>
            <a:ext cx="274592" cy="2689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70914" y="4470359"/>
            <a:ext cx="317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 (NASA Ames Research Center)</a:t>
            </a: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4937338" y="6233504"/>
            <a:ext cx="274592" cy="2689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8436" y="1421229"/>
            <a:ext cx="2659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There are only </a:t>
            </a:r>
            <a:r>
              <a:rPr lang="en-US" dirty="0" smtClean="0">
                <a:solidFill>
                  <a:srgbClr val="FF6600"/>
                </a:solidFill>
                <a:latin typeface="Calibri"/>
              </a:rPr>
              <a:t>15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Root Name Servers in Africa out of </a:t>
            </a:r>
            <a:r>
              <a:rPr lang="en-US" dirty="0">
                <a:solidFill>
                  <a:srgbClr val="FF6600"/>
                </a:solidFill>
                <a:latin typeface="Calibri"/>
              </a:rPr>
              <a:t>350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Servers globally. </a:t>
            </a:r>
          </a:p>
        </p:txBody>
      </p:sp>
      <p:sp>
        <p:nvSpPr>
          <p:cNvPr id="37" name="Rectangle 9"/>
          <p:cNvSpPr>
            <a:spLocks noGrp="1" noChangeArrowheads="1"/>
          </p:cNvSpPr>
          <p:nvPr>
            <p:ph type="title"/>
          </p:nvPr>
        </p:nvSpPr>
        <p:spPr>
          <a:xfrm>
            <a:off x="1753363" y="-146419"/>
            <a:ext cx="6481763" cy="1374775"/>
          </a:xfrm>
        </p:spPr>
        <p:txBody>
          <a:bodyPr rIns="132080"/>
          <a:lstStyle/>
          <a:p>
            <a:pPr indent="0" eaLnBrk="1" hangingPunct="1"/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Root Name </a:t>
            </a:r>
            <a:r>
              <a:rPr lang="en-US" sz="3700" b="1" dirty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S</a:t>
            </a: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ervers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4" name="Picture 3" descr="Screen shot 2013-01-29 at 6.50.5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5" y="3445724"/>
            <a:ext cx="594977" cy="174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9726" y="3577531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  <a:t>SOUTH </a:t>
            </a:r>
            <a:b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</a:br>
            <a: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  <a:t>SUDAN</a:t>
            </a:r>
            <a:endParaRPr lang="en-US" sz="500" b="1" dirty="0">
              <a:solidFill>
                <a:srgbClr val="2E384A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5054283" y="6248185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6045381" y="3914084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0176" name="TextBox 50175"/>
          <p:cNvSpPr txBox="1"/>
          <p:nvPr/>
        </p:nvSpPr>
        <p:spPr>
          <a:xfrm>
            <a:off x="1473701" y="36690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3052678" y="3534649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5117862" y="5964604"/>
            <a:ext cx="274592" cy="26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5497928" y="2218389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88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9" grpId="0" animBg="1"/>
      <p:bldP spid="40" grpId="0" animBg="1"/>
      <p:bldP spid="42" grpId="0" animBg="1"/>
      <p:bldP spid="43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4498" y="2825829"/>
            <a:ext cx="3049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Local Content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14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209695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47541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80" name="Rectangle 5"/>
          <p:cNvSpPr>
            <a:spLocks/>
          </p:cNvSpPr>
          <p:nvPr/>
        </p:nvSpPr>
        <p:spPr bwMode="auto">
          <a:xfrm>
            <a:off x="0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807F77E-E222-0D49-820B-043399B78892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81" y="1617668"/>
            <a:ext cx="46482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6593107" y="4414636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757673" y="2981417"/>
            <a:ext cx="304800" cy="335280"/>
          </a:xfrm>
          <a:prstGeom prst="ellipse">
            <a:avLst/>
          </a:prstGeom>
          <a:solidFill>
            <a:schemeClr val="accent4">
              <a:lumMod val="75000"/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195082" y="5984674"/>
            <a:ext cx="304800" cy="335280"/>
          </a:xfrm>
          <a:prstGeom prst="ellipse">
            <a:avLst/>
          </a:prstGeom>
          <a:solidFill>
            <a:schemeClr val="bg2">
              <a:lumMod val="25000"/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07557" y="3444634"/>
            <a:ext cx="304800" cy="335280"/>
          </a:xfrm>
          <a:prstGeom prst="ellipse">
            <a:avLst/>
          </a:prstGeom>
          <a:solidFill>
            <a:srgbClr val="FF6600">
              <a:alpha val="3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3438221" y="1857109"/>
            <a:ext cx="304800" cy="335280"/>
          </a:xfrm>
          <a:prstGeom prst="ellipse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987080" y="6002441"/>
            <a:ext cx="304800" cy="335280"/>
          </a:xfrm>
          <a:prstGeom prst="ellipse">
            <a:avLst/>
          </a:prstGeom>
          <a:solidFill>
            <a:schemeClr val="accent2">
              <a:lumMod val="40000"/>
              <a:lumOff val="60000"/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987080" y="4131150"/>
            <a:ext cx="304800" cy="335280"/>
          </a:xfrm>
          <a:prstGeom prst="ellipse">
            <a:avLst/>
          </a:prstGeom>
          <a:solidFill>
            <a:schemeClr val="accent4">
              <a:lumMod val="75000"/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987080" y="5078724"/>
            <a:ext cx="304800" cy="335280"/>
          </a:xfrm>
          <a:prstGeom prst="ellipse">
            <a:avLst/>
          </a:prstGeom>
          <a:solidFill>
            <a:srgbClr val="FF6600">
              <a:alpha val="3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987080" y="5565565"/>
            <a:ext cx="304800" cy="335280"/>
          </a:xfrm>
          <a:prstGeom prst="ellipse">
            <a:avLst/>
          </a:prstGeom>
          <a:solidFill>
            <a:schemeClr val="bg2">
              <a:lumMod val="25000"/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59888" y="4097072"/>
            <a:ext cx="1833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Kheweul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Senegal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2724" y="42776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 err="1">
                <a:solidFill>
                  <a:prstClr val="black"/>
                </a:solidFill>
                <a:latin typeface="Calibri"/>
              </a:rPr>
              <a:t>AfriRegister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Burundi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2724" y="5015223"/>
            <a:ext cx="27938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prstClr val="black"/>
                </a:solidFill>
                <a:latin typeface="Calibri"/>
              </a:rPr>
              <a:t>Ghana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Dot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 Com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Ltd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>., </a:t>
            </a:r>
            <a:r>
              <a:rPr lang="pt-BR" dirty="0" err="1">
                <a:solidFill>
                  <a:prstClr val="black"/>
                </a:solidFill>
                <a:latin typeface="Calibri"/>
              </a:rPr>
              <a:t>Ghana</a:t>
            </a:r>
            <a:r>
              <a:rPr lang="pt-BR" dirty="0">
                <a:solidFill>
                  <a:prstClr val="black"/>
                </a:solidFill>
                <a:latin typeface="Calibri"/>
              </a:rPr>
              <a:t/>
            </a:r>
            <a:br>
              <a:rPr lang="pt-BR" dirty="0">
                <a:solidFill>
                  <a:prstClr val="black"/>
                </a:solidFill>
                <a:latin typeface="Calibri"/>
              </a:rPr>
            </a:b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0184" y="5466869"/>
            <a:ext cx="3121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Internet Solutions, South Africa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888" y="5906391"/>
            <a:ext cx="359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Genious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Communications, Morocco.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88083" y="4633646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76" name="Rectangle 50175"/>
          <p:cNvSpPr/>
          <p:nvPr/>
        </p:nvSpPr>
        <p:spPr>
          <a:xfrm>
            <a:off x="248436" y="1421229"/>
            <a:ext cx="28479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There are only </a:t>
            </a:r>
            <a:r>
              <a:rPr lang="en-US" dirty="0">
                <a:solidFill>
                  <a:srgbClr val="FF6600"/>
                </a:solidFill>
                <a:latin typeface="Calibri"/>
              </a:rPr>
              <a:t>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ICANN Accredited registrars in Africa out almost </a:t>
            </a:r>
            <a:r>
              <a:rPr lang="en-US" dirty="0">
                <a:solidFill>
                  <a:srgbClr val="FF6600"/>
                </a:solidFill>
                <a:latin typeface="Calibri"/>
              </a:rPr>
              <a:t>1,000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ICANN Accredited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registrars globally. </a:t>
            </a:r>
          </a:p>
        </p:txBody>
      </p:sp>
      <p:pic>
        <p:nvPicPr>
          <p:cNvPr id="26" name="Picture 25" descr="Screen shot 2013-01-29 at 6.50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89" y="3495209"/>
            <a:ext cx="594977" cy="1741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23630" y="3627016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  <a:t>SOUTH </a:t>
            </a:r>
            <a:b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</a:br>
            <a: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  <a:t>SUDAN</a:t>
            </a:r>
            <a:endParaRPr lang="en-US" sz="500" b="1" dirty="0">
              <a:solidFill>
                <a:srgbClr val="2E384A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0784" y="-101464"/>
            <a:ext cx="5039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solidFill>
                  <a:prstClr val="white"/>
                </a:solidFill>
                <a:latin typeface="Calibri"/>
              </a:rPr>
              <a:t>Top Level </a:t>
            </a:r>
            <a:br>
              <a:rPr lang="de-DE" sz="4000" dirty="0" smtClean="0">
                <a:solidFill>
                  <a:prstClr val="white"/>
                </a:solidFill>
                <a:latin typeface="Calibri"/>
              </a:rPr>
            </a:br>
            <a:r>
              <a:rPr lang="de-DE" sz="4000" dirty="0" smtClean="0">
                <a:solidFill>
                  <a:prstClr val="white"/>
                </a:solidFill>
                <a:latin typeface="Calibri"/>
              </a:rPr>
              <a:t>Domains &amp; Content</a:t>
            </a:r>
            <a:endParaRPr lang="de-DE" sz="4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53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/>
      <p:bldP spid="2" grpId="0"/>
      <p:bldP spid="3" grpId="0"/>
      <p:bldP spid="4" grpId="0"/>
      <p:bldP spid="5" grpId="0"/>
      <p:bldP spid="48" grpId="0" animBg="1"/>
      <p:bldP spid="50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667" y="1564150"/>
            <a:ext cx="7704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UNESCO has defined </a:t>
            </a:r>
            <a:r>
              <a:rPr lang="en-US" sz="2400" dirty="0" smtClean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local content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as an expression and communication of a community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locally generated, owned and adapted knowledge and experience that is relevant to the community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situation.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666" y="4228182"/>
            <a:ext cx="772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 idea of relevant content in the speaker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’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s </a:t>
            </a:r>
            <a:r>
              <a:rPr lang="en-US" sz="24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own language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is called </a:t>
            </a:r>
            <a:r>
              <a:rPr lang="en-US" sz="24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local content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0165" y="3284830"/>
            <a:ext cx="7577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These communities are defined by their </a:t>
            </a:r>
            <a:r>
              <a:rPr lang="en-US" sz="24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location, culture, language or area of interest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6667" y="5204349"/>
            <a:ext cx="7641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There may be cases where relevant information exists but not in a </a:t>
            </a:r>
            <a:r>
              <a:rPr lang="en-US" sz="24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language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that is accessible. In other cases, </a:t>
            </a:r>
            <a:r>
              <a:rPr lang="en-US" sz="2400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illiteracy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poses a significant problem for transmitting knowledge. </a:t>
            </a:r>
            <a:endParaRPr lang="en-US" dirty="0"/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756834" y="-127002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Local Content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0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2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0" y="647541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0180" name="Rectangle 5"/>
          <p:cNvSpPr>
            <a:spLocks/>
          </p:cNvSpPr>
          <p:nvPr/>
        </p:nvSpPr>
        <p:spPr bwMode="auto">
          <a:xfrm>
            <a:off x="0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807F77E-E222-0D49-820B-043399B78892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3" name="Picture 2" descr="African-language-ma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33" y="1627181"/>
            <a:ext cx="4847167" cy="51731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2353" y="1231668"/>
            <a:ext cx="8672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Africa is a continent with a very high linguistic diversity, there are an estimated </a:t>
            </a:r>
            <a:r>
              <a:rPr lang="en-US" b="1" u="sng" dirty="0"/>
              <a:t>1500-2000 African languages.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86316" y="2054765"/>
            <a:ext cx="274592" cy="268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7483" y="3049058"/>
            <a:ext cx="274592" cy="268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49817" y="4358074"/>
            <a:ext cx="274592" cy="26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0635" y="4351906"/>
            <a:ext cx="274592" cy="26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637951" y="5745816"/>
            <a:ext cx="274592" cy="268900"/>
          </a:xfrm>
          <a:prstGeom prst="ellipse">
            <a:avLst/>
          </a:prstGeom>
          <a:solidFill>
            <a:srgbClr val="95517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AU">
              <a:solidFill>
                <a:srgbClr val="FFFF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4877" y="1932333"/>
            <a:ext cx="3650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Afro-Asiatic</a:t>
            </a:r>
          </a:p>
          <a:p>
            <a:r>
              <a:rPr lang="en-US" dirty="0" smtClean="0"/>
              <a:t>(approximately </a:t>
            </a:r>
            <a:r>
              <a:rPr lang="en-US" dirty="0"/>
              <a:t>200 languages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covering nearly Northern </a:t>
            </a:r>
            <a:r>
              <a:rPr lang="en-US" dirty="0" smtClean="0"/>
              <a:t>Africa.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5191" y="29186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Nilo-Saharian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(approximately </a:t>
            </a:r>
            <a:r>
              <a:rPr lang="en-US" dirty="0"/>
              <a:t>140 </a:t>
            </a:r>
            <a:r>
              <a:rPr lang="en-US" dirty="0" smtClean="0"/>
              <a:t>languages)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some eleven millions </a:t>
            </a:r>
            <a:r>
              <a:rPr lang="en-US" dirty="0" smtClean="0"/>
              <a:t>speakers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Central and Eastern Africa.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6358" y="3983989"/>
            <a:ext cx="3731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Niger-</a:t>
            </a:r>
            <a:r>
              <a:rPr lang="en-US" dirty="0" err="1">
                <a:solidFill>
                  <a:srgbClr val="FF6600"/>
                </a:solidFill>
              </a:rPr>
              <a:t>Saharian</a:t>
            </a:r>
            <a:r>
              <a:rPr lang="en-US" dirty="0">
                <a:solidFill>
                  <a:srgbClr val="FF6600"/>
                </a:solidFill>
              </a:rPr>
              <a:t> (Niger-Congo</a:t>
            </a:r>
            <a:r>
              <a:rPr lang="en-US" dirty="0" smtClean="0">
                <a:solidFill>
                  <a:srgbClr val="FF6600"/>
                </a:solidFill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(approximately 1000 </a:t>
            </a:r>
            <a:r>
              <a:rPr lang="en-US" dirty="0"/>
              <a:t>languages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covering the two thirds of Africa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with  200 millions speakers.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2543" y="56165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Khoisan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(approximately thirty languages)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Western part of Southern Africa.</a:t>
            </a:r>
          </a:p>
        </p:txBody>
      </p:sp>
      <p:sp>
        <p:nvSpPr>
          <p:cNvPr id="18" name="Rectangle 9"/>
          <p:cNvSpPr txBox="1">
            <a:spLocks noChangeArrowheads="1"/>
          </p:cNvSpPr>
          <p:nvPr/>
        </p:nvSpPr>
        <p:spPr bwMode="auto">
          <a:xfrm>
            <a:off x="1799168" y="-148169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Language </a:t>
            </a:r>
            <a:r>
              <a:rPr lang="en-US" sz="4000" b="1" dirty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D</a:t>
            </a:r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iversity 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2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5536" y="22768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Return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18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1608665" y="-127002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ccTLDs</a:t>
            </a:r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 &amp; IDNs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478367" y="1709201"/>
            <a:ext cx="4241800" cy="3951288"/>
          </a:xfrm>
          <a:prstGeom prst="rect">
            <a:avLst/>
          </a:prstGeom>
        </p:spPr>
        <p:txBody>
          <a:bodyPr/>
          <a:lstStyle/>
          <a:p>
            <a:pPr marL="344488" lvl="1" indent="-342900">
              <a:buFont typeface="Arial"/>
              <a:buChar char="•"/>
            </a:pPr>
            <a:r>
              <a:rPr lang="en-US" sz="2400" dirty="0" smtClean="0">
                <a:latin typeface="+mn-lt"/>
                <a:ea typeface="ＭＳ Ｐゴシック" charset="0"/>
              </a:rPr>
              <a:t>There </a:t>
            </a:r>
            <a:r>
              <a:rPr lang="en-US" sz="2400" dirty="0">
                <a:latin typeface="+mn-lt"/>
                <a:ea typeface="ＭＳ Ｐゴシック" charset="0"/>
              </a:rPr>
              <a:t>is a correlation between local domain names and local content. </a:t>
            </a:r>
          </a:p>
          <a:p>
            <a:pPr marL="344488" lvl="1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S</a:t>
            </a:r>
            <a:r>
              <a:rPr lang="en-US" sz="2400" dirty="0" smtClean="0">
                <a:latin typeface="+mn-lt"/>
                <a:ea typeface="ＭＳ Ｐゴシック" charset="0"/>
              </a:rPr>
              <a:t>outh </a:t>
            </a:r>
            <a:r>
              <a:rPr lang="en-US" sz="2400" dirty="0">
                <a:latin typeface="+mn-lt"/>
                <a:ea typeface="ＭＳ Ｐゴシック" charset="0"/>
              </a:rPr>
              <a:t>Africa has over 800,000 domains under .ZA </a:t>
            </a:r>
          </a:p>
          <a:p>
            <a:pPr marL="344488" lvl="1" indent="-342900">
              <a:buFont typeface="Arial"/>
              <a:buChar char="•"/>
            </a:pPr>
            <a:r>
              <a:rPr lang="en-US" sz="2400" dirty="0">
                <a:latin typeface="+mn-lt"/>
              </a:rPr>
              <a:t>K</a:t>
            </a:r>
            <a:r>
              <a:rPr lang="en-US" sz="2400" dirty="0" smtClean="0">
                <a:latin typeface="+mn-lt"/>
                <a:ea typeface="ＭＳ Ｐゴシック" charset="0"/>
              </a:rPr>
              <a:t>enya </a:t>
            </a:r>
            <a:r>
              <a:rPr lang="en-US" sz="2400" dirty="0">
                <a:latin typeface="+mn-lt"/>
                <a:ea typeface="ＭＳ Ｐゴシック" charset="0"/>
              </a:rPr>
              <a:t>has over 20,000 domains under .</a:t>
            </a:r>
            <a:r>
              <a:rPr lang="en-US" sz="2400" dirty="0" smtClean="0">
                <a:latin typeface="+mn-lt"/>
                <a:ea typeface="ＭＳ Ｐゴシック" charset="0"/>
              </a:rPr>
              <a:t>KE</a:t>
            </a:r>
          </a:p>
          <a:p>
            <a:pPr marL="344488" lvl="1" indent="-342900">
              <a:buFont typeface="Arial"/>
              <a:buChar char="•"/>
            </a:pPr>
            <a:r>
              <a:rPr lang="en-US" sz="2400" dirty="0" smtClean="0">
                <a:latin typeface="+mn-lt"/>
              </a:rPr>
              <a:t>Egypt, Sudan and Tunisia have their Arabic IDNs.</a:t>
            </a:r>
            <a:br>
              <a:rPr lang="en-US" sz="2400" dirty="0" smtClean="0">
                <a:latin typeface="+mn-lt"/>
              </a:rPr>
            </a:br>
            <a:r>
              <a:rPr lang="ar-sa" sz="2400" dirty="0" smtClean="0">
                <a:latin typeface="+mn-lt"/>
              </a:rPr>
              <a:t>مصر؛</a:t>
            </a:r>
            <a:r>
              <a:rPr lang="en-US" sz="2400" dirty="0" smtClean="0">
                <a:latin typeface="+mn-lt"/>
              </a:rPr>
              <a:t> </a:t>
            </a:r>
            <a:r>
              <a:rPr lang="ar-sa" sz="2400" dirty="0" smtClean="0">
                <a:latin typeface="+mn-lt"/>
              </a:rPr>
              <a:t>.السودان؛</a:t>
            </a:r>
            <a:r>
              <a:rPr lang="en-US" sz="2400" dirty="0" smtClean="0">
                <a:latin typeface="+mn-lt"/>
              </a:rPr>
              <a:t> </a:t>
            </a:r>
            <a:r>
              <a:rPr lang="ar-sa" sz="2400" dirty="0" smtClean="0">
                <a:latin typeface="+mn-lt"/>
              </a:rPr>
              <a:t>.تونس</a:t>
            </a:r>
            <a:r>
              <a:rPr lang="ar-sa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latin typeface="+mn-lt"/>
              </a:rPr>
              <a:t>and expect to see more traffic on those domains as a result of literacy in </a:t>
            </a:r>
            <a:r>
              <a:rPr lang="en-US" sz="2400" dirty="0" smtClean="0">
                <a:latin typeface="+mn-lt"/>
              </a:rPr>
              <a:t>Arabic</a:t>
            </a:r>
            <a:r>
              <a:rPr lang="en-US" dirty="0">
                <a:latin typeface="Helvetica" charset="0"/>
              </a:rPr>
              <a:t>.</a:t>
            </a:r>
            <a:endParaRPr lang="en-US" dirty="0" smtClean="0">
              <a:latin typeface="+mn-lt"/>
            </a:endParaRPr>
          </a:p>
        </p:txBody>
      </p:sp>
      <p:pic>
        <p:nvPicPr>
          <p:cNvPr id="8" name="Picture 7" descr="Screen shot 2013-01-29 at 9.50.57 PM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268" y="1713797"/>
            <a:ext cx="4404508" cy="50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3192" y="2825829"/>
            <a:ext cx="5111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African Interconnection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19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0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 w="54186" cap="flat" cmpd="sng">
            <a:solidFill>
              <a:srgbClr val="DDD9C3"/>
            </a:solidFill>
            <a:prstDash val="solid"/>
            <a:round/>
            <a:headEnd/>
            <a:tailEnd/>
          </a:ln>
          <a:effectLst>
            <a:outerShdw blurRad="38100" dist="25399" dir="5400000" algn="ctr" rotWithShape="0">
              <a:srgbClr val="808080">
                <a:alpha val="34998"/>
              </a:srgbClr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1641231" y="0"/>
            <a:ext cx="6096000" cy="1039813"/>
          </a:xfrm>
        </p:spPr>
        <p:txBody>
          <a:bodyPr/>
          <a:lstStyle/>
          <a:p>
            <a:r>
              <a:rPr lang="fr-FR" sz="5400" dirty="0">
                <a:latin typeface="Calibri" charset="0"/>
              </a:rPr>
              <a:t>Content</a:t>
            </a:r>
            <a:endParaRPr lang="en-US" sz="5400" dirty="0">
              <a:latin typeface="Calibri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940777" y="2638774"/>
            <a:ext cx="7362092" cy="2511778"/>
          </a:xfrm>
          <a:solidFill>
            <a:schemeClr val="bg1">
              <a:lumMod val="95000"/>
            </a:schemeClr>
          </a:solidFill>
          <a:ln>
            <a:solidFill>
              <a:srgbClr val="1F497D"/>
            </a:solidFill>
          </a:ln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fr-FR" sz="2800" dirty="0" smtClean="0">
              <a:latin typeface="+mj-lt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latin typeface="+mj-lt"/>
              </a:rPr>
              <a:t>Internet Number </a:t>
            </a:r>
            <a:r>
              <a:rPr lang="en-US" sz="2800" dirty="0" smtClean="0">
                <a:latin typeface="+mj-lt"/>
              </a:rPr>
              <a:t>Resources (namely </a:t>
            </a:r>
            <a:r>
              <a:rPr lang="en-US" sz="2800" dirty="0" smtClean="0">
                <a:solidFill>
                  <a:srgbClr val="FF6600"/>
                </a:solidFill>
                <a:latin typeface="+mj-lt"/>
              </a:rPr>
              <a:t>IPv6</a:t>
            </a:r>
            <a:r>
              <a:rPr lang="en-US" sz="2800" dirty="0" smtClean="0">
                <a:latin typeface="+mj-lt"/>
              </a:rPr>
              <a:t>)</a:t>
            </a:r>
            <a:endParaRPr lang="en-US" sz="1800" dirty="0">
              <a:latin typeface="+mj-lt"/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latin typeface="+mj-lt"/>
              </a:rPr>
              <a:t>Internet Exchange Points (IXPs</a:t>
            </a:r>
            <a:r>
              <a:rPr lang="en-US" sz="2800" dirty="0" smtClean="0">
                <a:latin typeface="+mj-lt"/>
              </a:rPr>
              <a:t>)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>
                <a:ea typeface="ヒラギノ角ゴ ProN W3" charset="0"/>
                <a:sym typeface="Arial Bold" charset="0"/>
              </a:rPr>
              <a:t>Root Name </a:t>
            </a:r>
            <a:r>
              <a:rPr lang="en-US" sz="2800" dirty="0" smtClean="0">
                <a:ea typeface="ヒラギノ角ゴ ProN W3" charset="0"/>
                <a:sym typeface="Arial Bold" charset="0"/>
              </a:rPr>
              <a:t>Servers</a:t>
            </a:r>
            <a:endParaRPr lang="en-US" sz="1100" dirty="0">
              <a:latin typeface="+mj-lt"/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r>
              <a:rPr lang="en-US" sz="2800" dirty="0" smtClean="0">
                <a:latin typeface="+mj-lt"/>
                <a:ea typeface="ヒラギノ角ゴ ProN W3" charset="0"/>
                <a:sym typeface="Arial Bold" charset="0"/>
              </a:rPr>
              <a:t>Top Level Domains &amp; </a:t>
            </a:r>
            <a:r>
              <a:rPr lang="en-US" sz="2800" dirty="0" smtClean="0">
                <a:latin typeface="+mj-lt"/>
                <a:ea typeface="ヒラギノ角ゴ ProN W3" charset="0"/>
                <a:sym typeface="Arial Bold" charset="0"/>
              </a:rPr>
              <a:t>Content</a:t>
            </a: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2800" dirty="0">
              <a:latin typeface="+mj-lt"/>
              <a:ea typeface="ヒラギノ角ゴ ProN W3" charset="0"/>
              <a:sym typeface="Arial Bold" charset="0"/>
            </a:endParaRPr>
          </a:p>
          <a:p>
            <a:pPr marL="458787" indent="-457200" algn="just" eaLnBrk="1" fontAlgn="auto" hangingPunct="1">
              <a:spcAft>
                <a:spcPts val="0"/>
              </a:spcAft>
              <a:buSzPct val="130000"/>
              <a:buFont typeface="Wingdings" charset="2"/>
              <a:buChar char="Ø"/>
              <a:defRPr/>
            </a:pPr>
            <a:endParaRPr lang="en-US" sz="2800" dirty="0" smtClean="0">
              <a:ea typeface="ヒラギノ角ゴ ProN W3" charset="0"/>
              <a:sym typeface="Arial Bold" charset="0"/>
            </a:endParaRPr>
          </a:p>
          <a:p>
            <a:pPr marL="1587" indent="0" algn="just" eaLnBrk="1" fontAlgn="auto" hangingPunct="1">
              <a:spcAft>
                <a:spcPts val="0"/>
              </a:spcAft>
              <a:buSzPct val="130000"/>
              <a:buNone/>
              <a:defRPr/>
            </a:pPr>
            <a:endParaRPr lang="en-US" sz="1100" dirty="0" smtClean="0">
              <a:solidFill>
                <a:srgbClr val="000000"/>
              </a:solidFill>
              <a:ea typeface="ヒラギノ角ゴ ProN W3" charset="0"/>
              <a:sym typeface="Arial Bold" charset="0"/>
            </a:endParaRP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88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2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1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44035" name="Rectangle 5"/>
          <p:cNvSpPr>
            <a:spLocks/>
          </p:cNvSpPr>
          <p:nvPr/>
        </p:nvSpPr>
        <p:spPr bwMode="auto">
          <a:xfrm>
            <a:off x="0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8C6FA060-2230-3A48-A86F-867821988E2F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20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44037" name="Picture 5" descr="Screen shot 2012-09-02 at 4.35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" y="2492375"/>
            <a:ext cx="851681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530470" y="1681163"/>
            <a:ext cx="70539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77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entury Gothic" charset="0"/>
                <a:cs typeface="Century Gothic" charset="0"/>
              </a:rPr>
              <a:t>A hand full of countries interconnect together over IPv6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805" y="5479056"/>
            <a:ext cx="861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/>
              <a:t>Africa IPv6 BGP </a:t>
            </a:r>
            <a:r>
              <a:rPr lang="en-US" dirty="0" smtClean="0"/>
              <a:t>Map, curtsy of Hurricane Electric, September 2012. </a:t>
            </a:r>
            <a:br>
              <a:rPr lang="en-US" dirty="0" smtClean="0"/>
            </a:br>
            <a:r>
              <a:rPr lang="en-US" dirty="0" smtClean="0"/>
              <a:t>* Thicker lines indicate more BGP sessions</a:t>
            </a:r>
            <a:br>
              <a:rPr lang="en-US" dirty="0" smtClean="0"/>
            </a:br>
            <a:r>
              <a:rPr lang="en-US" dirty="0"/>
              <a:t>*  Not all links </a:t>
            </a:r>
            <a:r>
              <a:rPr lang="en-US" dirty="0" smtClean="0"/>
              <a:t>will </a:t>
            </a:r>
            <a:r>
              <a:rPr lang="en-US" dirty="0"/>
              <a:t>show within these graphs, due to the limited number of collectors in Africa </a:t>
            </a: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1418162" y="-169336"/>
            <a:ext cx="7006168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ea typeface="ヒラギノ角ゴ ProN W3" charset="0"/>
                <a:cs typeface="Arial Bold" charset="0"/>
                <a:sym typeface="Arial Bold" charset="0"/>
              </a:rPr>
              <a:t>African Interconnection</a:t>
            </a:r>
            <a:br>
              <a:rPr lang="en-US" sz="4000" b="1" dirty="0" smtClean="0">
                <a:solidFill>
                  <a:srgbClr val="FFFFFF"/>
                </a:solidFill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4000" b="1" dirty="0" smtClean="0">
                <a:solidFill>
                  <a:srgbClr val="FFFFFF"/>
                </a:solidFill>
                <a:ea typeface="ヒラギノ角ゴ ProN W3" charset="0"/>
                <a:cs typeface="Arial Bold" charset="0"/>
                <a:sym typeface="Arial Bold" charset="0"/>
              </a:rPr>
              <a:t>IPv6 only BGP Map </a:t>
            </a:r>
            <a:endParaRPr lang="en-US" sz="4000" b="1" dirty="0">
              <a:solidFill>
                <a:srgbClr val="FFFFFF"/>
              </a:solidFill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70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0902" y="2825829"/>
            <a:ext cx="39562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AF* Organizations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21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3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721411" y="110448"/>
            <a:ext cx="815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AU" sz="2800" b="1" dirty="0" smtClean="0">
                <a:solidFill>
                  <a:schemeClr val="bg1"/>
                </a:solidFill>
                <a:latin typeface="Helvetica" charset="0"/>
              </a:rPr>
              <a:t>AF* Organizations</a:t>
            </a:r>
            <a:endParaRPr lang="en-AU" sz="2800" b="1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750" y="1274439"/>
            <a:ext cx="91016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dirty="0" smtClean="0"/>
              <a:t>o list a few:</a:t>
            </a:r>
          </a:p>
          <a:p>
            <a:endParaRPr lang="en-US" sz="2000" dirty="0" smtClean="0"/>
          </a:p>
          <a:p>
            <a:r>
              <a:rPr lang="en-US" sz="2000" dirty="0" smtClean="0"/>
              <a:t>* AFRINIC </a:t>
            </a:r>
            <a:r>
              <a:rPr lang="en-US" sz="2000" dirty="0" smtClean="0"/>
              <a:t>- managing Internet Number Resources </a:t>
            </a:r>
            <a:r>
              <a:rPr lang="en-US" sz="2000" dirty="0" smtClean="0">
                <a:hlinkClick r:id="rId2"/>
              </a:rPr>
              <a:t>www.afrinic.net</a:t>
            </a:r>
            <a:endParaRPr lang="en-US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AFTLD </a:t>
            </a:r>
            <a:r>
              <a:rPr lang="en-US" sz="2000" dirty="0"/>
              <a:t>-  focal point for all the </a:t>
            </a:r>
            <a:r>
              <a:rPr lang="en-US" sz="2000" dirty="0" smtClean="0"/>
              <a:t>African </a:t>
            </a:r>
            <a:r>
              <a:rPr lang="en-US" sz="2000" dirty="0"/>
              <a:t>TLDs </a:t>
            </a:r>
            <a:r>
              <a:rPr lang="en-US" sz="2000" dirty="0" smtClean="0"/>
              <a:t>Managers </a:t>
            </a:r>
            <a:r>
              <a:rPr lang="en-US" sz="2000" dirty="0" smtClean="0">
                <a:hlinkClick r:id="rId3"/>
              </a:rPr>
              <a:t>www.aftld.org</a:t>
            </a:r>
            <a:endParaRPr lang="en-US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 AFNOG - the African Network Operator group </a:t>
            </a:r>
            <a:r>
              <a:rPr lang="is-IS" sz="2000" i="1" dirty="0" smtClean="0">
                <a:hlinkClick r:id="rId4"/>
              </a:rPr>
              <a:t>www.</a:t>
            </a:r>
            <a:r>
              <a:rPr lang="is-IS" sz="2000" b="1" i="1" dirty="0" smtClean="0">
                <a:hlinkClick r:id="rId4"/>
              </a:rPr>
              <a:t>afnog</a:t>
            </a:r>
            <a:r>
              <a:rPr lang="is-IS" sz="2000" i="1" dirty="0" smtClean="0">
                <a:hlinkClick r:id="rId4"/>
              </a:rPr>
              <a:t>.org</a:t>
            </a:r>
            <a:r>
              <a:rPr lang="is-IS" sz="2000" i="1" dirty="0" smtClean="0">
                <a:hlinkClick r:id="rId4"/>
              </a:rPr>
              <a:t>/</a:t>
            </a:r>
            <a:endParaRPr lang="is-IS" sz="2000" i="1" dirty="0" smtClean="0"/>
          </a:p>
          <a:p>
            <a:r>
              <a:rPr lang="is-IS" sz="2000" i="1" dirty="0" smtClean="0"/>
              <a:t/>
            </a:r>
            <a:br>
              <a:rPr lang="is-IS" sz="2000" i="1" dirty="0" smtClean="0"/>
            </a:br>
            <a:r>
              <a:rPr lang="is-IS" sz="2000" i="1" dirty="0" smtClean="0"/>
              <a:t>* AFREN - The African Reacurch and Education Network coordnation body.</a:t>
            </a:r>
            <a:br>
              <a:rPr lang="is-IS" sz="2000" i="1" dirty="0" smtClean="0"/>
            </a:br>
            <a:r>
              <a:rPr lang="is-IS" sz="2000" i="1" dirty="0" smtClean="0"/>
              <a:t/>
            </a:r>
            <a:br>
              <a:rPr lang="is-IS" sz="2000" i="1" dirty="0" smtClean="0"/>
            </a:br>
            <a:r>
              <a:rPr lang="is-IS" sz="2000" i="1" dirty="0" smtClean="0"/>
              <a:t>* The African IGFs : African IGF as well as South, Nourth, East, West and Arab IGFs</a:t>
            </a:r>
            <a:br>
              <a:rPr lang="is-IS" sz="2000" i="1" dirty="0" smtClean="0"/>
            </a:br>
            <a:r>
              <a:rPr lang="is-IS" sz="2000" i="1" dirty="0" smtClean="0"/>
              <a:t/>
            </a:r>
            <a:br>
              <a:rPr lang="is-IS" sz="2000" i="1" dirty="0" smtClean="0"/>
            </a:br>
            <a:r>
              <a:rPr lang="is-IS" sz="2000" i="1" dirty="0" smtClean="0"/>
              <a:t>* AF6TF : African IPv6 Task force </a:t>
            </a:r>
            <a:r>
              <a:rPr lang="pl-PL" sz="2000" i="1" dirty="0">
                <a:hlinkClick r:id="rId5"/>
              </a:rPr>
              <a:t>www.</a:t>
            </a:r>
            <a:r>
              <a:rPr lang="pl-PL" sz="2000" b="1" i="1" dirty="0">
                <a:hlinkClick r:id="rId5"/>
              </a:rPr>
              <a:t>af6tf</a:t>
            </a:r>
            <a:r>
              <a:rPr lang="pl-PL" sz="2000" i="1" dirty="0">
                <a:hlinkClick r:id="rId5"/>
              </a:rPr>
              <a:t>.net</a:t>
            </a:r>
            <a:r>
              <a:rPr lang="pl-PL" sz="2000" i="1" dirty="0" smtClean="0">
                <a:hlinkClick r:id="rId5"/>
              </a:rPr>
              <a:t>/</a:t>
            </a:r>
            <a:endParaRPr lang="pl-PL" sz="2000" i="1" dirty="0" smtClean="0"/>
          </a:p>
          <a:p>
            <a:r>
              <a:rPr lang="is-IS" sz="2000" i="1" dirty="0" smtClean="0"/>
              <a:t/>
            </a:r>
            <a:br>
              <a:rPr lang="is-IS" sz="2000" i="1" dirty="0" smtClean="0"/>
            </a:br>
            <a:r>
              <a:rPr lang="is-IS" sz="2000" i="1" dirty="0" smtClean="0"/>
              <a:t>* AFPIF : AFrican Peering and Interconnection Furom </a:t>
            </a:r>
            <a:r>
              <a:rPr lang="is-IS" sz="2000" i="1" dirty="0" smtClean="0"/>
              <a:t/>
            </a:r>
            <a:br>
              <a:rPr lang="is-IS" sz="2000" i="1" dirty="0" smtClean="0"/>
            </a:br>
            <a:r>
              <a:rPr lang="pl-PL" sz="2000" i="1" dirty="0" smtClean="0">
                <a:hlinkClick r:id="rId6"/>
              </a:rPr>
              <a:t>www.internetsociety.org</a:t>
            </a:r>
            <a:r>
              <a:rPr lang="pl-PL" sz="2000" i="1" dirty="0">
                <a:hlinkClick r:id="rId6"/>
              </a:rPr>
              <a:t>/events/</a:t>
            </a:r>
            <a:r>
              <a:rPr lang="pl-PL" sz="2000" b="1" i="1" dirty="0" smtClean="0">
                <a:hlinkClick r:id="rId6"/>
              </a:rPr>
              <a:t>afpif</a:t>
            </a:r>
            <a:endParaRPr lang="pl-PL" sz="2000" b="1" i="1" dirty="0" smtClean="0"/>
          </a:p>
          <a:p>
            <a:r>
              <a:rPr lang="pl-PL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764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5536" y="22768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Return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5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23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1608665" y="-127002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Why are meet Peering meeting important?</a:t>
            </a:r>
            <a:endParaRPr lang="en-US" sz="32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" name="Picture 1" descr="Screen shot 2013-03-06 at 7.41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46" y="1164264"/>
            <a:ext cx="6262733" cy="53086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83759">
            <a:off x="3019778" y="5319889"/>
            <a:ext cx="705556" cy="352778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864556" y="2414114"/>
            <a:ext cx="42333" cy="1438217"/>
          </a:xfrm>
          <a:prstGeom prst="line">
            <a:avLst/>
          </a:prstGeom>
          <a:ln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52213" y="247726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Calibri"/>
              </a:rPr>
              <a:t>Thank you</a:t>
            </a:r>
            <a:br>
              <a:rPr lang="en-US" sz="8000" dirty="0">
                <a:solidFill>
                  <a:prstClr val="black"/>
                </a:solidFill>
                <a:latin typeface="Calibri"/>
              </a:rPr>
            </a:br>
            <a:r>
              <a:rPr lang="en-US" sz="2400" dirty="0" err="1">
                <a:solidFill>
                  <a:prstClr val="black"/>
                </a:solidFill>
                <a:latin typeface="Calibri"/>
              </a:rPr>
              <a:t>hisham@afrinic.net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28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0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0" y="647548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25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title"/>
          </p:nvPr>
        </p:nvSpPr>
        <p:spPr>
          <a:xfrm>
            <a:off x="3784108" y="0"/>
            <a:ext cx="6481763" cy="1374775"/>
          </a:xfrm>
        </p:spPr>
        <p:txBody>
          <a:bodyPr rIns="132080"/>
          <a:lstStyle/>
          <a:p>
            <a:pPr indent="0" algn="l" eaLnBrk="1" hangingPunct="1"/>
            <a:r>
              <a:rPr lang="en-US" sz="3700" b="1" dirty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R</a:t>
            </a:r>
            <a:r>
              <a:rPr lang="en-US" sz="37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eferences</a:t>
            </a:r>
            <a:endParaRPr lang="en-US" sz="37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504" y="1924298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hlinkClick r:id="rId3"/>
              </a:rPr>
              <a:t>http://ispa.org.za/inx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243" y="2333960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l-PL" dirty="0">
                <a:hlinkClick r:id="rId4"/>
              </a:rPr>
              <a:t>http://www.internetsociety.org/</a:t>
            </a:r>
            <a:r>
              <a:rPr lang="pl-PL" dirty="0" smtClean="0">
                <a:hlinkClick r:id="rId4"/>
              </a:rPr>
              <a:t>ixpimpact</a:t>
            </a:r>
            <a:endParaRPr lang="pl-PL" dirty="0" smtClean="0"/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51539" y="2786917"/>
            <a:ext cx="6346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hlinkClick r:id="rId5"/>
              </a:rPr>
              <a:t>https://prefix.pch.net/applications/ixpdir/summary/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1539" y="3203700"/>
            <a:ext cx="82902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://bgp.he.net/report/</a:t>
            </a:r>
            <a:r>
              <a:rPr lang="en-US" sz="1600" dirty="0" smtClean="0">
                <a:hlinkClick r:id="rId6"/>
              </a:rPr>
              <a:t>world</a:t>
            </a:r>
            <a:r>
              <a:rPr lang="en-US" sz="1600" dirty="0" smtClean="0"/>
              <a:t> </a:t>
            </a:r>
            <a:r>
              <a:rPr lang="en-US" sz="1600" dirty="0"/>
              <a:t>To see a detailed BGP map of your country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722" y="3597171"/>
            <a:ext cx="44550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cs-CZ" dirty="0">
                <a:hlinkClick r:id="rId7"/>
              </a:rPr>
              <a:t>http://v6asns.ripe.net/v/6?s=</a:t>
            </a:r>
            <a:r>
              <a:rPr lang="cs-CZ" dirty="0" smtClean="0">
                <a:hlinkClick r:id="rId7"/>
              </a:rPr>
              <a:t>_RIR_AfriNIC</a:t>
            </a:r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4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0" y="6475474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3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1608665" y="-127002"/>
            <a:ext cx="658283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The Multiplier Effect 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16" name="Content Placeholder 4" descr="Screen Shot 2012-09-03 at 8.33.2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5" r="-15015"/>
          <a:stretch>
            <a:fillRect/>
          </a:stretch>
        </p:blipFill>
        <p:spPr>
          <a:xfrm>
            <a:off x="762000" y="1655239"/>
            <a:ext cx="7620000" cy="4495800"/>
          </a:xfrm>
        </p:spPr>
      </p:pic>
    </p:spTree>
    <p:extLst>
      <p:ext uri="{BB962C8B-B14F-4D97-AF65-F5344CB8AC3E}">
        <p14:creationId xmlns:p14="http://schemas.microsoft.com/office/powerpoint/2010/main" val="1162940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4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693333" y="2751665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</a:t>
            </a:r>
            <a:b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Number </a:t>
            </a:r>
            <a: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Resources</a:t>
            </a:r>
            <a:b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(namely </a:t>
            </a:r>
            <a:r>
              <a:rPr lang="en-US" sz="4000" b="1" dirty="0" smtClean="0">
                <a:solidFill>
                  <a:srgbClr val="FF6600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IPv6</a:t>
            </a:r>
            <a: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)</a:t>
            </a:r>
            <a:endParaRPr lang="en-US" sz="4000" b="1" dirty="0">
              <a:solidFill>
                <a:prstClr val="black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48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/>
          </p:cNvSpPr>
          <p:nvPr/>
        </p:nvSpPr>
        <p:spPr bwMode="auto">
          <a:xfrm>
            <a:off x="0" y="6529388"/>
            <a:ext cx="1333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t>Page </a:t>
            </a:r>
            <a:fld id="{120A10DB-9D77-BE46-BFEA-950577D60334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Lucida Grande" charset="0"/>
                <a:sym typeface="Lucida Grande" charset="0"/>
              </a:rPr>
              <a:pPr marL="39688"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Lucida Grande" charset="0"/>
              <a:sym typeface="Lucida Grande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6475413"/>
            <a:ext cx="661988" cy="1587"/>
          </a:xfrm>
          <a:prstGeom prst="line">
            <a:avLst/>
          </a:prstGeom>
          <a:noFill/>
          <a:ln w="25400" cap="flat">
            <a:solidFill>
              <a:srgbClr val="948A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4200158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</p:txBody>
      </p:sp>
      <p:pic>
        <p:nvPicPr>
          <p:cNvPr id="31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66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448905" y="-116338"/>
            <a:ext cx="48872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African Networks seen </a:t>
            </a:r>
            <a:br>
              <a:rPr lang="en-US" sz="4000" dirty="0" smtClean="0">
                <a:solidFill>
                  <a:srgbClr val="FFFFFF"/>
                </a:solidFill>
                <a:latin typeface="Calibri"/>
              </a:rPr>
            </a:b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globally over IPv6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" name="Picture 29" descr="Screen shot 2013-03-06 at 7.18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6" y="1123541"/>
            <a:ext cx="6773437" cy="50524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441379" y="6125473"/>
            <a:ext cx="4570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countries: 15.69</a:t>
            </a:r>
            <a:r>
              <a:rPr lang="en-US" dirty="0"/>
              <a:t>% (6864 out of 43748 </a:t>
            </a:r>
            <a:r>
              <a:rPr lang="en-US" dirty="0" err="1"/>
              <a:t>ASes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/>
              <a:t>AFRINIC Region: </a:t>
            </a:r>
            <a:r>
              <a:rPr lang="en-US" dirty="0" smtClean="0"/>
              <a:t>14.38</a:t>
            </a:r>
            <a:r>
              <a:rPr lang="en-US" dirty="0"/>
              <a:t>% (90 out of 626 </a:t>
            </a:r>
            <a:r>
              <a:rPr lang="en-US" dirty="0" err="1"/>
              <a:t>ASes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822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6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1693333" y="2751665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prstClr val="black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Internet Exchange Points (IXPs)</a:t>
            </a:r>
            <a:endParaRPr lang="en-US" sz="4000" b="1" dirty="0">
              <a:solidFill>
                <a:prstClr val="black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0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810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0" y="6475498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7</a:t>
            </a:fld>
            <a:endParaRPr lang="en-US" sz="1200" b="1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81" y="1617668"/>
            <a:ext cx="4648200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5975017" y="6122403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376989" y="5510887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064705" y="5867123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5197598" y="6011575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926643" y="4414705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6662546" y="4231935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6143095" y="3986949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605663" y="3042189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6047687" y="5389847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6080383" y="4890569"/>
            <a:ext cx="351834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4158941" y="3377469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455364" y="4980249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4794816" y="4838063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806939" y="3950123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3603313" y="3528989"/>
            <a:ext cx="304800" cy="30480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5533754" y="2238115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81815" y="5558182"/>
            <a:ext cx="4856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prstClr val="black"/>
                </a:solidFill>
                <a:latin typeface="Calibri"/>
              </a:rPr>
              <a:t>Mauritius</a:t>
            </a: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5602563" y="5263596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793922" y="5483115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782803" y="3497629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3298513" y="3560349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531572" y="4867406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1531572" y="5640982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46729" y="4795583"/>
            <a:ext cx="233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At least one IXP known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to exchange traffic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05061" y="5606543"/>
            <a:ext cx="216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At least one IXP soon </a:t>
            </a:r>
            <a:br>
              <a:rPr lang="en-US" dirty="0">
                <a:solidFill>
                  <a:prstClr val="black"/>
                </a:solidFill>
                <a:latin typeface="Calibri"/>
              </a:rPr>
            </a:br>
            <a:r>
              <a:rPr lang="en-US" dirty="0">
                <a:solidFill>
                  <a:prstClr val="black"/>
                </a:solidFill>
                <a:latin typeface="Calibri"/>
              </a:rPr>
              <a:t>to exchange traffic</a:t>
            </a: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276546" y="4251437"/>
            <a:ext cx="304800" cy="335280"/>
          </a:xfrm>
          <a:prstGeom prst="ellipse">
            <a:avLst/>
          </a:prstGeom>
          <a:solidFill>
            <a:schemeClr val="tx2">
              <a:alpha val="3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5197598" y="5453088"/>
            <a:ext cx="304800" cy="304800"/>
          </a:xfrm>
          <a:prstGeom prst="ellipse">
            <a:avLst/>
          </a:prstGeom>
          <a:solidFill>
            <a:srgbClr val="FF6600">
              <a:alpha val="58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03748" y="-116338"/>
            <a:ext cx="3977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Calibri"/>
              </a:rPr>
              <a:t>Internet exchange </a:t>
            </a:r>
            <a:br>
              <a:rPr lang="en-US" sz="4000" dirty="0">
                <a:solidFill>
                  <a:srgbClr val="FFFFFF"/>
                </a:solidFill>
                <a:latin typeface="Calibri"/>
              </a:rPr>
            </a:br>
            <a:r>
              <a:rPr lang="en-US" sz="4000" dirty="0">
                <a:solidFill>
                  <a:srgbClr val="FFFFFF"/>
                </a:solidFill>
                <a:latin typeface="Calibri"/>
              </a:rPr>
              <a:t>Points (IXPs)</a:t>
            </a:r>
          </a:p>
        </p:txBody>
      </p:sp>
      <p:pic>
        <p:nvPicPr>
          <p:cNvPr id="35" name="Picture 34" descr="Screen shot 2013-01-29 at 6.50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89" y="3495209"/>
            <a:ext cx="594977" cy="17414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623630" y="3627016"/>
            <a:ext cx="364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  <a:t>SOUTH </a:t>
            </a:r>
            <a:b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</a:br>
            <a:r>
              <a:rPr lang="en-US" sz="500" b="1" dirty="0" smtClean="0">
                <a:solidFill>
                  <a:srgbClr val="2E384A"/>
                </a:solidFill>
                <a:latin typeface="Abadi MT Condensed Extra Bold"/>
                <a:cs typeface="Abadi MT Condensed Extra Bold"/>
              </a:rPr>
              <a:t>SUDAN</a:t>
            </a:r>
            <a:endParaRPr lang="en-US" sz="500" b="1" dirty="0">
              <a:solidFill>
                <a:srgbClr val="2E384A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1554103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5536" y="2276872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Return address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3-01-29 at 11.0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9401"/>
            <a:ext cx="9144000" cy="1475534"/>
          </a:xfrm>
          <a:prstGeom prst="rect">
            <a:avLst/>
          </a:prstGeom>
        </p:spPr>
      </p:pic>
      <p:pic>
        <p:nvPicPr>
          <p:cNvPr id="6" name="Picture 5" descr="Screen shot 2013-03-06 at 8.52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794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92673" y="4308176"/>
            <a:ext cx="5588000" cy="16933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78562" y="4957282"/>
            <a:ext cx="5588000" cy="16933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92673" y="2360858"/>
            <a:ext cx="5588000" cy="16933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92673" y="1500087"/>
            <a:ext cx="5588000" cy="16933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4" y="3133784"/>
            <a:ext cx="659424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6475472"/>
            <a:ext cx="662354" cy="1587"/>
          </a:xfrm>
          <a:prstGeom prst="line">
            <a:avLst/>
          </a:prstGeom>
          <a:noFill/>
          <a:ln w="36124" cap="flat" cmpd="sng">
            <a:solidFill>
              <a:srgbClr val="948A54"/>
            </a:solidFill>
            <a:prstDash val="solid"/>
            <a:round/>
            <a:headEnd/>
            <a:tailEnd/>
          </a:ln>
          <a:effectLst>
            <a:outerShdw blurRad="38100" dist="25399" dir="4200158" algn="ctr" rotWithShape="0">
              <a:srgbClr val="808080">
                <a:alpha val="37996"/>
              </a:srgbClr>
            </a:outerShdw>
          </a:effec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29" name="Rectangle 5"/>
          <p:cNvSpPr>
            <a:spLocks/>
          </p:cNvSpPr>
          <p:nvPr/>
        </p:nvSpPr>
        <p:spPr bwMode="auto">
          <a:xfrm>
            <a:off x="7" y="6529388"/>
            <a:ext cx="123092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/>
          <a:p>
            <a:pPr marL="39688" defTabSz="914400"/>
            <a:r>
              <a:rPr lang="en-US" sz="1200" b="1" dirty="0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t>Page </a:t>
            </a:r>
            <a:fld id="{6DFA7F72-67D8-CF49-ABC5-5BEDDB5087D1}" type="slidenum">
              <a:rPr lang="en-US" sz="1200" b="1">
                <a:solidFill>
                  <a:srgbClr val="C0504D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rPr>
              <a:pPr marL="39688" defTabSz="914400"/>
              <a:t>9</a:t>
            </a:fld>
            <a:endParaRPr lang="en-US" sz="1200" b="1" dirty="0">
              <a:solidFill>
                <a:srgbClr val="C0504D"/>
              </a:solidFill>
              <a:latin typeface="Lucida Grande" charset="0"/>
              <a:ea typeface="ヒラギノ角ゴ ProN W3" charset="0"/>
              <a:cs typeface="ヒラギノ角ゴ ProN W3" charset="0"/>
              <a:sym typeface="Lucida Grande" charset="0"/>
            </a:endParaRPr>
          </a:p>
        </p:txBody>
      </p:sp>
      <p:sp>
        <p:nvSpPr>
          <p:cNvPr id="17" name="Rectangle 9"/>
          <p:cNvSpPr txBox="1">
            <a:spLocks noChangeArrowheads="1"/>
          </p:cNvSpPr>
          <p:nvPr/>
        </p:nvSpPr>
        <p:spPr bwMode="auto">
          <a:xfrm>
            <a:off x="1608665" y="-127002"/>
            <a:ext cx="607763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FFFFFF"/>
                </a:solidFill>
                <a:latin typeface="Arial Bold" charset="0"/>
                <a:ea typeface="ヒラギノ角ゴ ProN W3" charset="0"/>
                <a:cs typeface="Arial Bold" charset="0"/>
                <a:sym typeface="Arial Bold" charset="0"/>
              </a:rPr>
              <a:t>The Nigerian IXP </a:t>
            </a:r>
            <a:endParaRPr lang="en-US" sz="4000" b="1" dirty="0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0774" y="1302315"/>
            <a:ext cx="9174774" cy="5547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2600" b="1" dirty="0">
                <a:solidFill>
                  <a:srgbClr val="FF6600"/>
                </a:solidFill>
                <a:ea typeface="ＭＳ Ｐゴシック" charset="0"/>
              </a:rPr>
              <a:t>Latency Impact: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</a:rPr>
              <a:t/>
            </a:r>
            <a:br>
              <a:rPr lang="en-US" sz="2600" dirty="0" smtClean="0">
                <a:ea typeface="ＭＳ Ｐゴシック" charset="0"/>
              </a:rPr>
            </a:br>
            <a:r>
              <a:rPr lang="en-US" sz="2600" dirty="0" smtClean="0">
                <a:ea typeface="ＭＳ Ｐゴシック" charset="0"/>
              </a:rPr>
              <a:t>The </a:t>
            </a:r>
            <a:r>
              <a:rPr lang="en-US" sz="2600" dirty="0">
                <a:ea typeface="ＭＳ Ｐゴシック" charset="0"/>
              </a:rPr>
              <a:t>presence of the IXP has reduced latencies experienced from between 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200 – 400 </a:t>
            </a:r>
            <a:r>
              <a:rPr lang="en-US" sz="2600" dirty="0">
                <a:ea typeface="ＭＳ Ｐゴシック" charset="0"/>
              </a:rPr>
              <a:t>to sub </a:t>
            </a:r>
            <a:r>
              <a:rPr lang="en-US" sz="2600" dirty="0" smtClean="0">
                <a:solidFill>
                  <a:srgbClr val="FF6600"/>
                </a:solidFill>
                <a:ea typeface="ＭＳ Ｐゴシック" charset="0"/>
              </a:rPr>
              <a:t>10ms</a:t>
            </a:r>
            <a:r>
              <a:rPr lang="en-US" sz="2600" dirty="0" smtClean="0">
                <a:ea typeface="ＭＳ Ｐゴシック" charset="0"/>
              </a:rPr>
              <a:t>.</a:t>
            </a:r>
            <a:br>
              <a:rPr lang="en-US" sz="2600" dirty="0" smtClean="0">
                <a:ea typeface="ＭＳ Ｐゴシック" charset="0"/>
              </a:rPr>
            </a:br>
            <a:endParaRPr lang="en-US" sz="2600" dirty="0">
              <a:ea typeface="ＭＳ Ｐゴシック" charset="0"/>
            </a:endParaRP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2600" b="1" dirty="0">
                <a:solidFill>
                  <a:srgbClr val="FF6600"/>
                </a:solidFill>
                <a:ea typeface="ＭＳ Ｐゴシック" charset="0"/>
              </a:rPr>
              <a:t>Cost Savings: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 </a:t>
            </a:r>
            <a:r>
              <a:rPr lang="en-US" sz="2600" dirty="0" smtClean="0">
                <a:solidFill>
                  <a:srgbClr val="FF6600"/>
                </a:solidFill>
                <a:ea typeface="ＭＳ Ｐゴシック" charset="0"/>
              </a:rPr>
              <a:t/>
            </a:r>
            <a:br>
              <a:rPr lang="en-US" sz="2600" dirty="0" smtClean="0">
                <a:solidFill>
                  <a:srgbClr val="FF6600"/>
                </a:solidFill>
                <a:ea typeface="ＭＳ Ｐゴシック" charset="0"/>
              </a:rPr>
            </a:br>
            <a:r>
              <a:rPr lang="en-US" sz="2600" dirty="0" smtClean="0">
                <a:ea typeface="ＭＳ Ｐゴシック" charset="0"/>
              </a:rPr>
              <a:t>The</a:t>
            </a:r>
            <a:r>
              <a:rPr lang="en-US" sz="2600" dirty="0" smtClean="0">
                <a:solidFill>
                  <a:srgbClr val="FF6600"/>
                </a:solidFill>
                <a:ea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</a:rPr>
              <a:t>wholesale </a:t>
            </a:r>
            <a:r>
              <a:rPr lang="en-US" sz="2600" dirty="0">
                <a:ea typeface="ＭＳ Ｐゴシック" charset="0"/>
              </a:rPr>
              <a:t>savings of exchanging 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300Mbit/s  = $1,080,000</a:t>
            </a:r>
            <a:r>
              <a:rPr lang="en-US" sz="2600" dirty="0">
                <a:ea typeface="ＭＳ Ｐゴシック" charset="0"/>
              </a:rPr>
              <a:t> per </a:t>
            </a:r>
            <a:r>
              <a:rPr lang="en-US" sz="2600" dirty="0" smtClean="0">
                <a:ea typeface="ＭＳ Ｐゴシック" charset="0"/>
              </a:rPr>
              <a:t>year</a:t>
            </a:r>
            <a:br>
              <a:rPr lang="en-US" sz="2600" dirty="0" smtClean="0">
                <a:ea typeface="ＭＳ Ｐゴシック" charset="0"/>
              </a:rPr>
            </a:br>
            <a:endParaRPr lang="en-US" sz="2600" dirty="0">
              <a:ea typeface="ＭＳ Ｐゴシック" charset="0"/>
            </a:endParaRPr>
          </a:p>
          <a:p>
            <a:pPr marL="914400" lvl="1" indent="-457200">
              <a:lnSpc>
                <a:spcPct val="80000"/>
              </a:lnSpc>
              <a:buFont typeface="Arial"/>
              <a:buChar char="•"/>
            </a:pPr>
            <a:r>
              <a:rPr lang="en-US" sz="2600" b="1" dirty="0">
                <a:solidFill>
                  <a:srgbClr val="FF6600"/>
                </a:solidFill>
                <a:ea typeface="ＭＳ Ｐゴシック" charset="0"/>
              </a:rPr>
              <a:t>Local Content and Hosting: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 </a:t>
            </a:r>
            <a:endParaRPr lang="en-US" sz="2600" dirty="0" smtClean="0">
              <a:solidFill>
                <a:srgbClr val="FF6600"/>
              </a:solidFill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charset="0"/>
              </a:rPr>
              <a:t>	West </a:t>
            </a:r>
            <a:r>
              <a:rPr lang="en-US" sz="2600" dirty="0">
                <a:ea typeface="ＭＳ Ｐゴシック" charset="0"/>
              </a:rPr>
              <a:t>African Examination council Website is locally </a:t>
            </a:r>
            <a:r>
              <a:rPr lang="en-US" sz="2600" dirty="0" smtClean="0">
                <a:ea typeface="ＭＳ Ｐゴシック" charset="0"/>
              </a:rPr>
              <a:t>	hosted </a:t>
            </a:r>
            <a:r>
              <a:rPr lang="en-US" sz="2600" dirty="0">
                <a:ea typeface="ＭＳ Ｐゴシック" charset="0"/>
              </a:rPr>
              <a:t>and accessed. </a:t>
            </a:r>
            <a:endParaRPr lang="en-US" sz="2600" dirty="0" smtClean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2600" dirty="0" smtClean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charset="0"/>
              </a:rPr>
              <a:t>	</a:t>
            </a:r>
            <a:r>
              <a:rPr lang="en-US" sz="2600" dirty="0" err="1" smtClean="0">
                <a:ea typeface="ＭＳ Ｐゴシック" charset="0"/>
              </a:rPr>
              <a:t>Interswitch</a:t>
            </a:r>
            <a:r>
              <a:rPr lang="en-US" sz="2600" dirty="0" smtClean="0">
                <a:ea typeface="ＭＳ Ｐゴシック" charset="0"/>
              </a:rPr>
              <a:t> </a:t>
            </a:r>
            <a:r>
              <a:rPr lang="en-US" sz="2600" dirty="0">
                <a:ea typeface="ＭＳ Ｐゴシック" charset="0"/>
              </a:rPr>
              <a:t>e-transactions and e-payment system with </a:t>
            </a:r>
            <a:r>
              <a:rPr lang="en-US" sz="2600" dirty="0" smtClean="0">
                <a:ea typeface="ＭＳ Ｐゴシック" charset="0"/>
              </a:rPr>
              <a:t>	over </a:t>
            </a:r>
            <a:r>
              <a:rPr lang="en-US" sz="2600" dirty="0">
                <a:ea typeface="ＭＳ Ｐゴシック" charset="0"/>
              </a:rPr>
              <a:t>10,000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 ATMs </a:t>
            </a:r>
            <a:r>
              <a:rPr lang="en-US" sz="2600" dirty="0">
                <a:ea typeface="ＭＳ Ｐゴシック" charset="0"/>
              </a:rPr>
              <a:t>and 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11,000</a:t>
            </a:r>
            <a:r>
              <a:rPr lang="en-US" sz="2600" dirty="0">
                <a:ea typeface="ＭＳ Ｐゴシック" charset="0"/>
              </a:rPr>
              <a:t> </a:t>
            </a:r>
            <a:r>
              <a:rPr lang="en-US" sz="2600" dirty="0">
                <a:solidFill>
                  <a:srgbClr val="FF6600"/>
                </a:solidFill>
                <a:ea typeface="ＭＳ Ｐゴシック" charset="0"/>
              </a:rPr>
              <a:t>POS</a:t>
            </a:r>
            <a:r>
              <a:rPr lang="en-US" sz="2600" dirty="0">
                <a:ea typeface="ＭＳ Ｐゴシック" charset="0"/>
              </a:rPr>
              <a:t> terminals has started </a:t>
            </a:r>
            <a:r>
              <a:rPr lang="en-US" sz="2600" dirty="0" smtClean="0">
                <a:ea typeface="ＭＳ Ｐゴシック" charset="0"/>
              </a:rPr>
              <a:t>	migrating </a:t>
            </a:r>
            <a:r>
              <a:rPr lang="en-US" sz="2600" dirty="0">
                <a:ea typeface="ＭＳ Ｐゴシック" charset="0"/>
              </a:rPr>
              <a:t>some of services hosted abroad back </a:t>
            </a:r>
            <a:r>
              <a:rPr lang="en-US" sz="2600" dirty="0" smtClean="0">
                <a:ea typeface="ＭＳ Ｐゴシック" charset="0"/>
              </a:rPr>
              <a:t>into Nigeria</a:t>
            </a:r>
            <a:endParaRPr lang="en-US" sz="26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600" dirty="0" smtClean="0">
                <a:ea typeface="ＭＳ Ｐゴシック" charset="0"/>
              </a:rPr>
              <a:t>	</a:t>
            </a:r>
          </a:p>
          <a:p>
            <a:pPr lvl="1">
              <a:lnSpc>
                <a:spcPct val="80000"/>
              </a:lnSpc>
            </a:pPr>
            <a:endParaRPr lang="en-US" sz="26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8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porate-AFRINIC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19765</TotalTime>
  <Words>923</Words>
  <Application>Microsoft Macintosh PowerPoint</Application>
  <PresentationFormat>On-screen Show (4:3)</PresentationFormat>
  <Paragraphs>173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Coporate-AFRINIC-NEW</vt:lpstr>
      <vt:lpstr>African Internet Ecosystem,  Lessons Learned Along the Way 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Name Servers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Pro-ICT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For Managers Non-technical track</dc:title>
  <dc:creator>Hisham Ibrahim</dc:creator>
  <cp:lastModifiedBy>Hisham Ibrahim</cp:lastModifiedBy>
  <cp:revision>70</cp:revision>
  <dcterms:created xsi:type="dcterms:W3CDTF">2012-10-22T14:35:57Z</dcterms:created>
  <dcterms:modified xsi:type="dcterms:W3CDTF">2013-03-06T07:31:40Z</dcterms:modified>
</cp:coreProperties>
</file>