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sldIdLst>
    <p:sldId id="257" r:id="rId2"/>
    <p:sldId id="258" r:id="rId3"/>
    <p:sldId id="372" r:id="rId4"/>
    <p:sldId id="374" r:id="rId5"/>
    <p:sldId id="375" r:id="rId6"/>
    <p:sldId id="376" r:id="rId7"/>
    <p:sldId id="370" r:id="rId8"/>
    <p:sldId id="371" r:id="rId9"/>
    <p:sldId id="262" r:id="rId10"/>
    <p:sldId id="263" r:id="rId11"/>
    <p:sldId id="264" r:id="rId12"/>
    <p:sldId id="377" r:id="rId13"/>
    <p:sldId id="378" r:id="rId14"/>
    <p:sldId id="267" r:id="rId15"/>
    <p:sldId id="268" r:id="rId16"/>
    <p:sldId id="379" r:id="rId17"/>
    <p:sldId id="380" r:id="rId18"/>
    <p:sldId id="381" r:id="rId19"/>
    <p:sldId id="382" r:id="rId20"/>
    <p:sldId id="383" r:id="rId21"/>
    <p:sldId id="279" r:id="rId22"/>
    <p:sldId id="384" r:id="rId23"/>
    <p:sldId id="277" r:id="rId24"/>
    <p:sldId id="367" r:id="rId25"/>
    <p:sldId id="282" r:id="rId26"/>
    <p:sldId id="364" r:id="rId27"/>
    <p:sldId id="365" r:id="rId28"/>
    <p:sldId id="366" r:id="rId29"/>
    <p:sldId id="388" r:id="rId30"/>
    <p:sldId id="299" r:id="rId31"/>
    <p:sldId id="385" r:id="rId32"/>
    <p:sldId id="301" r:id="rId33"/>
    <p:sldId id="302" r:id="rId34"/>
    <p:sldId id="303" r:id="rId35"/>
    <p:sldId id="304" r:id="rId36"/>
    <p:sldId id="305" r:id="rId37"/>
    <p:sldId id="369" r:id="rId38"/>
    <p:sldId id="307" r:id="rId39"/>
    <p:sldId id="308" r:id="rId40"/>
    <p:sldId id="309" r:id="rId41"/>
    <p:sldId id="297" r:id="rId42"/>
    <p:sldId id="298" r:id="rId43"/>
    <p:sldId id="284" r:id="rId44"/>
    <p:sldId id="285" r:id="rId45"/>
    <p:sldId id="293" r:id="rId46"/>
    <p:sldId id="294" r:id="rId47"/>
    <p:sldId id="288" r:id="rId48"/>
    <p:sldId id="289" r:id="rId49"/>
    <p:sldId id="296" r:id="rId50"/>
    <p:sldId id="290" r:id="rId51"/>
    <p:sldId id="291" r:id="rId52"/>
    <p:sldId id="295" r:id="rId53"/>
    <p:sldId id="311" r:id="rId54"/>
    <p:sldId id="317" r:id="rId55"/>
    <p:sldId id="314" r:id="rId56"/>
    <p:sldId id="315" r:id="rId57"/>
    <p:sldId id="316" r:id="rId58"/>
    <p:sldId id="333" r:id="rId59"/>
    <p:sldId id="319" r:id="rId60"/>
    <p:sldId id="389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220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6976E-4174-0D4E-815D-6DD18934DE25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F519A7-5DFC-B04C-AEFD-47F105718E33}">
      <dgm:prSet phldrT="[Text]" custT="1"/>
      <dgm:spPr/>
      <dgm:t>
        <a:bodyPr/>
        <a:lstStyle/>
        <a:p>
          <a:r>
            <a:rPr lang="en-US" sz="3200" dirty="0" smtClean="0"/>
            <a:t>IANA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Internet Assigned Numbers Authority</a:t>
          </a:r>
          <a:endParaRPr lang="en-US" sz="1400" dirty="0"/>
        </a:p>
      </dgm:t>
    </dgm:pt>
    <dgm:pt modelId="{CFE5EB9B-64EE-E747-98E3-B68218F8B510}" type="parTrans" cxnId="{A2B5DBBA-0897-E94A-B59F-A2C16EEB3B5C}">
      <dgm:prSet/>
      <dgm:spPr/>
      <dgm:t>
        <a:bodyPr/>
        <a:lstStyle/>
        <a:p>
          <a:endParaRPr lang="en-US"/>
        </a:p>
      </dgm:t>
    </dgm:pt>
    <dgm:pt modelId="{10F476D4-F81D-804C-89A5-CE10FD54F8C0}" type="sibTrans" cxnId="{A2B5DBBA-0897-E94A-B59F-A2C16EEB3B5C}">
      <dgm:prSet/>
      <dgm:spPr/>
      <dgm:t>
        <a:bodyPr/>
        <a:lstStyle/>
        <a:p>
          <a:endParaRPr lang="en-US"/>
        </a:p>
      </dgm:t>
    </dgm:pt>
    <dgm:pt modelId="{EC141628-C6DD-D34C-9B35-5DF5DD6B789B}">
      <dgm:prSet phldrT="[Text]"/>
      <dgm:spPr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/>
            <a:t>AfriNIC</a:t>
          </a:r>
          <a:endParaRPr lang="en-US" dirty="0"/>
        </a:p>
      </dgm:t>
    </dgm:pt>
    <dgm:pt modelId="{49AFAC39-3C37-3D44-9F1E-1A138F848DE3}" type="parTrans" cxnId="{DFEF72FE-2F2E-7E49-B1EF-66E40FDDB61C}">
      <dgm:prSet/>
      <dgm:spPr>
        <a:ln>
          <a:solidFill>
            <a:schemeClr val="accent2"/>
          </a:solidFill>
          <a:tailEnd type="arrow"/>
        </a:ln>
      </dgm:spPr>
      <dgm:t>
        <a:bodyPr/>
        <a:lstStyle/>
        <a:p>
          <a:endParaRPr lang="en-US"/>
        </a:p>
      </dgm:t>
    </dgm:pt>
    <dgm:pt modelId="{AA9F2677-8A06-9E47-BECE-DEA752C1C0CC}" type="sibTrans" cxnId="{DFEF72FE-2F2E-7E49-B1EF-66E40FDDB61C}">
      <dgm:prSet/>
      <dgm:spPr/>
      <dgm:t>
        <a:bodyPr/>
        <a:lstStyle/>
        <a:p>
          <a:endParaRPr lang="en-US"/>
        </a:p>
      </dgm:t>
    </dgm:pt>
    <dgm:pt modelId="{BC280483-6DB1-4E48-A38D-E6672D27054C}">
      <dgm:prSet phldrT="[Text]"/>
      <dgm:spPr>
        <a:gradFill flip="none" rotWithShape="1">
          <a:gsLst>
            <a:gs pos="0">
              <a:srgbClr val="008000"/>
            </a:gs>
            <a:gs pos="99000">
              <a:srgbClr val="CCFFCC"/>
            </a:gs>
          </a:gsLst>
          <a:lin ang="16200000" scaled="0"/>
          <a:tileRect/>
        </a:gradFill>
      </dgm:spPr>
      <dgm:t>
        <a:bodyPr/>
        <a:lstStyle/>
        <a:p>
          <a:r>
            <a:rPr lang="en-US" b="1" dirty="0" smtClean="0">
              <a:solidFill>
                <a:srgbClr val="800000"/>
              </a:solidFill>
            </a:rPr>
            <a:t>LIR</a:t>
          </a:r>
          <a:endParaRPr lang="en-US" b="1" dirty="0">
            <a:solidFill>
              <a:srgbClr val="800000"/>
            </a:solidFill>
          </a:endParaRPr>
        </a:p>
      </dgm:t>
    </dgm:pt>
    <dgm:pt modelId="{E38B0FDF-E718-2F4B-A4B3-D707A022439A}" type="parTrans" cxnId="{461A97EE-D0F0-ED42-A89D-E8B255C13DEF}">
      <dgm:prSet/>
      <dgm:spPr>
        <a:ln>
          <a:solidFill>
            <a:schemeClr val="accent2"/>
          </a:solidFill>
          <a:tailEnd type="triangle"/>
        </a:ln>
      </dgm:spPr>
      <dgm:t>
        <a:bodyPr/>
        <a:lstStyle/>
        <a:p>
          <a:endParaRPr lang="en-US"/>
        </a:p>
      </dgm:t>
    </dgm:pt>
    <dgm:pt modelId="{3039BD68-2641-2A4D-A49A-D9DED113543C}" type="sibTrans" cxnId="{461A97EE-D0F0-ED42-A89D-E8B255C13DEF}">
      <dgm:prSet/>
      <dgm:spPr/>
      <dgm:t>
        <a:bodyPr/>
        <a:lstStyle/>
        <a:p>
          <a:endParaRPr lang="en-US"/>
        </a:p>
      </dgm:t>
    </dgm:pt>
    <dgm:pt modelId="{87E55D0F-2697-7F4B-89CF-D533487A8DD0}">
      <dgm:prSet phldrT="[Text]"/>
      <dgm:spPr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/>
            <a:t>APNIC</a:t>
          </a:r>
          <a:endParaRPr lang="en-US" dirty="0"/>
        </a:p>
      </dgm:t>
    </dgm:pt>
    <dgm:pt modelId="{57E7D781-D690-4141-9326-C6DB5FAA571C}" type="parTrans" cxnId="{09BCF5C1-13CC-184E-B73A-BDC7744ED635}">
      <dgm:prSet/>
      <dgm:spPr>
        <a:ln>
          <a:solidFill>
            <a:srgbClr val="DA1F28"/>
          </a:solidFill>
          <a:tailEnd type="arrow"/>
        </a:ln>
      </dgm:spPr>
      <dgm:t>
        <a:bodyPr/>
        <a:lstStyle/>
        <a:p>
          <a:endParaRPr lang="en-US"/>
        </a:p>
      </dgm:t>
    </dgm:pt>
    <dgm:pt modelId="{DAAF7B37-23B4-0048-AA68-D67BA6249302}" type="sibTrans" cxnId="{09BCF5C1-13CC-184E-B73A-BDC7744ED635}">
      <dgm:prSet/>
      <dgm:spPr/>
      <dgm:t>
        <a:bodyPr/>
        <a:lstStyle/>
        <a:p>
          <a:endParaRPr lang="en-US"/>
        </a:p>
      </dgm:t>
    </dgm:pt>
    <dgm:pt modelId="{356299D7-AD62-784E-9630-3B1ACE25A406}">
      <dgm:prSet phldrT="[Text]"/>
      <dgm:spPr/>
      <dgm:t>
        <a:bodyPr/>
        <a:lstStyle/>
        <a:p>
          <a:r>
            <a:rPr lang="en-US" dirty="0" smtClean="0"/>
            <a:t>Manages Central Pool</a:t>
          </a:r>
          <a:br>
            <a:rPr lang="en-US" dirty="0" smtClean="0"/>
          </a:br>
          <a:r>
            <a:rPr lang="en-US" b="1" dirty="0" smtClean="0">
              <a:solidFill>
                <a:srgbClr val="FF0000"/>
              </a:solidFill>
            </a:rPr>
            <a:t>0/0, 0::/0, ASN</a:t>
          </a:r>
          <a:endParaRPr lang="en-US" b="1" dirty="0">
            <a:solidFill>
              <a:srgbClr val="FF0000"/>
            </a:solidFill>
          </a:endParaRPr>
        </a:p>
      </dgm:t>
    </dgm:pt>
    <dgm:pt modelId="{D83DED8C-5C3E-7C44-BDA7-6990F31832EC}" type="parTrans" cxnId="{098E86FC-3DB6-1042-8A29-FE32488E5C73}">
      <dgm:prSet/>
      <dgm:spPr/>
      <dgm:t>
        <a:bodyPr/>
        <a:lstStyle/>
        <a:p>
          <a:endParaRPr lang="en-US"/>
        </a:p>
      </dgm:t>
    </dgm:pt>
    <dgm:pt modelId="{86ED7273-B863-1A44-B13B-1E9D287DA874}" type="sibTrans" cxnId="{098E86FC-3DB6-1042-8A29-FE32488E5C73}">
      <dgm:prSet/>
      <dgm:spPr/>
      <dgm:t>
        <a:bodyPr/>
        <a:lstStyle/>
        <a:p>
          <a:endParaRPr lang="en-US"/>
        </a:p>
      </dgm:t>
    </dgm:pt>
    <dgm:pt modelId="{7515F7DA-469F-BC45-9856-316B9AB0465C}">
      <dgm:prSet phldrT="[Text]"/>
      <dgm:spPr/>
      <dgm:t>
        <a:bodyPr/>
        <a:lstStyle/>
        <a:p>
          <a:r>
            <a:rPr lang="en-US" dirty="0" smtClean="0"/>
            <a:t>Regional Internet Registries</a:t>
          </a:r>
          <a:r>
            <a:rPr lang="en-US" b="1" dirty="0" smtClean="0">
              <a:solidFill>
                <a:srgbClr val="FF0000"/>
              </a:solidFill>
            </a:rPr>
            <a:t> (/8, /12)</a:t>
          </a:r>
          <a:endParaRPr lang="en-US" b="1" dirty="0">
            <a:solidFill>
              <a:srgbClr val="FF0000"/>
            </a:solidFill>
          </a:endParaRPr>
        </a:p>
      </dgm:t>
    </dgm:pt>
    <dgm:pt modelId="{AAE046FC-B0B2-3145-9428-96BDF1E0DFB4}" type="parTrans" cxnId="{0AC9DF24-E37F-8444-8D3B-D07E58487F40}">
      <dgm:prSet/>
      <dgm:spPr/>
      <dgm:t>
        <a:bodyPr/>
        <a:lstStyle/>
        <a:p>
          <a:endParaRPr lang="en-US"/>
        </a:p>
      </dgm:t>
    </dgm:pt>
    <dgm:pt modelId="{DCC20387-10DB-A84B-A12F-AFD2B83128F2}" type="sibTrans" cxnId="{0AC9DF24-E37F-8444-8D3B-D07E58487F40}">
      <dgm:prSet/>
      <dgm:spPr/>
      <dgm:t>
        <a:bodyPr/>
        <a:lstStyle/>
        <a:p>
          <a:endParaRPr lang="en-US"/>
        </a:p>
      </dgm:t>
    </dgm:pt>
    <dgm:pt modelId="{AAB7ECCD-4DCC-5E47-AB67-CEC49C2CC822}">
      <dgm:prSet phldrT="[Text]"/>
      <dgm:spPr/>
      <dgm:t>
        <a:bodyPr/>
        <a:lstStyle/>
        <a:p>
          <a:pPr algn="l"/>
          <a:r>
            <a:rPr lang="en-US" dirty="0" smtClean="0"/>
            <a:t>Final users </a:t>
          </a:r>
          <a:r>
            <a:rPr lang="en-US" b="1" dirty="0" smtClean="0">
              <a:solidFill>
                <a:srgbClr val="FF0000"/>
              </a:solidFill>
            </a:rPr>
            <a:t>(/24, /23, …)</a:t>
          </a:r>
          <a:endParaRPr lang="en-US" b="1" dirty="0">
            <a:solidFill>
              <a:srgbClr val="FF0000"/>
            </a:solidFill>
          </a:endParaRPr>
        </a:p>
      </dgm:t>
    </dgm:pt>
    <dgm:pt modelId="{F45F68DE-2FBF-1244-83E5-674CB3F06039}" type="parTrans" cxnId="{D84B3CE7-C93E-FB47-9671-0BB673EEEE43}">
      <dgm:prSet/>
      <dgm:spPr/>
      <dgm:t>
        <a:bodyPr/>
        <a:lstStyle/>
        <a:p>
          <a:endParaRPr lang="en-US"/>
        </a:p>
      </dgm:t>
    </dgm:pt>
    <dgm:pt modelId="{2C3CB64A-648B-7244-BD52-C666162F4D54}" type="sibTrans" cxnId="{D84B3CE7-C93E-FB47-9671-0BB673EEEE43}">
      <dgm:prSet/>
      <dgm:spPr/>
      <dgm:t>
        <a:bodyPr/>
        <a:lstStyle/>
        <a:p>
          <a:endParaRPr lang="en-US"/>
        </a:p>
      </dgm:t>
    </dgm:pt>
    <dgm:pt modelId="{09DF92BA-F6B7-FE46-BED5-BE92798DBE2C}">
      <dgm:prSet/>
      <dgm:spPr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/>
            <a:t>RIPE NCC</a:t>
          </a:r>
          <a:endParaRPr lang="en-US" dirty="0"/>
        </a:p>
      </dgm:t>
    </dgm:pt>
    <dgm:pt modelId="{39BCDE4F-E88E-A449-8D57-D5E14AE4DC3F}" type="parTrans" cxnId="{05FE5306-F7AF-4640-956A-54D5ECAAF0BB}">
      <dgm:prSet/>
      <dgm:spPr>
        <a:ln>
          <a:solidFill>
            <a:schemeClr val="accent2"/>
          </a:solidFill>
          <a:tailEnd type="arrow"/>
        </a:ln>
      </dgm:spPr>
      <dgm:t>
        <a:bodyPr/>
        <a:lstStyle/>
        <a:p>
          <a:endParaRPr lang="en-US"/>
        </a:p>
      </dgm:t>
    </dgm:pt>
    <dgm:pt modelId="{4A8A59FC-3E3E-EA4E-B25A-0B40F66AC3D5}" type="sibTrans" cxnId="{05FE5306-F7AF-4640-956A-54D5ECAAF0BB}">
      <dgm:prSet/>
      <dgm:spPr/>
      <dgm:t>
        <a:bodyPr/>
        <a:lstStyle/>
        <a:p>
          <a:endParaRPr lang="en-US"/>
        </a:p>
      </dgm:t>
    </dgm:pt>
    <dgm:pt modelId="{738E2A51-12DF-184A-A2A6-88C92183F1B8}">
      <dgm:prSet/>
      <dgm:spPr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/>
            <a:t>LACNIC</a:t>
          </a:r>
          <a:endParaRPr lang="en-US" dirty="0"/>
        </a:p>
      </dgm:t>
    </dgm:pt>
    <dgm:pt modelId="{3423C02C-DC4D-414A-804C-9ACEBC89661C}" type="parTrans" cxnId="{5CA33961-8586-CB40-A385-090B46A1898E}">
      <dgm:prSet/>
      <dgm:spPr>
        <a:ln>
          <a:solidFill>
            <a:srgbClr val="DA1F28"/>
          </a:solidFill>
          <a:tailEnd type="arrow"/>
        </a:ln>
      </dgm:spPr>
      <dgm:t>
        <a:bodyPr/>
        <a:lstStyle/>
        <a:p>
          <a:endParaRPr lang="en-US"/>
        </a:p>
      </dgm:t>
    </dgm:pt>
    <dgm:pt modelId="{3AFF3741-4C0D-1B4F-81A8-9C83D0EE3BF1}" type="sibTrans" cxnId="{5CA33961-8586-CB40-A385-090B46A1898E}">
      <dgm:prSet/>
      <dgm:spPr/>
      <dgm:t>
        <a:bodyPr/>
        <a:lstStyle/>
        <a:p>
          <a:endParaRPr lang="en-US"/>
        </a:p>
      </dgm:t>
    </dgm:pt>
    <dgm:pt modelId="{5B6F1E93-6DE4-5C40-A094-13CAAA65E21C}">
      <dgm:prSet/>
      <dgm:spPr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en-US" dirty="0" smtClean="0"/>
            <a:t>ARIN</a:t>
          </a:r>
          <a:endParaRPr lang="en-US" dirty="0"/>
        </a:p>
      </dgm:t>
    </dgm:pt>
    <dgm:pt modelId="{89E82E18-432E-514E-92E2-FFE9FDD69611}" type="parTrans" cxnId="{99BB316A-A3C8-EF4C-8877-1F560048654F}">
      <dgm:prSet/>
      <dgm:spPr>
        <a:ln>
          <a:solidFill>
            <a:srgbClr val="DA1F28"/>
          </a:solidFill>
          <a:tailEnd type="arrow"/>
        </a:ln>
      </dgm:spPr>
      <dgm:t>
        <a:bodyPr/>
        <a:lstStyle/>
        <a:p>
          <a:endParaRPr lang="en-US"/>
        </a:p>
      </dgm:t>
    </dgm:pt>
    <dgm:pt modelId="{49F7457E-7A60-0948-A63C-E2420B70D242}" type="sibTrans" cxnId="{99BB316A-A3C8-EF4C-8877-1F560048654F}">
      <dgm:prSet/>
      <dgm:spPr/>
      <dgm:t>
        <a:bodyPr/>
        <a:lstStyle/>
        <a:p>
          <a:endParaRPr lang="en-US"/>
        </a:p>
      </dgm:t>
    </dgm:pt>
    <dgm:pt modelId="{13BA9253-CF4C-7F44-B22B-9085A65D7E09}">
      <dgm:prSet/>
      <dgm:spPr>
        <a:gradFill flip="none" rotWithShape="1">
          <a:gsLst>
            <a:gs pos="0">
              <a:srgbClr val="008000"/>
            </a:gs>
            <a:gs pos="100000">
              <a:srgbClr val="CCFFCC"/>
            </a:gs>
          </a:gsLst>
          <a:lin ang="16200000" scaled="0"/>
          <a:tileRect/>
        </a:gradFill>
      </dgm:spPr>
      <dgm:t>
        <a:bodyPr/>
        <a:lstStyle/>
        <a:p>
          <a:r>
            <a:rPr lang="en-US" b="1" dirty="0" smtClean="0">
              <a:solidFill>
                <a:srgbClr val="800000"/>
              </a:solidFill>
            </a:rPr>
            <a:t>End Users</a:t>
          </a:r>
          <a:endParaRPr lang="en-US" b="1" dirty="0">
            <a:solidFill>
              <a:srgbClr val="800000"/>
            </a:solidFill>
          </a:endParaRPr>
        </a:p>
      </dgm:t>
    </dgm:pt>
    <dgm:pt modelId="{421792C5-AA07-7442-8848-8D2C8F9C74D9}" type="parTrans" cxnId="{13458A95-0F30-2E47-AD99-B363965B9891}">
      <dgm:prSet/>
      <dgm:spPr>
        <a:ln>
          <a:solidFill>
            <a:schemeClr val="accent2"/>
          </a:solidFill>
          <a:tailEnd type="triangle"/>
        </a:ln>
      </dgm:spPr>
      <dgm:t>
        <a:bodyPr/>
        <a:lstStyle/>
        <a:p>
          <a:endParaRPr lang="en-US"/>
        </a:p>
      </dgm:t>
    </dgm:pt>
    <dgm:pt modelId="{E7A5D90B-D14E-9D48-AE51-95DC68B71691}" type="sibTrans" cxnId="{13458A95-0F30-2E47-AD99-B363965B9891}">
      <dgm:prSet/>
      <dgm:spPr/>
      <dgm:t>
        <a:bodyPr/>
        <a:lstStyle/>
        <a:p>
          <a:endParaRPr lang="en-US"/>
        </a:p>
      </dgm:t>
    </dgm:pt>
    <dgm:pt modelId="{B93854BF-765E-AA43-A529-DFA54D24950A}" type="pres">
      <dgm:prSet presAssocID="{1D86976E-4174-0D4E-815D-6DD18934DE2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CE98C-155E-4D45-A46A-785BE5DA90EA}" type="pres">
      <dgm:prSet presAssocID="{1D86976E-4174-0D4E-815D-6DD18934DE25}" presName="hierFlow" presStyleCnt="0"/>
      <dgm:spPr/>
    </dgm:pt>
    <dgm:pt modelId="{815945A2-33AC-144C-B303-EF1D5C787194}" type="pres">
      <dgm:prSet presAssocID="{1D86976E-4174-0D4E-815D-6DD18934DE25}" presName="firstBuf" presStyleCnt="0"/>
      <dgm:spPr/>
    </dgm:pt>
    <dgm:pt modelId="{58734F31-E988-5B4D-B4FA-D4FB67BCD511}" type="pres">
      <dgm:prSet presAssocID="{1D86976E-4174-0D4E-815D-6DD18934DE2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8B7A0D-35E7-4244-854C-A4F12DADFD05}" type="pres">
      <dgm:prSet presAssocID="{09F519A7-5DFC-B04C-AEFD-47F105718E33}" presName="Name14" presStyleCnt="0"/>
      <dgm:spPr/>
    </dgm:pt>
    <dgm:pt modelId="{0AA51421-6813-FE4A-BEF0-DFB78167CADE}" type="pres">
      <dgm:prSet presAssocID="{09F519A7-5DFC-B04C-AEFD-47F105718E33}" presName="level1Shape" presStyleLbl="node0" presStyleIdx="0" presStyleCnt="1" custScaleX="507895" custScaleY="159462" custLinFactY="-4505" custLinFactNeighborX="-35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4299BF-F444-7546-AB57-A7DA60E98561}" type="pres">
      <dgm:prSet presAssocID="{09F519A7-5DFC-B04C-AEFD-47F105718E33}" presName="hierChild2" presStyleCnt="0"/>
      <dgm:spPr/>
    </dgm:pt>
    <dgm:pt modelId="{E8700F9D-A891-EA4E-A3DA-261013680ADB}" type="pres">
      <dgm:prSet presAssocID="{49AFAC39-3C37-3D44-9F1E-1A138F848DE3}" presName="Name19" presStyleLbl="parChTrans1D2" presStyleIdx="0" presStyleCnt="5"/>
      <dgm:spPr/>
      <dgm:t>
        <a:bodyPr/>
        <a:lstStyle/>
        <a:p>
          <a:endParaRPr lang="en-US"/>
        </a:p>
      </dgm:t>
    </dgm:pt>
    <dgm:pt modelId="{AC1008D4-1B31-D344-BEC8-84EF0843E738}" type="pres">
      <dgm:prSet presAssocID="{EC141628-C6DD-D34C-9B35-5DF5DD6B789B}" presName="Name21" presStyleCnt="0"/>
      <dgm:spPr/>
    </dgm:pt>
    <dgm:pt modelId="{4A17C486-C2D9-8243-94C4-24E5749A70CD}" type="pres">
      <dgm:prSet presAssocID="{EC141628-C6DD-D34C-9B35-5DF5DD6B789B}" presName="level2Shape" presStyleLbl="node2" presStyleIdx="0" presStyleCnt="5"/>
      <dgm:spPr/>
      <dgm:t>
        <a:bodyPr/>
        <a:lstStyle/>
        <a:p>
          <a:endParaRPr lang="en-US"/>
        </a:p>
      </dgm:t>
    </dgm:pt>
    <dgm:pt modelId="{15172CB8-0021-4D46-947C-134A07290853}" type="pres">
      <dgm:prSet presAssocID="{EC141628-C6DD-D34C-9B35-5DF5DD6B789B}" presName="hierChild3" presStyleCnt="0"/>
      <dgm:spPr/>
    </dgm:pt>
    <dgm:pt modelId="{326BA1F6-1C93-464A-AA9B-456911C8C12D}" type="pres">
      <dgm:prSet presAssocID="{E38B0FDF-E718-2F4B-A4B3-D707A022439A}" presName="Name19" presStyleLbl="parChTrans1D3" presStyleIdx="0" presStyleCnt="2"/>
      <dgm:spPr/>
      <dgm:t>
        <a:bodyPr/>
        <a:lstStyle/>
        <a:p>
          <a:endParaRPr lang="en-US"/>
        </a:p>
      </dgm:t>
    </dgm:pt>
    <dgm:pt modelId="{65143EAA-ACFA-204A-BE86-AA2A9E615C7B}" type="pres">
      <dgm:prSet presAssocID="{BC280483-6DB1-4E48-A38D-E6672D27054C}" presName="Name21" presStyleCnt="0"/>
      <dgm:spPr/>
    </dgm:pt>
    <dgm:pt modelId="{1680839F-B716-1043-8024-632E56C01DF2}" type="pres">
      <dgm:prSet presAssocID="{BC280483-6DB1-4E48-A38D-E6672D27054C}" presName="level2Shape" presStyleLbl="node3" presStyleIdx="0" presStyleCnt="2" custLinFactY="12055" custLinFactNeighborX="-11990" custLinFactNeighborY="100000"/>
      <dgm:spPr/>
      <dgm:t>
        <a:bodyPr/>
        <a:lstStyle/>
        <a:p>
          <a:endParaRPr lang="en-US"/>
        </a:p>
      </dgm:t>
    </dgm:pt>
    <dgm:pt modelId="{C9AB2413-B404-994A-A788-8DCACD41D487}" type="pres">
      <dgm:prSet presAssocID="{BC280483-6DB1-4E48-A38D-E6672D27054C}" presName="hierChild3" presStyleCnt="0"/>
      <dgm:spPr/>
    </dgm:pt>
    <dgm:pt modelId="{605BE447-A60E-BB49-9E78-61E4EC0E3D1A}" type="pres">
      <dgm:prSet presAssocID="{421792C5-AA07-7442-8848-8D2C8F9C74D9}" presName="Name19" presStyleLbl="parChTrans1D3" presStyleIdx="1" presStyleCnt="2"/>
      <dgm:spPr/>
      <dgm:t>
        <a:bodyPr/>
        <a:lstStyle/>
        <a:p>
          <a:endParaRPr lang="en-US"/>
        </a:p>
      </dgm:t>
    </dgm:pt>
    <dgm:pt modelId="{FA98E1D5-8922-DD46-A902-54978E8897A1}" type="pres">
      <dgm:prSet presAssocID="{13BA9253-CF4C-7F44-B22B-9085A65D7E09}" presName="Name21" presStyleCnt="0"/>
      <dgm:spPr/>
    </dgm:pt>
    <dgm:pt modelId="{82B860FF-39DB-C041-96CD-9A72C7DCCCD6}" type="pres">
      <dgm:prSet presAssocID="{13BA9253-CF4C-7F44-B22B-9085A65D7E09}" presName="level2Shape" presStyleLbl="node3" presStyleIdx="1" presStyleCnt="2" custLinFactY="14091" custLinFactNeighborY="100000"/>
      <dgm:spPr/>
      <dgm:t>
        <a:bodyPr/>
        <a:lstStyle/>
        <a:p>
          <a:endParaRPr lang="en-US"/>
        </a:p>
      </dgm:t>
    </dgm:pt>
    <dgm:pt modelId="{79E9B61D-84BD-5746-A1D2-DBBBD87C562D}" type="pres">
      <dgm:prSet presAssocID="{13BA9253-CF4C-7F44-B22B-9085A65D7E09}" presName="hierChild3" presStyleCnt="0"/>
      <dgm:spPr/>
    </dgm:pt>
    <dgm:pt modelId="{F4D73784-3BB1-CB42-A77D-EEAE1827DE2D}" type="pres">
      <dgm:prSet presAssocID="{57E7D781-D690-4141-9326-C6DB5FAA571C}" presName="Name19" presStyleLbl="parChTrans1D2" presStyleIdx="1" presStyleCnt="5"/>
      <dgm:spPr/>
      <dgm:t>
        <a:bodyPr/>
        <a:lstStyle/>
        <a:p>
          <a:endParaRPr lang="en-US"/>
        </a:p>
      </dgm:t>
    </dgm:pt>
    <dgm:pt modelId="{31466108-A700-5649-97B2-D0853F7754C5}" type="pres">
      <dgm:prSet presAssocID="{87E55D0F-2697-7F4B-89CF-D533487A8DD0}" presName="Name21" presStyleCnt="0"/>
      <dgm:spPr/>
    </dgm:pt>
    <dgm:pt modelId="{D4D17C49-BAA8-844A-B565-26EA6423ADB5}" type="pres">
      <dgm:prSet presAssocID="{87E55D0F-2697-7F4B-89CF-D533487A8DD0}" presName="level2Shape" presStyleLbl="node2" presStyleIdx="1" presStyleCnt="5" custLinFactNeighborX="1605"/>
      <dgm:spPr/>
      <dgm:t>
        <a:bodyPr/>
        <a:lstStyle/>
        <a:p>
          <a:endParaRPr lang="en-US"/>
        </a:p>
      </dgm:t>
    </dgm:pt>
    <dgm:pt modelId="{1FEAA1E5-7626-4741-B5A6-2FA73F65D67C}" type="pres">
      <dgm:prSet presAssocID="{87E55D0F-2697-7F4B-89CF-D533487A8DD0}" presName="hierChild3" presStyleCnt="0"/>
      <dgm:spPr/>
    </dgm:pt>
    <dgm:pt modelId="{01928A93-298E-004B-87D3-429A06D5C041}" type="pres">
      <dgm:prSet presAssocID="{89E82E18-432E-514E-92E2-FFE9FDD6961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4566E7F3-260A-7F46-ABA5-93A5CC9D115D}" type="pres">
      <dgm:prSet presAssocID="{5B6F1E93-6DE4-5C40-A094-13CAAA65E21C}" presName="Name21" presStyleCnt="0"/>
      <dgm:spPr/>
    </dgm:pt>
    <dgm:pt modelId="{8FE0E0C8-7C48-C749-ADA6-A4B4D851D4D1}" type="pres">
      <dgm:prSet presAssocID="{5B6F1E93-6DE4-5C40-A094-13CAAA65E21C}" presName="level2Shape" presStyleLbl="node2" presStyleIdx="2" presStyleCnt="5"/>
      <dgm:spPr/>
      <dgm:t>
        <a:bodyPr/>
        <a:lstStyle/>
        <a:p>
          <a:endParaRPr lang="en-US"/>
        </a:p>
      </dgm:t>
    </dgm:pt>
    <dgm:pt modelId="{8D08EF16-4ADF-554C-A23B-072E5D972EEA}" type="pres">
      <dgm:prSet presAssocID="{5B6F1E93-6DE4-5C40-A094-13CAAA65E21C}" presName="hierChild3" presStyleCnt="0"/>
      <dgm:spPr/>
    </dgm:pt>
    <dgm:pt modelId="{4B0617EE-7507-934D-98DB-224D151028D6}" type="pres">
      <dgm:prSet presAssocID="{3423C02C-DC4D-414A-804C-9ACEBC89661C}" presName="Name19" presStyleLbl="parChTrans1D2" presStyleIdx="3" presStyleCnt="5"/>
      <dgm:spPr/>
      <dgm:t>
        <a:bodyPr/>
        <a:lstStyle/>
        <a:p>
          <a:endParaRPr lang="en-US"/>
        </a:p>
      </dgm:t>
    </dgm:pt>
    <dgm:pt modelId="{259A48D8-0A2B-7B48-95D1-225E203A00EB}" type="pres">
      <dgm:prSet presAssocID="{738E2A51-12DF-184A-A2A6-88C92183F1B8}" presName="Name21" presStyleCnt="0"/>
      <dgm:spPr/>
    </dgm:pt>
    <dgm:pt modelId="{43E48DBD-19FA-AF4F-83D1-A91CA812E456}" type="pres">
      <dgm:prSet presAssocID="{738E2A51-12DF-184A-A2A6-88C92183F1B8}" presName="level2Shape" presStyleLbl="node2" presStyleIdx="3" presStyleCnt="5"/>
      <dgm:spPr/>
      <dgm:t>
        <a:bodyPr/>
        <a:lstStyle/>
        <a:p>
          <a:endParaRPr lang="en-US"/>
        </a:p>
      </dgm:t>
    </dgm:pt>
    <dgm:pt modelId="{AFA9F1AA-16C1-2B48-BD19-5B3B831855B3}" type="pres">
      <dgm:prSet presAssocID="{738E2A51-12DF-184A-A2A6-88C92183F1B8}" presName="hierChild3" presStyleCnt="0"/>
      <dgm:spPr/>
    </dgm:pt>
    <dgm:pt modelId="{758B980B-B3B9-B84E-B0DB-89064179309D}" type="pres">
      <dgm:prSet presAssocID="{39BCDE4F-E88E-A449-8D57-D5E14AE4DC3F}" presName="Name19" presStyleLbl="parChTrans1D2" presStyleIdx="4" presStyleCnt="5"/>
      <dgm:spPr/>
      <dgm:t>
        <a:bodyPr/>
        <a:lstStyle/>
        <a:p>
          <a:endParaRPr lang="en-US"/>
        </a:p>
      </dgm:t>
    </dgm:pt>
    <dgm:pt modelId="{4AE57942-3E88-724B-8317-AB6064A9DFC8}" type="pres">
      <dgm:prSet presAssocID="{09DF92BA-F6B7-FE46-BED5-BE92798DBE2C}" presName="Name21" presStyleCnt="0"/>
      <dgm:spPr/>
    </dgm:pt>
    <dgm:pt modelId="{2B395DBA-5C22-C041-9526-93448EBD49B6}" type="pres">
      <dgm:prSet presAssocID="{09DF92BA-F6B7-FE46-BED5-BE92798DBE2C}" presName="level2Shape" presStyleLbl="node2" presStyleIdx="4" presStyleCnt="5"/>
      <dgm:spPr/>
      <dgm:t>
        <a:bodyPr/>
        <a:lstStyle/>
        <a:p>
          <a:endParaRPr lang="en-US"/>
        </a:p>
      </dgm:t>
    </dgm:pt>
    <dgm:pt modelId="{25B86746-CDFC-4E45-979B-88E4BA07ADD6}" type="pres">
      <dgm:prSet presAssocID="{09DF92BA-F6B7-FE46-BED5-BE92798DBE2C}" presName="hierChild3" presStyleCnt="0"/>
      <dgm:spPr/>
    </dgm:pt>
    <dgm:pt modelId="{1173BC15-FF27-1244-A937-C8F3CC661B3A}" type="pres">
      <dgm:prSet presAssocID="{1D86976E-4174-0D4E-815D-6DD18934DE25}" presName="bgShapesFlow" presStyleCnt="0"/>
      <dgm:spPr/>
    </dgm:pt>
    <dgm:pt modelId="{BC74FAB9-FBDD-9543-802A-1E3A9FFF3143}" type="pres">
      <dgm:prSet presAssocID="{356299D7-AD62-784E-9630-3B1ACE25A406}" presName="rectComp" presStyleCnt="0"/>
      <dgm:spPr/>
    </dgm:pt>
    <dgm:pt modelId="{D9219ABC-063E-4E43-A82B-863850BBF10D}" type="pres">
      <dgm:prSet presAssocID="{356299D7-AD62-784E-9630-3B1ACE25A406}" presName="bgRect" presStyleLbl="bgShp" presStyleIdx="0" presStyleCnt="3" custScaleX="87037" custScaleY="154923" custLinFactNeighborX="6482" custLinFactNeighborY="-90627"/>
      <dgm:spPr/>
      <dgm:t>
        <a:bodyPr/>
        <a:lstStyle/>
        <a:p>
          <a:endParaRPr lang="en-US"/>
        </a:p>
      </dgm:t>
    </dgm:pt>
    <dgm:pt modelId="{D4D7012F-5C9B-BE43-8236-F900504B885A}" type="pres">
      <dgm:prSet presAssocID="{356299D7-AD62-784E-9630-3B1ACE25A40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9F87A-4BEF-FB45-9F07-1EB87EFB16DC}" type="pres">
      <dgm:prSet presAssocID="{356299D7-AD62-784E-9630-3B1ACE25A406}" presName="spComp" presStyleCnt="0"/>
      <dgm:spPr/>
    </dgm:pt>
    <dgm:pt modelId="{D827F442-4D5E-974A-848B-FE397980969E}" type="pres">
      <dgm:prSet presAssocID="{356299D7-AD62-784E-9630-3B1ACE25A406}" presName="vSp" presStyleCnt="0"/>
      <dgm:spPr/>
    </dgm:pt>
    <dgm:pt modelId="{318E670D-1C87-744E-ADD4-5815BB75F6AB}" type="pres">
      <dgm:prSet presAssocID="{7515F7DA-469F-BC45-9856-316B9AB0465C}" presName="rectComp" presStyleCnt="0"/>
      <dgm:spPr/>
    </dgm:pt>
    <dgm:pt modelId="{51261FC3-3F50-0A45-B656-19D0274CA4C6}" type="pres">
      <dgm:prSet presAssocID="{7515F7DA-469F-BC45-9856-316B9AB0465C}" presName="bgRect" presStyleLbl="bgShp" presStyleIdx="1" presStyleCnt="3" custScaleX="89814" custLinFactNeighborX="5477" custLinFactNeighborY="-5645"/>
      <dgm:spPr/>
      <dgm:t>
        <a:bodyPr/>
        <a:lstStyle/>
        <a:p>
          <a:endParaRPr lang="en-US"/>
        </a:p>
      </dgm:t>
    </dgm:pt>
    <dgm:pt modelId="{890472FA-99BD-6A4C-9FAF-666FDE26AF3C}" type="pres">
      <dgm:prSet presAssocID="{7515F7DA-469F-BC45-9856-316B9AB0465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E9674-49D4-3B4F-A3DD-3DD0B893609D}" type="pres">
      <dgm:prSet presAssocID="{7515F7DA-469F-BC45-9856-316B9AB0465C}" presName="spComp" presStyleCnt="0"/>
      <dgm:spPr/>
    </dgm:pt>
    <dgm:pt modelId="{68725B35-03B7-1547-9C17-7523E8CFD255}" type="pres">
      <dgm:prSet presAssocID="{7515F7DA-469F-BC45-9856-316B9AB0465C}" presName="vSp" presStyleCnt="0"/>
      <dgm:spPr/>
    </dgm:pt>
    <dgm:pt modelId="{389D96FA-4B84-154D-B0AD-C919BBD1348E}" type="pres">
      <dgm:prSet presAssocID="{AAB7ECCD-4DCC-5E47-AB67-CEC49C2CC822}" presName="rectComp" presStyleCnt="0"/>
      <dgm:spPr/>
    </dgm:pt>
    <dgm:pt modelId="{311CC4C1-9285-9C42-9669-9DBC85BFFA20}" type="pres">
      <dgm:prSet presAssocID="{AAB7ECCD-4DCC-5E47-AB67-CEC49C2CC822}" presName="bgRect" presStyleLbl="bgShp" presStyleIdx="2" presStyleCnt="3" custScaleX="100000" custLinFactNeighborX="316" custLinFactNeighborY="91384"/>
      <dgm:spPr/>
      <dgm:t>
        <a:bodyPr/>
        <a:lstStyle/>
        <a:p>
          <a:endParaRPr lang="en-US"/>
        </a:p>
      </dgm:t>
    </dgm:pt>
    <dgm:pt modelId="{1011A0D6-1A1E-704A-BE57-EBD5F1D431E2}" type="pres">
      <dgm:prSet presAssocID="{AAB7ECCD-4DCC-5E47-AB67-CEC49C2CC82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BB316A-A3C8-EF4C-8877-1F560048654F}" srcId="{09F519A7-5DFC-B04C-AEFD-47F105718E33}" destId="{5B6F1E93-6DE4-5C40-A094-13CAAA65E21C}" srcOrd="2" destOrd="0" parTransId="{89E82E18-432E-514E-92E2-FFE9FDD69611}" sibTransId="{49F7457E-7A60-0948-A63C-E2420B70D242}"/>
    <dgm:cxn modelId="{09BCF5C1-13CC-184E-B73A-BDC7744ED635}" srcId="{09F519A7-5DFC-B04C-AEFD-47F105718E33}" destId="{87E55D0F-2697-7F4B-89CF-D533487A8DD0}" srcOrd="1" destOrd="0" parTransId="{57E7D781-D690-4141-9326-C6DB5FAA571C}" sibTransId="{DAAF7B37-23B4-0048-AA68-D67BA6249302}"/>
    <dgm:cxn modelId="{05FE5306-F7AF-4640-956A-54D5ECAAF0BB}" srcId="{09F519A7-5DFC-B04C-AEFD-47F105718E33}" destId="{09DF92BA-F6B7-FE46-BED5-BE92798DBE2C}" srcOrd="4" destOrd="0" parTransId="{39BCDE4F-E88E-A449-8D57-D5E14AE4DC3F}" sibTransId="{4A8A59FC-3E3E-EA4E-B25A-0B40F66AC3D5}"/>
    <dgm:cxn modelId="{CA4F60DE-6C26-DC4F-9CDE-58D9E785727C}" type="presOf" srcId="{1D86976E-4174-0D4E-815D-6DD18934DE25}" destId="{B93854BF-765E-AA43-A529-DFA54D24950A}" srcOrd="0" destOrd="0" presId="urn:microsoft.com/office/officeart/2005/8/layout/hierarchy6"/>
    <dgm:cxn modelId="{2B7CC999-2F79-594B-8A3E-2780FD726F3F}" type="presOf" srcId="{E38B0FDF-E718-2F4B-A4B3-D707A022439A}" destId="{326BA1F6-1C93-464A-AA9B-456911C8C12D}" srcOrd="0" destOrd="0" presId="urn:microsoft.com/office/officeart/2005/8/layout/hierarchy6"/>
    <dgm:cxn modelId="{A2B5DBBA-0897-E94A-B59F-A2C16EEB3B5C}" srcId="{1D86976E-4174-0D4E-815D-6DD18934DE25}" destId="{09F519A7-5DFC-B04C-AEFD-47F105718E33}" srcOrd="0" destOrd="0" parTransId="{CFE5EB9B-64EE-E747-98E3-B68218F8B510}" sibTransId="{10F476D4-F81D-804C-89A5-CE10FD54F8C0}"/>
    <dgm:cxn modelId="{F9030B7C-8305-F846-9D18-02B2A9896E65}" type="presOf" srcId="{7515F7DA-469F-BC45-9856-316B9AB0465C}" destId="{890472FA-99BD-6A4C-9FAF-666FDE26AF3C}" srcOrd="1" destOrd="0" presId="urn:microsoft.com/office/officeart/2005/8/layout/hierarchy6"/>
    <dgm:cxn modelId="{5CA33961-8586-CB40-A385-090B46A1898E}" srcId="{09F519A7-5DFC-B04C-AEFD-47F105718E33}" destId="{738E2A51-12DF-184A-A2A6-88C92183F1B8}" srcOrd="3" destOrd="0" parTransId="{3423C02C-DC4D-414A-804C-9ACEBC89661C}" sibTransId="{3AFF3741-4C0D-1B4F-81A8-9C83D0EE3BF1}"/>
    <dgm:cxn modelId="{C80C23A4-B42E-5A45-902B-A98679F80ECB}" type="presOf" srcId="{89E82E18-432E-514E-92E2-FFE9FDD69611}" destId="{01928A93-298E-004B-87D3-429A06D5C041}" srcOrd="0" destOrd="0" presId="urn:microsoft.com/office/officeart/2005/8/layout/hierarchy6"/>
    <dgm:cxn modelId="{E6E2D811-E4D1-9043-8A44-79CEA1B6978B}" type="presOf" srcId="{BC280483-6DB1-4E48-A38D-E6672D27054C}" destId="{1680839F-B716-1043-8024-632E56C01DF2}" srcOrd="0" destOrd="0" presId="urn:microsoft.com/office/officeart/2005/8/layout/hierarchy6"/>
    <dgm:cxn modelId="{6CF9988A-4C0C-1848-8605-1FB91E19C0BF}" type="presOf" srcId="{7515F7DA-469F-BC45-9856-316B9AB0465C}" destId="{51261FC3-3F50-0A45-B656-19D0274CA4C6}" srcOrd="0" destOrd="0" presId="urn:microsoft.com/office/officeart/2005/8/layout/hierarchy6"/>
    <dgm:cxn modelId="{20514FC7-E837-364A-BB6A-245EB13D4145}" type="presOf" srcId="{49AFAC39-3C37-3D44-9F1E-1A138F848DE3}" destId="{E8700F9D-A891-EA4E-A3DA-261013680ADB}" srcOrd="0" destOrd="0" presId="urn:microsoft.com/office/officeart/2005/8/layout/hierarchy6"/>
    <dgm:cxn modelId="{C272DC5C-3C20-B94D-BB5F-2AA2FCBBCCD3}" type="presOf" srcId="{AAB7ECCD-4DCC-5E47-AB67-CEC49C2CC822}" destId="{1011A0D6-1A1E-704A-BE57-EBD5F1D431E2}" srcOrd="1" destOrd="0" presId="urn:microsoft.com/office/officeart/2005/8/layout/hierarchy6"/>
    <dgm:cxn modelId="{E96E7945-D70F-8B46-9482-7D7135E601E6}" type="presOf" srcId="{AAB7ECCD-4DCC-5E47-AB67-CEC49C2CC822}" destId="{311CC4C1-9285-9C42-9669-9DBC85BFFA20}" srcOrd="0" destOrd="0" presId="urn:microsoft.com/office/officeart/2005/8/layout/hierarchy6"/>
    <dgm:cxn modelId="{7EBBED4C-1D88-E84F-92A4-C4023618E6B2}" type="presOf" srcId="{5B6F1E93-6DE4-5C40-A094-13CAAA65E21C}" destId="{8FE0E0C8-7C48-C749-ADA6-A4B4D851D4D1}" srcOrd="0" destOrd="0" presId="urn:microsoft.com/office/officeart/2005/8/layout/hierarchy6"/>
    <dgm:cxn modelId="{29BCA09A-80E4-8F40-BED2-191712B16008}" type="presOf" srcId="{09F519A7-5DFC-B04C-AEFD-47F105718E33}" destId="{0AA51421-6813-FE4A-BEF0-DFB78167CADE}" srcOrd="0" destOrd="0" presId="urn:microsoft.com/office/officeart/2005/8/layout/hierarchy6"/>
    <dgm:cxn modelId="{28842F98-2321-9C44-A277-19BD7993BFAB}" type="presOf" srcId="{3423C02C-DC4D-414A-804C-9ACEBC89661C}" destId="{4B0617EE-7507-934D-98DB-224D151028D6}" srcOrd="0" destOrd="0" presId="urn:microsoft.com/office/officeart/2005/8/layout/hierarchy6"/>
    <dgm:cxn modelId="{B6A3C224-8A65-4A43-B5CE-B4CA927E1A1D}" type="presOf" srcId="{57E7D781-D690-4141-9326-C6DB5FAA571C}" destId="{F4D73784-3BB1-CB42-A77D-EEAE1827DE2D}" srcOrd="0" destOrd="0" presId="urn:microsoft.com/office/officeart/2005/8/layout/hierarchy6"/>
    <dgm:cxn modelId="{098E86FC-3DB6-1042-8A29-FE32488E5C73}" srcId="{1D86976E-4174-0D4E-815D-6DD18934DE25}" destId="{356299D7-AD62-784E-9630-3B1ACE25A406}" srcOrd="1" destOrd="0" parTransId="{D83DED8C-5C3E-7C44-BDA7-6990F31832EC}" sibTransId="{86ED7273-B863-1A44-B13B-1E9D287DA874}"/>
    <dgm:cxn modelId="{0AC9DF24-E37F-8444-8D3B-D07E58487F40}" srcId="{1D86976E-4174-0D4E-815D-6DD18934DE25}" destId="{7515F7DA-469F-BC45-9856-316B9AB0465C}" srcOrd="2" destOrd="0" parTransId="{AAE046FC-B0B2-3145-9428-96BDF1E0DFB4}" sibTransId="{DCC20387-10DB-A84B-A12F-AFD2B83128F2}"/>
    <dgm:cxn modelId="{72102539-D32B-A14C-B5B6-065ACD58930C}" type="presOf" srcId="{87E55D0F-2697-7F4B-89CF-D533487A8DD0}" destId="{D4D17C49-BAA8-844A-B565-26EA6423ADB5}" srcOrd="0" destOrd="0" presId="urn:microsoft.com/office/officeart/2005/8/layout/hierarchy6"/>
    <dgm:cxn modelId="{6F092F1A-636F-3C4E-8B1C-D8752D93580D}" type="presOf" srcId="{421792C5-AA07-7442-8848-8D2C8F9C74D9}" destId="{605BE447-A60E-BB49-9E78-61E4EC0E3D1A}" srcOrd="0" destOrd="0" presId="urn:microsoft.com/office/officeart/2005/8/layout/hierarchy6"/>
    <dgm:cxn modelId="{3C52E94F-C4DD-574C-8FDC-029A865D7FF3}" type="presOf" srcId="{738E2A51-12DF-184A-A2A6-88C92183F1B8}" destId="{43E48DBD-19FA-AF4F-83D1-A91CA812E456}" srcOrd="0" destOrd="0" presId="urn:microsoft.com/office/officeart/2005/8/layout/hierarchy6"/>
    <dgm:cxn modelId="{64E5023A-90E5-D24A-AAA5-8EE3D5C0546C}" type="presOf" srcId="{EC141628-C6DD-D34C-9B35-5DF5DD6B789B}" destId="{4A17C486-C2D9-8243-94C4-24E5749A70CD}" srcOrd="0" destOrd="0" presId="urn:microsoft.com/office/officeart/2005/8/layout/hierarchy6"/>
    <dgm:cxn modelId="{F2643F63-20E0-F24F-BD3A-B0B391235FED}" type="presOf" srcId="{09DF92BA-F6B7-FE46-BED5-BE92798DBE2C}" destId="{2B395DBA-5C22-C041-9526-93448EBD49B6}" srcOrd="0" destOrd="0" presId="urn:microsoft.com/office/officeart/2005/8/layout/hierarchy6"/>
    <dgm:cxn modelId="{C93E8771-7A36-474D-B013-A082F0BB03A5}" type="presOf" srcId="{356299D7-AD62-784E-9630-3B1ACE25A406}" destId="{D9219ABC-063E-4E43-A82B-863850BBF10D}" srcOrd="0" destOrd="0" presId="urn:microsoft.com/office/officeart/2005/8/layout/hierarchy6"/>
    <dgm:cxn modelId="{B394BE51-05A4-0B4D-9304-88D9DE9471F6}" type="presOf" srcId="{39BCDE4F-E88E-A449-8D57-D5E14AE4DC3F}" destId="{758B980B-B3B9-B84E-B0DB-89064179309D}" srcOrd="0" destOrd="0" presId="urn:microsoft.com/office/officeart/2005/8/layout/hierarchy6"/>
    <dgm:cxn modelId="{C1A2E8B8-1E24-9141-9D33-C7789BAC0312}" type="presOf" srcId="{13BA9253-CF4C-7F44-B22B-9085A65D7E09}" destId="{82B860FF-39DB-C041-96CD-9A72C7DCCCD6}" srcOrd="0" destOrd="0" presId="urn:microsoft.com/office/officeart/2005/8/layout/hierarchy6"/>
    <dgm:cxn modelId="{13458A95-0F30-2E47-AD99-B363965B9891}" srcId="{EC141628-C6DD-D34C-9B35-5DF5DD6B789B}" destId="{13BA9253-CF4C-7F44-B22B-9085A65D7E09}" srcOrd="1" destOrd="0" parTransId="{421792C5-AA07-7442-8848-8D2C8F9C74D9}" sibTransId="{E7A5D90B-D14E-9D48-AE51-95DC68B71691}"/>
    <dgm:cxn modelId="{461A97EE-D0F0-ED42-A89D-E8B255C13DEF}" srcId="{EC141628-C6DD-D34C-9B35-5DF5DD6B789B}" destId="{BC280483-6DB1-4E48-A38D-E6672D27054C}" srcOrd="0" destOrd="0" parTransId="{E38B0FDF-E718-2F4B-A4B3-D707A022439A}" sibTransId="{3039BD68-2641-2A4D-A49A-D9DED113543C}"/>
    <dgm:cxn modelId="{73AB500E-33AE-9F4B-9284-7505E74043A0}" type="presOf" srcId="{356299D7-AD62-784E-9630-3B1ACE25A406}" destId="{D4D7012F-5C9B-BE43-8236-F900504B885A}" srcOrd="1" destOrd="0" presId="urn:microsoft.com/office/officeart/2005/8/layout/hierarchy6"/>
    <dgm:cxn modelId="{DFEF72FE-2F2E-7E49-B1EF-66E40FDDB61C}" srcId="{09F519A7-5DFC-B04C-AEFD-47F105718E33}" destId="{EC141628-C6DD-D34C-9B35-5DF5DD6B789B}" srcOrd="0" destOrd="0" parTransId="{49AFAC39-3C37-3D44-9F1E-1A138F848DE3}" sibTransId="{AA9F2677-8A06-9E47-BECE-DEA752C1C0CC}"/>
    <dgm:cxn modelId="{D84B3CE7-C93E-FB47-9671-0BB673EEEE43}" srcId="{1D86976E-4174-0D4E-815D-6DD18934DE25}" destId="{AAB7ECCD-4DCC-5E47-AB67-CEC49C2CC822}" srcOrd="3" destOrd="0" parTransId="{F45F68DE-2FBF-1244-83E5-674CB3F06039}" sibTransId="{2C3CB64A-648B-7244-BD52-C666162F4D54}"/>
    <dgm:cxn modelId="{4059B33B-488E-A943-9A42-29F9A20EB902}" type="presParOf" srcId="{B93854BF-765E-AA43-A529-DFA54D24950A}" destId="{CADCE98C-155E-4D45-A46A-785BE5DA90EA}" srcOrd="0" destOrd="0" presId="urn:microsoft.com/office/officeart/2005/8/layout/hierarchy6"/>
    <dgm:cxn modelId="{2EDEEAD7-55E6-6840-9D16-009C9A020E43}" type="presParOf" srcId="{CADCE98C-155E-4D45-A46A-785BE5DA90EA}" destId="{815945A2-33AC-144C-B303-EF1D5C787194}" srcOrd="0" destOrd="0" presId="urn:microsoft.com/office/officeart/2005/8/layout/hierarchy6"/>
    <dgm:cxn modelId="{B05D9E60-E47E-2945-9754-15E656A917E9}" type="presParOf" srcId="{CADCE98C-155E-4D45-A46A-785BE5DA90EA}" destId="{58734F31-E988-5B4D-B4FA-D4FB67BCD511}" srcOrd="1" destOrd="0" presId="urn:microsoft.com/office/officeart/2005/8/layout/hierarchy6"/>
    <dgm:cxn modelId="{08FD0923-C26B-F84B-8748-CD8734F31643}" type="presParOf" srcId="{58734F31-E988-5B4D-B4FA-D4FB67BCD511}" destId="{8D8B7A0D-35E7-4244-854C-A4F12DADFD05}" srcOrd="0" destOrd="0" presId="urn:microsoft.com/office/officeart/2005/8/layout/hierarchy6"/>
    <dgm:cxn modelId="{59304D8B-2889-4E4A-9F1A-53AA0E489684}" type="presParOf" srcId="{8D8B7A0D-35E7-4244-854C-A4F12DADFD05}" destId="{0AA51421-6813-FE4A-BEF0-DFB78167CADE}" srcOrd="0" destOrd="0" presId="urn:microsoft.com/office/officeart/2005/8/layout/hierarchy6"/>
    <dgm:cxn modelId="{2585FBA5-5A5C-B242-BD6F-DE435CF74D40}" type="presParOf" srcId="{8D8B7A0D-35E7-4244-854C-A4F12DADFD05}" destId="{D14299BF-F444-7546-AB57-A7DA60E98561}" srcOrd="1" destOrd="0" presId="urn:microsoft.com/office/officeart/2005/8/layout/hierarchy6"/>
    <dgm:cxn modelId="{C6DE5194-E87C-E24B-8D04-BF091F24793D}" type="presParOf" srcId="{D14299BF-F444-7546-AB57-A7DA60E98561}" destId="{E8700F9D-A891-EA4E-A3DA-261013680ADB}" srcOrd="0" destOrd="0" presId="urn:microsoft.com/office/officeart/2005/8/layout/hierarchy6"/>
    <dgm:cxn modelId="{FBAFCC32-EA9D-AB48-8125-161963E1E91D}" type="presParOf" srcId="{D14299BF-F444-7546-AB57-A7DA60E98561}" destId="{AC1008D4-1B31-D344-BEC8-84EF0843E738}" srcOrd="1" destOrd="0" presId="urn:microsoft.com/office/officeart/2005/8/layout/hierarchy6"/>
    <dgm:cxn modelId="{E893ACFD-C7A1-AB4B-BFAF-016928CA8E4D}" type="presParOf" srcId="{AC1008D4-1B31-D344-BEC8-84EF0843E738}" destId="{4A17C486-C2D9-8243-94C4-24E5749A70CD}" srcOrd="0" destOrd="0" presId="urn:microsoft.com/office/officeart/2005/8/layout/hierarchy6"/>
    <dgm:cxn modelId="{66806494-31A4-0E49-8908-0D72F70B8371}" type="presParOf" srcId="{AC1008D4-1B31-D344-BEC8-84EF0843E738}" destId="{15172CB8-0021-4D46-947C-134A07290853}" srcOrd="1" destOrd="0" presId="urn:microsoft.com/office/officeart/2005/8/layout/hierarchy6"/>
    <dgm:cxn modelId="{5A9B4210-99A9-7C43-8FEB-9260A0CB733C}" type="presParOf" srcId="{15172CB8-0021-4D46-947C-134A07290853}" destId="{326BA1F6-1C93-464A-AA9B-456911C8C12D}" srcOrd="0" destOrd="0" presId="urn:microsoft.com/office/officeart/2005/8/layout/hierarchy6"/>
    <dgm:cxn modelId="{CB88FF43-C604-7D44-996F-DD771128E7C6}" type="presParOf" srcId="{15172CB8-0021-4D46-947C-134A07290853}" destId="{65143EAA-ACFA-204A-BE86-AA2A9E615C7B}" srcOrd="1" destOrd="0" presId="urn:microsoft.com/office/officeart/2005/8/layout/hierarchy6"/>
    <dgm:cxn modelId="{C3EF88E8-BD4D-2747-94BB-11A7063CFA5B}" type="presParOf" srcId="{65143EAA-ACFA-204A-BE86-AA2A9E615C7B}" destId="{1680839F-B716-1043-8024-632E56C01DF2}" srcOrd="0" destOrd="0" presId="urn:microsoft.com/office/officeart/2005/8/layout/hierarchy6"/>
    <dgm:cxn modelId="{CC45D89E-A237-094A-9CBB-A37023ADB22C}" type="presParOf" srcId="{65143EAA-ACFA-204A-BE86-AA2A9E615C7B}" destId="{C9AB2413-B404-994A-A788-8DCACD41D487}" srcOrd="1" destOrd="0" presId="urn:microsoft.com/office/officeart/2005/8/layout/hierarchy6"/>
    <dgm:cxn modelId="{87CA27F6-000C-204C-83C0-249320DEACA4}" type="presParOf" srcId="{15172CB8-0021-4D46-947C-134A07290853}" destId="{605BE447-A60E-BB49-9E78-61E4EC0E3D1A}" srcOrd="2" destOrd="0" presId="urn:microsoft.com/office/officeart/2005/8/layout/hierarchy6"/>
    <dgm:cxn modelId="{806F8AD1-8F14-F944-8C60-3929D4F6A737}" type="presParOf" srcId="{15172CB8-0021-4D46-947C-134A07290853}" destId="{FA98E1D5-8922-DD46-A902-54978E8897A1}" srcOrd="3" destOrd="0" presId="urn:microsoft.com/office/officeart/2005/8/layout/hierarchy6"/>
    <dgm:cxn modelId="{810566E8-BA33-DD4C-8931-29982834FA0D}" type="presParOf" srcId="{FA98E1D5-8922-DD46-A902-54978E8897A1}" destId="{82B860FF-39DB-C041-96CD-9A72C7DCCCD6}" srcOrd="0" destOrd="0" presId="urn:microsoft.com/office/officeart/2005/8/layout/hierarchy6"/>
    <dgm:cxn modelId="{4BCB1D55-5A9D-7B42-A763-E4D95CB6880C}" type="presParOf" srcId="{FA98E1D5-8922-DD46-A902-54978E8897A1}" destId="{79E9B61D-84BD-5746-A1D2-DBBBD87C562D}" srcOrd="1" destOrd="0" presId="urn:microsoft.com/office/officeart/2005/8/layout/hierarchy6"/>
    <dgm:cxn modelId="{CF1E670D-AC64-7147-BAB8-A1B76BD5B29C}" type="presParOf" srcId="{D14299BF-F444-7546-AB57-A7DA60E98561}" destId="{F4D73784-3BB1-CB42-A77D-EEAE1827DE2D}" srcOrd="2" destOrd="0" presId="urn:microsoft.com/office/officeart/2005/8/layout/hierarchy6"/>
    <dgm:cxn modelId="{76C694F5-5C23-204A-880E-474E3678D4A5}" type="presParOf" srcId="{D14299BF-F444-7546-AB57-A7DA60E98561}" destId="{31466108-A700-5649-97B2-D0853F7754C5}" srcOrd="3" destOrd="0" presId="urn:microsoft.com/office/officeart/2005/8/layout/hierarchy6"/>
    <dgm:cxn modelId="{929C258E-49F9-DE47-A035-EE4186B9D25C}" type="presParOf" srcId="{31466108-A700-5649-97B2-D0853F7754C5}" destId="{D4D17C49-BAA8-844A-B565-26EA6423ADB5}" srcOrd="0" destOrd="0" presId="urn:microsoft.com/office/officeart/2005/8/layout/hierarchy6"/>
    <dgm:cxn modelId="{34B21428-A469-614D-B3D5-085683B5581D}" type="presParOf" srcId="{31466108-A700-5649-97B2-D0853F7754C5}" destId="{1FEAA1E5-7626-4741-B5A6-2FA73F65D67C}" srcOrd="1" destOrd="0" presId="urn:microsoft.com/office/officeart/2005/8/layout/hierarchy6"/>
    <dgm:cxn modelId="{140A6F54-B800-1846-BA3C-9AB075E0A0D7}" type="presParOf" srcId="{D14299BF-F444-7546-AB57-A7DA60E98561}" destId="{01928A93-298E-004B-87D3-429A06D5C041}" srcOrd="4" destOrd="0" presId="urn:microsoft.com/office/officeart/2005/8/layout/hierarchy6"/>
    <dgm:cxn modelId="{12039962-4DAE-A045-B264-D8CFD2E9676A}" type="presParOf" srcId="{D14299BF-F444-7546-AB57-A7DA60E98561}" destId="{4566E7F3-260A-7F46-ABA5-93A5CC9D115D}" srcOrd="5" destOrd="0" presId="urn:microsoft.com/office/officeart/2005/8/layout/hierarchy6"/>
    <dgm:cxn modelId="{C6858455-55E7-B44E-906C-6EDDB31B1426}" type="presParOf" srcId="{4566E7F3-260A-7F46-ABA5-93A5CC9D115D}" destId="{8FE0E0C8-7C48-C749-ADA6-A4B4D851D4D1}" srcOrd="0" destOrd="0" presId="urn:microsoft.com/office/officeart/2005/8/layout/hierarchy6"/>
    <dgm:cxn modelId="{C1195F38-AD2F-374B-AEE9-6A58E11530F6}" type="presParOf" srcId="{4566E7F3-260A-7F46-ABA5-93A5CC9D115D}" destId="{8D08EF16-4ADF-554C-A23B-072E5D972EEA}" srcOrd="1" destOrd="0" presId="urn:microsoft.com/office/officeart/2005/8/layout/hierarchy6"/>
    <dgm:cxn modelId="{7621DD5F-9700-494C-8922-E56F3182D043}" type="presParOf" srcId="{D14299BF-F444-7546-AB57-A7DA60E98561}" destId="{4B0617EE-7507-934D-98DB-224D151028D6}" srcOrd="6" destOrd="0" presId="urn:microsoft.com/office/officeart/2005/8/layout/hierarchy6"/>
    <dgm:cxn modelId="{61AE8775-27BF-604B-8770-16A4EF2D1CB8}" type="presParOf" srcId="{D14299BF-F444-7546-AB57-A7DA60E98561}" destId="{259A48D8-0A2B-7B48-95D1-225E203A00EB}" srcOrd="7" destOrd="0" presId="urn:microsoft.com/office/officeart/2005/8/layout/hierarchy6"/>
    <dgm:cxn modelId="{5068A85C-731B-EA48-8718-197E113B8B8C}" type="presParOf" srcId="{259A48D8-0A2B-7B48-95D1-225E203A00EB}" destId="{43E48DBD-19FA-AF4F-83D1-A91CA812E456}" srcOrd="0" destOrd="0" presId="urn:microsoft.com/office/officeart/2005/8/layout/hierarchy6"/>
    <dgm:cxn modelId="{78DCD6B4-8729-2C42-9AAA-F9AF62FB3D8C}" type="presParOf" srcId="{259A48D8-0A2B-7B48-95D1-225E203A00EB}" destId="{AFA9F1AA-16C1-2B48-BD19-5B3B831855B3}" srcOrd="1" destOrd="0" presId="urn:microsoft.com/office/officeart/2005/8/layout/hierarchy6"/>
    <dgm:cxn modelId="{373CC4AF-778E-7849-957C-5B3B5D5383AC}" type="presParOf" srcId="{D14299BF-F444-7546-AB57-A7DA60E98561}" destId="{758B980B-B3B9-B84E-B0DB-89064179309D}" srcOrd="8" destOrd="0" presId="urn:microsoft.com/office/officeart/2005/8/layout/hierarchy6"/>
    <dgm:cxn modelId="{2BA52FD0-4898-D64B-87D4-85E61A499F76}" type="presParOf" srcId="{D14299BF-F444-7546-AB57-A7DA60E98561}" destId="{4AE57942-3E88-724B-8317-AB6064A9DFC8}" srcOrd="9" destOrd="0" presId="urn:microsoft.com/office/officeart/2005/8/layout/hierarchy6"/>
    <dgm:cxn modelId="{B74FEF95-4D7F-A44A-BFF1-A47C5F311B26}" type="presParOf" srcId="{4AE57942-3E88-724B-8317-AB6064A9DFC8}" destId="{2B395DBA-5C22-C041-9526-93448EBD49B6}" srcOrd="0" destOrd="0" presId="urn:microsoft.com/office/officeart/2005/8/layout/hierarchy6"/>
    <dgm:cxn modelId="{8C346056-850C-7146-8847-C27B098BEA4F}" type="presParOf" srcId="{4AE57942-3E88-724B-8317-AB6064A9DFC8}" destId="{25B86746-CDFC-4E45-979B-88E4BA07ADD6}" srcOrd="1" destOrd="0" presId="urn:microsoft.com/office/officeart/2005/8/layout/hierarchy6"/>
    <dgm:cxn modelId="{E0A525B1-4268-E040-8512-4F946C40238A}" type="presParOf" srcId="{B93854BF-765E-AA43-A529-DFA54D24950A}" destId="{1173BC15-FF27-1244-A937-C8F3CC661B3A}" srcOrd="1" destOrd="0" presId="urn:microsoft.com/office/officeart/2005/8/layout/hierarchy6"/>
    <dgm:cxn modelId="{5B227D94-3DD6-0A49-8430-B198C5E08577}" type="presParOf" srcId="{1173BC15-FF27-1244-A937-C8F3CC661B3A}" destId="{BC74FAB9-FBDD-9543-802A-1E3A9FFF3143}" srcOrd="0" destOrd="0" presId="urn:microsoft.com/office/officeart/2005/8/layout/hierarchy6"/>
    <dgm:cxn modelId="{5645FBDB-4B81-C34F-8A48-A69C706F1063}" type="presParOf" srcId="{BC74FAB9-FBDD-9543-802A-1E3A9FFF3143}" destId="{D9219ABC-063E-4E43-A82B-863850BBF10D}" srcOrd="0" destOrd="0" presId="urn:microsoft.com/office/officeart/2005/8/layout/hierarchy6"/>
    <dgm:cxn modelId="{182DB261-60C4-9F4B-A596-369536E525D8}" type="presParOf" srcId="{BC74FAB9-FBDD-9543-802A-1E3A9FFF3143}" destId="{D4D7012F-5C9B-BE43-8236-F900504B885A}" srcOrd="1" destOrd="0" presId="urn:microsoft.com/office/officeart/2005/8/layout/hierarchy6"/>
    <dgm:cxn modelId="{148E3CA6-5867-D345-80A3-C22B2741898C}" type="presParOf" srcId="{1173BC15-FF27-1244-A937-C8F3CC661B3A}" destId="{50B9F87A-4BEF-FB45-9F07-1EB87EFB16DC}" srcOrd="1" destOrd="0" presId="urn:microsoft.com/office/officeart/2005/8/layout/hierarchy6"/>
    <dgm:cxn modelId="{1E624867-C416-574E-9B9F-C76585452F03}" type="presParOf" srcId="{50B9F87A-4BEF-FB45-9F07-1EB87EFB16DC}" destId="{D827F442-4D5E-974A-848B-FE397980969E}" srcOrd="0" destOrd="0" presId="urn:microsoft.com/office/officeart/2005/8/layout/hierarchy6"/>
    <dgm:cxn modelId="{8E5E1340-D3B9-4C4C-9E5C-F404F2029E51}" type="presParOf" srcId="{1173BC15-FF27-1244-A937-C8F3CC661B3A}" destId="{318E670D-1C87-744E-ADD4-5815BB75F6AB}" srcOrd="2" destOrd="0" presId="urn:microsoft.com/office/officeart/2005/8/layout/hierarchy6"/>
    <dgm:cxn modelId="{8CE2CB70-8112-8E4D-8B2A-4222C292CCF8}" type="presParOf" srcId="{318E670D-1C87-744E-ADD4-5815BB75F6AB}" destId="{51261FC3-3F50-0A45-B656-19D0274CA4C6}" srcOrd="0" destOrd="0" presId="urn:microsoft.com/office/officeart/2005/8/layout/hierarchy6"/>
    <dgm:cxn modelId="{C306DB19-0A7E-AE48-ADE4-B91F9F6B6DBD}" type="presParOf" srcId="{318E670D-1C87-744E-ADD4-5815BB75F6AB}" destId="{890472FA-99BD-6A4C-9FAF-666FDE26AF3C}" srcOrd="1" destOrd="0" presId="urn:microsoft.com/office/officeart/2005/8/layout/hierarchy6"/>
    <dgm:cxn modelId="{0D689CF1-A329-784F-A79C-FE8F753BE4A2}" type="presParOf" srcId="{1173BC15-FF27-1244-A937-C8F3CC661B3A}" destId="{8B7E9674-49D4-3B4F-A3DD-3DD0B893609D}" srcOrd="3" destOrd="0" presId="urn:microsoft.com/office/officeart/2005/8/layout/hierarchy6"/>
    <dgm:cxn modelId="{AF872044-EF81-E149-8AE0-30735F70349C}" type="presParOf" srcId="{8B7E9674-49D4-3B4F-A3DD-3DD0B893609D}" destId="{68725B35-03B7-1547-9C17-7523E8CFD255}" srcOrd="0" destOrd="0" presId="urn:microsoft.com/office/officeart/2005/8/layout/hierarchy6"/>
    <dgm:cxn modelId="{B870CA86-58BE-DE45-833D-43B98D879713}" type="presParOf" srcId="{1173BC15-FF27-1244-A937-C8F3CC661B3A}" destId="{389D96FA-4B84-154D-B0AD-C919BBD1348E}" srcOrd="4" destOrd="0" presId="urn:microsoft.com/office/officeart/2005/8/layout/hierarchy6"/>
    <dgm:cxn modelId="{A0C5E7B3-E83A-B04E-AB7C-0B89EF813FED}" type="presParOf" srcId="{389D96FA-4B84-154D-B0AD-C919BBD1348E}" destId="{311CC4C1-9285-9C42-9669-9DBC85BFFA20}" srcOrd="0" destOrd="0" presId="urn:microsoft.com/office/officeart/2005/8/layout/hierarchy6"/>
    <dgm:cxn modelId="{FD90DB6D-85A1-7749-AC1F-32E860DB3D2D}" type="presParOf" srcId="{389D96FA-4B84-154D-B0AD-C919BBD1348E}" destId="{1011A0D6-1A1E-704A-BE57-EBD5F1D431E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CC4C1-9285-9C42-9669-9DBC85BFFA20}">
      <dsp:nvSpPr>
        <dsp:cNvPr id="0" name=""/>
        <dsp:cNvSpPr/>
      </dsp:nvSpPr>
      <dsp:spPr>
        <a:xfrm>
          <a:off x="0" y="3301259"/>
          <a:ext cx="8229600" cy="653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Final users </a:t>
          </a:r>
          <a:r>
            <a:rPr lang="en-US" sz="1500" b="1" kern="1200" dirty="0" smtClean="0">
              <a:solidFill>
                <a:srgbClr val="FF0000"/>
              </a:solidFill>
            </a:rPr>
            <a:t>(/24, /23, …)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0" y="3301259"/>
        <a:ext cx="2468880" cy="653385"/>
      </dsp:txXfrm>
    </dsp:sp>
    <dsp:sp modelId="{51261FC3-3F50-0A45-B656-19D0274CA4C6}">
      <dsp:nvSpPr>
        <dsp:cNvPr id="0" name=""/>
        <dsp:cNvSpPr/>
      </dsp:nvSpPr>
      <dsp:spPr>
        <a:xfrm>
          <a:off x="838267" y="1905003"/>
          <a:ext cx="7391332" cy="6533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Regional Internet Registries</a:t>
          </a:r>
          <a:r>
            <a:rPr lang="en-US" sz="1500" b="1" kern="1200" dirty="0" smtClean="0">
              <a:solidFill>
                <a:srgbClr val="FF0000"/>
              </a:solidFill>
            </a:rPr>
            <a:t> (/8, /12)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838267" y="1905003"/>
        <a:ext cx="2217399" cy="653385"/>
      </dsp:txXfrm>
    </dsp:sp>
    <dsp:sp modelId="{D9219ABC-063E-4E43-A82B-863850BBF10D}">
      <dsp:nvSpPr>
        <dsp:cNvPr id="0" name=""/>
        <dsp:cNvSpPr/>
      </dsp:nvSpPr>
      <dsp:spPr>
        <a:xfrm>
          <a:off x="1066803" y="228601"/>
          <a:ext cx="7162796" cy="10122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Manages Central Pool</a:t>
          </a:r>
          <a:br>
            <a:rPr lang="en-US" sz="1500" kern="1200" dirty="0" smtClean="0"/>
          </a:br>
          <a:r>
            <a:rPr lang="en-US" sz="1500" b="1" kern="1200" dirty="0" smtClean="0">
              <a:solidFill>
                <a:srgbClr val="FF0000"/>
              </a:solidFill>
            </a:rPr>
            <a:t>0/0, 0::/0, ASN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1066803" y="228601"/>
        <a:ext cx="2148839" cy="1012244"/>
      </dsp:txXfrm>
    </dsp:sp>
    <dsp:sp modelId="{0AA51421-6813-FE4A-BEF0-DFB78167CADE}">
      <dsp:nvSpPr>
        <dsp:cNvPr id="0" name=""/>
        <dsp:cNvSpPr/>
      </dsp:nvSpPr>
      <dsp:spPr>
        <a:xfrm>
          <a:off x="3428999" y="306177"/>
          <a:ext cx="4148138" cy="868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IANA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Internet Assigned Numbers Authority</a:t>
          </a:r>
          <a:endParaRPr lang="en-US" sz="1400" kern="1200" dirty="0"/>
        </a:p>
      </dsp:txBody>
      <dsp:txXfrm>
        <a:off x="3454429" y="331607"/>
        <a:ext cx="4097278" cy="817390"/>
      </dsp:txXfrm>
    </dsp:sp>
    <dsp:sp modelId="{E8700F9D-A891-EA4E-A3DA-261013680ADB}">
      <dsp:nvSpPr>
        <dsp:cNvPr id="0" name=""/>
        <dsp:cNvSpPr/>
      </dsp:nvSpPr>
      <dsp:spPr>
        <a:xfrm>
          <a:off x="3408879" y="1174428"/>
          <a:ext cx="2094189" cy="786811"/>
        </a:xfrm>
        <a:custGeom>
          <a:avLst/>
          <a:gdLst/>
          <a:ahLst/>
          <a:cxnLst/>
          <a:rect l="0" t="0" r="0" b="0"/>
          <a:pathLst>
            <a:path>
              <a:moveTo>
                <a:pt x="2094189" y="0"/>
              </a:moveTo>
              <a:lnTo>
                <a:pt x="2094189" y="393405"/>
              </a:lnTo>
              <a:lnTo>
                <a:pt x="0" y="393405"/>
              </a:lnTo>
              <a:lnTo>
                <a:pt x="0" y="786811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7C486-C2D9-8243-94C4-24E5749A70CD}">
      <dsp:nvSpPr>
        <dsp:cNvPr id="0" name=""/>
        <dsp:cNvSpPr/>
      </dsp:nvSpPr>
      <dsp:spPr>
        <a:xfrm>
          <a:off x="3000513" y="1961240"/>
          <a:ext cx="816731" cy="544487"/>
        </a:xfrm>
        <a:prstGeom prst="roundRect">
          <a:avLst>
            <a:gd name="adj" fmla="val 10000"/>
          </a:avLst>
        </a:prstGeom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AfriNIC</a:t>
          </a:r>
          <a:endParaRPr lang="en-US" sz="1400" kern="1200" dirty="0"/>
        </a:p>
      </dsp:txBody>
      <dsp:txXfrm>
        <a:off x="3016460" y="1977187"/>
        <a:ext cx="784837" cy="512593"/>
      </dsp:txXfrm>
    </dsp:sp>
    <dsp:sp modelId="{326BA1F6-1C93-464A-AA9B-456911C8C12D}">
      <dsp:nvSpPr>
        <dsp:cNvPr id="0" name=""/>
        <dsp:cNvSpPr/>
      </dsp:nvSpPr>
      <dsp:spPr>
        <a:xfrm>
          <a:off x="2780078" y="2505727"/>
          <a:ext cx="628801" cy="827920"/>
        </a:xfrm>
        <a:custGeom>
          <a:avLst/>
          <a:gdLst/>
          <a:ahLst/>
          <a:cxnLst/>
          <a:rect l="0" t="0" r="0" b="0"/>
          <a:pathLst>
            <a:path>
              <a:moveTo>
                <a:pt x="628801" y="0"/>
              </a:moveTo>
              <a:lnTo>
                <a:pt x="628801" y="413960"/>
              </a:lnTo>
              <a:lnTo>
                <a:pt x="0" y="413960"/>
              </a:lnTo>
              <a:lnTo>
                <a:pt x="0" y="827920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0839F-B716-1043-8024-632E56C01DF2}">
      <dsp:nvSpPr>
        <dsp:cNvPr id="0" name=""/>
        <dsp:cNvSpPr/>
      </dsp:nvSpPr>
      <dsp:spPr>
        <a:xfrm>
          <a:off x="2371712" y="3333648"/>
          <a:ext cx="816731" cy="54448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8000"/>
            </a:gs>
            <a:gs pos="99000">
              <a:srgbClr val="CCFFCC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</a:rPr>
            <a:t>LIR</a:t>
          </a:r>
          <a:endParaRPr lang="en-US" sz="1400" b="1" kern="1200" dirty="0">
            <a:solidFill>
              <a:srgbClr val="800000"/>
            </a:solidFill>
          </a:endParaRPr>
        </a:p>
      </dsp:txBody>
      <dsp:txXfrm>
        <a:off x="2387659" y="3349595"/>
        <a:ext cx="784837" cy="512593"/>
      </dsp:txXfrm>
    </dsp:sp>
    <dsp:sp modelId="{605BE447-A60E-BB49-9E78-61E4EC0E3D1A}">
      <dsp:nvSpPr>
        <dsp:cNvPr id="0" name=""/>
        <dsp:cNvSpPr/>
      </dsp:nvSpPr>
      <dsp:spPr>
        <a:xfrm>
          <a:off x="3408879" y="2505727"/>
          <a:ext cx="530875" cy="839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503"/>
              </a:lnTo>
              <a:lnTo>
                <a:pt x="530875" y="419503"/>
              </a:lnTo>
              <a:lnTo>
                <a:pt x="530875" y="839006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860FF-39DB-C041-96CD-9A72C7DCCCD6}">
      <dsp:nvSpPr>
        <dsp:cNvPr id="0" name=""/>
        <dsp:cNvSpPr/>
      </dsp:nvSpPr>
      <dsp:spPr>
        <a:xfrm>
          <a:off x="3531389" y="3344734"/>
          <a:ext cx="816731" cy="54448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008000"/>
            </a:gs>
            <a:gs pos="100000">
              <a:srgbClr val="CCFFCC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00000"/>
              </a:solidFill>
            </a:rPr>
            <a:t>End Users</a:t>
          </a:r>
          <a:endParaRPr lang="en-US" sz="1400" b="1" kern="1200" dirty="0">
            <a:solidFill>
              <a:srgbClr val="800000"/>
            </a:solidFill>
          </a:endParaRPr>
        </a:p>
      </dsp:txBody>
      <dsp:txXfrm>
        <a:off x="3547336" y="3360681"/>
        <a:ext cx="784837" cy="512593"/>
      </dsp:txXfrm>
    </dsp:sp>
    <dsp:sp modelId="{F4D73784-3BB1-CB42-A77D-EEAE1827DE2D}">
      <dsp:nvSpPr>
        <dsp:cNvPr id="0" name=""/>
        <dsp:cNvSpPr/>
      </dsp:nvSpPr>
      <dsp:spPr>
        <a:xfrm>
          <a:off x="4483739" y="1174428"/>
          <a:ext cx="1019329" cy="786811"/>
        </a:xfrm>
        <a:custGeom>
          <a:avLst/>
          <a:gdLst/>
          <a:ahLst/>
          <a:cxnLst/>
          <a:rect l="0" t="0" r="0" b="0"/>
          <a:pathLst>
            <a:path>
              <a:moveTo>
                <a:pt x="1019329" y="0"/>
              </a:moveTo>
              <a:lnTo>
                <a:pt x="1019329" y="393405"/>
              </a:lnTo>
              <a:lnTo>
                <a:pt x="0" y="393405"/>
              </a:lnTo>
              <a:lnTo>
                <a:pt x="0" y="786811"/>
              </a:lnTo>
            </a:path>
          </a:pathLst>
        </a:custGeom>
        <a:noFill/>
        <a:ln w="9525" cap="flat" cmpd="sng" algn="ctr">
          <a:solidFill>
            <a:srgbClr val="DA1F2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17C49-BAA8-844A-B565-26EA6423ADB5}">
      <dsp:nvSpPr>
        <dsp:cNvPr id="0" name=""/>
        <dsp:cNvSpPr/>
      </dsp:nvSpPr>
      <dsp:spPr>
        <a:xfrm>
          <a:off x="4075373" y="1961240"/>
          <a:ext cx="816731" cy="544487"/>
        </a:xfrm>
        <a:prstGeom prst="roundRect">
          <a:avLst>
            <a:gd name="adj" fmla="val 10000"/>
          </a:avLst>
        </a:prstGeom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APNIC</a:t>
          </a:r>
          <a:endParaRPr lang="en-US" sz="1400" kern="1200" dirty="0"/>
        </a:p>
      </dsp:txBody>
      <dsp:txXfrm>
        <a:off x="4091320" y="1977187"/>
        <a:ext cx="784837" cy="512593"/>
      </dsp:txXfrm>
    </dsp:sp>
    <dsp:sp modelId="{01928A93-298E-004B-87D3-429A06D5C041}">
      <dsp:nvSpPr>
        <dsp:cNvPr id="0" name=""/>
        <dsp:cNvSpPr/>
      </dsp:nvSpPr>
      <dsp:spPr>
        <a:xfrm>
          <a:off x="5457349" y="1174428"/>
          <a:ext cx="91440" cy="7868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05"/>
              </a:lnTo>
              <a:lnTo>
                <a:pt x="75032" y="393405"/>
              </a:lnTo>
              <a:lnTo>
                <a:pt x="75032" y="786811"/>
              </a:lnTo>
            </a:path>
          </a:pathLst>
        </a:custGeom>
        <a:noFill/>
        <a:ln w="9525" cap="flat" cmpd="sng" algn="ctr">
          <a:solidFill>
            <a:srgbClr val="DA1F2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0E0C8-7C48-C749-ADA6-A4B4D851D4D1}">
      <dsp:nvSpPr>
        <dsp:cNvPr id="0" name=""/>
        <dsp:cNvSpPr/>
      </dsp:nvSpPr>
      <dsp:spPr>
        <a:xfrm>
          <a:off x="5124015" y="1961240"/>
          <a:ext cx="816731" cy="544487"/>
        </a:xfrm>
        <a:prstGeom prst="roundRect">
          <a:avLst>
            <a:gd name="adj" fmla="val 10000"/>
          </a:avLst>
        </a:prstGeom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ARIN</a:t>
          </a:r>
          <a:endParaRPr lang="en-US" sz="1400" kern="1200" dirty="0"/>
        </a:p>
      </dsp:txBody>
      <dsp:txXfrm>
        <a:off x="5139962" y="1977187"/>
        <a:ext cx="784837" cy="512593"/>
      </dsp:txXfrm>
    </dsp:sp>
    <dsp:sp modelId="{4B0617EE-7507-934D-98DB-224D151028D6}">
      <dsp:nvSpPr>
        <dsp:cNvPr id="0" name=""/>
        <dsp:cNvSpPr/>
      </dsp:nvSpPr>
      <dsp:spPr>
        <a:xfrm>
          <a:off x="5503069" y="1174428"/>
          <a:ext cx="1091063" cy="78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405"/>
              </a:lnTo>
              <a:lnTo>
                <a:pt x="1091063" y="393405"/>
              </a:lnTo>
              <a:lnTo>
                <a:pt x="1091063" y="786811"/>
              </a:lnTo>
            </a:path>
          </a:pathLst>
        </a:custGeom>
        <a:noFill/>
        <a:ln w="9525" cap="flat" cmpd="sng" algn="ctr">
          <a:solidFill>
            <a:srgbClr val="DA1F2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48DBD-19FA-AF4F-83D1-A91CA812E456}">
      <dsp:nvSpPr>
        <dsp:cNvPr id="0" name=""/>
        <dsp:cNvSpPr/>
      </dsp:nvSpPr>
      <dsp:spPr>
        <a:xfrm>
          <a:off x="6185766" y="1961240"/>
          <a:ext cx="816731" cy="544487"/>
        </a:xfrm>
        <a:prstGeom prst="roundRect">
          <a:avLst>
            <a:gd name="adj" fmla="val 10000"/>
          </a:avLst>
        </a:prstGeom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LACNIC</a:t>
          </a:r>
          <a:endParaRPr lang="en-US" sz="1400" kern="1200" dirty="0"/>
        </a:p>
      </dsp:txBody>
      <dsp:txXfrm>
        <a:off x="6201713" y="1977187"/>
        <a:ext cx="784837" cy="512593"/>
      </dsp:txXfrm>
    </dsp:sp>
    <dsp:sp modelId="{758B980B-B3B9-B84E-B0DB-89064179309D}">
      <dsp:nvSpPr>
        <dsp:cNvPr id="0" name=""/>
        <dsp:cNvSpPr/>
      </dsp:nvSpPr>
      <dsp:spPr>
        <a:xfrm>
          <a:off x="5503069" y="1174428"/>
          <a:ext cx="2152814" cy="78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405"/>
              </a:lnTo>
              <a:lnTo>
                <a:pt x="2152814" y="393405"/>
              </a:lnTo>
              <a:lnTo>
                <a:pt x="2152814" y="786811"/>
              </a:lnTo>
            </a:path>
          </a:pathLst>
        </a:custGeom>
        <a:noFill/>
        <a:ln w="9525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95DBA-5C22-C041-9526-93448EBD49B6}">
      <dsp:nvSpPr>
        <dsp:cNvPr id="0" name=""/>
        <dsp:cNvSpPr/>
      </dsp:nvSpPr>
      <dsp:spPr>
        <a:xfrm>
          <a:off x="7247517" y="1961240"/>
          <a:ext cx="816731" cy="544487"/>
        </a:xfrm>
        <a:prstGeom prst="roundRect">
          <a:avLst>
            <a:gd name="adj" fmla="val 10000"/>
          </a:avLst>
        </a:prstGeom>
        <a:gradFill flip="none" rotWithShape="1">
          <a:gsLst>
            <a:gs pos="15000">
              <a:srgbClr val="3366FF"/>
            </a:gs>
            <a:gs pos="88000">
              <a:srgbClr val="71A8FF"/>
            </a:gs>
            <a:gs pos="42000">
              <a:srgbClr val="3366FF"/>
            </a:gs>
            <a:gs pos="59000">
              <a:srgbClr val="3366FF"/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RIPE NCC</a:t>
          </a:r>
          <a:endParaRPr lang="en-US" sz="1400" kern="1200" dirty="0"/>
        </a:p>
      </dsp:txBody>
      <dsp:txXfrm>
        <a:off x="7263464" y="1977187"/>
        <a:ext cx="784837" cy="512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3E65-9F64-A744-B524-2495E7C67391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F2D0C-C29B-E741-B39D-3522318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3926"/>
            <a:ext cx="7772400" cy="1470025"/>
          </a:xfrm>
        </p:spPr>
        <p:txBody>
          <a:bodyPr/>
          <a:lstStyle>
            <a:lvl1pPr>
              <a:defRPr sz="4000" b="1">
                <a:solidFill>
                  <a:srgbClr val="EC6F0A"/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32130"/>
            <a:ext cx="7772400" cy="53190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F275D8D8-F9A0-304A-BBF7-B037A8FDCB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1880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2564"/>
            <a:ext cx="2057400" cy="4753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2564"/>
            <a:ext cx="6019800" cy="4753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3A29E92E-46B9-3B4F-A1A5-D8DE8F9987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546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275748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23446" y="425608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51" y="189000"/>
            <a:ext cx="594799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79" y="6431050"/>
            <a:ext cx="106826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225" y="2798756"/>
            <a:ext cx="7086600" cy="1386000"/>
          </a:xfrm>
        </p:spPr>
        <p:txBody>
          <a:bodyPr>
            <a:noAutofit/>
          </a:bodyPr>
          <a:lstStyle>
            <a:lvl1pPr algn="ctr">
              <a:defRPr sz="4000" b="1" i="0" cap="none" spc="50">
                <a:ln w="11430"/>
                <a:solidFill>
                  <a:srgbClr val="FFFFFF"/>
                </a:solidFill>
                <a:effectLst/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226" y="4302187"/>
            <a:ext cx="7086600" cy="964082"/>
          </a:xfrm>
        </p:spPr>
        <p:txBody>
          <a:bodyPr>
            <a:normAutofit/>
          </a:bodyPr>
          <a:lstStyle>
            <a:lvl1pPr marL="0" indent="0" algn="ctr">
              <a:buNone/>
              <a:defRPr sz="2700" b="0" i="0" baseline="0">
                <a:solidFill>
                  <a:schemeClr val="bg2">
                    <a:lumMod val="25000"/>
                  </a:schemeClr>
                </a:solidFill>
                <a:latin typeface="CorisandeLight"/>
                <a:cs typeface="CorisandeLight"/>
              </a:defRPr>
            </a:lvl1pPr>
            <a:lvl2pPr marL="47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40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" y="2278056"/>
            <a:ext cx="9143999" cy="1386000"/>
          </a:xfrm>
        </p:spPr>
        <p:txBody>
          <a:bodyPr/>
          <a:lstStyle>
            <a:lvl1pPr algn="ctr">
              <a:defRPr sz="3800" b="0">
                <a:latin typeface="Engebrechtre Expanded"/>
                <a:cs typeface="Engebrechtre Expande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2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Bottom Text - Top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843681" y="4331995"/>
            <a:ext cx="8202613" cy="20759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21599" y="1001063"/>
            <a:ext cx="523220" cy="5755341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75699" y="88"/>
            <a:ext cx="6868345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E3810524-C23E-B648-AA77-12F86AFCC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4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end (Question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68" y="1382717"/>
            <a:ext cx="7102719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682268" y="314325"/>
            <a:ext cx="6082812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3000"/>
                    </a:prst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MERCI A TOUS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654669" y="2413000"/>
            <a:ext cx="28135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3000"/>
                    </a:prst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Questions ?</a:t>
            </a:r>
            <a:endParaRPr lang="en-US" sz="5400" dirty="0">
              <a:solidFill>
                <a:srgbClr val="008000"/>
              </a:solidFill>
              <a:effectLst>
                <a:outerShdw blurRad="50800" dist="38100" dir="2700000" algn="tl" rotWithShape="0">
                  <a:prstClr val="white">
                    <a:lumMod val="75000"/>
                    <a:alpha val="43000"/>
                  </a:prst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313843" y="3148013"/>
            <a:ext cx="360338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3000"/>
                    </a:prst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Commentaires ?</a:t>
            </a:r>
            <a:endParaRPr lang="fr-FR" sz="5400" dirty="0">
              <a:solidFill>
                <a:srgbClr val="008000"/>
              </a:solidFill>
              <a:effectLst>
                <a:outerShdw blurRad="50800" dist="38100" dir="2700000" algn="tl" rotWithShape="0">
                  <a:prstClr val="white">
                    <a:lumMod val="75000"/>
                    <a:alpha val="43000"/>
                  </a:prst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36831" y="3890963"/>
            <a:ext cx="2690446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3000"/>
                    </a:prst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Reponses ?</a:t>
            </a:r>
            <a:endParaRPr lang="en-US" sz="5400" dirty="0">
              <a:solidFill>
                <a:srgbClr val="008000"/>
              </a:solidFill>
              <a:effectLst>
                <a:outerShdw blurRad="50800" dist="38100" dir="2700000" algn="tl" rotWithShape="0">
                  <a:prstClr val="white">
                    <a:lumMod val="75000"/>
                    <a:alpha val="43000"/>
                  </a:prst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84343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843681" y="1187294"/>
            <a:ext cx="8202613" cy="52206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21599" y="2"/>
            <a:ext cx="523220" cy="6756398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4819" y="88"/>
            <a:ext cx="8329182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615B2664-7C1C-C741-B536-8A101224D4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3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21599" y="2"/>
            <a:ext cx="523220" cy="6756398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4819" y="88"/>
            <a:ext cx="8329182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21DD2537-7BF3-5D4F-B22C-C9FF935960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8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6D8E2698-6BC1-B247-9B68-C0A549023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5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rgbClr val="EC6F0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B668D219-2D46-EC49-AE6C-A5F62ABA19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4563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E29F77F9-08B3-DF4B-B91D-E3E5CB6E88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823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5BDF157A-569B-274F-9E2E-16E70E2897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273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3B1CF406-59A0-BA4D-A2A9-E1604DEA96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763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C799CA38-7E94-6B48-B9BB-11607E3494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5446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9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247957"/>
            <a:ext cx="5111750" cy="48782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7348"/>
            <a:ext cx="3008313" cy="36889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47C83AFC-9531-A845-9D4E-88AB116BD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217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98217"/>
            <a:ext cx="5486400" cy="33293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3AFA773C-9723-2547-9504-2D50273EDB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624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06920" y="0"/>
            <a:ext cx="6096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4316"/>
            <a:ext cx="82296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199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learn.afrinic.net | slide </a:t>
            </a:r>
            <a:fld id="{FA06BDAC-FF2A-1F48-B510-1C7DCF2CCE95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778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mpd="sng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6" tIns="47893" rIns="95786" bIns="47893" anchor="ctr"/>
          <a:lstStyle/>
          <a:p>
            <a:pPr algn="ctr" defTabSz="4778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9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2F2F2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hyperlink" Target="http://www.afrinice.net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524652" y="2394039"/>
            <a:ext cx="8333643" cy="1470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6600"/>
                </a:solidFill>
                <a:latin typeface="Eurostile" charset="0"/>
                <a:cs typeface="Eurostile" charset="0"/>
                <a:sym typeface="Helvetica" charset="0"/>
              </a:rPr>
              <a:t>IPv6 </a:t>
            </a:r>
            <a:r>
              <a:rPr lang="en-US" dirty="0" smtClean="0">
                <a:solidFill>
                  <a:srgbClr val="FF6600"/>
                </a:solidFill>
                <a:latin typeface="Eurostile" charset="0"/>
                <a:cs typeface="Eurostile" charset="0"/>
                <a:sym typeface="Helvetica" charset="0"/>
              </a:rPr>
              <a:t>For Managers</a:t>
            </a:r>
            <a:br>
              <a:rPr lang="en-US" dirty="0" smtClean="0">
                <a:solidFill>
                  <a:srgbClr val="FF6600"/>
                </a:solidFill>
                <a:latin typeface="Eurostile" charset="0"/>
                <a:cs typeface="Eurostile" charset="0"/>
                <a:sym typeface="Helvetica" charset="0"/>
              </a:rPr>
            </a:br>
            <a:r>
              <a:rPr lang="en-US" dirty="0" smtClean="0">
                <a:solidFill>
                  <a:srgbClr val="FF6600"/>
                </a:solidFill>
                <a:latin typeface="Eurostile" charset="0"/>
                <a:cs typeface="Eurostile" charset="0"/>
                <a:sym typeface="Helvetica" charset="0"/>
              </a:rPr>
              <a:t>Non-technical track</a:t>
            </a:r>
            <a:endParaRPr lang="en-US" dirty="0">
              <a:solidFill>
                <a:srgbClr val="FF6600"/>
              </a:solidFill>
              <a:latin typeface="Eurostile" charset="0"/>
              <a:cs typeface="Eurostil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139" y="4318089"/>
            <a:ext cx="4813013" cy="1431925"/>
          </a:xfrm>
        </p:spPr>
        <p:txBody>
          <a:bodyPr rtlCol="0">
            <a:normAutofit/>
          </a:bodyPr>
          <a:lstStyle/>
          <a:p>
            <a:pPr marL="28575" defTabSz="957263" eaLnBrk="1" fontAlgn="auto" hangingPunct="1">
              <a:lnSpc>
                <a:spcPct val="90000"/>
              </a:lnSpc>
              <a:spcBef>
                <a:spcPts val="588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500" b="1" dirty="0"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rPr>
              <a:t>Hisham Ibrahim</a:t>
            </a:r>
          </a:p>
          <a:p>
            <a:pPr marL="28575" defTabSz="957263" eaLnBrk="1" fontAlgn="auto" hangingPunct="1">
              <a:lnSpc>
                <a:spcPct val="90000"/>
              </a:lnSpc>
              <a:spcBef>
                <a:spcPts val="588"/>
              </a:spcBef>
              <a:spcAft>
                <a:spcPts val="0"/>
              </a:spcAft>
              <a:defRPr/>
            </a:pPr>
            <a:r>
              <a:rPr lang="en-US" sz="1800" dirty="0">
                <a:latin typeface="Arial"/>
                <a:cs typeface="Arial"/>
              </a:rPr>
              <a:t>IPv6 Program Manager, AFRINIC </a:t>
            </a:r>
            <a:endParaRPr lang="en-US" sz="1800" dirty="0" smtClean="0">
              <a:solidFill>
                <a:srgbClr val="898989"/>
              </a:solidFill>
              <a:latin typeface="Arial"/>
              <a:cs typeface="Arial"/>
              <a:sym typeface="Arial" charset="0"/>
            </a:endParaRPr>
          </a:p>
          <a:p>
            <a:pPr marL="28575" defTabSz="957263" eaLnBrk="1" fontAlgn="auto" hangingPunct="1">
              <a:lnSpc>
                <a:spcPct val="90000"/>
              </a:lnSpc>
              <a:spcBef>
                <a:spcPts val="588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898989"/>
                </a:solidFill>
                <a:latin typeface="Arial"/>
                <a:cs typeface="Arial"/>
                <a:sym typeface="Arial" charset="0"/>
              </a:rPr>
              <a:t>IPv6 for Managers,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Dubai</a:t>
            </a:r>
            <a:endParaRPr lang="en-US" sz="1800" dirty="0" smtClean="0">
              <a:latin typeface="Arial"/>
              <a:cs typeface="Arial"/>
            </a:endParaRPr>
          </a:p>
          <a:p>
            <a:pPr marL="28575" defTabSz="957263" eaLnBrk="1" fontAlgn="auto" hangingPunct="1">
              <a:lnSpc>
                <a:spcPct val="90000"/>
              </a:lnSpc>
              <a:spcBef>
                <a:spcPts val="588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898989"/>
                </a:solidFill>
                <a:latin typeface="Arial"/>
                <a:cs typeface="Arial"/>
                <a:sym typeface="Helvetica" charset="0"/>
              </a:rPr>
              <a:t>5</a:t>
            </a:r>
            <a:r>
              <a:rPr lang="en-US" sz="1800" dirty="0" smtClean="0">
                <a:solidFill>
                  <a:srgbClr val="898989"/>
                </a:solidFill>
                <a:latin typeface="Arial"/>
                <a:cs typeface="Arial"/>
                <a:sym typeface="Helvetica" charset="0"/>
              </a:rPr>
              <a:t> March 2013 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24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230" y="196967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Internet has one very simple job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8038" y="4510452"/>
            <a:ext cx="8164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 </a:t>
            </a:r>
            <a:r>
              <a:rPr lang="en-US" sz="2800" dirty="0"/>
              <a:t>this respect, the Internet works a bit like the postal service. Letters are simply passed from one place to another, no matter who they are from or what messages they contain.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232833" y="2825641"/>
            <a:ext cx="9338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6600"/>
                </a:solidFill>
              </a:rPr>
              <a:t>To move information from one </a:t>
            </a:r>
            <a:r>
              <a:rPr lang="en-US" sz="3600" dirty="0" smtClean="0">
                <a:solidFill>
                  <a:srgbClr val="FF6600"/>
                </a:solidFill>
              </a:rPr>
              <a:t>place</a:t>
            </a:r>
            <a:r>
              <a:rPr lang="en-US" sz="3600" dirty="0">
                <a:solidFill>
                  <a:srgbClr val="FF6600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</a:rPr>
              <a:t/>
            </a:r>
            <a:br>
              <a:rPr lang="en-US" sz="3600" dirty="0" smtClean="0">
                <a:solidFill>
                  <a:srgbClr val="FF6600"/>
                </a:solidFill>
              </a:rPr>
            </a:br>
            <a:r>
              <a:rPr lang="en-US" sz="3600" dirty="0" smtClean="0">
                <a:solidFill>
                  <a:srgbClr val="FF6600"/>
                </a:solidFill>
              </a:rPr>
              <a:t>to </a:t>
            </a:r>
            <a:r>
              <a:rPr lang="en-US" sz="3600" dirty="0">
                <a:solidFill>
                  <a:srgbClr val="FF6600"/>
                </a:solidFill>
              </a:rPr>
              <a:t>another. </a:t>
            </a:r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0" y="647547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10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2435383" y="-179292"/>
            <a:ext cx="6481763" cy="1374775"/>
          </a:xfrm>
        </p:spPr>
        <p:txBody>
          <a:bodyPr rIns="132080"/>
          <a:lstStyle/>
          <a:p>
            <a:pPr indent="0"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the Internet?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8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55782" y="1988840"/>
            <a:ext cx="6192688" cy="38884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1-09-19 at 9.1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848" y="2132856"/>
            <a:ext cx="2079600" cy="10692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5976" y="393305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Recipient Full Name</a:t>
            </a:r>
          </a:p>
          <a:p>
            <a:r>
              <a:rPr lang="en-US" dirty="0" smtClean="0"/>
              <a:t>Street Address</a:t>
            </a:r>
            <a:br>
              <a:rPr lang="en-US" dirty="0" smtClean="0"/>
            </a:br>
            <a:r>
              <a:rPr lang="en-US" dirty="0" smtClean="0"/>
              <a:t>City, Country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4" y="21328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Sender’s Name</a:t>
            </a:r>
            <a:br>
              <a:rPr lang="en-US" dirty="0" smtClean="0"/>
            </a:br>
            <a:r>
              <a:rPr lang="en-US" dirty="0" smtClean="0"/>
              <a:t>Street Address</a:t>
            </a:r>
            <a:br>
              <a:rPr lang="en-US" dirty="0" smtClean="0"/>
            </a:br>
            <a:r>
              <a:rPr lang="en-US" dirty="0" smtClean="0"/>
              <a:t>City, Country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1043608" y="4077072"/>
            <a:ext cx="3240360" cy="79208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59632" y="422108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Destination address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51519" y="2132856"/>
            <a:ext cx="2343151" cy="79208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5536" y="22768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Return address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6512" y="6054447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addresses </a:t>
            </a:r>
            <a:r>
              <a:rPr lang="en-US" sz="2400" dirty="0"/>
              <a:t>must be unique to ensure </a:t>
            </a:r>
            <a:r>
              <a:rPr lang="en-US" sz="2400" dirty="0" smtClean="0"/>
              <a:t>delivery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2432203" y="-146420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an IP address?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5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11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7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4" y="1772874"/>
            <a:ext cx="71287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entury Gothic"/>
                <a:cs typeface="Century Gothic"/>
              </a:rPr>
              <a:t>In the Internet world these Addresses are the Protocol addresses or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 addresses</a:t>
            </a:r>
            <a:r>
              <a:rPr lang="en-US" sz="2400" dirty="0" smtClean="0">
                <a:latin typeface="Century Gothic"/>
                <a:cs typeface="Century Gothic"/>
              </a:rPr>
              <a:t> for short.</a:t>
            </a:r>
          </a:p>
          <a:p>
            <a:pPr algn="ctr"/>
            <a:endParaRPr lang="en-US" sz="2900" dirty="0" smtClean="0">
              <a:latin typeface="Century Gothic"/>
              <a:cs typeface="Century Gothic"/>
            </a:endParaRPr>
          </a:p>
          <a:p>
            <a:pPr algn="ctr"/>
            <a:r>
              <a:rPr lang="en-US" sz="2900" dirty="0" smtClean="0">
                <a:latin typeface="Century Gothic"/>
                <a:cs typeface="Century Gothic"/>
              </a:rPr>
              <a:t>192.168.0.1</a:t>
            </a:r>
            <a:endParaRPr lang="en-US" sz="2900" dirty="0">
              <a:latin typeface="Century Gothic"/>
              <a:cs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933056"/>
            <a:ext cx="1943100" cy="127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0218" y="5302814"/>
            <a:ext cx="82247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These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 addresses </a:t>
            </a: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are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part of </a:t>
            </a:r>
            <a:r>
              <a:rPr lang="en-US" sz="2400" dirty="0">
                <a:solidFill>
                  <a:srgbClr val="FF6600"/>
                </a:solidFill>
                <a:latin typeface="Century Gothic"/>
                <a:cs typeface="Century Gothic"/>
              </a:rPr>
              <a:t>INTERNET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Number RESOURCES</a:t>
            </a: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along with Autonomous System numbers (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ASN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2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0" y="6475470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12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2432203" y="-146420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an IP address?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4" y="1772872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To send data back and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forth, both </a:t>
            </a: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the </a:t>
            </a:r>
            <a:r>
              <a:rPr lang="en-US" sz="2400" dirty="0">
                <a:solidFill>
                  <a:srgbClr val="FF6600"/>
                </a:solidFill>
                <a:latin typeface="Century Gothic"/>
                <a:cs typeface="Century Gothic"/>
              </a:rPr>
              <a:t>SOURCE</a:t>
            </a: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 and 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the </a:t>
            </a:r>
            <a:r>
              <a:rPr lang="en-US" sz="2400" dirty="0" smtClean="0">
                <a:solidFill>
                  <a:srgbClr val="FF6600"/>
                </a:solidFill>
                <a:latin typeface="Century Gothic"/>
                <a:cs typeface="Century Gothic"/>
              </a:rPr>
              <a:t>DESTINATION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Century Gothic"/>
              </a:rPr>
              <a:t> IP </a:t>
            </a:r>
            <a:r>
              <a:rPr lang="en-US" sz="2400" dirty="0">
                <a:solidFill>
                  <a:prstClr val="black"/>
                </a:solidFill>
                <a:latin typeface="Century Gothic"/>
                <a:cs typeface="Century Gothic"/>
              </a:rPr>
              <a:t>addresses must be known</a:t>
            </a:r>
          </a:p>
          <a:p>
            <a:pPr algn="just"/>
            <a:endParaRPr lang="en-US" sz="2900" dirty="0" smtClean="0">
              <a:latin typeface="Century Gothic"/>
              <a:cs typeface="Century Gothic"/>
            </a:endParaRPr>
          </a:p>
          <a:p>
            <a:pPr algn="ctr"/>
            <a:r>
              <a:rPr lang="en-US" sz="2900" dirty="0" smtClean="0">
                <a:latin typeface="Century Gothic"/>
                <a:cs typeface="Century Gothic"/>
              </a:rPr>
              <a:t>192.168.0.1</a:t>
            </a:r>
            <a:endParaRPr lang="en-US" sz="2900" dirty="0">
              <a:latin typeface="Century Gothic"/>
              <a:cs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933056"/>
            <a:ext cx="1943100" cy="127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725144"/>
            <a:ext cx="2158622" cy="16561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923" y="3861053"/>
            <a:ext cx="255459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900" dirty="0" smtClean="0">
                <a:solidFill>
                  <a:prstClr val="black"/>
                </a:solidFill>
                <a:latin typeface="Century Gothic"/>
                <a:cs typeface="Century Gothic"/>
              </a:rPr>
              <a:t>192.168.0.113</a:t>
            </a:r>
            <a:endParaRPr lang="en-US" sz="29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Left-Right Arrow 2"/>
          <p:cNvSpPr/>
          <p:nvPr/>
        </p:nvSpPr>
        <p:spPr>
          <a:xfrm rot="19890918">
            <a:off x="3389218" y="5323977"/>
            <a:ext cx="1440160" cy="538952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0" y="647546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13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2432203" y="-146420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an IP address?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6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4" y="1772870"/>
            <a:ext cx="712879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IP addresses </a:t>
            </a:r>
            <a:r>
              <a:rPr lang="en-US" sz="2400" dirty="0"/>
              <a:t>must be </a:t>
            </a:r>
            <a:r>
              <a:rPr lang="en-US" sz="2400" dirty="0" smtClean="0">
                <a:solidFill>
                  <a:srgbClr val="FF6600"/>
                </a:solidFill>
              </a:rPr>
              <a:t>UNIQUE</a:t>
            </a:r>
            <a:r>
              <a:rPr lang="en-US" sz="2400" dirty="0" smtClean="0"/>
              <a:t> </a:t>
            </a:r>
            <a:r>
              <a:rPr lang="en-US" sz="2400" dirty="0"/>
              <a:t>to ensure delivery</a:t>
            </a:r>
          </a:p>
          <a:p>
            <a:pPr algn="just"/>
            <a:endParaRPr lang="en-US" sz="2900" dirty="0" smtClean="0"/>
          </a:p>
          <a:p>
            <a:pPr algn="just"/>
            <a:endParaRPr lang="en-US" sz="2900" dirty="0" smtClean="0"/>
          </a:p>
          <a:p>
            <a:pPr algn="ctr"/>
            <a:r>
              <a:rPr lang="en-US" sz="2900" dirty="0" smtClean="0"/>
              <a:t>192.168.0.1</a:t>
            </a:r>
            <a:endParaRPr lang="en-US" sz="29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933056"/>
            <a:ext cx="1943100" cy="127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725144"/>
            <a:ext cx="2158622" cy="16561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4613" y="4114581"/>
            <a:ext cx="235121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900" dirty="0" smtClean="0">
                <a:solidFill>
                  <a:prstClr val="black"/>
                </a:solidFill>
              </a:rPr>
              <a:t>192.168.0.113</a:t>
            </a:r>
            <a:endParaRPr lang="en-US" sz="29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568" y="4869160"/>
            <a:ext cx="2064768" cy="16561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88204" y="4258597"/>
            <a:ext cx="235121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900" dirty="0" smtClean="0">
                <a:solidFill>
                  <a:prstClr val="black"/>
                </a:solidFill>
              </a:rPr>
              <a:t>192.168.0.113</a:t>
            </a:r>
            <a:endParaRPr lang="en-US" sz="29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9050" y="4139842"/>
            <a:ext cx="469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??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2432203" y="-146420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an IP address?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6" name="Picture 7" descr="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7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0" y="647546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14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8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0" y="3051946"/>
            <a:ext cx="1783209" cy="13681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293096"/>
            <a:ext cx="6229166" cy="19391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90380" y="3898511"/>
            <a:ext cx="197423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900" dirty="0" smtClean="0">
                <a:solidFill>
                  <a:prstClr val="black"/>
                </a:solidFill>
              </a:rPr>
              <a:t>192.168.0.1</a:t>
            </a:r>
            <a:endParaRPr lang="en-US" sz="29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358976">
            <a:off x="720736" y="5292798"/>
            <a:ext cx="20359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196.216.2.1</a:t>
            </a:r>
          </a:p>
        </p:txBody>
      </p:sp>
      <p:sp>
        <p:nvSpPr>
          <p:cNvPr id="34" name="TextBox 33"/>
          <p:cNvSpPr txBox="1"/>
          <p:nvPr/>
        </p:nvSpPr>
        <p:spPr>
          <a:xfrm rot="2302294">
            <a:off x="1716684" y="4032096"/>
            <a:ext cx="228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Where is </a:t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www.afrinice.net</a:t>
            </a:r>
            <a:r>
              <a:rPr lang="en-US" sz="2000" dirty="0" smtClean="0"/>
              <a:t> ??</a:t>
            </a:r>
            <a:endParaRPr lang="en-US" sz="2000" dirty="0"/>
          </a:p>
        </p:txBody>
      </p:sp>
      <p:sp>
        <p:nvSpPr>
          <p:cNvPr id="14337" name="Oval 14336"/>
          <p:cNvSpPr/>
          <p:nvPr/>
        </p:nvSpPr>
        <p:spPr>
          <a:xfrm>
            <a:off x="6084168" y="2852936"/>
            <a:ext cx="3059832" cy="15841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156201" y="3132256"/>
            <a:ext cx="2871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www.afrinic.net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6444233" y="3789040"/>
            <a:ext cx="2035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196.216.2.1</a:t>
            </a:r>
            <a:endParaRPr lang="en-US" sz="3000" dirty="0"/>
          </a:p>
        </p:txBody>
      </p:sp>
      <p:pic>
        <p:nvPicPr>
          <p:cNvPr id="20" name="Picture 7" descr="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7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0" y="647546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3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auto">
          <a:xfrm>
            <a:off x="2432203" y="-146420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an IP address?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392847">
            <a:off x="1781983" y="4765767"/>
            <a:ext cx="2020819" cy="369332"/>
            <a:chOff x="6258204" y="5911477"/>
            <a:chExt cx="2020819" cy="369332"/>
          </a:xfrm>
        </p:grpSpPr>
        <p:sp>
          <p:nvSpPr>
            <p:cNvPr id="27" name="Left Arrow 26"/>
            <p:cNvSpPr/>
            <p:nvPr/>
          </p:nvSpPr>
          <p:spPr>
            <a:xfrm>
              <a:off x="6258204" y="5939699"/>
              <a:ext cx="2020819" cy="324944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26111" y="591147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2328494">
            <a:off x="1309413" y="4995392"/>
            <a:ext cx="1921766" cy="369332"/>
            <a:chOff x="6343455" y="5671135"/>
            <a:chExt cx="1921766" cy="369332"/>
          </a:xfrm>
        </p:grpSpPr>
        <p:sp>
          <p:nvSpPr>
            <p:cNvPr id="22" name="Left Arrow 21"/>
            <p:cNvSpPr/>
            <p:nvPr/>
          </p:nvSpPr>
          <p:spPr>
            <a:xfrm rot="10800000">
              <a:off x="6343455" y="5716283"/>
              <a:ext cx="1921766" cy="316676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13224" y="567113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9629082">
            <a:off x="5687084" y="4876645"/>
            <a:ext cx="2016224" cy="376219"/>
            <a:chOff x="5771750" y="4848373"/>
            <a:chExt cx="2016224" cy="376219"/>
          </a:xfrm>
        </p:grpSpPr>
        <p:sp>
          <p:nvSpPr>
            <p:cNvPr id="14336" name="Left-Right Arrow 14335"/>
            <p:cNvSpPr/>
            <p:nvPr/>
          </p:nvSpPr>
          <p:spPr>
            <a:xfrm>
              <a:off x="5771750" y="4864552"/>
              <a:ext cx="2016224" cy="360040"/>
            </a:xfrm>
            <a:prstGeom prst="left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7022" y="484837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87624" y="1772872"/>
            <a:ext cx="71287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To send data back and forth the both the </a:t>
            </a:r>
            <a:r>
              <a:rPr lang="en-US" sz="2400" dirty="0">
                <a:solidFill>
                  <a:srgbClr val="FF6600"/>
                </a:solidFill>
              </a:rPr>
              <a:t>SOURCE</a:t>
            </a:r>
            <a:r>
              <a:rPr lang="en-US" sz="2400" dirty="0">
                <a:solidFill>
                  <a:prstClr val="black"/>
                </a:solidFill>
              </a:rPr>
              <a:t> and </a:t>
            </a:r>
            <a:r>
              <a:rPr lang="en-US" sz="2400" dirty="0" smtClean="0">
                <a:solidFill>
                  <a:srgbClr val="FF6600"/>
                </a:solidFill>
              </a:rPr>
              <a:t>DESTINATION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IP addresses must be known</a:t>
            </a:r>
          </a:p>
          <a:p>
            <a:pPr algn="just"/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47862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18511" y="1698842"/>
            <a:ext cx="7937746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Internet Number Resources are the numbers used to </a:t>
            </a:r>
            <a:r>
              <a:rPr lang="en-US" sz="2800" dirty="0">
                <a:latin typeface="Century Gothic"/>
                <a:cs typeface="Century Gothic"/>
              </a:rPr>
              <a:t>identify devices </a:t>
            </a:r>
            <a:r>
              <a:rPr lang="en-US" sz="2800" dirty="0" smtClean="0">
                <a:latin typeface="Century Gothic"/>
                <a:cs typeface="Century Gothic"/>
              </a:rPr>
              <a:t>and networks on </a:t>
            </a:r>
            <a:r>
              <a:rPr lang="en-US" sz="2800" dirty="0">
                <a:latin typeface="Century Gothic"/>
                <a:cs typeface="Century Gothic"/>
              </a:rPr>
              <a:t>the </a:t>
            </a:r>
            <a:r>
              <a:rPr lang="en-US" sz="2800" dirty="0" smtClean="0">
                <a:latin typeface="Century Gothic"/>
                <a:cs typeface="Century Gothic"/>
              </a:rPr>
              <a:t>Internet. </a:t>
            </a:r>
          </a:p>
          <a:p>
            <a:endParaRPr lang="en-US" sz="2800" dirty="0">
              <a:latin typeface="Century Gothic"/>
              <a:cs typeface="Century Gothic"/>
            </a:endParaRPr>
          </a:p>
          <a:p>
            <a:r>
              <a:rPr lang="en-US" sz="2800" dirty="0" smtClean="0">
                <a:latin typeface="Century Gothic"/>
                <a:cs typeface="Century Gothic"/>
              </a:rPr>
              <a:t>These resources include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IPv4</a:t>
            </a:r>
            <a:r>
              <a:rPr lang="en-US" sz="2800" dirty="0" smtClean="0">
                <a:latin typeface="Century Gothic"/>
                <a:cs typeface="Century Gothic"/>
              </a:rPr>
              <a:t>, Internet Protocol version 4</a:t>
            </a:r>
          </a:p>
          <a:p>
            <a:pPr marL="514350" indent="-514350">
              <a:buAutoNum type="arabicParenR"/>
            </a:pPr>
            <a:endParaRPr lang="en-US" sz="2800" dirty="0" smtClean="0">
              <a:latin typeface="Century Gothic"/>
              <a:cs typeface="Century Gothic"/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IPv6</a:t>
            </a:r>
            <a:r>
              <a:rPr lang="en-US" sz="2800" dirty="0" smtClean="0">
                <a:latin typeface="Century Gothic"/>
                <a:cs typeface="Century Gothic"/>
              </a:rPr>
              <a:t>, Internet Protocol version 6</a:t>
            </a:r>
          </a:p>
          <a:p>
            <a:pPr marL="514350" indent="-514350">
              <a:buAutoNum type="arabicParenR"/>
            </a:pPr>
            <a:endParaRPr lang="en-US" sz="2800" b="1" dirty="0" smtClean="0">
              <a:solidFill>
                <a:srgbClr val="FF6600"/>
              </a:solidFill>
              <a:latin typeface="Century Gothic"/>
              <a:cs typeface="Century Gothic"/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ASN</a:t>
            </a:r>
            <a:r>
              <a:rPr lang="en-US" sz="2800" dirty="0" smtClean="0">
                <a:latin typeface="Century Gothic"/>
                <a:cs typeface="Century Gothic"/>
              </a:rPr>
              <a:t>, Autonomous System Numbers</a:t>
            </a:r>
            <a:endParaRPr lang="en-US" sz="2800" b="1" dirty="0" smtClean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7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647546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16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207985" y="50"/>
            <a:ext cx="9032565" cy="1187293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</a:t>
            </a:r>
            <a:b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Resources?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2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088" y="1988840"/>
            <a:ext cx="82459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IPv4</a:t>
            </a:r>
            <a:r>
              <a:rPr lang="en-US" sz="2800" dirty="0" smtClean="0">
                <a:latin typeface="Century Gothic"/>
                <a:cs typeface="Century Gothic"/>
              </a:rPr>
              <a:t> is the most original and widely </a:t>
            </a:r>
            <a:r>
              <a:rPr lang="en-US" sz="2800" dirty="0">
                <a:latin typeface="Century Gothic"/>
                <a:cs typeface="Century Gothic"/>
              </a:rPr>
              <a:t>deployed Internet </a:t>
            </a:r>
            <a:r>
              <a:rPr lang="en-US" sz="2800" dirty="0" smtClean="0">
                <a:latin typeface="Century Gothic"/>
                <a:cs typeface="Century Gothic"/>
              </a:rPr>
              <a:t>protocol today.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IPv4</a:t>
            </a:r>
            <a:r>
              <a:rPr lang="en-US" sz="2800" dirty="0" smtClean="0">
                <a:latin typeface="Century Gothic"/>
                <a:cs typeface="Century Gothic"/>
              </a:rPr>
              <a:t> is designed to identify a total of 4.2 billion </a:t>
            </a:r>
            <a:r>
              <a:rPr lang="en-US" sz="2800" dirty="0">
                <a:latin typeface="Century Gothic"/>
                <a:cs typeface="Century Gothic"/>
              </a:rPr>
              <a:t>possible </a:t>
            </a:r>
            <a:r>
              <a:rPr lang="en-US" sz="2800" dirty="0" smtClean="0">
                <a:latin typeface="Century Gothic"/>
                <a:cs typeface="Century Gothic"/>
              </a:rPr>
              <a:t>unique </a:t>
            </a:r>
            <a:r>
              <a:rPr lang="en-US" sz="2800" dirty="0" smtClean="0">
                <a:latin typeface="Century Gothic"/>
                <a:cs typeface="Century Gothic"/>
              </a:rPr>
              <a:t>equipment. </a:t>
            </a:r>
            <a:r>
              <a:rPr lang="en-US" sz="2800" dirty="0">
                <a:latin typeface="Century Gothic"/>
                <a:cs typeface="Century Gothic"/>
              </a:rPr>
              <a:t>N</a:t>
            </a:r>
            <a:r>
              <a:rPr lang="en-US" sz="2800" dirty="0" smtClean="0">
                <a:latin typeface="Century Gothic"/>
                <a:cs typeface="Century Gothic"/>
              </a:rPr>
              <a:t>ot all of them can be used (</a:t>
            </a:r>
            <a:r>
              <a:rPr lang="en-US" sz="2800" i="1" dirty="0" smtClean="0">
                <a:latin typeface="Century Gothic"/>
                <a:cs typeface="Century Gothic"/>
              </a:rPr>
              <a:t>Network and Broadcast identifiers must be deducted</a:t>
            </a:r>
            <a:r>
              <a:rPr lang="en-US" sz="2800" dirty="0" smtClean="0">
                <a:latin typeface="Century Gothic"/>
                <a:cs typeface="Century Gothic"/>
              </a:rPr>
              <a:t>).</a:t>
            </a: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lvl="0"/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	Example:   </a:t>
            </a:r>
            <a:r>
              <a:rPr lang="en-US" sz="4000" b="1" dirty="0" smtClean="0">
                <a:latin typeface="Century Gothic"/>
                <a:cs typeface="Century Gothic"/>
              </a:rPr>
              <a:t>196.216.0.1</a:t>
            </a:r>
            <a:endParaRPr lang="en-US" sz="4000" dirty="0" smtClean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72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0" y="6475460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17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1418177" y="-107076"/>
            <a:ext cx="6794251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</a:t>
            </a: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hat is IPv4?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0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758" y="1280404"/>
            <a:ext cx="825823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IPv6</a:t>
            </a:r>
            <a:r>
              <a:rPr lang="en-US" sz="2800" dirty="0" smtClean="0">
                <a:latin typeface="Century Gothic"/>
                <a:cs typeface="Century Gothic"/>
              </a:rPr>
              <a:t> is the </a:t>
            </a:r>
            <a:r>
              <a:rPr lang="en-US" sz="2800" dirty="0">
                <a:latin typeface="Century Gothic"/>
                <a:ea typeface="ヒラギノ角ゴ ProN W3" charset="0"/>
                <a:cs typeface="Century Gothic"/>
              </a:rPr>
              <a:t>network layer </a:t>
            </a:r>
            <a:r>
              <a:rPr lang="en-US" sz="2800" dirty="0" smtClean="0">
                <a:latin typeface="Century Gothic"/>
                <a:ea typeface="ヒラギノ角ゴ ProN W3" charset="0"/>
                <a:cs typeface="Century Gothic"/>
              </a:rPr>
              <a:t>Protocol design to replace 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ea typeface="ヒラギノ角ゴ ProN W3" charset="0"/>
                <a:cs typeface="Century Gothic"/>
              </a:rPr>
              <a:t>IPv4</a:t>
            </a:r>
            <a:r>
              <a:rPr lang="en-US" sz="2800" dirty="0">
                <a:latin typeface="Century Gothic"/>
                <a:ea typeface="ヒラギノ角ゴ ProN W3" charset="0"/>
                <a:cs typeface="Century Gothic"/>
              </a:rPr>
              <a:t> </a:t>
            </a:r>
            <a:r>
              <a:rPr lang="en-US" sz="2800" dirty="0" smtClean="0">
                <a:latin typeface="Century Gothic"/>
                <a:ea typeface="ヒラギノ角ゴ ProN W3" charset="0"/>
                <a:cs typeface="Century Gothic"/>
              </a:rPr>
              <a:t>and address some of its weakness.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IPv6</a:t>
            </a:r>
            <a:r>
              <a:rPr lang="en-US" sz="2800" dirty="0" smtClean="0">
                <a:latin typeface="Century Gothic"/>
                <a:cs typeface="Century Gothic"/>
              </a:rPr>
              <a:t> is designed to identify a total </a:t>
            </a:r>
            <a:r>
              <a:rPr lang="en-US" sz="2800" dirty="0">
                <a:latin typeface="Century Gothic"/>
                <a:cs typeface="Century Gothic"/>
              </a:rPr>
              <a:t>of 340 trillion trillion </a:t>
            </a:r>
            <a:r>
              <a:rPr lang="en-US" sz="2800" dirty="0" smtClean="0">
                <a:latin typeface="Century Gothic"/>
                <a:cs typeface="Century Gothic"/>
              </a:rPr>
              <a:t>trillion, </a:t>
            </a:r>
            <a:r>
              <a:rPr lang="en-US" sz="2800" dirty="0">
                <a:latin typeface="Century Gothic"/>
                <a:cs typeface="Century Gothic"/>
              </a:rPr>
              <a:t>possible </a:t>
            </a:r>
            <a:r>
              <a:rPr lang="en-US" sz="2800" dirty="0" smtClean="0">
                <a:latin typeface="Century Gothic"/>
                <a:cs typeface="Century Gothic"/>
              </a:rPr>
              <a:t>equipment, </a:t>
            </a:r>
            <a:r>
              <a:rPr lang="en-US" sz="2800" dirty="0" smtClean="0">
                <a:latin typeface="Century Gothic"/>
                <a:cs typeface="Century Gothic"/>
              </a:rPr>
              <a:t>not all of them can be used.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IPv6</a:t>
            </a:r>
            <a:r>
              <a:rPr lang="en-US" sz="2800" dirty="0" smtClean="0">
                <a:latin typeface="Century Gothic"/>
                <a:cs typeface="Century Gothic"/>
              </a:rPr>
              <a:t> and 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IPv4</a:t>
            </a:r>
            <a:r>
              <a:rPr lang="en-US" sz="2800" dirty="0" smtClean="0">
                <a:latin typeface="Century Gothic"/>
                <a:cs typeface="Century Gothic"/>
              </a:rPr>
              <a:t> are different protocol in design hence are not directly </a:t>
            </a:r>
            <a:r>
              <a:rPr lang="en-US" sz="2800" dirty="0" smtClean="0">
                <a:latin typeface="Century Gothic"/>
                <a:ea typeface="ヒラギノ角ゴ ProN W3" charset="0"/>
                <a:cs typeface="Century Gothic"/>
              </a:rPr>
              <a:t>compatible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sz="2800" dirty="0" smtClean="0">
              <a:latin typeface="Century Gothic"/>
              <a:cs typeface="Century Gothic"/>
            </a:endParaRPr>
          </a:p>
          <a:p>
            <a:pPr lvl="0"/>
            <a:r>
              <a:rPr lang="en-US" sz="2800" dirty="0">
                <a:latin typeface="Century Gothic"/>
                <a:cs typeface="Century Gothic"/>
              </a:rPr>
              <a:t>	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Example: </a:t>
            </a:r>
            <a:r>
              <a:rPr lang="en-US" sz="3600" b="1" dirty="0">
                <a:latin typeface="Century Gothic"/>
                <a:cs typeface="Century Gothic"/>
              </a:rPr>
              <a:t>2001:0:0:A52::3D16</a:t>
            </a:r>
            <a:r>
              <a:rPr lang="en-US" sz="3600" dirty="0">
                <a:solidFill>
                  <a:srgbClr val="A6A6A6"/>
                </a:solidFill>
                <a:latin typeface="Century Gothic"/>
                <a:cs typeface="Century Gothic"/>
              </a:rPr>
              <a:t>/</a:t>
            </a:r>
            <a:r>
              <a:rPr lang="en-US" sz="3600" dirty="0" smtClean="0">
                <a:solidFill>
                  <a:srgbClr val="A6A6A6"/>
                </a:solidFill>
                <a:latin typeface="Century Gothic"/>
                <a:cs typeface="Century Gothic"/>
              </a:rPr>
              <a:t>64</a:t>
            </a:r>
            <a:endParaRPr lang="en-US" sz="2800" dirty="0" smtClean="0">
              <a:latin typeface="Century Gothic"/>
              <a:cs typeface="Century Gothic"/>
            </a:endParaRPr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7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0" y="647545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18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1321099" y="-11902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</a:t>
            </a: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hat is IPv6?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7678" y="1853782"/>
            <a:ext cx="7341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entury Gothic"/>
                <a:cs typeface="Century Gothic"/>
              </a:rPr>
              <a:t>An 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ASN</a:t>
            </a:r>
            <a:r>
              <a:rPr lang="en-US" sz="2800" dirty="0" smtClean="0">
                <a:latin typeface="Century Gothic"/>
                <a:cs typeface="Century Gothic"/>
              </a:rPr>
              <a:t> is </a:t>
            </a:r>
            <a:r>
              <a:rPr lang="en-US" sz="2800" dirty="0">
                <a:latin typeface="Century Gothic"/>
                <a:cs typeface="Century Gothic"/>
              </a:rPr>
              <a:t>a collection of connected Internet Protocol </a:t>
            </a:r>
            <a:r>
              <a:rPr lang="en-US" sz="2800" dirty="0" smtClean="0">
                <a:latin typeface="Century Gothic"/>
                <a:cs typeface="Century Gothic"/>
              </a:rPr>
              <a:t>nodes under </a:t>
            </a:r>
            <a:r>
              <a:rPr lang="en-US" sz="2800" dirty="0">
                <a:latin typeface="Century Gothic"/>
                <a:cs typeface="Century Gothic"/>
              </a:rPr>
              <a:t>the control of one or more network </a:t>
            </a:r>
            <a:r>
              <a:rPr lang="en-US" sz="2800" dirty="0" smtClean="0">
                <a:latin typeface="Century Gothic"/>
                <a:cs typeface="Century Gothic"/>
              </a:rPr>
              <a:t>operator </a:t>
            </a:r>
            <a:r>
              <a:rPr lang="en-US" sz="2800" dirty="0">
                <a:latin typeface="Century Gothic"/>
                <a:cs typeface="Century Gothic"/>
              </a:rPr>
              <a:t>that </a:t>
            </a:r>
            <a:r>
              <a:rPr lang="en-US" sz="2800" dirty="0" smtClean="0">
                <a:latin typeface="Century Gothic"/>
                <a:cs typeface="Century Gothic"/>
              </a:rPr>
              <a:t>share a clearly defined </a:t>
            </a:r>
            <a:r>
              <a:rPr lang="en-US" sz="2800" dirty="0">
                <a:latin typeface="Century Gothic"/>
                <a:cs typeface="Century Gothic"/>
              </a:rPr>
              <a:t>routing policy to the Internet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9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647545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19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1454515" y="-100850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</a:t>
            </a: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hat is an ASN?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48680" y="4445030"/>
            <a:ext cx="5948553" cy="1893341"/>
            <a:chOff x="1548680" y="4444988"/>
            <a:chExt cx="5948553" cy="1893341"/>
          </a:xfrm>
        </p:grpSpPr>
        <p:sp>
          <p:nvSpPr>
            <p:cNvPr id="2" name="Cloud 1"/>
            <p:cNvSpPr/>
            <p:nvPr/>
          </p:nvSpPr>
          <p:spPr>
            <a:xfrm>
              <a:off x="1548680" y="4444988"/>
              <a:ext cx="2303653" cy="1153584"/>
            </a:xfrm>
            <a:prstGeom prst="cloud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5193580" y="4444988"/>
              <a:ext cx="2303653" cy="1153584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2" idx="0"/>
              <a:endCxn id="8" idx="2"/>
            </p:cNvCxnSpPr>
            <p:nvPr/>
          </p:nvCxnSpPr>
          <p:spPr>
            <a:xfrm>
              <a:off x="3850412" y="5021780"/>
              <a:ext cx="1332000" cy="0"/>
            </a:xfrm>
            <a:prstGeom prst="straightConnector1">
              <a:avLst/>
            </a:prstGeom>
            <a:ln w="57150" cmpd="sng">
              <a:solidFill>
                <a:srgbClr val="CC99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222500" y="483711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AS####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5567" y="4804848"/>
              <a:ext cx="884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AS****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1333" y="5968997"/>
              <a:ext cx="141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Network(s) 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0721" y="5917166"/>
              <a:ext cx="140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Network(s) 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492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54186" cap="flat" cmpd="sng">
            <a:solidFill>
              <a:srgbClr val="DDD9C3"/>
            </a:solidFill>
            <a:prstDash val="solid"/>
            <a:round/>
            <a:headEnd/>
            <a:tailEnd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>
                <a:latin typeface="Calibri" charset="0"/>
              </a:rPr>
              <a:t>Content</a:t>
            </a:r>
            <a:endParaRPr lang="en-US" sz="5400" dirty="0">
              <a:latin typeface="Calibri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40777" y="1792288"/>
            <a:ext cx="7362092" cy="4589462"/>
          </a:xfrm>
          <a:solidFill>
            <a:schemeClr val="bg1">
              <a:lumMod val="95000"/>
            </a:schemeClr>
          </a:solidFill>
          <a:ln>
            <a:solidFill>
              <a:srgbClr val="1F497D"/>
            </a:solidFill>
          </a:ln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fr-FR" sz="2800" dirty="0" smtClean="0">
              <a:latin typeface="Arial"/>
              <a:cs typeface="Arial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Module # 1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What </a:t>
            </a:r>
            <a:r>
              <a:rPr lang="en-US" sz="2800" dirty="0" smtClean="0">
                <a:latin typeface="Arial"/>
                <a:cs typeface="Arial"/>
              </a:rPr>
              <a:t>are </a:t>
            </a:r>
            <a:r>
              <a:rPr lang="en-US" sz="2800" dirty="0">
                <a:latin typeface="Arial"/>
                <a:cs typeface="Arial"/>
              </a:rPr>
              <a:t>Internet </a:t>
            </a:r>
            <a:r>
              <a:rPr lang="en-US" sz="2800" dirty="0" smtClean="0">
                <a:latin typeface="Arial"/>
                <a:cs typeface="Arial"/>
              </a:rPr>
              <a:t>Resources?</a:t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Module # </a:t>
            </a: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IPv4 Address </a:t>
            </a:r>
            <a:r>
              <a:rPr lang="en-US" sz="2800" dirty="0" smtClean="0">
                <a:latin typeface="Arial"/>
                <a:cs typeface="Arial"/>
              </a:rPr>
              <a:t>Exhaustion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2800" b="1" dirty="0">
              <a:solidFill>
                <a:srgbClr val="FF6600"/>
              </a:solidFill>
              <a:latin typeface="Arial"/>
              <a:cs typeface="Arial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Module </a:t>
            </a: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# </a:t>
            </a: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3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Proposed Technical Solutions</a:t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Module # </a:t>
            </a: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4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IPv4 Address Exhaustion </a:t>
            </a:r>
            <a:r>
              <a:rPr lang="en-US" sz="2800" dirty="0" smtClean="0">
                <a:latin typeface="Arial"/>
                <a:cs typeface="Arial"/>
              </a:rPr>
              <a:t>Implications</a:t>
            </a:r>
            <a:br>
              <a:rPr lang="en-US" sz="28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Module # </a:t>
            </a:r>
            <a:r>
              <a:rPr lang="en-US" sz="2800" b="1" dirty="0" smtClean="0">
                <a:solidFill>
                  <a:srgbClr val="FF6600"/>
                </a:solidFill>
                <a:latin typeface="Arial"/>
                <a:cs typeface="Arial"/>
              </a:rPr>
              <a:t>5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Planning for IPv6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2800" dirty="0" smtClean="0">
              <a:latin typeface="Arial"/>
              <a:cs typeface="Arial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2800" b="1" dirty="0">
              <a:latin typeface="Arial"/>
              <a:cs typeface="Arial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fr-FR" sz="2800" dirty="0" smtClean="0"/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33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5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536F4B06-79AB-9443-925C-D5FC2A4C5817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20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863114" y="4750575"/>
            <a:ext cx="79086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  <a:latin typeface="Century Gothic" charset="0"/>
                <a:cs typeface="Century Gothic" charset="0"/>
              </a:rPr>
              <a:t>ASN</a:t>
            </a:r>
            <a:r>
              <a:rPr lang="en-US" sz="2000" dirty="0">
                <a:latin typeface="Century Gothic" charset="0"/>
                <a:cs typeface="Century Gothic" charset="0"/>
              </a:rPr>
              <a:t/>
            </a:r>
            <a:br>
              <a:rPr lang="en-US" sz="2000" dirty="0">
                <a:latin typeface="Century Gothic" charset="0"/>
                <a:cs typeface="Century Gothic" charset="0"/>
              </a:rPr>
            </a:br>
            <a:r>
              <a:rPr lang="en-US" sz="2000" dirty="0">
                <a:latin typeface="Century Gothic" charset="0"/>
                <a:cs typeface="Century Gothic" charset="0"/>
              </a:rPr>
              <a:t>An Autonomous System is a connected group of IP networks that follow to a single unique routing policy. An ASN is a globally unique number used to identify an Autonomous System. </a:t>
            </a: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863113" y="3230225"/>
            <a:ext cx="76053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  <a:latin typeface="Century Gothic" charset="0"/>
                <a:cs typeface="Century Gothic" charset="0"/>
              </a:rPr>
              <a:t>IPv6</a:t>
            </a:r>
            <a:r>
              <a:rPr lang="en-US" sz="2000" dirty="0">
                <a:latin typeface="Century Gothic" charset="0"/>
                <a:cs typeface="Century Gothic" charset="0"/>
              </a:rPr>
              <a:t/>
            </a:r>
            <a:br>
              <a:rPr lang="en-US" sz="2000" dirty="0">
                <a:latin typeface="Century Gothic" charset="0"/>
                <a:cs typeface="Century Gothic" charset="0"/>
              </a:rPr>
            </a:br>
            <a:r>
              <a:rPr lang="en-US" sz="2000" dirty="0">
                <a:latin typeface="Century Gothic" charset="0"/>
                <a:cs typeface="Century Gothic" charset="0"/>
              </a:rPr>
              <a:t>IPv6 is the new version of the Internet address protocol that has been developed to supplement (and eventually replace) IPv4.</a:t>
            </a: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835269" y="1692974"/>
            <a:ext cx="8129954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  <a:latin typeface="Century Gothic" charset="0"/>
                <a:cs typeface="Century Gothic" charset="0"/>
              </a:rPr>
              <a:t>IPv4</a:t>
            </a:r>
            <a:r>
              <a:rPr lang="en-US" sz="2000" dirty="0">
                <a:latin typeface="Century Gothic" charset="0"/>
                <a:cs typeface="Century Gothic" charset="0"/>
              </a:rPr>
              <a:t/>
            </a:r>
            <a:br>
              <a:rPr lang="en-US" sz="2000" dirty="0">
                <a:latin typeface="Century Gothic" charset="0"/>
                <a:cs typeface="Century Gothic" charset="0"/>
              </a:rPr>
            </a:br>
            <a:r>
              <a:rPr lang="en-US" sz="2000" dirty="0">
                <a:latin typeface="Century Gothic" charset="0"/>
                <a:cs typeface="Century Gothic" charset="0"/>
              </a:rPr>
              <a:t>Internet Protocol version 4 is the dominant protocol of the internet today. These addresses have to be unique to ensure global reachability.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>
          <a:xfrm>
            <a:off x="1753363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Number Resources in Summary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89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3" y="1988840"/>
            <a:ext cx="7200279" cy="16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6" y="2161600"/>
            <a:ext cx="871296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 smtClean="0"/>
              <a:t>IPv6 For Managers</a:t>
            </a:r>
          </a:p>
          <a:p>
            <a:pPr algn="ctr"/>
            <a:endParaRPr lang="en-US" sz="1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7704" y="3501008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FF6600"/>
                </a:solidFill>
              </a:rPr>
              <a:t>A non-technical track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46" y="44658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Module # 2</a:t>
            </a:r>
            <a:br>
              <a:rPr lang="en-US" sz="3200" dirty="0" smtClean="0"/>
            </a:br>
            <a:r>
              <a:rPr lang="en-US" sz="3200" dirty="0" smtClean="0"/>
              <a:t>IPv4 Address Exhaustion</a:t>
            </a:r>
            <a:endParaRPr lang="en-US" sz="1000" dirty="0" smtClean="0"/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0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47549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21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5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54186" cap="flat" cmpd="sng">
            <a:solidFill>
              <a:srgbClr val="DDD9C3"/>
            </a:solidFill>
            <a:prstDash val="solid"/>
            <a:round/>
            <a:headEnd/>
            <a:tailEnd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>
                <a:latin typeface="Calibri" charset="0"/>
              </a:rPr>
              <a:t>Content</a:t>
            </a:r>
            <a:endParaRPr lang="en-US" sz="5400" dirty="0">
              <a:latin typeface="Calibri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40776" y="2544356"/>
            <a:ext cx="7665341" cy="2658477"/>
          </a:xfrm>
          <a:solidFill>
            <a:schemeClr val="bg1">
              <a:lumMod val="95000"/>
            </a:schemeClr>
          </a:solidFill>
          <a:ln>
            <a:solidFill>
              <a:srgbClr val="1F497D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fr-FR" sz="2800" dirty="0" smtClean="0"/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/>
              <a:t>Usage of Internet Resources</a:t>
            </a:r>
          </a:p>
          <a:p>
            <a:pPr marL="1587" indent="0" algn="just" eaLnBrk="1" fontAlgn="auto" hangingPunct="1">
              <a:spcAft>
                <a:spcPts val="0"/>
              </a:spcAft>
              <a:buSzPct val="130000"/>
              <a:buNone/>
              <a:defRPr/>
            </a:pPr>
            <a:endParaRPr lang="en-US" sz="1100" dirty="0" smtClean="0">
              <a:ea typeface="ヒラギノ角ゴ ProN W3" charset="0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ea typeface="ヒラギノ角ゴ ProN W3" charset="0"/>
                <a:sym typeface="Arial Bold" charset="0"/>
              </a:rPr>
              <a:t>Internet Resource Management System</a:t>
            </a:r>
          </a:p>
          <a:p>
            <a:pPr marL="1587" indent="0" algn="just" eaLnBrk="1" fontAlgn="auto" hangingPunct="1">
              <a:spcAft>
                <a:spcPts val="0"/>
              </a:spcAft>
              <a:buSzPct val="130000"/>
              <a:buNone/>
              <a:defRPr/>
            </a:pPr>
            <a:endParaRPr lang="en-US" sz="1100" dirty="0" smtClean="0">
              <a:solidFill>
                <a:srgbClr val="000000"/>
              </a:solidFill>
              <a:ea typeface="ヒラギノ角ゴ ProN W3" charset="0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solidFill>
                  <a:srgbClr val="000000"/>
                </a:solidFill>
                <a:ea typeface="ヒラギノ角ゴ ProN W3" charset="0"/>
                <a:sym typeface="Arial Bold" charset="0"/>
              </a:rPr>
              <a:t>What do we mean by IPv4 exhaustion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  <a:ea typeface="ヒラギノ角ゴ ProN W3" charset="0"/>
              <a:sym typeface="Arial Bold" charset="0"/>
            </a:endParaRPr>
          </a:p>
          <a:p>
            <a:pPr marL="333375" indent="-331788" algn="just" eaLnBrk="1" fontAlgn="auto" hangingPunct="1">
              <a:spcAft>
                <a:spcPts val="0"/>
              </a:spcAft>
              <a:buSzPct val="130000"/>
              <a:buFont typeface="Wingdings" charset="0"/>
              <a:buChar char="§"/>
              <a:defRPr/>
            </a:pPr>
            <a:endParaRPr lang="fr-FR" sz="2800" dirty="0" smtClean="0"/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22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73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5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 smtClean="0">
                <a:latin typeface="Calibri" charset="0"/>
              </a:rPr>
              <a:t>The Internet</a:t>
            </a:r>
            <a:endParaRPr lang="en-US" sz="5400" dirty="0">
              <a:latin typeface="Calibri" charset="0"/>
            </a:endParaRPr>
          </a:p>
        </p:txBody>
      </p:sp>
      <p:sp>
        <p:nvSpPr>
          <p:cNvPr id="26628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A1E37D8B-59A8-6444-847D-0EF90E298A9F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23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26629" name="Picture 9" descr="Screen shot 2012-04-25 at 10.47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54" y="1528763"/>
            <a:ext cx="6386146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1355485" y="5697579"/>
            <a:ext cx="691954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entury Gothic" charset="0"/>
                <a:cs typeface="Century Gothic" charset="0"/>
              </a:rPr>
              <a:t>Internet Resources are the numbers used to identify devices and networks on the Internet. </a:t>
            </a: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5482006" y="2038391"/>
            <a:ext cx="141409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entury Gothic" charset="0"/>
                <a:cs typeface="Century Gothic" charset="0"/>
              </a:rPr>
              <a:t>ASN</a:t>
            </a:r>
            <a:r>
              <a:rPr lang="en-US" sz="1800">
                <a:latin typeface="Century Gothic" charset="0"/>
                <a:cs typeface="Century Gothic" charset="0"/>
              </a:rPr>
              <a:t> </a:t>
            </a:r>
            <a:br>
              <a:rPr lang="en-US" sz="1800">
                <a:latin typeface="Century Gothic" charset="0"/>
                <a:cs typeface="Century Gothic" charset="0"/>
              </a:rPr>
            </a:br>
            <a:r>
              <a:rPr lang="en-US" sz="18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v4</a:t>
            </a:r>
            <a:r>
              <a:rPr lang="en-US" sz="1800">
                <a:latin typeface="Century Gothic" charset="0"/>
                <a:cs typeface="Century Gothic" charset="0"/>
              </a:rPr>
              <a:t> </a:t>
            </a:r>
            <a:br>
              <a:rPr lang="en-US" sz="1800">
                <a:latin typeface="Century Gothic" charset="0"/>
                <a:cs typeface="Century Gothic" charset="0"/>
              </a:rPr>
            </a:br>
            <a:endParaRPr lang="en-US" sz="1800">
              <a:solidFill>
                <a:srgbClr val="008000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6287966" y="3355976"/>
            <a:ext cx="8240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Century Gothic" charset="0"/>
                <a:cs typeface="Century Gothic" charset="0"/>
              </a:rPr>
              <a:t>ASN</a:t>
            </a:r>
            <a:r>
              <a:rPr lang="en-US" sz="1800" dirty="0">
                <a:latin typeface="Century Gothic" charset="0"/>
                <a:cs typeface="Century Gothic" charset="0"/>
              </a:rPr>
              <a:t> </a:t>
            </a:r>
            <a:br>
              <a:rPr lang="en-US" sz="1800" dirty="0">
                <a:latin typeface="Century Gothic" charset="0"/>
                <a:cs typeface="Century Gothic" charset="0"/>
              </a:rPr>
            </a:br>
            <a:r>
              <a:rPr lang="en-US" sz="1800" b="1" dirty="0">
                <a:solidFill>
                  <a:srgbClr val="FF0000"/>
                </a:solidFill>
                <a:latin typeface="Century Gothic" charset="0"/>
                <a:cs typeface="Century Gothic" charset="0"/>
              </a:rPr>
              <a:t>v4</a:t>
            </a:r>
            <a:r>
              <a:rPr lang="en-US" sz="1800" dirty="0">
                <a:solidFill>
                  <a:srgbClr val="FF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1800" dirty="0">
                <a:latin typeface="Century Gothic" charset="0"/>
                <a:cs typeface="Century Gothic" charset="0"/>
              </a:rPr>
              <a:t/>
            </a:r>
            <a:br>
              <a:rPr lang="en-US" sz="1800" dirty="0">
                <a:latin typeface="Century Gothic" charset="0"/>
                <a:cs typeface="Century Gothic" charset="0"/>
              </a:rPr>
            </a:br>
            <a:r>
              <a:rPr lang="en-US" sz="1800" b="1" dirty="0">
                <a:solidFill>
                  <a:srgbClr val="008000"/>
                </a:solidFill>
                <a:latin typeface="Century Gothic" charset="0"/>
                <a:cs typeface="Century Gothic" charset="0"/>
              </a:rPr>
              <a:t>v6</a:t>
            </a:r>
            <a:endParaRPr lang="en-US" sz="1800" dirty="0">
              <a:solidFill>
                <a:srgbClr val="008000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26633" name="Rectangle 14"/>
          <p:cNvSpPr>
            <a:spLocks noChangeArrowheads="1"/>
          </p:cNvSpPr>
          <p:nvPr/>
        </p:nvSpPr>
        <p:spPr bwMode="auto">
          <a:xfrm>
            <a:off x="3222382" y="1773238"/>
            <a:ext cx="141409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entury Gothic" charset="0"/>
                <a:cs typeface="Century Gothic" charset="0"/>
              </a:rPr>
              <a:t>ASN</a:t>
            </a:r>
            <a:r>
              <a:rPr lang="en-US" sz="1800">
                <a:latin typeface="Century Gothic" charset="0"/>
                <a:cs typeface="Century Gothic" charset="0"/>
              </a:rPr>
              <a:t> </a:t>
            </a:r>
            <a:br>
              <a:rPr lang="en-US" sz="1800">
                <a:latin typeface="Century Gothic" charset="0"/>
                <a:cs typeface="Century Gothic" charset="0"/>
              </a:rPr>
            </a:br>
            <a:r>
              <a:rPr lang="en-US" sz="1800" b="1">
                <a:solidFill>
                  <a:srgbClr val="008000"/>
                </a:solidFill>
                <a:latin typeface="Century Gothic" charset="0"/>
                <a:cs typeface="Century Gothic" charset="0"/>
              </a:rPr>
              <a:t>v6</a:t>
            </a:r>
            <a:endParaRPr lang="en-US" sz="1800">
              <a:solidFill>
                <a:srgbClr val="008000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2602528" y="4252913"/>
            <a:ext cx="141409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entury Gothic" charset="0"/>
                <a:cs typeface="Century Gothic" charset="0"/>
              </a:rPr>
              <a:t>ASN</a:t>
            </a:r>
            <a:r>
              <a:rPr lang="en-US" sz="1800">
                <a:latin typeface="Century Gothic" charset="0"/>
                <a:cs typeface="Century Gothic" charset="0"/>
              </a:rPr>
              <a:t> </a:t>
            </a:r>
            <a:br>
              <a:rPr lang="en-US" sz="1800">
                <a:latin typeface="Century Gothic" charset="0"/>
                <a:cs typeface="Century Gothic" charset="0"/>
              </a:rPr>
            </a:br>
            <a:r>
              <a:rPr lang="en-US" sz="18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v4</a:t>
            </a:r>
            <a:endParaRPr lang="en-US" sz="1800">
              <a:solidFill>
                <a:srgbClr val="FF0000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4914907" y="4371975"/>
            <a:ext cx="69752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entury Gothic" charset="0"/>
                <a:cs typeface="Century Gothic" charset="0"/>
              </a:rPr>
              <a:t>ASN</a:t>
            </a:r>
            <a:r>
              <a:rPr lang="en-US" sz="1800">
                <a:latin typeface="Century Gothic" charset="0"/>
                <a:cs typeface="Century Gothic" charset="0"/>
              </a:rPr>
              <a:t> </a:t>
            </a:r>
            <a:br>
              <a:rPr lang="en-US" sz="1800">
                <a:latin typeface="Century Gothic" charset="0"/>
                <a:cs typeface="Century Gothic" charset="0"/>
              </a:rPr>
            </a:br>
            <a:r>
              <a:rPr lang="en-US" sz="18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v4</a:t>
            </a:r>
            <a:r>
              <a:rPr lang="en-US" sz="1800">
                <a:latin typeface="Century Gothic" charset="0"/>
                <a:cs typeface="Century Gothic" charset="0"/>
              </a:rPr>
              <a:t> </a:t>
            </a:r>
            <a:br>
              <a:rPr lang="en-US" sz="1800">
                <a:latin typeface="Century Gothic" charset="0"/>
                <a:cs typeface="Century Gothic" charset="0"/>
              </a:rPr>
            </a:br>
            <a:r>
              <a:rPr lang="en-US" sz="1800" b="1">
                <a:solidFill>
                  <a:srgbClr val="008000"/>
                </a:solidFill>
                <a:latin typeface="Century Gothic" charset="0"/>
                <a:cs typeface="Century Gothic" charset="0"/>
              </a:rPr>
              <a:t>v6</a:t>
            </a:r>
            <a:r>
              <a:rPr lang="en-US" sz="1800">
                <a:latin typeface="Century Gothic" charset="0"/>
                <a:cs typeface="Century Gothic" charset="0"/>
              </a:rPr>
              <a:t> </a:t>
            </a:r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 flipH="1">
            <a:off x="2186354" y="2890879"/>
            <a:ext cx="144047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entury Gothic" charset="0"/>
                <a:cs typeface="Century Gothic" charset="0"/>
              </a:rPr>
              <a:t>ASN</a:t>
            </a:r>
            <a:r>
              <a:rPr lang="en-US" sz="1800">
                <a:latin typeface="Century Gothic" charset="0"/>
                <a:cs typeface="Century Gothic" charset="0"/>
              </a:rPr>
              <a:t> </a:t>
            </a:r>
            <a:br>
              <a:rPr lang="en-US" sz="1800">
                <a:latin typeface="Century Gothic" charset="0"/>
                <a:cs typeface="Century Gothic" charset="0"/>
              </a:rPr>
            </a:br>
            <a:r>
              <a:rPr lang="en-US" sz="1800" b="1">
                <a:solidFill>
                  <a:srgbClr val="FF0000"/>
                </a:solidFill>
                <a:latin typeface="Century Gothic" charset="0"/>
                <a:cs typeface="Century Gothic" charset="0"/>
              </a:rPr>
              <a:t>v4</a:t>
            </a:r>
            <a:r>
              <a:rPr lang="en-US" sz="1800">
                <a:solidFill>
                  <a:srgbClr val="FF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1800">
                <a:latin typeface="Century Gothic" charset="0"/>
                <a:cs typeface="Century Gothic" charset="0"/>
              </a:rPr>
              <a:t/>
            </a:r>
            <a:br>
              <a:rPr lang="en-US" sz="1800">
                <a:latin typeface="Century Gothic" charset="0"/>
                <a:cs typeface="Century Gothic" charset="0"/>
              </a:rPr>
            </a:br>
            <a:r>
              <a:rPr lang="en-US" sz="1800" b="1">
                <a:solidFill>
                  <a:srgbClr val="008000"/>
                </a:solidFill>
                <a:latin typeface="Century Gothic" charset="0"/>
                <a:cs typeface="Century Gothic" charset="0"/>
              </a:rPr>
              <a:t>v6</a:t>
            </a:r>
            <a:endParaRPr lang="en-US" sz="1800">
              <a:solidFill>
                <a:srgbClr val="008000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25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0" y="647545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24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5" name="Rectangle 9"/>
          <p:cNvSpPr>
            <a:spLocks noGrp="1" noChangeArrowheads="1"/>
          </p:cNvSpPr>
          <p:nvPr>
            <p:ph type="title"/>
          </p:nvPr>
        </p:nvSpPr>
        <p:spPr>
          <a:xfrm>
            <a:off x="1753363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Resource Management  System 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graphicFrame>
        <p:nvGraphicFramePr>
          <p:cNvPr id="2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74084"/>
              </p:ext>
            </p:extLst>
          </p:nvPr>
        </p:nvGraphicFramePr>
        <p:xfrm>
          <a:off x="662354" y="2203489"/>
          <a:ext cx="8229600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584719" y="1413291"/>
            <a:ext cx="489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Addresses Allocation</a:t>
            </a:r>
            <a:endParaRPr lang="en-US" sz="36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381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0" y="647545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5" name="Rectangle 9"/>
          <p:cNvSpPr>
            <a:spLocks noGrp="1" noChangeArrowheads="1"/>
          </p:cNvSpPr>
          <p:nvPr>
            <p:ph type="title"/>
          </p:nvPr>
        </p:nvSpPr>
        <p:spPr>
          <a:xfrm>
            <a:off x="1753363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Resource Management  System 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" name="Picture 1" descr="Screen shot 2012-10-23 at 5.3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1703937"/>
            <a:ext cx="8890000" cy="42545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7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0" y="647545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26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5" name="Rectangle 9"/>
          <p:cNvSpPr>
            <a:spLocks noGrp="1" noChangeArrowheads="1"/>
          </p:cNvSpPr>
          <p:nvPr>
            <p:ph type="title"/>
          </p:nvPr>
        </p:nvSpPr>
        <p:spPr>
          <a:xfrm>
            <a:off x="1753363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Resource Management  System 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468730" y="3053651"/>
            <a:ext cx="2667000" cy="3200400"/>
          </a:xfrm>
          <a:prstGeom prst="roundRect">
            <a:avLst>
              <a:gd name="adj" fmla="val 7949"/>
            </a:avLst>
          </a:prstGeom>
          <a:solidFill>
            <a:schemeClr val="tx1">
              <a:lumMod val="85000"/>
              <a:lumOff val="15000"/>
              <a:alpha val="19000"/>
            </a:schemeClr>
          </a:solidFill>
          <a:ln w="9525" cap="flat" cmpd="sng" algn="ctr">
            <a:solidFill>
              <a:schemeClr val="tx1">
                <a:alpha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44730" y="3053651"/>
            <a:ext cx="838200" cy="3200400"/>
          </a:xfrm>
          <a:prstGeom prst="roundRect">
            <a:avLst/>
          </a:prstGeom>
          <a:solidFill>
            <a:srgbClr val="00009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 anchorCtr="1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-65" charset="0"/>
                <a:ea typeface="Arial" pitchFamily="-65" charset="0"/>
                <a:cs typeface="Arial" pitchFamily="-65" charset="0"/>
              </a:rPr>
              <a:t>Regional Communities</a:t>
            </a:r>
          </a:p>
        </p:txBody>
      </p:sp>
      <p:sp>
        <p:nvSpPr>
          <p:cNvPr id="9" name="Rounded Rectangle 7"/>
          <p:cNvSpPr>
            <a:spLocks noChangeArrowheads="1"/>
          </p:cNvSpPr>
          <p:nvPr/>
        </p:nvSpPr>
        <p:spPr bwMode="auto">
          <a:xfrm>
            <a:off x="2849730" y="3895026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>
                <a:solidFill>
                  <a:srgbClr val="FFFFFF"/>
                </a:solidFill>
                <a:latin typeface="Calibri" charset="0"/>
                <a:cs typeface="Arial" charset="0"/>
              </a:rPr>
              <a:t>APNIC</a:t>
            </a:r>
          </a:p>
        </p:txBody>
      </p:sp>
      <p:sp>
        <p:nvSpPr>
          <p:cNvPr id="10" name="Rounded Rectangle 8"/>
          <p:cNvSpPr>
            <a:spLocks noChangeArrowheads="1"/>
          </p:cNvSpPr>
          <p:nvPr/>
        </p:nvSpPr>
        <p:spPr bwMode="auto">
          <a:xfrm>
            <a:off x="2849730" y="4428426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>
                <a:solidFill>
                  <a:srgbClr val="FFFFFF"/>
                </a:solidFill>
                <a:latin typeface="Calibri" charset="0"/>
                <a:cs typeface="Arial" charset="0"/>
              </a:rPr>
              <a:t>ARIN</a:t>
            </a: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2849730" y="4958651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dirty="0">
                <a:solidFill>
                  <a:srgbClr val="FFFFFF"/>
                </a:solidFill>
                <a:latin typeface="Calibri" charset="0"/>
                <a:cs typeface="Arial" charset="0"/>
              </a:rPr>
              <a:t>LACNIC</a:t>
            </a:r>
          </a:p>
        </p:txBody>
      </p:sp>
      <p:sp>
        <p:nvSpPr>
          <p:cNvPr id="12" name="Rounded Rectangle 10"/>
          <p:cNvSpPr>
            <a:spLocks noChangeArrowheads="1"/>
          </p:cNvSpPr>
          <p:nvPr/>
        </p:nvSpPr>
        <p:spPr bwMode="auto">
          <a:xfrm>
            <a:off x="2849730" y="5492051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>
                <a:solidFill>
                  <a:srgbClr val="FFFFFF"/>
                </a:solidFill>
                <a:latin typeface="Calibri" charset="0"/>
                <a:cs typeface="Arial" charset="0"/>
              </a:rPr>
              <a:t>RIPE NCC</a:t>
            </a:r>
          </a:p>
        </p:txBody>
      </p:sp>
      <p:sp>
        <p:nvSpPr>
          <p:cNvPr id="13" name="Rounded Rectangle 11"/>
          <p:cNvSpPr>
            <a:spLocks noChangeArrowheads="1"/>
          </p:cNvSpPr>
          <p:nvPr/>
        </p:nvSpPr>
        <p:spPr bwMode="auto">
          <a:xfrm>
            <a:off x="2849730" y="3358451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>
                <a:solidFill>
                  <a:srgbClr val="FFFFFF"/>
                </a:solidFill>
                <a:latin typeface="Calibri" charset="0"/>
                <a:cs typeface="Arial" charset="0"/>
              </a:rPr>
              <a:t>AfriNIC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782930" y="3585464"/>
            <a:ext cx="10668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6"/>
          <p:cNvCxnSpPr>
            <a:cxnSpLocks noChangeShapeType="1"/>
          </p:cNvCxnSpPr>
          <p:nvPr/>
        </p:nvCxnSpPr>
        <p:spPr bwMode="auto">
          <a:xfrm>
            <a:off x="1782930" y="4118864"/>
            <a:ext cx="10668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7"/>
          <p:cNvCxnSpPr>
            <a:cxnSpLocks noChangeShapeType="1"/>
          </p:cNvCxnSpPr>
          <p:nvPr/>
        </p:nvCxnSpPr>
        <p:spPr bwMode="auto">
          <a:xfrm>
            <a:off x="1782930" y="4652264"/>
            <a:ext cx="10668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8"/>
          <p:cNvCxnSpPr>
            <a:cxnSpLocks noChangeShapeType="1"/>
          </p:cNvCxnSpPr>
          <p:nvPr/>
        </p:nvCxnSpPr>
        <p:spPr bwMode="auto">
          <a:xfrm>
            <a:off x="1782930" y="5185664"/>
            <a:ext cx="10668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782930" y="5719064"/>
            <a:ext cx="10668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ounded Rectangle 21"/>
          <p:cNvSpPr>
            <a:spLocks noChangeArrowheads="1"/>
          </p:cNvSpPr>
          <p:nvPr/>
        </p:nvSpPr>
        <p:spPr bwMode="auto">
          <a:xfrm>
            <a:off x="7650330" y="4120451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anchor="ctr" anchorCtr="1"/>
          <a:lstStyle/>
          <a:p>
            <a:pPr algn="ctr" defTabSz="914400" eaLnBrk="0" hangingPunct="0"/>
            <a:r>
              <a:rPr lang="en-US" b="1">
                <a:solidFill>
                  <a:srgbClr val="FFFFFF"/>
                </a:solidFill>
                <a:latin typeface="Calibri" charset="0"/>
                <a:cs typeface="Arial" charset="0"/>
              </a:rPr>
              <a:t>ICANN IANA</a:t>
            </a:r>
          </a:p>
        </p:txBody>
      </p:sp>
      <p:sp>
        <p:nvSpPr>
          <p:cNvPr id="20" name="Rounded Rectangle 22"/>
          <p:cNvSpPr>
            <a:spLocks noChangeArrowheads="1"/>
          </p:cNvSpPr>
          <p:nvPr/>
        </p:nvSpPr>
        <p:spPr bwMode="auto">
          <a:xfrm>
            <a:off x="5745330" y="4120451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defTabSz="914400" eaLnBrk="0" hangingPunct="0"/>
            <a:r>
              <a:rPr lang="en-US" sz="2800">
                <a:solidFill>
                  <a:srgbClr val="FFFFFF"/>
                </a:solidFill>
                <a:latin typeface="Calibri" charset="0"/>
                <a:cs typeface="Arial" charset="0"/>
              </a:rPr>
              <a:t>ASO</a:t>
            </a:r>
          </a:p>
        </p:txBody>
      </p:sp>
      <p:cxnSp>
        <p:nvCxnSpPr>
          <p:cNvPr id="21" name="Straight Arrow Connector 24"/>
          <p:cNvCxnSpPr>
            <a:cxnSpLocks noChangeShapeType="1"/>
            <a:stCxn id="13" idx="3"/>
          </p:cNvCxnSpPr>
          <p:nvPr/>
        </p:nvCxnSpPr>
        <p:spPr bwMode="auto">
          <a:xfrm>
            <a:off x="4754730" y="3548951"/>
            <a:ext cx="990600" cy="727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6"/>
          <p:cNvCxnSpPr>
            <a:cxnSpLocks noChangeShapeType="1"/>
            <a:stCxn id="9" idx="3"/>
          </p:cNvCxnSpPr>
          <p:nvPr/>
        </p:nvCxnSpPr>
        <p:spPr bwMode="auto">
          <a:xfrm>
            <a:off x="4754730" y="4085526"/>
            <a:ext cx="990600" cy="342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30"/>
          <p:cNvCxnSpPr>
            <a:cxnSpLocks noChangeShapeType="1"/>
            <a:stCxn id="11" idx="3"/>
          </p:cNvCxnSpPr>
          <p:nvPr/>
        </p:nvCxnSpPr>
        <p:spPr bwMode="auto">
          <a:xfrm flipV="1">
            <a:off x="4754730" y="4809426"/>
            <a:ext cx="990600" cy="3397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32"/>
          <p:cNvCxnSpPr>
            <a:cxnSpLocks noChangeShapeType="1"/>
            <a:stCxn id="12" idx="3"/>
          </p:cNvCxnSpPr>
          <p:nvPr/>
        </p:nvCxnSpPr>
        <p:spPr bwMode="auto">
          <a:xfrm flipV="1">
            <a:off x="4754730" y="4958651"/>
            <a:ext cx="990600" cy="723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38"/>
          <p:cNvCxnSpPr>
            <a:cxnSpLocks noChangeShapeType="1"/>
          </p:cNvCxnSpPr>
          <p:nvPr/>
        </p:nvCxnSpPr>
        <p:spPr bwMode="auto">
          <a:xfrm flipV="1">
            <a:off x="4754730" y="4653851"/>
            <a:ext cx="990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43"/>
          <p:cNvCxnSpPr>
            <a:cxnSpLocks noChangeShapeType="1"/>
            <a:stCxn id="20" idx="3"/>
            <a:endCxn id="19" idx="1"/>
          </p:cNvCxnSpPr>
          <p:nvPr/>
        </p:nvCxnSpPr>
        <p:spPr bwMode="auto">
          <a:xfrm>
            <a:off x="7116930" y="4577651"/>
            <a:ext cx="5334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53"/>
          <p:cNvCxnSpPr>
            <a:cxnSpLocks noChangeShapeType="1"/>
          </p:cNvCxnSpPr>
          <p:nvPr/>
        </p:nvCxnSpPr>
        <p:spPr bwMode="auto">
          <a:xfrm rot="16200000" flipH="1">
            <a:off x="716924" y="2595657"/>
            <a:ext cx="914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58"/>
          <p:cNvCxnSpPr>
            <a:cxnSpLocks noChangeShapeType="1"/>
          </p:cNvCxnSpPr>
          <p:nvPr/>
        </p:nvCxnSpPr>
        <p:spPr bwMode="auto">
          <a:xfrm>
            <a:off x="1173330" y="2139251"/>
            <a:ext cx="7162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60"/>
          <p:cNvCxnSpPr>
            <a:cxnSpLocks noChangeShapeType="1"/>
          </p:cNvCxnSpPr>
          <p:nvPr/>
        </p:nvCxnSpPr>
        <p:spPr bwMode="auto">
          <a:xfrm rot="5400000" flipH="1" flipV="1">
            <a:off x="1249531" y="2748851"/>
            <a:ext cx="6096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62"/>
          <p:cNvCxnSpPr>
            <a:cxnSpLocks noChangeShapeType="1"/>
          </p:cNvCxnSpPr>
          <p:nvPr/>
        </p:nvCxnSpPr>
        <p:spPr bwMode="auto">
          <a:xfrm>
            <a:off x="1555918" y="2445639"/>
            <a:ext cx="2132012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64"/>
          <p:cNvCxnSpPr>
            <a:cxnSpLocks noChangeShapeType="1"/>
          </p:cNvCxnSpPr>
          <p:nvPr/>
        </p:nvCxnSpPr>
        <p:spPr bwMode="auto">
          <a:xfrm rot="5400000">
            <a:off x="3383924" y="2749645"/>
            <a:ext cx="60801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65"/>
          <p:cNvCxnSpPr>
            <a:cxnSpLocks noChangeShapeType="1"/>
          </p:cNvCxnSpPr>
          <p:nvPr/>
        </p:nvCxnSpPr>
        <p:spPr bwMode="auto">
          <a:xfrm rot="5400000">
            <a:off x="7347912" y="3130645"/>
            <a:ext cx="19748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4481680" y="1953514"/>
            <a:ext cx="1492250" cy="33813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/>
                </a:solidFill>
                <a:ea typeface="ＭＳ Ｐゴシック" charset="-128"/>
                <a:cs typeface="ＭＳ Ｐゴシック" charset="-128"/>
              </a:rPr>
              <a:t>Global Policy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48005" y="2272601"/>
            <a:ext cx="1711325" cy="33813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/>
                </a:solidFill>
                <a:ea typeface="ＭＳ Ｐゴシック" charset="-128"/>
                <a:cs typeface="ＭＳ Ｐゴシック" charset="-128"/>
              </a:rPr>
              <a:t>Regional policy</a:t>
            </a:r>
          </a:p>
        </p:txBody>
      </p:sp>
      <p:sp>
        <p:nvSpPr>
          <p:cNvPr id="40" name="Rounded Rectangle 72"/>
          <p:cNvSpPr>
            <a:spLocks noChangeArrowheads="1"/>
          </p:cNvSpPr>
          <p:nvPr/>
        </p:nvSpPr>
        <p:spPr bwMode="auto">
          <a:xfrm>
            <a:off x="3016418" y="6101651"/>
            <a:ext cx="1509712" cy="304800"/>
          </a:xfrm>
          <a:prstGeom prst="roundRect">
            <a:avLst>
              <a:gd name="adj" fmla="val 16667"/>
            </a:avLst>
          </a:prstGeom>
          <a:solidFill>
            <a:srgbClr val="FFFAC9"/>
          </a:solidFill>
          <a:ln w="9525">
            <a:solidFill>
              <a:srgbClr val="FFFAC9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600" b="1">
                <a:solidFill>
                  <a:srgbClr val="C51B23"/>
                </a:solidFill>
                <a:latin typeface="Handwriting - Dakota" charset="0"/>
                <a:cs typeface="Arial" charset="0"/>
              </a:rPr>
              <a:t>Facilitators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54230" y="3663290"/>
            <a:ext cx="381000" cy="1977945"/>
          </a:xfrm>
          <a:prstGeom prst="roundRect">
            <a:avLst/>
          </a:prstGeom>
          <a:solidFill>
            <a:srgbClr val="FFFAC9"/>
          </a:solidFill>
          <a:ln w="9525" cap="flat" cmpd="sng" algn="ctr">
            <a:solidFill>
              <a:srgbClr val="FFFA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C51B23"/>
                </a:solidFill>
                <a:latin typeface="Handwriting - Dakota"/>
                <a:ea typeface="Arial" pitchFamily="-65" charset="0"/>
                <a:cs typeface="Handwriting - Dakota"/>
              </a:rPr>
              <a:t>Policy makers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0169" y="1228356"/>
            <a:ext cx="467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Policy development</a:t>
            </a:r>
            <a:endParaRPr lang="en-US" sz="36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61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6D8E2698-6BC1-B247-9B68-C0A5490235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rc 19"/>
          <p:cNvSpPr>
            <a:spLocks/>
          </p:cNvSpPr>
          <p:nvPr/>
        </p:nvSpPr>
        <p:spPr bwMode="auto">
          <a:xfrm rot="5400000">
            <a:off x="5472112" y="3927476"/>
            <a:ext cx="1793875" cy="1136650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CC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" name="Arc 21"/>
          <p:cNvSpPr>
            <a:spLocks/>
          </p:cNvSpPr>
          <p:nvPr/>
        </p:nvSpPr>
        <p:spPr bwMode="auto">
          <a:xfrm rot="13816801">
            <a:off x="1508125" y="3783013"/>
            <a:ext cx="1793875" cy="1136650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CC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cxnSp>
        <p:nvCxnSpPr>
          <p:cNvPr id="7" name="AutoShape 2"/>
          <p:cNvCxnSpPr>
            <a:cxnSpLocks noChangeShapeType="1"/>
            <a:endCxn id="11" idx="0"/>
          </p:cNvCxnSpPr>
          <p:nvPr/>
        </p:nvCxnSpPr>
        <p:spPr bwMode="auto">
          <a:xfrm>
            <a:off x="5562600" y="2651125"/>
            <a:ext cx="1490663" cy="1484313"/>
          </a:xfrm>
          <a:prstGeom prst="straightConnector1">
            <a:avLst/>
          </a:prstGeom>
          <a:noFill/>
          <a:ln w="57150">
            <a:solidFill>
              <a:srgbClr val="00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3"/>
          <p:cNvCxnSpPr>
            <a:cxnSpLocks noChangeShapeType="1"/>
            <a:endCxn id="11" idx="2"/>
          </p:cNvCxnSpPr>
          <p:nvPr/>
        </p:nvCxnSpPr>
        <p:spPr bwMode="auto">
          <a:xfrm>
            <a:off x="3200400" y="4875213"/>
            <a:ext cx="2641600" cy="1587"/>
          </a:xfrm>
          <a:prstGeom prst="straightConnector1">
            <a:avLst/>
          </a:prstGeom>
          <a:noFill/>
          <a:ln w="57150">
            <a:solidFill>
              <a:srgbClr val="00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"/>
          <p:cNvCxnSpPr>
            <a:cxnSpLocks noChangeShapeType="1"/>
          </p:cNvCxnSpPr>
          <p:nvPr/>
        </p:nvCxnSpPr>
        <p:spPr bwMode="auto">
          <a:xfrm flipV="1">
            <a:off x="1828800" y="2740025"/>
            <a:ext cx="1585913" cy="1395413"/>
          </a:xfrm>
          <a:prstGeom prst="straightConnector1">
            <a:avLst/>
          </a:prstGeom>
          <a:noFill/>
          <a:ln w="57150">
            <a:solidFill>
              <a:srgbClr val="00006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211513" y="1612900"/>
            <a:ext cx="2422525" cy="147955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66">
                  <a:alpha val="29999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FF6600"/>
                </a:solidFill>
                <a:latin typeface="Calibri" charset="0"/>
                <a:cs typeface="Arial" charset="0"/>
              </a:rPr>
              <a:t>OPEN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842000" y="4135438"/>
            <a:ext cx="2422525" cy="147955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66">
                  <a:alpha val="29999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FF6600"/>
                </a:solidFill>
                <a:latin typeface="Calibri" charset="0"/>
                <a:cs typeface="Arial" charset="0"/>
              </a:rPr>
              <a:t>TRANSPARENT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32500" y="1854200"/>
            <a:ext cx="2578100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 pitchFamily="-111" charset="0"/>
                <a:cs typeface="Arial" pitchFamily="-111" charset="0"/>
              </a:rPr>
              <a:t>NO Accreditation</a:t>
            </a:r>
          </a:p>
          <a:p>
            <a:pPr lvl="1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 pitchFamily="-111" charset="0"/>
                <a:cs typeface="Arial" pitchFamily="-111" charset="0"/>
              </a:rPr>
              <a:t> Inclusive</a:t>
            </a:r>
          </a:p>
          <a:p>
            <a:pPr lvl="1" fontAlgn="auto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" pitchFamily="-111" charset="0"/>
                <a:cs typeface="Arial" pitchFamily="-111" charset="0"/>
              </a:rPr>
              <a:t> Accessible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793750" y="4135438"/>
            <a:ext cx="2422525" cy="147955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66">
                  <a:alpha val="29999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b="1">
                <a:solidFill>
                  <a:srgbClr val="FF6600"/>
                </a:solidFill>
                <a:latin typeface="Calibri" charset="0"/>
                <a:cs typeface="Arial" charset="0"/>
              </a:rPr>
              <a:t>‘BOTTOM UP’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0" y="5927725"/>
            <a:ext cx="43100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cs typeface="Arial" charset="0"/>
              </a:rPr>
              <a:t>Internet Community Proposes, Discusses, &amp; Approves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cs typeface="Arial" charset="0"/>
              </a:rPr>
              <a:t>Policy</a:t>
            </a:r>
            <a:endParaRPr lang="en-GB" sz="2000" dirty="0">
              <a:solidFill>
                <a:srgbClr val="404040"/>
              </a:solidFill>
              <a:cs typeface="Arial" charset="0"/>
            </a:endParaRPr>
          </a:p>
        </p:txBody>
      </p:sp>
      <p:pic>
        <p:nvPicPr>
          <p:cNvPr id="15" name="Picture 11"/>
          <p:cNvPicPr preferRelativeResize="0"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60725"/>
            <a:ext cx="12763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799013" y="6129338"/>
            <a:ext cx="4264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rgbClr val="404040"/>
                </a:solidFill>
                <a:latin typeface="Calibri" charset="0"/>
                <a:cs typeface="Arial" charset="0"/>
              </a:rPr>
              <a:t>Documented, Published &amp; Accessible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000">
                <a:solidFill>
                  <a:srgbClr val="404040"/>
                </a:solidFill>
                <a:latin typeface="Calibri" charset="0"/>
                <a:cs typeface="Arial" charset="0"/>
              </a:rPr>
              <a:t>PDP, Policies, &amp; Procedures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3743325" y="1649413"/>
            <a:ext cx="1363663" cy="465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FFFAC9"/>
                </a:solidFill>
                <a:latin typeface="Calibri" charset="0"/>
                <a:cs typeface="Arial" charset="0"/>
              </a:rPr>
              <a:t>Need</a:t>
            </a: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032500" y="2998788"/>
            <a:ext cx="1363663" cy="465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FFFAC9"/>
                </a:solidFill>
                <a:latin typeface="Calibri" charset="0"/>
                <a:cs typeface="Arial" charset="0"/>
              </a:rPr>
              <a:t>Discuss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371600" y="3097213"/>
            <a:ext cx="1363663" cy="465137"/>
          </a:xfrm>
          <a:prstGeom prst="roundRect">
            <a:avLst>
              <a:gd name="adj" fmla="val 16667"/>
            </a:avLst>
          </a:prstGeom>
          <a:solidFill>
            <a:srgbClr val="8677EA"/>
          </a:solidFill>
          <a:ln w="1905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FFFAC9"/>
                </a:solidFill>
                <a:latin typeface="Calibri" charset="0"/>
                <a:cs typeface="Arial" charset="0"/>
              </a:rPr>
              <a:t>Evaluate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2054225" y="5503863"/>
            <a:ext cx="1363663" cy="465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FFFAC9"/>
                </a:solidFill>
                <a:latin typeface="Calibri" charset="0"/>
                <a:cs typeface="Arial" charset="0"/>
              </a:rPr>
              <a:t>Implement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348288" y="5502275"/>
            <a:ext cx="1589087" cy="465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rgbClr val="FFFAC9"/>
                </a:solidFill>
                <a:latin typeface="Calibri" charset="0"/>
                <a:cs typeface="Arial" charset="0"/>
              </a:rPr>
              <a:t>Consensus</a:t>
            </a:r>
          </a:p>
        </p:txBody>
      </p:sp>
      <p:sp>
        <p:nvSpPr>
          <p:cNvPr id="22" name="Arc 18"/>
          <p:cNvSpPr>
            <a:spLocks/>
          </p:cNvSpPr>
          <p:nvPr/>
        </p:nvSpPr>
        <p:spPr bwMode="auto">
          <a:xfrm rot="1106714">
            <a:off x="4938713" y="2057400"/>
            <a:ext cx="1793875" cy="1136650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CC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3" name="Arc 20"/>
          <p:cNvSpPr>
            <a:spLocks/>
          </p:cNvSpPr>
          <p:nvPr/>
        </p:nvSpPr>
        <p:spPr bwMode="auto">
          <a:xfrm rot="9806327">
            <a:off x="3381375" y="5121275"/>
            <a:ext cx="1793875" cy="1136650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CC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4" name="Arc 22"/>
          <p:cNvSpPr>
            <a:spLocks/>
          </p:cNvSpPr>
          <p:nvPr/>
        </p:nvSpPr>
        <p:spPr bwMode="auto">
          <a:xfrm rot="18168984">
            <a:off x="2144712" y="1981201"/>
            <a:ext cx="1793875" cy="1136650"/>
          </a:xfrm>
          <a:custGeom>
            <a:avLst/>
            <a:gdLst>
              <a:gd name="T0" fmla="*/ 0 w 19106"/>
              <a:gd name="T1" fmla="*/ 0 h 21600"/>
              <a:gd name="T2" fmla="*/ 2147483647 w 19106"/>
              <a:gd name="T3" fmla="*/ 2147483647 h 21600"/>
              <a:gd name="T4" fmla="*/ 0 w 19106"/>
              <a:gd name="T5" fmla="*/ 2147483647 h 21600"/>
              <a:gd name="T6" fmla="*/ 0 60000 65536"/>
              <a:gd name="T7" fmla="*/ 0 60000 65536"/>
              <a:gd name="T8" fmla="*/ 0 60000 65536"/>
              <a:gd name="T9" fmla="*/ 0 w 19106"/>
              <a:gd name="T10" fmla="*/ 0 h 21600"/>
              <a:gd name="T11" fmla="*/ 19106 w 191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06" h="21600" fill="none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</a:path>
              <a:path w="19106" h="21600" stroke="0" extrusionOk="0">
                <a:moveTo>
                  <a:pt x="0" y="-1"/>
                </a:moveTo>
                <a:cubicBezTo>
                  <a:pt x="8013" y="-1"/>
                  <a:pt x="15368" y="4436"/>
                  <a:pt x="19106" y="1152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CC00"/>
            </a:solidFill>
            <a:miter lim="800000"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5" name="Rectangle 9"/>
          <p:cNvSpPr>
            <a:spLocks noGrp="1" noChangeArrowheads="1"/>
          </p:cNvSpPr>
          <p:nvPr>
            <p:ph type="title"/>
          </p:nvPr>
        </p:nvSpPr>
        <p:spPr>
          <a:xfrm>
            <a:off x="1753363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Resource Management  System 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2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0" y="647545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28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5" name="Rectangle 9"/>
          <p:cNvSpPr>
            <a:spLocks noGrp="1" noChangeArrowheads="1"/>
          </p:cNvSpPr>
          <p:nvPr>
            <p:ph type="title"/>
          </p:nvPr>
        </p:nvSpPr>
        <p:spPr>
          <a:xfrm>
            <a:off x="1753363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Resource Management  System 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" name="Picture 1" descr="Screen shot 2012-10-23 at 5.3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8" y="1809772"/>
            <a:ext cx="8890000" cy="42545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9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0" y="647545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29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5" name="Rectangle 9"/>
          <p:cNvSpPr>
            <a:spLocks noGrp="1" noChangeArrowheads="1"/>
          </p:cNvSpPr>
          <p:nvPr>
            <p:ph type="title"/>
          </p:nvPr>
        </p:nvSpPr>
        <p:spPr>
          <a:xfrm>
            <a:off x="1753363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Resource Management  System 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" name="Picture 1" descr="Screen shot 2012-10-23 at 5.3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8" y="1809772"/>
            <a:ext cx="8890000" cy="425450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051" y="1234190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IANA IPv4 /8s remaining </a:t>
            </a:r>
            <a:br>
              <a:rPr lang="en-US" b="1" dirty="0" smtClean="0"/>
            </a:br>
            <a:r>
              <a:rPr lang="en-US" b="1" dirty="0" smtClean="0"/>
              <a:t>February 3, 2011 </a:t>
            </a:r>
            <a:r>
              <a:rPr lang="en-US" b="1" dirty="0" smtClean="0">
                <a:solidFill>
                  <a:srgbClr val="FF0000"/>
                </a:solidFill>
              </a:rPr>
              <a:t>= 0!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497" y="1224440"/>
            <a:ext cx="319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RIPE </a:t>
            </a:r>
            <a:r>
              <a:rPr lang="en-US" b="1" dirty="0" smtClean="0"/>
              <a:t>NCC IPv4 </a:t>
            </a:r>
            <a:r>
              <a:rPr lang="en-US" b="1" dirty="0" smtClean="0"/>
              <a:t>/</a:t>
            </a:r>
            <a:r>
              <a:rPr lang="en-US" b="1" dirty="0" smtClean="0"/>
              <a:t>8s remaining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September </a:t>
            </a:r>
            <a:r>
              <a:rPr lang="en-US" b="1" dirty="0" smtClean="0"/>
              <a:t>14,  2012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9278" y="581974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APINIC IPv4 </a:t>
            </a:r>
            <a:r>
              <a:rPr lang="en-US" b="1" dirty="0" smtClean="0"/>
              <a:t>/</a:t>
            </a:r>
            <a:r>
              <a:rPr lang="en-US" b="1" dirty="0" smtClean="0"/>
              <a:t>8s remaining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April </a:t>
            </a:r>
            <a:r>
              <a:rPr lang="en-US" b="1" dirty="0" smtClean="0"/>
              <a:t>15, 2011 </a:t>
            </a:r>
            <a:r>
              <a:rPr lang="en-US" b="1" dirty="0" smtClean="0">
                <a:solidFill>
                  <a:srgbClr val="FF0000"/>
                </a:solidFill>
              </a:rPr>
              <a:t>&lt;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9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3" y="1988840"/>
            <a:ext cx="7200279" cy="16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6" y="2161600"/>
            <a:ext cx="871296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b="1" dirty="0" smtClean="0">
                <a:latin typeface="Century Gothic"/>
                <a:cs typeface="Century Gothic"/>
              </a:rPr>
              <a:t>IPv6 For Managers</a:t>
            </a:r>
          </a:p>
          <a:p>
            <a:pPr algn="ctr"/>
            <a:endParaRPr lang="en-US" sz="1000" b="1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3854951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A non-technical track</a:t>
            </a:r>
            <a:endParaRPr lang="en-US" sz="4000" b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153" y="4848055"/>
            <a:ext cx="76690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Module # 1</a:t>
            </a:r>
            <a:br>
              <a:rPr lang="en-US" sz="3200" dirty="0" smtClean="0"/>
            </a:br>
            <a:r>
              <a:rPr lang="en-US" sz="3200" b="1" i="1" dirty="0" smtClean="0">
                <a:latin typeface="Century Gothic"/>
                <a:cs typeface="Century Gothic"/>
              </a:rPr>
              <a:t>What are Internet Number Resources?</a:t>
            </a:r>
          </a:p>
          <a:p>
            <a:pPr algn="ctr"/>
            <a:endParaRPr lang="en-US" sz="1000" dirty="0" smtClean="0"/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0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47549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4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3" y="1988840"/>
            <a:ext cx="7200279" cy="16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6" y="2161600"/>
            <a:ext cx="871296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 smtClean="0"/>
              <a:t>IPv6 For Managers</a:t>
            </a:r>
          </a:p>
          <a:p>
            <a:pPr algn="ctr"/>
            <a:endParaRPr lang="en-US" sz="1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7704" y="3501008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FF6600"/>
                </a:solidFill>
              </a:rPr>
              <a:t>A non-technical track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46" y="446585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Module # </a:t>
            </a:r>
            <a:r>
              <a:rPr lang="en-US" sz="3200" dirty="0"/>
              <a:t>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Proposed technical Solutions</a:t>
            </a:r>
          </a:p>
          <a:p>
            <a:pPr algn="ctr"/>
            <a:r>
              <a:rPr lang="en-US" sz="3200" dirty="0" smtClean="0"/>
              <a:t> </a:t>
            </a:r>
            <a:endParaRPr lang="en-US" sz="1000" dirty="0" smtClean="0"/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0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47549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30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4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54186" cap="flat" cmpd="sng">
            <a:solidFill>
              <a:srgbClr val="DDD9C3"/>
            </a:solidFill>
            <a:prstDash val="solid"/>
            <a:round/>
            <a:headEnd/>
            <a:tailEnd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>
                <a:latin typeface="Calibri" charset="0"/>
              </a:rPr>
              <a:t>Content</a:t>
            </a:r>
            <a:endParaRPr lang="en-US" sz="5400" dirty="0">
              <a:latin typeface="Calibri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230929" y="2342621"/>
            <a:ext cx="7071939" cy="3361229"/>
          </a:xfrm>
          <a:solidFill>
            <a:schemeClr val="bg1">
              <a:lumMod val="95000"/>
            </a:schemeClr>
          </a:solidFill>
          <a:ln>
            <a:solidFill>
              <a:srgbClr val="1F497D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fr-FR" sz="2800" dirty="0" smtClean="0"/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/>
              <a:t>Network </a:t>
            </a:r>
            <a:r>
              <a:rPr lang="en-US" sz="2800" dirty="0"/>
              <a:t>Address Translation (NAT</a:t>
            </a:r>
            <a:r>
              <a:rPr lang="en-US" sz="2800" dirty="0" smtClean="0"/>
              <a:t>)</a:t>
            </a: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/>
              <a:t>Why NAT is Bad?</a:t>
            </a:r>
            <a:endParaRPr lang="en-US" sz="2400" dirty="0" smtClean="0"/>
          </a:p>
          <a:p>
            <a:pPr marL="1587" indent="0" algn="just" eaLnBrk="1" fontAlgn="auto" hangingPunct="1">
              <a:spcAft>
                <a:spcPts val="0"/>
              </a:spcAft>
              <a:buSzPct val="130000"/>
              <a:buNone/>
              <a:defRPr/>
            </a:pPr>
            <a:endParaRPr lang="en-US" sz="1100" dirty="0" smtClean="0">
              <a:ea typeface="ヒラギノ角ゴ ProN W3" charset="0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ea typeface="ヒラギノ角ゴ ProN W3" charset="0"/>
                <a:sym typeface="Arial Bold" charset="0"/>
              </a:rPr>
              <a:t>IPv6</a:t>
            </a:r>
            <a:endParaRPr lang="en-US" sz="2800" dirty="0">
              <a:ea typeface="ヒラギノ角ゴ ProN W3" charset="0"/>
              <a:sym typeface="Arial Bold" charset="0"/>
            </a:endParaRP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 smtClean="0">
                <a:ea typeface="ヒラギノ角ゴ ProN W3" charset="0"/>
                <a:sym typeface="Arial Bold" charset="0"/>
              </a:rPr>
              <a:t>Translation </a:t>
            </a: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 smtClean="0">
                <a:ea typeface="ヒラギノ角ゴ ProN W3" charset="0"/>
                <a:sym typeface="Arial Bold" charset="0"/>
              </a:rPr>
              <a:t>Dual stacks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2800" dirty="0" smtClean="0">
              <a:latin typeface="Arial "/>
              <a:ea typeface="ヒラギノ角ゴ ProN W3" charset="0"/>
              <a:cs typeface="Arial "/>
              <a:sym typeface="Arial Bold" charset="0"/>
            </a:endParaRPr>
          </a:p>
          <a:p>
            <a:pPr marL="1587" indent="0" algn="just" eaLnBrk="1" fontAlgn="auto" hangingPunct="1">
              <a:spcAft>
                <a:spcPts val="0"/>
              </a:spcAft>
              <a:buSzPct val="130000"/>
              <a:buNone/>
              <a:defRPr/>
            </a:pPr>
            <a:endParaRPr lang="en-US" sz="1100" dirty="0" smtClean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Arial Bold" charset="0"/>
            </a:endParaRPr>
          </a:p>
          <a:p>
            <a:pPr marL="333375" indent="-331788" algn="just" eaLnBrk="1" fontAlgn="auto" hangingPunct="1">
              <a:spcAft>
                <a:spcPts val="0"/>
              </a:spcAft>
              <a:buSzPct val="130000"/>
              <a:buFont typeface="Wingdings" charset="0"/>
              <a:buChar char="§"/>
              <a:defRPr/>
            </a:pPr>
            <a:endParaRPr lang="fr-FR" sz="2800" dirty="0" smtClean="0">
              <a:latin typeface="Arial"/>
              <a:cs typeface="Arial"/>
            </a:endParaRP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31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38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76177"/>
            <a:ext cx="5400600" cy="2739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Arial"/>
                <a:ea typeface="ヒラギノ角ゴ ProN W3" charset="0"/>
                <a:cs typeface="Arial"/>
              </a:rPr>
              <a:t>Network Address Translation (NAT):</a:t>
            </a:r>
          </a:p>
          <a:p>
            <a:pPr algn="just"/>
            <a:endParaRPr lang="en-US" dirty="0">
              <a:solidFill>
                <a:srgbClr val="FF0000"/>
              </a:solidFill>
              <a:latin typeface="Arial"/>
              <a:ea typeface="ヒラギノ角ゴ ProN W3" charset="0"/>
              <a:cs typeface="Arial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NAT is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 </a:t>
            </a:r>
            <a:r>
              <a:rPr lang="en-US" sz="2800" dirty="0">
                <a:latin typeface="Arial"/>
                <a:ea typeface="ヒラギノ角ゴ ProN W3" charset="0"/>
                <a:cs typeface="Arial"/>
              </a:rPr>
              <a:t>technology that allows several machines share the same public IP address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5829" r="10928" b="6775"/>
          <a:stretch>
            <a:fillRect/>
          </a:stretch>
        </p:blipFill>
        <p:spPr bwMode="auto">
          <a:xfrm>
            <a:off x="6012160" y="1904689"/>
            <a:ext cx="3024336" cy="404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30122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6600"/>
                </a:solidFill>
                <a:latin typeface="Ubuntu" charset="0"/>
                <a:ea typeface="ヒラギノ角ゴ ProN W3" charset="0"/>
                <a:cs typeface="Ubuntu" charset="0"/>
              </a:rPr>
              <a:t>Not a Sustainable Solution to Address Depletion</a:t>
            </a:r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32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1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537" y="2499833"/>
            <a:ext cx="8375971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“NAT </a:t>
            </a:r>
            <a:r>
              <a:rPr lang="en-US" sz="2800" dirty="0"/>
              <a:t>has several negative characteristics that make it inappropriate as a long term solution, and may make it inappropriate even as a short term solution.</a:t>
            </a:r>
            <a:r>
              <a:rPr lang="en-US" sz="2800" dirty="0" smtClean="0"/>
              <a:t>”</a:t>
            </a:r>
          </a:p>
          <a:p>
            <a:pPr algn="just"/>
            <a:endParaRPr lang="en-US" sz="2800" dirty="0"/>
          </a:p>
          <a:p>
            <a:pPr algn="r"/>
            <a:r>
              <a:rPr lang="en-US" sz="2800" dirty="0"/>
              <a:t>K. </a:t>
            </a:r>
            <a:r>
              <a:rPr lang="en-US" sz="2800" dirty="0" err="1"/>
              <a:t>Egevang</a:t>
            </a:r>
            <a:r>
              <a:rPr lang="en-US" sz="2800" dirty="0"/>
              <a:t> and P. </a:t>
            </a:r>
            <a:r>
              <a:rPr lang="en-US" sz="2800" dirty="0" smtClean="0"/>
              <a:t>Francis</a:t>
            </a:r>
            <a:br>
              <a:rPr lang="en-US" sz="2800" dirty="0" smtClean="0"/>
            </a:br>
            <a:r>
              <a:rPr lang="en-US" sz="2800" dirty="0" smtClean="0">
                <a:latin typeface="Corisande-Regular" charset="0"/>
                <a:ea typeface="ヒラギノ角ゴ ProN W3" charset="0"/>
              </a:rPr>
              <a:t>Authors </a:t>
            </a:r>
            <a:r>
              <a:rPr lang="en-US" sz="2800" dirty="0">
                <a:latin typeface="Corisande-Regular" charset="0"/>
                <a:ea typeface="ヒラギノ角ゴ ProN W3" charset="0"/>
              </a:rPr>
              <a:t>of NAT (RFC 1631)</a:t>
            </a:r>
          </a:p>
          <a:p>
            <a:pPr algn="r"/>
            <a:endParaRPr lang="en-US" sz="2800" dirty="0"/>
          </a:p>
        </p:txBody>
      </p:sp>
      <p:pic>
        <p:nvPicPr>
          <p:cNvPr id="9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33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14" y="1916835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There are several acronyms and names to NAT such as:</a:t>
            </a:r>
          </a:p>
          <a:p>
            <a:endParaRPr lang="en-US" sz="3200" dirty="0">
              <a:solidFill>
                <a:srgbClr val="000000"/>
              </a:solidFill>
              <a:latin typeface="Arial"/>
              <a:ea typeface="ヒラギノ角ゴ ProN W3" charset="0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Carrier Grad NAT (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ea typeface="ヒラギノ角ゴ ProN W3" charset="0"/>
                <a:cs typeface="Arial"/>
              </a:rPr>
              <a:t>CGN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Large Scale NAT (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ea typeface="ヒラギノ角ゴ ProN W3" charset="0"/>
                <a:cs typeface="Arial"/>
              </a:rPr>
              <a:t>LSN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  <a:t>NAT 444</a:t>
            </a:r>
            <a:br>
              <a:rPr lang="en-US" sz="32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</a:rPr>
            </a:br>
            <a:endParaRPr lang="en-US" sz="2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</a:endParaRPr>
          </a:p>
        </p:txBody>
      </p:sp>
      <p:pic>
        <p:nvPicPr>
          <p:cNvPr id="9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34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Banned I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43" y="2132856"/>
            <a:ext cx="3565782" cy="412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71602" y="146562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Why </a:t>
            </a:r>
            <a:r>
              <a:rPr lang="en-US" sz="2800" dirty="0" smtClean="0">
                <a:solidFill>
                  <a:srgbClr val="FF6600"/>
                </a:solidFill>
              </a:rPr>
              <a:t>NAT</a:t>
            </a:r>
            <a:r>
              <a:rPr lang="en-US" sz="2800" dirty="0" smtClean="0"/>
              <a:t> is Bad?</a:t>
            </a:r>
            <a:endParaRPr lang="en-US" sz="2800" dirty="0"/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0714" y="1976180"/>
            <a:ext cx="8367458" cy="4701377"/>
            <a:chOff x="396221" y="1844824"/>
            <a:chExt cx="8784291" cy="5040560"/>
          </a:xfrm>
        </p:grpSpPr>
        <p:pic>
          <p:nvPicPr>
            <p:cNvPr id="11" name="Picture 3" descr="Google Maps @ 30 connections ma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21" y="1844824"/>
              <a:ext cx="4412430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 descr="Google maps @ 20 connections ma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844824"/>
              <a:ext cx="4392488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 descr="Google Maps @ 15 connections max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21" y="4365104"/>
              <a:ext cx="4351722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 descr="Google Maps @ 10 connections max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935" y="4293096"/>
              <a:ext cx="4463138" cy="25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71602" y="146562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Why </a:t>
            </a:r>
            <a:r>
              <a:rPr lang="en-US" sz="2800" dirty="0" smtClean="0">
                <a:solidFill>
                  <a:srgbClr val="FF6600"/>
                </a:solidFill>
              </a:rPr>
              <a:t>NAT</a:t>
            </a:r>
            <a:r>
              <a:rPr lang="en-US" sz="2800" dirty="0" smtClean="0"/>
              <a:t> is Bad?</a:t>
            </a:r>
            <a:endParaRPr lang="en-US" sz="2800" dirty="0"/>
          </a:p>
        </p:txBody>
      </p:sp>
      <p:pic>
        <p:nvPicPr>
          <p:cNvPr id="15" name="Picture 7" descr="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36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9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6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3753" y="1380394"/>
            <a:ext cx="8330247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Century Gothic"/>
                <a:cs typeface="Century Gothic"/>
              </a:rPr>
              <a:t>IPv6</a:t>
            </a:r>
          </a:p>
          <a:p>
            <a:endParaRPr lang="en-US" sz="1100" dirty="0" smtClean="0"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IPv6 </a:t>
            </a:r>
            <a:r>
              <a:rPr lang="en-US" sz="2800" dirty="0">
                <a:latin typeface="Century Gothic"/>
                <a:cs typeface="Century Gothic"/>
              </a:rPr>
              <a:t>has a total of 340 </a:t>
            </a:r>
            <a:r>
              <a:rPr lang="en-US" sz="2800" dirty="0" smtClean="0">
                <a:latin typeface="Century Gothic"/>
                <a:cs typeface="Century Gothic"/>
              </a:rPr>
              <a:t>undecillion, </a:t>
            </a:r>
            <a:r>
              <a:rPr lang="en-US" sz="2800" dirty="0">
                <a:latin typeface="Century Gothic"/>
                <a:cs typeface="Century Gothic"/>
              </a:rPr>
              <a:t>possible unique addresses, not all of them can be </a:t>
            </a:r>
            <a:r>
              <a:rPr lang="en-US" sz="2800" dirty="0" smtClean="0">
                <a:latin typeface="Century Gothic"/>
                <a:cs typeface="Century Gothic"/>
              </a:rPr>
              <a:t>used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3.4</a:t>
            </a:r>
            <a:r>
              <a:rPr lang="en-US" sz="2800" dirty="0">
                <a:latin typeface="Century Gothic"/>
                <a:cs typeface="Century Gothic"/>
              </a:rPr>
              <a:t>×</a:t>
            </a:r>
            <a:r>
              <a:rPr lang="en-US" sz="2800" dirty="0" smtClean="0">
                <a:latin typeface="Century Gothic"/>
                <a:cs typeface="Century Gothic"/>
              </a:rPr>
              <a:t>10</a:t>
            </a:r>
            <a:r>
              <a:rPr lang="en-US" sz="2800" baseline="30000" dirty="0" smtClean="0">
                <a:latin typeface="Century Gothic"/>
                <a:cs typeface="Century Gothic"/>
              </a:rPr>
              <a:t>38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IPv6 addresses</a:t>
            </a:r>
            <a:endParaRPr lang="en-US" sz="2800" dirty="0">
              <a:solidFill>
                <a:srgbClr val="FF6600"/>
              </a:solidFill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340 trillion </a:t>
            </a:r>
            <a:r>
              <a:rPr lang="en-US" sz="2800" dirty="0">
                <a:latin typeface="Century Gothic"/>
                <a:cs typeface="Century Gothic"/>
              </a:rPr>
              <a:t>trillion </a:t>
            </a:r>
            <a:r>
              <a:rPr lang="en-US" sz="2800" dirty="0" smtClean="0">
                <a:latin typeface="Century Gothic"/>
                <a:cs typeface="Century Gothic"/>
              </a:rPr>
              <a:t>trillion 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IPv6 addresses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1.84x10</a:t>
            </a:r>
            <a:r>
              <a:rPr lang="en-US" sz="2800" baseline="30000" dirty="0" smtClean="0">
                <a:solidFill>
                  <a:srgbClr val="FF6600"/>
                </a:solidFill>
                <a:latin typeface="Century Gothic"/>
                <a:cs typeface="Century Gothic"/>
              </a:rPr>
              <a:t>19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/64 </a:t>
            </a:r>
            <a:r>
              <a:rPr lang="en-US" sz="2800" dirty="0" smtClean="0">
                <a:solidFill>
                  <a:srgbClr val="4A452A"/>
                </a:solidFill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 5.76x10</a:t>
            </a:r>
            <a:r>
              <a:rPr lang="en-US" sz="2800" baseline="30000" dirty="0" smtClean="0">
                <a:solidFill>
                  <a:srgbClr val="FF6600"/>
                </a:solidFill>
                <a:latin typeface="Century Gothic"/>
                <a:cs typeface="Century Gothic"/>
              </a:rPr>
              <a:t>17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/59 </a:t>
            </a:r>
            <a:r>
              <a:rPr lang="en-US" sz="2800" dirty="0" smtClean="0">
                <a:solidFill>
                  <a:srgbClr val="4A452A"/>
                </a:solidFill>
                <a:latin typeface="Century Gothic"/>
                <a:cs typeface="Century Gothic"/>
              </a:rPr>
              <a:t>or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 2.81x10</a:t>
            </a:r>
            <a:r>
              <a:rPr lang="en-US" sz="2800" baseline="30000" dirty="0" smtClean="0">
                <a:solidFill>
                  <a:srgbClr val="FF6600"/>
                </a:solidFill>
                <a:latin typeface="Century Gothic"/>
                <a:cs typeface="Century Gothic"/>
              </a:rPr>
              <a:t>14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rPr>
              <a:t>/48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solidFill>
                <a:schemeClr val="bg1">
                  <a:lumMod val="65000"/>
                </a:schemeClr>
              </a:solidFill>
              <a:latin typeface="Century Gothic"/>
              <a:cs typeface="Century Gothic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Proportion wise if IPv4 is big as a golf ball IPv6 is big as the sun</a:t>
            </a:r>
          </a:p>
        </p:txBody>
      </p:sp>
      <p:pic>
        <p:nvPicPr>
          <p:cNvPr id="9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37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8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76" y="1700808"/>
            <a:ext cx="1079500" cy="245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76" y="1700808"/>
            <a:ext cx="1079500" cy="2451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6376" y="2708920"/>
            <a:ext cx="8933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IPv4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34" y="2852936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IPv6</a:t>
            </a:r>
            <a:endParaRPr lang="en-US" sz="3200" dirty="0">
              <a:solidFill>
                <a:srgbClr val="FF66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71806" y="2060848"/>
            <a:ext cx="3816424" cy="1296144"/>
            <a:chOff x="2555776" y="1988840"/>
            <a:chExt cx="3816424" cy="1296144"/>
          </a:xfrm>
        </p:grpSpPr>
        <p:sp>
          <p:nvSpPr>
            <p:cNvPr id="16" name="Left-Right Arrow 15"/>
            <p:cNvSpPr/>
            <p:nvPr/>
          </p:nvSpPr>
          <p:spPr>
            <a:xfrm>
              <a:off x="2555776" y="2420888"/>
              <a:ext cx="3816424" cy="504056"/>
            </a:xfrm>
            <a:prstGeom prst="leftRight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3563888" y="1988840"/>
              <a:ext cx="1800200" cy="1296144"/>
            </a:xfrm>
            <a:prstGeom prst="mathMultiply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691686" y="5858108"/>
            <a:ext cx="5390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6600"/>
                </a:solidFill>
              </a:rPr>
              <a:t>IPv6</a:t>
            </a:r>
            <a:r>
              <a:rPr lang="en-US" sz="2800" dirty="0">
                <a:solidFill>
                  <a:prstClr val="black"/>
                </a:solidFill>
              </a:rPr>
              <a:t> and </a:t>
            </a:r>
            <a:r>
              <a:rPr lang="en-US" sz="2800" dirty="0">
                <a:solidFill>
                  <a:srgbClr val="FF6600"/>
                </a:solidFill>
              </a:rPr>
              <a:t>IPv4</a:t>
            </a:r>
            <a:r>
              <a:rPr lang="en-US" sz="2800" dirty="0">
                <a:solidFill>
                  <a:prstClr val="black"/>
                </a:solidFill>
              </a:rPr>
              <a:t> are not </a:t>
            </a:r>
            <a:r>
              <a:rPr lang="en-US" sz="2800" dirty="0">
                <a:solidFill>
                  <a:prstClr val="black"/>
                </a:solidFill>
                <a:latin typeface="Corisande-Regular" charset="0"/>
                <a:ea typeface="ヒラギノ角ゴ ProN W3" charset="0"/>
              </a:rPr>
              <a:t>Incompatible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8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38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2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9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876" y="1700808"/>
            <a:ext cx="1079500" cy="245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76" y="1700808"/>
            <a:ext cx="1079500" cy="2451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6376" y="2708920"/>
            <a:ext cx="8933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IPv4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34" y="2852936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IPv6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3888" y="3645024"/>
            <a:ext cx="2160240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92424" y="4221088"/>
            <a:ext cx="1675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Translator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43808" y="2204878"/>
            <a:ext cx="3679934" cy="1912487"/>
            <a:chOff x="2578426" y="3532737"/>
            <a:chExt cx="3620965" cy="2363739"/>
          </a:xfrm>
        </p:grpSpPr>
        <p:sp>
          <p:nvSpPr>
            <p:cNvPr id="18" name="Left-Right Arrow 17"/>
            <p:cNvSpPr/>
            <p:nvPr/>
          </p:nvSpPr>
          <p:spPr>
            <a:xfrm rot="2764904">
              <a:off x="1829481" y="4284192"/>
              <a:ext cx="2361229" cy="863339"/>
            </a:xfrm>
            <a:prstGeom prst="leftRightArrow">
              <a:avLst/>
            </a:prstGeom>
            <a:solidFill>
              <a:srgbClr val="8EB4E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-Right Arrow 18"/>
            <p:cNvSpPr/>
            <p:nvPr/>
          </p:nvSpPr>
          <p:spPr>
            <a:xfrm rot="7983542">
              <a:off x="4633953" y="4305574"/>
              <a:ext cx="2338276" cy="792601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8949948">
              <a:off x="5393021" y="4278282"/>
              <a:ext cx="791906" cy="64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IPv4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712525">
              <a:off x="2354752" y="4512628"/>
              <a:ext cx="1440160" cy="51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IPv6</a:t>
              </a:r>
              <a:endParaRPr lang="en-US" sz="2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7367" y="5144546"/>
            <a:ext cx="7233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Translation</a:t>
            </a:r>
            <a:r>
              <a:rPr lang="en-US" sz="2800" dirty="0" smtClean="0"/>
              <a:t> will: </a:t>
            </a:r>
            <a:br>
              <a:rPr lang="en-US" sz="2800" dirty="0" smtClean="0"/>
            </a:br>
            <a:r>
              <a:rPr lang="en-US" sz="2800" dirty="0" smtClean="0"/>
              <a:t>1) Add extra cost and equipment to the network</a:t>
            </a:r>
            <a:br>
              <a:rPr lang="en-US" sz="2800" dirty="0" smtClean="0"/>
            </a:br>
            <a:r>
              <a:rPr lang="en-US" sz="2800" dirty="0" smtClean="0"/>
              <a:t>2) Break the communication</a:t>
            </a:r>
            <a:endParaRPr lang="en-US" sz="2800" dirty="0"/>
          </a:p>
        </p:txBody>
      </p:sp>
      <p:pic>
        <p:nvPicPr>
          <p:cNvPr id="22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39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6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6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54186" cap="flat" cmpd="sng">
            <a:solidFill>
              <a:srgbClr val="DDD9C3"/>
            </a:solidFill>
            <a:prstDash val="solid"/>
            <a:round/>
            <a:headEnd/>
            <a:tailEnd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>
                <a:latin typeface="Calibri" charset="0"/>
              </a:rPr>
              <a:t>Content</a:t>
            </a:r>
            <a:endParaRPr lang="en-US" sz="5400" dirty="0">
              <a:latin typeface="Calibri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40777" y="1792288"/>
            <a:ext cx="7362092" cy="4137956"/>
          </a:xfrm>
          <a:solidFill>
            <a:schemeClr val="bg1">
              <a:lumMod val="95000"/>
            </a:schemeClr>
          </a:solidFill>
          <a:ln>
            <a:solidFill>
              <a:srgbClr val="1F497D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fr-FR" sz="2800" dirty="0" smtClean="0"/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/>
              <a:t>What </a:t>
            </a:r>
            <a:r>
              <a:rPr lang="en-US" sz="2800" dirty="0"/>
              <a:t>is the </a:t>
            </a:r>
            <a:r>
              <a:rPr lang="en-US" sz="2800" dirty="0" smtClean="0"/>
              <a:t>Internet?</a:t>
            </a:r>
          </a:p>
          <a:p>
            <a:pPr marL="1587" indent="0" algn="just" eaLnBrk="1" fontAlgn="auto" hangingPunct="1">
              <a:spcAft>
                <a:spcPts val="0"/>
              </a:spcAft>
              <a:buSzPct val="130000"/>
              <a:buNone/>
              <a:defRPr/>
            </a:pPr>
            <a:endParaRPr lang="en-US" sz="1100" dirty="0" smtClean="0">
              <a:ea typeface="ヒラギノ角ゴ ProN W3" charset="0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ea typeface="ヒラギノ角ゴ ProN W3" charset="0"/>
                <a:sym typeface="Arial Bold" charset="0"/>
              </a:rPr>
              <a:t>What </a:t>
            </a:r>
            <a:r>
              <a:rPr lang="en-US" sz="2800" dirty="0">
                <a:ea typeface="ヒラギノ角ゴ ProN W3" charset="0"/>
                <a:sym typeface="Arial Bold" charset="0"/>
              </a:rPr>
              <a:t>is an IP address</a:t>
            </a:r>
            <a:r>
              <a:rPr lang="en-US" sz="2800" dirty="0" smtClean="0">
                <a:ea typeface="ヒラギノ角ゴ ProN W3" charset="0"/>
                <a:sym typeface="Arial Bold" charset="0"/>
              </a:rPr>
              <a:t>?</a:t>
            </a:r>
          </a:p>
          <a:p>
            <a:pPr marL="1587" indent="0" algn="just" eaLnBrk="1" fontAlgn="auto" hangingPunct="1">
              <a:spcAft>
                <a:spcPts val="0"/>
              </a:spcAft>
              <a:buSzPct val="130000"/>
              <a:buNone/>
              <a:defRPr/>
            </a:pPr>
            <a:endParaRPr lang="en-US" sz="1100" dirty="0" smtClean="0">
              <a:solidFill>
                <a:srgbClr val="000000"/>
              </a:solidFill>
              <a:ea typeface="ヒラギノ角ゴ ProN W3" charset="0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solidFill>
                  <a:srgbClr val="000000"/>
                </a:solidFill>
                <a:ea typeface="ヒラギノ角ゴ ProN W3" charset="0"/>
                <a:sym typeface="Arial Bold" charset="0"/>
              </a:rPr>
              <a:t>What are Internet Resources?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1100" dirty="0" smtClean="0">
              <a:solidFill>
                <a:srgbClr val="000000"/>
              </a:solidFill>
              <a:ea typeface="ヒラギノ角ゴ ProN W3" charset="0"/>
              <a:sym typeface="Arial Bold" charset="0"/>
            </a:endParaRP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ea typeface="ヒラギノ角ゴ ProN W3" charset="0"/>
                <a:sym typeface="Arial Bold" charset="0"/>
              </a:rPr>
              <a:t>What IPv4?</a:t>
            </a: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ea typeface="ヒラギノ角ゴ ProN W3" charset="0"/>
                <a:sym typeface="Arial Bold" charset="0"/>
              </a:rPr>
              <a:t>What is IPv6?</a:t>
            </a: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ea typeface="ヒラギノ角ゴ ProN W3" charset="0"/>
                <a:sym typeface="Arial Bold" charset="0"/>
              </a:rPr>
              <a:t>What is an ASN?</a:t>
            </a:r>
            <a:endParaRPr lang="en-US" sz="2400" dirty="0">
              <a:solidFill>
                <a:srgbClr val="000000"/>
              </a:solidFill>
              <a:ea typeface="ヒラギノ角ゴ ProN W6" charset="0"/>
              <a:sym typeface="Arial Bold" charset="0"/>
            </a:endParaRPr>
          </a:p>
          <a:p>
            <a:pPr marL="333375" indent="-331788" algn="just" eaLnBrk="1" fontAlgn="auto" hangingPunct="1">
              <a:spcAft>
                <a:spcPts val="0"/>
              </a:spcAft>
              <a:buSzPct val="130000"/>
              <a:buFont typeface="Wingdings" charset="0"/>
              <a:buChar char="§"/>
              <a:defRPr/>
            </a:pPr>
            <a:endParaRPr lang="fr-FR" sz="2800" dirty="0" smtClean="0">
              <a:latin typeface="Arial"/>
              <a:cs typeface="Arial"/>
            </a:endParaRP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33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45" y="1700808"/>
            <a:ext cx="1079500" cy="245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38" y="1700808"/>
            <a:ext cx="1079500" cy="2451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3374" y="4365104"/>
            <a:ext cx="8933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IPv4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96" y="2852936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IPv6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893034" y="2670739"/>
            <a:ext cx="1266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IPv4</a:t>
            </a:r>
            <a:br>
              <a:rPr lang="en-US" sz="3200" dirty="0" smtClean="0"/>
            </a:br>
            <a:r>
              <a:rPr lang="en-US" sz="3200" dirty="0" smtClean="0"/>
              <a:t>&amp; IPv6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90" y="2562076"/>
            <a:ext cx="1079500" cy="2451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66" y="3284984"/>
            <a:ext cx="1079500" cy="2451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61876" y="4797152"/>
            <a:ext cx="12660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IPv4</a:t>
            </a:r>
            <a:br>
              <a:rPr lang="en-US" sz="3200" dirty="0" smtClean="0"/>
            </a:br>
            <a:r>
              <a:rPr lang="en-US" sz="3200" dirty="0" smtClean="0"/>
              <a:t>&amp; IPv6</a:t>
            </a:r>
            <a:endParaRPr lang="en-US" sz="3200" dirty="0"/>
          </a:p>
        </p:txBody>
      </p:sp>
      <p:sp>
        <p:nvSpPr>
          <p:cNvPr id="21" name="Left-Right Arrow 20"/>
          <p:cNvSpPr/>
          <p:nvPr/>
        </p:nvSpPr>
        <p:spPr>
          <a:xfrm rot="10800000">
            <a:off x="2815167" y="1772829"/>
            <a:ext cx="3231013" cy="792601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17306" y="1844824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IPv6</a:t>
            </a:r>
            <a:endParaRPr lang="en-US" sz="3200" dirty="0"/>
          </a:p>
        </p:txBody>
      </p:sp>
      <p:sp>
        <p:nvSpPr>
          <p:cNvPr id="24" name="Left-Right Arrow 23"/>
          <p:cNvSpPr/>
          <p:nvPr/>
        </p:nvSpPr>
        <p:spPr>
          <a:xfrm rot="10800000">
            <a:off x="3810000" y="2564917"/>
            <a:ext cx="2850232" cy="792601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58360" y="2636912"/>
            <a:ext cx="1152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IPv4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899592" y="60932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Dual Stacking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29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0" y="647542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6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40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2" name="Rectangle 9"/>
          <p:cNvSpPr>
            <a:spLocks noGrp="1" noChangeArrowheads="1"/>
          </p:cNvSpPr>
          <p:nvPr>
            <p:ph type="title"/>
          </p:nvPr>
        </p:nvSpPr>
        <p:spPr>
          <a:xfrm>
            <a:off x="1565143" y="-127741"/>
            <a:ext cx="6481763" cy="1374775"/>
          </a:xfrm>
        </p:spPr>
        <p:txBody>
          <a:bodyPr rIns="132080"/>
          <a:lstStyle/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Proposed Technical Solutions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32" name="Left-Right Arrow 31"/>
          <p:cNvSpPr/>
          <p:nvPr/>
        </p:nvSpPr>
        <p:spPr>
          <a:xfrm rot="10800000">
            <a:off x="5047424" y="3390968"/>
            <a:ext cx="2338276" cy="792601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47715" y="3492698"/>
            <a:ext cx="22526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IPv4 or IPv6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35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3" y="1988840"/>
            <a:ext cx="7200279" cy="16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6" y="2161600"/>
            <a:ext cx="871296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 smtClean="0"/>
              <a:t>IPv6 For Managers</a:t>
            </a:r>
          </a:p>
          <a:p>
            <a:pPr algn="ctr"/>
            <a:endParaRPr lang="en-US" sz="1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7704" y="3501008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FF6600"/>
                </a:solidFill>
              </a:rPr>
              <a:t>A non-technical track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46" y="446585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Module # </a:t>
            </a:r>
            <a:r>
              <a:rPr lang="en-US" sz="3200" dirty="0"/>
              <a:t>4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IPv4 Address Exhaustion Implications</a:t>
            </a:r>
          </a:p>
          <a:p>
            <a:pPr algn="ctr"/>
            <a:r>
              <a:rPr lang="en-US" sz="3200" dirty="0" smtClean="0"/>
              <a:t> </a:t>
            </a:r>
            <a:endParaRPr lang="en-US" sz="1000" dirty="0" smtClean="0"/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0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47549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41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9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54186" cap="flat" cmpd="sng">
            <a:solidFill>
              <a:srgbClr val="DDD9C3"/>
            </a:solidFill>
            <a:prstDash val="solid"/>
            <a:round/>
            <a:headEnd/>
            <a:tailEnd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 smtClean="0">
                <a:latin typeface="Calibri" charset="0"/>
              </a:rPr>
              <a:t>Content</a:t>
            </a:r>
            <a:endParaRPr lang="en-US" sz="5400" dirty="0">
              <a:latin typeface="Calibri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40777" y="2617788"/>
            <a:ext cx="7362092" cy="2737379"/>
          </a:xfrm>
          <a:solidFill>
            <a:schemeClr val="bg1">
              <a:lumMod val="95000"/>
            </a:schemeClr>
          </a:solidFill>
          <a:ln>
            <a:solidFill>
              <a:srgbClr val="1F497D"/>
            </a:solidFill>
          </a:ln>
        </p:spPr>
        <p:txBody>
          <a:bodyPr rtlCol="0">
            <a:normAutofit/>
          </a:bodyPr>
          <a:lstStyle/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IPv4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Address Exhaustion Implications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1100" dirty="0" smtClean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Arial Bold" charset="0"/>
            </a:endParaRP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Globally </a:t>
            </a: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egionally</a:t>
            </a:r>
          </a:p>
          <a:p>
            <a:pPr marL="858837" lvl="1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Nationally</a:t>
            </a:r>
            <a:endParaRPr lang="en-US" sz="2400" dirty="0">
              <a:solidFill>
                <a:srgbClr val="000000"/>
              </a:solidFill>
              <a:latin typeface="Arial"/>
              <a:ea typeface="ヒラギノ角ゴ ProN W6" charset="0"/>
              <a:cs typeface="Arial"/>
              <a:sym typeface="Arial Bold" charset="0"/>
            </a:endParaRPr>
          </a:p>
          <a:p>
            <a:pPr marL="333375" indent="-331788" algn="just" eaLnBrk="1" fontAlgn="auto" hangingPunct="1">
              <a:spcAft>
                <a:spcPts val="0"/>
              </a:spcAft>
              <a:buSzPct val="130000"/>
              <a:buFont typeface="Wingdings" charset="0"/>
              <a:buChar char="§"/>
              <a:defRPr/>
            </a:pPr>
            <a:endParaRPr lang="fr-FR" sz="2800" dirty="0" smtClean="0">
              <a:latin typeface="Arial"/>
              <a:cs typeface="Arial"/>
            </a:endParaRP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42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11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23528" y="2594377"/>
            <a:ext cx="8424936" cy="338437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>
                <a:latin typeface="Corisande-Regular" charset="0"/>
                <a:ea typeface="ヒラギノ角ゴ ProN W3" charset="0"/>
              </a:rPr>
              <a:t>Microsoft paid </a:t>
            </a:r>
            <a:r>
              <a:rPr lang="en-US" dirty="0">
                <a:latin typeface="Corisande-Regular" charset="0"/>
                <a:ea typeface="ヒラギノ角ゴ ProN W3" charset="0"/>
              </a:rPr>
              <a:t>Nortel </a:t>
            </a:r>
            <a:r>
              <a:rPr lang="en-US" dirty="0" smtClean="0">
                <a:latin typeface="Corisande-Regular" charset="0"/>
                <a:ea typeface="ヒラギノ角ゴ ProN W3" charset="0"/>
              </a:rPr>
              <a:t>Networks 7.5 Million USD for 666,624 </a:t>
            </a:r>
            <a:r>
              <a:rPr lang="en-US" dirty="0" smtClean="0">
                <a:solidFill>
                  <a:srgbClr val="FF6600"/>
                </a:solidFill>
                <a:latin typeface="Corisande-Regular" charset="0"/>
                <a:ea typeface="ヒラギノ角ゴ ProN W3" charset="0"/>
              </a:rPr>
              <a:t>LEGACY</a:t>
            </a:r>
            <a:r>
              <a:rPr lang="en-US" dirty="0" smtClean="0">
                <a:latin typeface="Corisande-Regular" charset="0"/>
                <a:ea typeface="ヒラギノ角ゴ ProN W3" charset="0"/>
              </a:rPr>
              <a:t> IPv4 addresses</a:t>
            </a:r>
          </a:p>
          <a:p>
            <a:pPr algn="just"/>
            <a:endParaRPr lang="en-US" dirty="0">
              <a:latin typeface="Corisande-Regular" charset="0"/>
              <a:ea typeface="ヒラギノ角ゴ ProN W3" charset="0"/>
            </a:endParaRPr>
          </a:p>
          <a:p>
            <a:pPr algn="just"/>
            <a:r>
              <a:rPr lang="en-US" dirty="0">
                <a:latin typeface="Corisande-Regular" charset="0"/>
                <a:ea typeface="ヒラギノ角ゴ ProN W3" charset="0"/>
              </a:rPr>
              <a:t>That’s $11.25 per IPv4 address</a:t>
            </a:r>
          </a:p>
        </p:txBody>
      </p:sp>
      <p:pic>
        <p:nvPicPr>
          <p:cNvPr id="10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647544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43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372" y="154587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Globally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5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v4 on Sale at Craigs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6"/>
          <a:stretch>
            <a:fillRect/>
          </a:stretch>
        </p:blipFill>
        <p:spPr bwMode="auto">
          <a:xfrm>
            <a:off x="535950" y="2261120"/>
            <a:ext cx="851245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0" y="647544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44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372" y="154587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Globally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7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4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2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2532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0ADA9F74-5AC2-5744-8C3F-C42ECA13135B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559778" y="2494506"/>
            <a:ext cx="7928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entury Gothic" charset="0"/>
                <a:cs typeface="Century Gothic" charset="0"/>
              </a:rPr>
              <a:t>Topics that can not be discussed without mentioning </a:t>
            </a:r>
            <a:r>
              <a:rPr lang="en-US" sz="2000" b="1" dirty="0">
                <a:solidFill>
                  <a:srgbClr val="FF6600"/>
                </a:solidFill>
                <a:latin typeface="Century Gothic" charset="0"/>
                <a:cs typeface="Century Gothic" charset="0"/>
              </a:rPr>
              <a:t>IPv6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3567" y="2943269"/>
            <a:ext cx="716410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1) Interconnection, infrastructure &amp; rural areas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US" sz="1100" dirty="0"/>
          </a:p>
          <a:p>
            <a:pPr>
              <a:defRPr/>
            </a:pPr>
            <a:r>
              <a:rPr lang="en-US" sz="2000" dirty="0"/>
              <a:t>2) Cyber security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000" dirty="0"/>
              <a:t>3) E – Anything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000" dirty="0"/>
              <a:t>4) Analog to digital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000" dirty="0"/>
              <a:t>5) Convergence &amp; mobile Internet networks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000" dirty="0"/>
              <a:t>6) Content and </a:t>
            </a:r>
            <a:r>
              <a:rPr lang="en-US" sz="2000" dirty="0" err="1" smtClean="0"/>
              <a:t>ccTLDs</a:t>
            </a:r>
            <a:r>
              <a:rPr lang="en-US" sz="2000" dirty="0" smtClean="0"/>
              <a:t> growth</a:t>
            </a:r>
            <a:endParaRPr lang="en-US" sz="2000" dirty="0"/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000" dirty="0"/>
              <a:t>7) Research and </a:t>
            </a:r>
            <a:r>
              <a:rPr lang="en-US" sz="2000" dirty="0" smtClean="0"/>
              <a:t>Innovation </a:t>
            </a:r>
            <a:endParaRPr lang="en-US" sz="2000" dirty="0"/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000" dirty="0"/>
              <a:t>8) Internet governance and critical Internet resources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694" y="1143703"/>
            <a:ext cx="5659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Nationally: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r>
              <a:rPr lang="en-US" sz="3600" u="sng" dirty="0" smtClean="0">
                <a:solidFill>
                  <a:srgbClr val="FF6600"/>
                </a:solidFill>
              </a:rPr>
              <a:t>Governments and Regulators 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15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5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4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8916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791F647B-BF8C-E04F-A264-DC676FB08556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46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765754" y="2765972"/>
            <a:ext cx="74680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entury Gothic" charset="0"/>
                <a:cs typeface="Century Gothic" charset="0"/>
              </a:rPr>
              <a:t>Law enforcement agencies have warned about other problems relating to IPv4 address exhaustion, including greater use of carrier-grade Network Address Translation, or CGN, which would entail that  Internet providers will have to keep accurate records of every port number assigned to each user.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701" y="1143703"/>
            <a:ext cx="4278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Nationally: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r>
              <a:rPr lang="en-US" sz="3600" u="sng" dirty="0" smtClean="0">
                <a:solidFill>
                  <a:srgbClr val="FF6600"/>
                </a:solidFill>
              </a:rPr>
              <a:t>Cyber Security &amp; LEAs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16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5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4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8916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791F647B-BF8C-E04F-A264-DC676FB08556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47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086" y="2750096"/>
            <a:ext cx="87804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entury Gothic"/>
                <a:cs typeface="Century Gothic"/>
              </a:rPr>
              <a:t>Accurate IPv6 record-keeping does more than help law enforcement. </a:t>
            </a:r>
          </a:p>
          <a:p>
            <a:pPr>
              <a:defRPr/>
            </a:pPr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entury Gothic"/>
                <a:cs typeface="Century Gothic"/>
              </a:rPr>
              <a:t> It's useful for combating abuse. </a:t>
            </a:r>
          </a:p>
          <a:p>
            <a:pPr>
              <a:defRPr/>
            </a:pPr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entury Gothic"/>
                <a:cs typeface="Century Gothic"/>
              </a:rPr>
              <a:t>It's useful for anti-spam measures. </a:t>
            </a:r>
          </a:p>
          <a:p>
            <a:pPr>
              <a:defRPr/>
            </a:pPr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entury Gothic"/>
                <a:cs typeface="Century Gothic"/>
              </a:rPr>
              <a:t>It's useful for figuring out what's going on with distributed denial of service attacks.</a:t>
            </a:r>
          </a:p>
          <a:p>
            <a:pPr>
              <a:defRPr/>
            </a:pPr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latin typeface="Century Gothic"/>
                <a:cs typeface="Century Gothic"/>
              </a:rPr>
              <a:t>It's useful for civil litigants.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701" y="1143703"/>
            <a:ext cx="4278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Nationally: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r>
              <a:rPr lang="en-US" sz="3600" u="sng" dirty="0" smtClean="0">
                <a:solidFill>
                  <a:srgbClr val="FF6600"/>
                </a:solidFill>
              </a:rPr>
              <a:t>Cyber Security &amp; LEAs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23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52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40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994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80E3D8C6-AFED-FC40-825F-EEBC62A109D4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48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868980" y="2636331"/>
            <a:ext cx="82750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ea typeface="ヒラギノ角ゴ ProN W3" charset="0"/>
                <a:cs typeface="Arial"/>
              </a:rPr>
              <a:t>Telecoms, Service Providers, organizations doing business on the Internet, need to be able to:</a:t>
            </a:r>
          </a:p>
          <a:p>
            <a:endParaRPr lang="en-US" sz="2000" dirty="0">
              <a:latin typeface="Arial"/>
              <a:ea typeface="ヒラギノ角ゴ ProN W3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ea typeface="ヒラギノ角ゴ ProN W3" charset="0"/>
                <a:cs typeface="Arial"/>
              </a:rPr>
              <a:t>S</a:t>
            </a:r>
            <a:r>
              <a:rPr lang="en-US" sz="2000" dirty="0" smtClean="0">
                <a:latin typeface="Arial"/>
                <a:ea typeface="ヒラギノ角ゴ ProN W3" charset="0"/>
                <a:cs typeface="Arial"/>
              </a:rPr>
              <a:t>cale their networks; more clients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Arial"/>
              <a:ea typeface="ヒラギノ角ゴ ProN W3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</a:rPr>
              <a:t>Support a large mobile workforce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ea typeface="ヒラギノ角ゴ ProN W3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</a:rPr>
              <a:t>Support large multiple sites</a:t>
            </a:r>
          </a:p>
          <a:p>
            <a:endParaRPr lang="en-US" sz="2000" dirty="0" smtClean="0">
              <a:latin typeface="Arial"/>
              <a:ea typeface="ヒラギノ角ゴ ProN W3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ea typeface="ヒラギノ角ゴ ProN W3" charset="0"/>
                <a:cs typeface="Arial"/>
              </a:rPr>
              <a:t>Ensure your content and information will be reached by more viewers</a:t>
            </a:r>
          </a:p>
          <a:p>
            <a:endParaRPr lang="en-US" sz="2000" dirty="0">
              <a:latin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694" y="1143703"/>
            <a:ext cx="2804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Nationally: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r>
              <a:rPr lang="en-US" sz="3600" u="sng" dirty="0" smtClean="0">
                <a:solidFill>
                  <a:srgbClr val="FF6600"/>
                </a:solidFill>
              </a:rPr>
              <a:t>Private Sector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21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52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40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3994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80E3D8C6-AFED-FC40-825F-EEBC62A109D4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49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868987" y="2636323"/>
            <a:ext cx="744708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  <a:latin typeface="Century Gothic" charset="0"/>
                <a:cs typeface="Century Gothic" charset="0"/>
              </a:rPr>
              <a:t>Smart Phones and Network Aware Devices</a:t>
            </a:r>
          </a:p>
          <a:p>
            <a:endParaRPr lang="en-US" sz="2000" dirty="0">
              <a:solidFill>
                <a:srgbClr val="FFA645"/>
              </a:solidFill>
              <a:latin typeface="Century Gothic" charset="0"/>
              <a:cs typeface="Century Gothic" charset="0"/>
            </a:endParaRPr>
          </a:p>
          <a:p>
            <a:r>
              <a:rPr lang="en-US" sz="2000" dirty="0">
                <a:latin typeface="Century Gothic" charset="0"/>
                <a:cs typeface="Century Gothic" charset="0"/>
              </a:rPr>
              <a:t>Africa has made a revolutionary leap from paper mail to instant messaging.</a:t>
            </a:r>
          </a:p>
          <a:p>
            <a:endParaRPr lang="en-US" sz="2000" dirty="0">
              <a:latin typeface="Century Gothic" charset="0"/>
              <a:cs typeface="Century Gothic" charset="0"/>
            </a:endParaRPr>
          </a:p>
          <a:p>
            <a:r>
              <a:rPr lang="en-US" sz="2000" dirty="0">
                <a:latin typeface="Century Gothic" charset="0"/>
                <a:cs typeface="Century Gothic" charset="0"/>
              </a:rPr>
              <a:t>Network aware devices such as video game consoles, TVs and smart home equipment.</a:t>
            </a:r>
          </a:p>
          <a:p>
            <a:endParaRPr lang="en-US" sz="2000" dirty="0">
              <a:latin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rgbClr val="FF6600"/>
                </a:solidFill>
                <a:latin typeface="Century Gothic" charset="0"/>
                <a:cs typeface="Century Gothic" charset="0"/>
              </a:rPr>
              <a:t>Virtualization and cloud computing.</a:t>
            </a:r>
          </a:p>
          <a:p>
            <a:endParaRPr lang="en-US" sz="2000" b="1" dirty="0">
              <a:solidFill>
                <a:srgbClr val="FFA645"/>
              </a:solidFill>
              <a:latin typeface="Century Gothic" charset="0"/>
              <a:cs typeface="Century Gothic" charset="0"/>
            </a:endParaRPr>
          </a:p>
          <a:p>
            <a:r>
              <a:rPr lang="en-US" sz="2000" dirty="0">
                <a:latin typeface="Century Gothic" charset="0"/>
                <a:cs typeface="Century Gothic" charset="0"/>
              </a:rPr>
              <a:t>For each physical machine there can be many virtual hosts, each requiring a unique IP address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694" y="1143703"/>
            <a:ext cx="314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Nationally: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r>
              <a:rPr lang="en-US" sz="3600" u="sng" dirty="0">
                <a:solidFill>
                  <a:srgbClr val="FF6600"/>
                </a:solidFill>
              </a:rPr>
              <a:t>M</a:t>
            </a:r>
            <a:r>
              <a:rPr lang="en-US" sz="3600" u="sng" dirty="0" smtClean="0">
                <a:solidFill>
                  <a:srgbClr val="FF6600"/>
                </a:solidFill>
              </a:rPr>
              <a:t>obile Internet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99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uterNe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49" y="1484784"/>
            <a:ext cx="5407279" cy="43377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1520" y="5733338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Devices and Terminals interconnect forming a</a:t>
            </a:r>
            <a:br>
              <a:rPr lang="en-US" sz="2800" dirty="0" smtClean="0">
                <a:latin typeface="Century Gothic"/>
                <a:cs typeface="Century Gothic"/>
              </a:rPr>
            </a:b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NETWORK</a:t>
            </a:r>
            <a:endParaRPr lang="en-US" sz="2800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0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647549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2456743" y="-164351"/>
            <a:ext cx="6481763" cy="1374775"/>
          </a:xfrm>
        </p:spPr>
        <p:txBody>
          <a:bodyPr rIns="132080"/>
          <a:lstStyle/>
          <a:p>
            <a:pPr indent="0"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the Internet?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9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5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3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40963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540F1AB8-693C-3D41-B127-B1F37BAF5A98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50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40964" name="Picture 7" descr="LT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7" y="4232300"/>
            <a:ext cx="257321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573939" y="2548486"/>
            <a:ext cx="77093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entury Gothic" charset="0"/>
                <a:cs typeface="Century Gothic" charset="0"/>
              </a:rPr>
              <a:t>•IP address amount in LTE is about 20-40 times of that in 2G/3G</a:t>
            </a:r>
          </a:p>
          <a:p>
            <a:pPr eaLnBrk="1" hangingPunct="1"/>
            <a:endParaRPr lang="en-US" sz="2000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US" sz="2000" dirty="0">
                <a:latin typeface="Century Gothic" charset="0"/>
                <a:cs typeface="Century Gothic" charset="0"/>
              </a:rPr>
              <a:t>•LTE is always-on, which means whenever the terminal turns on no matter whether a service will be used or not, IP addresses should be assigned to the terminal.</a:t>
            </a:r>
          </a:p>
          <a:p>
            <a:pPr eaLnBrk="1" hangingPunct="1"/>
            <a:endParaRPr lang="en-US" sz="2000" dirty="0">
              <a:latin typeface="Century Gothic" charset="0"/>
              <a:cs typeface="Century Gothic" charset="0"/>
            </a:endParaRPr>
          </a:p>
          <a:p>
            <a:pPr eaLnBrk="1" hangingPunct="1"/>
            <a:r>
              <a:rPr lang="en-US" sz="2000" dirty="0">
                <a:latin typeface="Century Gothic" charset="0"/>
                <a:cs typeface="Century Gothic" charset="0"/>
              </a:rPr>
              <a:t>•Multiple APNs is needed for LTE. Multiple IP addressed should be assigned to one LTE device</a:t>
            </a:r>
          </a:p>
          <a:p>
            <a:pPr eaLnBrk="1" hangingPunct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694" y="1143703"/>
            <a:ext cx="314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Nationally: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r>
              <a:rPr lang="en-US" sz="3600" u="sng" dirty="0">
                <a:solidFill>
                  <a:srgbClr val="FF6600"/>
                </a:solidFill>
              </a:rPr>
              <a:t>M</a:t>
            </a:r>
            <a:r>
              <a:rPr lang="en-US" sz="3600" u="sng" dirty="0" smtClean="0">
                <a:solidFill>
                  <a:srgbClr val="FF6600"/>
                </a:solidFill>
              </a:rPr>
              <a:t>obile Internet</a:t>
            </a:r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892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4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3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41987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CAECAEB3-53F4-9848-86B4-4682600C2312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51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682218" y="2636336"/>
            <a:ext cx="7737231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200">
                <a:latin typeface="Century Gothic" charset="0"/>
                <a:cs typeface="Century Gothic" charset="0"/>
              </a:rPr>
              <a:t>Specialized Internet service provider dedicated to supporting the needs of the research and education communities within a country.</a:t>
            </a:r>
          </a:p>
        </p:txBody>
      </p:sp>
      <p:sp>
        <p:nvSpPr>
          <p:cNvPr id="41991" name="Rectangle 12"/>
          <p:cNvSpPr>
            <a:spLocks noChangeArrowheads="1"/>
          </p:cNvSpPr>
          <p:nvPr/>
        </p:nvSpPr>
        <p:spPr bwMode="auto">
          <a:xfrm>
            <a:off x="703396" y="4105275"/>
            <a:ext cx="784713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200" dirty="0">
                <a:latin typeface="Century Gothic" charset="0"/>
                <a:cs typeface="Century Gothic" charset="0"/>
              </a:rPr>
              <a:t>With thousands of online students and researchers, NRENs are the ideal places to start implementing and testing new Internet protocols (IPv6) and architectures (Cloud Computing).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694" y="1143703"/>
            <a:ext cx="7973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Nationally: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r>
              <a:rPr lang="en-US" sz="3000" u="sng" dirty="0" smtClean="0">
                <a:solidFill>
                  <a:srgbClr val="FF6600"/>
                </a:solidFill>
              </a:rPr>
              <a:t>National Research &amp; Education Networks (NRENs)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69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4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3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41987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CAECAEB3-53F4-9848-86B4-4682600C2312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52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682218" y="2636322"/>
            <a:ext cx="7737231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200" dirty="0" smtClean="0">
                <a:latin typeface="Century Gothic" charset="0"/>
                <a:cs typeface="Century Gothic" charset="0"/>
              </a:rPr>
              <a:t>The Internet of Things (Innovation):</a:t>
            </a:r>
          </a:p>
          <a:p>
            <a:pPr algn="just"/>
            <a:endParaRPr lang="en-US" sz="2200" dirty="0" smtClean="0">
              <a:latin typeface="Century Gothic" charset="0"/>
              <a:cs typeface="Century Gothic" charset="0"/>
            </a:endParaRPr>
          </a:p>
          <a:p>
            <a:pPr algn="just"/>
            <a:r>
              <a:rPr lang="en-US" sz="2200" dirty="0" smtClean="0">
                <a:latin typeface="Century Gothic" charset="0"/>
                <a:cs typeface="Century Gothic" charset="0"/>
              </a:rPr>
              <a:t>This includes things such as central heating, cars, lighting, power distribution, temperature and other environmental sensors, clothes and even fast moving consumer goods packaging.</a:t>
            </a:r>
          </a:p>
          <a:p>
            <a:pPr algn="just"/>
            <a:endParaRPr lang="en-US" sz="2200" dirty="0">
              <a:latin typeface="Century Gothic" charset="0"/>
              <a:cs typeface="Century Gothic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94" y="1143703"/>
            <a:ext cx="7973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FF6600"/>
                </a:solidFill>
              </a:rPr>
              <a:t>Nationally:</a:t>
            </a:r>
            <a:br>
              <a:rPr lang="en-US" sz="3600" u="sng" dirty="0" smtClean="0">
                <a:solidFill>
                  <a:srgbClr val="FF6600"/>
                </a:solidFill>
              </a:rPr>
            </a:br>
            <a:r>
              <a:rPr lang="en-US" sz="3000" u="sng" dirty="0" smtClean="0">
                <a:solidFill>
                  <a:srgbClr val="FF6600"/>
                </a:solidFill>
              </a:rPr>
              <a:t>National Research &amp; Education Networks (NRENs)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title"/>
          </p:nvPr>
        </p:nvSpPr>
        <p:spPr>
          <a:xfrm>
            <a:off x="1725776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are the implications</a:t>
            </a:r>
            <a:b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of IPv4 exhaustion?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73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53" y="1988840"/>
            <a:ext cx="7200279" cy="160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6" y="2161600"/>
            <a:ext cx="871296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 smtClean="0"/>
              <a:t>IPv6 For Managers</a:t>
            </a:r>
          </a:p>
          <a:p>
            <a:pPr algn="ctr"/>
            <a:endParaRPr lang="en-US" sz="1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7704" y="3501008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smtClean="0">
                <a:solidFill>
                  <a:srgbClr val="FF6600"/>
                </a:solidFill>
              </a:rPr>
              <a:t>A non-technical track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46" y="446585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Module # 5</a:t>
            </a:r>
            <a:br>
              <a:rPr lang="en-US" sz="3200" dirty="0" smtClean="0"/>
            </a:br>
            <a:r>
              <a:rPr lang="en-US" sz="3200" dirty="0" smtClean="0"/>
              <a:t>Planning for IPv6</a:t>
            </a:r>
          </a:p>
          <a:p>
            <a:pPr algn="ctr"/>
            <a:r>
              <a:rPr lang="en-US" sz="3200" dirty="0" smtClean="0"/>
              <a:t> </a:t>
            </a:r>
            <a:endParaRPr lang="en-US" sz="1000" dirty="0" smtClean="0"/>
          </a:p>
        </p:txBody>
      </p:sp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08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475496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53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6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54186" cap="flat" cmpd="sng">
            <a:solidFill>
              <a:srgbClr val="DDD9C3"/>
            </a:solidFill>
            <a:prstDash val="solid"/>
            <a:round/>
            <a:headEnd/>
            <a:tailEnd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 smtClean="0">
                <a:latin typeface="Calibri" charset="0"/>
              </a:rPr>
              <a:t>Content</a:t>
            </a:r>
            <a:endParaRPr lang="en-US" sz="5400" dirty="0">
              <a:latin typeface="Calibri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40777" y="2638968"/>
            <a:ext cx="7362092" cy="2398699"/>
          </a:xfrm>
          <a:solidFill>
            <a:schemeClr val="bg1">
              <a:lumMod val="95000"/>
            </a:schemeClr>
          </a:solidFill>
          <a:ln>
            <a:solidFill>
              <a:srgbClr val="1F497D"/>
            </a:solidFill>
          </a:ln>
        </p:spPr>
        <p:txBody>
          <a:bodyPr rtlCol="0">
            <a:normAutofit/>
          </a:bodyPr>
          <a:lstStyle/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What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do I need to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consider 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for IPv6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?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11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Arial Bold" charset="0"/>
              </a:rPr>
              <a:t>Planning steps </a:t>
            </a:r>
            <a:endParaRPr lang="en-US" sz="2400" dirty="0">
              <a:solidFill>
                <a:srgbClr val="000000"/>
              </a:solidFill>
              <a:latin typeface="Arial"/>
              <a:ea typeface="ヒラギノ角ゴ ProN W6" charset="0"/>
              <a:cs typeface="Arial"/>
              <a:sym typeface="Arial Bold" charset="0"/>
            </a:endParaRPr>
          </a:p>
          <a:p>
            <a:pPr marL="333375" indent="-331788" algn="just" eaLnBrk="1" fontAlgn="auto" hangingPunct="1">
              <a:spcAft>
                <a:spcPts val="0"/>
              </a:spcAft>
              <a:buSzPct val="130000"/>
              <a:buFont typeface="Wingdings" charset="0"/>
              <a:buChar char="§"/>
              <a:defRPr/>
            </a:pPr>
            <a:endParaRPr lang="fr-FR" sz="2800" dirty="0" smtClean="0">
              <a:latin typeface="Arial"/>
              <a:cs typeface="Arial"/>
            </a:endParaRP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54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72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0" y="647542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3" name="Rectangle 5"/>
          <p:cNvSpPr>
            <a:spLocks/>
          </p:cNvSpPr>
          <p:nvPr/>
        </p:nvSpPr>
        <p:spPr bwMode="auto">
          <a:xfrm>
            <a:off x="5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0" y="6475425"/>
            <a:ext cx="661988" cy="1587"/>
          </a:xfrm>
          <a:prstGeom prst="line">
            <a:avLst/>
          </a:prstGeom>
          <a:noFill/>
          <a:ln w="25400" cap="flat">
            <a:solidFill>
              <a:srgbClr val="948A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4200158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6" name="Rectangle 9"/>
          <p:cNvSpPr txBox="1">
            <a:spLocks noChangeArrowheads="1"/>
          </p:cNvSpPr>
          <p:nvPr/>
        </p:nvSpPr>
        <p:spPr bwMode="auto">
          <a:xfrm>
            <a:off x="1339614" y="-71714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do I need to </a:t>
            </a:r>
            <a:b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consider for IPv6 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>
            <a:off x="0" y="6475425"/>
            <a:ext cx="661988" cy="1587"/>
          </a:xfrm>
          <a:prstGeom prst="line">
            <a:avLst/>
          </a:prstGeom>
          <a:noFill/>
          <a:ln w="25400" cap="flat">
            <a:solidFill>
              <a:srgbClr val="948A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4200158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pic>
        <p:nvPicPr>
          <p:cNvPr id="66" name="Picture 65" descr="Screen shot 2012-03-02 at 11.2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84313"/>
            <a:ext cx="9540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Screen shot 2012-03-02 at 11.38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87"/>
            <a:ext cx="12239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Screen shot 2012-03-02 at 11.41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10810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Screen shot 2012-03-02 at 11.47.0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75"/>
            <a:ext cx="10810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Cloud 69"/>
          <p:cNvSpPr/>
          <p:nvPr/>
        </p:nvSpPr>
        <p:spPr bwMode="auto">
          <a:xfrm>
            <a:off x="2700338" y="5084775"/>
            <a:ext cx="1008062" cy="720725"/>
          </a:xfrm>
          <a:prstGeom prst="cloud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ea typeface="ヒラギノ角ゴ ProN W3" charset="-128"/>
                <a:cs typeface="ヒラギノ角ゴ ProN W3" charset="-128"/>
              </a:rPr>
              <a:t>ISP</a:t>
            </a:r>
          </a:p>
        </p:txBody>
      </p:sp>
      <p:pic>
        <p:nvPicPr>
          <p:cNvPr id="71" name="Picture 70" descr="Screen shot 2012-03-02 at 11.59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6" y="1412875"/>
            <a:ext cx="10890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Left-Right Arrow 71"/>
          <p:cNvSpPr/>
          <p:nvPr/>
        </p:nvSpPr>
        <p:spPr bwMode="auto">
          <a:xfrm>
            <a:off x="1908181" y="1557341"/>
            <a:ext cx="6119813" cy="503237"/>
          </a:xfrm>
          <a:prstGeom prst="left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ヒラギノ角ゴ ProN W3" charset="-128"/>
              <a:cs typeface="ヒラギノ角ゴ ProN W3" charset="-128"/>
            </a:endParaRPr>
          </a:p>
        </p:txBody>
      </p:sp>
      <p:pic>
        <p:nvPicPr>
          <p:cNvPr id="73" name="Picture 72" descr="Screen shot 2012-03-03 at 1.01.1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976938"/>
            <a:ext cx="15160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939804" y="2565400"/>
            <a:ext cx="752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/>
              <a:t>Apps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42984" y="3492500"/>
            <a:ext cx="488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/>
              <a:t>OS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23523" y="4292612"/>
            <a:ext cx="1959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/>
            <a:r>
              <a:rPr lang="en-US" sz="1800"/>
              <a:t>Internet devices </a:t>
            </a:r>
            <a:br>
              <a:rPr lang="en-US" sz="1800"/>
            </a:br>
            <a:r>
              <a:rPr lang="en-US" sz="1800"/>
              <a:t>(CPEs)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67848" y="5159387"/>
            <a:ext cx="1915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/>
            <a:r>
              <a:rPr lang="en-US" sz="1800"/>
              <a:t>Internet Service </a:t>
            </a:r>
            <a:br>
              <a:rPr lang="en-US" sz="1800"/>
            </a:br>
            <a:r>
              <a:rPr lang="en-US" sz="1800"/>
              <a:t>Providers (ISPs)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906470" y="6165850"/>
            <a:ext cx="107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/>
              <a:t>Content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854455" y="2420949"/>
            <a:ext cx="46751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dirty="0"/>
              <a:t>Almost the same at </a:t>
            </a:r>
            <a:r>
              <a:rPr lang="en-US" sz="1800" b="1" dirty="0">
                <a:solidFill>
                  <a:srgbClr val="FF6600"/>
                </a:solidFill>
              </a:rPr>
              <a:t>80%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 (Skype &amp; </a:t>
            </a:r>
            <a:r>
              <a:rPr lang="en-US" sz="1800" b="1" dirty="0" err="1">
                <a:solidFill>
                  <a:schemeClr val="tx1"/>
                </a:solidFill>
              </a:rPr>
              <a:t>FaceTime</a:t>
            </a:r>
            <a:r>
              <a:rPr lang="en-US" sz="1800" b="1" dirty="0">
                <a:solidFill>
                  <a:schemeClr val="tx1"/>
                </a:solidFill>
              </a:rPr>
              <a:t> still not v6 ready)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995744" y="3429004"/>
            <a:ext cx="4074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dirty="0"/>
              <a:t>Almost the same </a:t>
            </a:r>
            <a:r>
              <a:rPr lang="en-US" sz="1800" b="1" dirty="0">
                <a:solidFill>
                  <a:srgbClr val="FF6600"/>
                </a:solidFill>
              </a:rPr>
              <a:t>90%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/>
              <a:t>(Microsoft supports XP till 2014)</a:t>
            </a:r>
            <a:endParaRPr lang="en-US" sz="1800" dirty="0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851281" y="4437075"/>
            <a:ext cx="5444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dirty="0"/>
              <a:t>Almost </a:t>
            </a:r>
            <a:r>
              <a:rPr lang="en-US" sz="1800" b="1" dirty="0">
                <a:solidFill>
                  <a:srgbClr val="FF6600"/>
                </a:solidFill>
              </a:rPr>
              <a:t>20% 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 err="1">
                <a:solidFill>
                  <a:schemeClr val="tx1"/>
                </a:solidFill>
              </a:rPr>
              <a:t>Dlink</a:t>
            </a:r>
            <a:r>
              <a:rPr lang="en-US" sz="1800" b="1" dirty="0">
                <a:solidFill>
                  <a:schemeClr val="tx1"/>
                </a:solidFill>
              </a:rPr>
              <a:t> and Cisco will enable IPv6 by default)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851275" y="5148274"/>
            <a:ext cx="4903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dirty="0"/>
              <a:t>Almost </a:t>
            </a:r>
            <a:r>
              <a:rPr lang="en-US" sz="1800" b="1" dirty="0">
                <a:solidFill>
                  <a:srgbClr val="FF6600"/>
                </a:solidFill>
              </a:rPr>
              <a:t>10%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(AT&amp;T, KDDI, Free, Comcast and others)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017467" y="5874126"/>
            <a:ext cx="52793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dirty="0"/>
              <a:t>O</a:t>
            </a:r>
            <a:r>
              <a:rPr lang="en-US" sz="1800" dirty="0" smtClean="0"/>
              <a:t>ver </a:t>
            </a:r>
            <a:r>
              <a:rPr lang="en-US" sz="1800" b="1" dirty="0">
                <a:solidFill>
                  <a:srgbClr val="FF6600"/>
                </a:solidFill>
              </a:rPr>
              <a:t>75%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(Top 30 sites that generate more than </a:t>
            </a:r>
            <a:r>
              <a:rPr lang="en-US" sz="1800" b="1" dirty="0">
                <a:solidFill>
                  <a:srgbClr val="FF6600"/>
                </a:solidFill>
              </a:rPr>
              <a:t>75%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of traffic are enabling v6)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427544" y="1628775"/>
            <a:ext cx="1239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/>
              <a:t>Over IPv6</a:t>
            </a:r>
          </a:p>
        </p:txBody>
      </p:sp>
    </p:spTree>
    <p:extLst>
      <p:ext uri="{BB962C8B-B14F-4D97-AF65-F5344CB8AC3E}">
        <p14:creationId xmlns:p14="http://schemas.microsoft.com/office/powerpoint/2010/main" val="278236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0" y="647542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5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56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6" name="Rectangle 9"/>
          <p:cNvSpPr txBox="1">
            <a:spLocks noChangeArrowheads="1"/>
          </p:cNvSpPr>
          <p:nvPr/>
        </p:nvSpPr>
        <p:spPr bwMode="auto">
          <a:xfrm>
            <a:off x="1339614" y="-71714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do I need to </a:t>
            </a:r>
            <a:b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consider for IPv6 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7" name="Picture 1" descr="Screen shot 2012-03-02 at 11.2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84313"/>
            <a:ext cx="9540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3" descr="Screen shot 2012-03-02 at 11.38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87"/>
            <a:ext cx="12239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4" descr="Screen shot 2012-03-02 at 11.41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84538"/>
            <a:ext cx="10810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5" descr="Screen shot 2012-03-02 at 11.47.0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75"/>
            <a:ext cx="10810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loud 30"/>
          <p:cNvSpPr/>
          <p:nvPr/>
        </p:nvSpPr>
        <p:spPr bwMode="auto">
          <a:xfrm>
            <a:off x="2700338" y="5084775"/>
            <a:ext cx="1008062" cy="720725"/>
          </a:xfrm>
          <a:prstGeom prst="cloud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ea typeface="ヒラギノ角ゴ ProN W3" charset="-128"/>
                <a:cs typeface="ヒラギノ角ゴ ProN W3" charset="-128"/>
              </a:rPr>
              <a:t>ISP</a:t>
            </a:r>
          </a:p>
        </p:txBody>
      </p:sp>
      <p:pic>
        <p:nvPicPr>
          <p:cNvPr id="32" name="Picture 14" descr="Screen shot 2012-03-02 at 11.59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6" y="1412875"/>
            <a:ext cx="10890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eft-Right Arrow 32"/>
          <p:cNvSpPr/>
          <p:nvPr/>
        </p:nvSpPr>
        <p:spPr bwMode="auto">
          <a:xfrm>
            <a:off x="1908181" y="1557341"/>
            <a:ext cx="6119813" cy="503237"/>
          </a:xfrm>
          <a:prstGeom prst="left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pic>
        <p:nvPicPr>
          <p:cNvPr id="34" name="Picture 15" descr="Screen shot 2012-03-03 at 1.01.1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976938"/>
            <a:ext cx="15160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28"/>
          <p:cNvSpPr txBox="1">
            <a:spLocks noChangeArrowheads="1"/>
          </p:cNvSpPr>
          <p:nvPr/>
        </p:nvSpPr>
        <p:spPr bwMode="auto">
          <a:xfrm>
            <a:off x="939804" y="2565400"/>
            <a:ext cx="752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/>
              <a:t>Apps</a:t>
            </a:r>
          </a:p>
        </p:txBody>
      </p:sp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1042984" y="3492500"/>
            <a:ext cx="488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/>
              <a:t>OS</a:t>
            </a:r>
          </a:p>
        </p:txBody>
      </p:sp>
      <p:sp>
        <p:nvSpPr>
          <p:cNvPr id="37" name="TextBox 14335"/>
          <p:cNvSpPr txBox="1">
            <a:spLocks noChangeArrowheads="1"/>
          </p:cNvSpPr>
          <p:nvPr/>
        </p:nvSpPr>
        <p:spPr bwMode="auto">
          <a:xfrm>
            <a:off x="323523" y="4292612"/>
            <a:ext cx="1959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/>
            <a:r>
              <a:rPr lang="en-US" sz="1800"/>
              <a:t>Internet devices </a:t>
            </a:r>
            <a:br>
              <a:rPr lang="en-US" sz="1800"/>
            </a:br>
            <a:r>
              <a:rPr lang="en-US" sz="1800"/>
              <a:t>(CPEs)</a:t>
            </a:r>
          </a:p>
        </p:txBody>
      </p:sp>
      <p:sp>
        <p:nvSpPr>
          <p:cNvPr id="38" name="TextBox 14337"/>
          <p:cNvSpPr txBox="1">
            <a:spLocks noChangeArrowheads="1"/>
          </p:cNvSpPr>
          <p:nvPr/>
        </p:nvSpPr>
        <p:spPr bwMode="auto">
          <a:xfrm>
            <a:off x="467848" y="5159387"/>
            <a:ext cx="1915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/>
            <a:r>
              <a:rPr lang="en-US" sz="1800"/>
              <a:t>Internet Service </a:t>
            </a:r>
            <a:br>
              <a:rPr lang="en-US" sz="1800"/>
            </a:br>
            <a:r>
              <a:rPr lang="en-US" sz="1800"/>
              <a:t>Providers (ISPs)</a:t>
            </a:r>
          </a:p>
        </p:txBody>
      </p:sp>
      <p:sp>
        <p:nvSpPr>
          <p:cNvPr id="39" name="TextBox 14340"/>
          <p:cNvSpPr txBox="1">
            <a:spLocks noChangeArrowheads="1"/>
          </p:cNvSpPr>
          <p:nvPr/>
        </p:nvSpPr>
        <p:spPr bwMode="auto">
          <a:xfrm>
            <a:off x="906470" y="6165850"/>
            <a:ext cx="107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/>
              <a:t>Content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64245" y="2349512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6600"/>
                </a:solidFill>
              </a:rPr>
              <a:t>80%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35682" y="3430588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6600"/>
                </a:solidFill>
              </a:rPr>
              <a:t>90%</a:t>
            </a:r>
            <a:br>
              <a:rPr lang="en-US" sz="1800" b="1" dirty="0">
                <a:solidFill>
                  <a:srgbClr val="FF6600"/>
                </a:solidFill>
              </a:rPr>
            </a:b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35682" y="4365637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6600"/>
                </a:solidFill>
              </a:rPr>
              <a:t>20%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108706" y="5075249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6600"/>
                </a:solidFill>
              </a:rPr>
              <a:t>10%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132521" y="5951549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6600"/>
                </a:solidFill>
              </a:rPr>
              <a:t>75%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5" name="Picture 44" descr="Screen shot 2012-03-03 at 1.44.36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9" y="2133612"/>
            <a:ext cx="8477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Screen shot 2012-03-03 at 1.44.36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31" y="3213101"/>
            <a:ext cx="847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Screen shot 2012-03-03 at 1.44.36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6" y="5589588"/>
            <a:ext cx="8477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Screen shot 2012-03-03 at 1.44.4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6" y="4797437"/>
            <a:ext cx="7985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creen shot 2012-03-03 at 1.44.4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8" y="4005263"/>
            <a:ext cx="800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4427544" y="1628775"/>
            <a:ext cx="1239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/>
              <a:t>Over IPv6</a:t>
            </a:r>
          </a:p>
        </p:txBody>
      </p:sp>
    </p:spTree>
    <p:extLst>
      <p:ext uri="{BB962C8B-B14F-4D97-AF65-F5344CB8AC3E}">
        <p14:creationId xmlns:p14="http://schemas.microsoft.com/office/powerpoint/2010/main" val="211042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0" y="647542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5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57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6" name="Rectangle 9"/>
          <p:cNvSpPr txBox="1">
            <a:spLocks noChangeArrowheads="1"/>
          </p:cNvSpPr>
          <p:nvPr/>
        </p:nvSpPr>
        <p:spPr bwMode="auto">
          <a:xfrm>
            <a:off x="1339614" y="-71714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do I need to </a:t>
            </a:r>
            <a:b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consider for IPv6 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57" name="Picture 1" descr="Screen shot 2012-03-02 at 11.2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484313"/>
            <a:ext cx="9540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5" descr="Screen shot 2012-03-02 at 11.47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75"/>
            <a:ext cx="10810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Cloud 58"/>
          <p:cNvSpPr/>
          <p:nvPr/>
        </p:nvSpPr>
        <p:spPr bwMode="auto">
          <a:xfrm>
            <a:off x="2700338" y="5084775"/>
            <a:ext cx="1008062" cy="720725"/>
          </a:xfrm>
          <a:prstGeom prst="cloud">
            <a:avLst/>
          </a:prstGeom>
          <a:solidFill>
            <a:srgbClr val="4F81B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ea typeface="ヒラギノ角ゴ ProN W3" charset="-128"/>
                <a:cs typeface="ヒラギノ角ゴ ProN W3" charset="-128"/>
              </a:rPr>
              <a:t>ISP</a:t>
            </a:r>
          </a:p>
        </p:txBody>
      </p:sp>
      <p:pic>
        <p:nvPicPr>
          <p:cNvPr id="60" name="Picture 14" descr="Screen shot 2012-03-02 at 11.59.0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6" y="1412875"/>
            <a:ext cx="10890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Left-Right Arrow 60"/>
          <p:cNvSpPr/>
          <p:nvPr/>
        </p:nvSpPr>
        <p:spPr bwMode="auto">
          <a:xfrm>
            <a:off x="1908181" y="1557341"/>
            <a:ext cx="6119813" cy="503237"/>
          </a:xfrm>
          <a:prstGeom prst="left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62" name="TextBox 14335"/>
          <p:cNvSpPr txBox="1">
            <a:spLocks noChangeArrowheads="1"/>
          </p:cNvSpPr>
          <p:nvPr/>
        </p:nvSpPr>
        <p:spPr bwMode="auto">
          <a:xfrm>
            <a:off x="323523" y="4292612"/>
            <a:ext cx="19596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/>
            <a:r>
              <a:rPr lang="en-US" sz="1800"/>
              <a:t>Internet devices </a:t>
            </a:r>
            <a:br>
              <a:rPr lang="en-US" sz="1800"/>
            </a:br>
            <a:r>
              <a:rPr lang="en-US" sz="1800"/>
              <a:t>(CPEs)</a:t>
            </a:r>
          </a:p>
        </p:txBody>
      </p:sp>
      <p:sp>
        <p:nvSpPr>
          <p:cNvPr id="63" name="TextBox 14337"/>
          <p:cNvSpPr txBox="1">
            <a:spLocks noChangeArrowheads="1"/>
          </p:cNvSpPr>
          <p:nvPr/>
        </p:nvSpPr>
        <p:spPr bwMode="auto">
          <a:xfrm>
            <a:off x="467848" y="5159387"/>
            <a:ext cx="1915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/>
            <a:r>
              <a:rPr lang="en-US" sz="1800"/>
              <a:t>Internet Service </a:t>
            </a:r>
            <a:br>
              <a:rPr lang="en-US" sz="1800"/>
            </a:br>
            <a:r>
              <a:rPr lang="en-US" sz="1800"/>
              <a:t>Providers (ISPs)</a:t>
            </a:r>
          </a:p>
        </p:txBody>
      </p:sp>
      <p:sp>
        <p:nvSpPr>
          <p:cNvPr id="64" name="TextBox 72"/>
          <p:cNvSpPr txBox="1">
            <a:spLocks noChangeArrowheads="1"/>
          </p:cNvSpPr>
          <p:nvPr/>
        </p:nvSpPr>
        <p:spPr bwMode="auto">
          <a:xfrm>
            <a:off x="6035682" y="4365637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6600"/>
                </a:solidFill>
              </a:rPr>
              <a:t>2</a:t>
            </a:r>
            <a:r>
              <a:rPr lang="en-US" sz="1800" b="1" dirty="0" smtClean="0">
                <a:solidFill>
                  <a:srgbClr val="FF6600"/>
                </a:solidFill>
              </a:rPr>
              <a:t>0</a:t>
            </a:r>
            <a:r>
              <a:rPr lang="en-US" sz="1800" b="1" dirty="0">
                <a:solidFill>
                  <a:srgbClr val="FF6600"/>
                </a:solidFill>
              </a:rPr>
              <a:t>%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br>
              <a:rPr lang="en-US" sz="1800" b="1" dirty="0">
                <a:solidFill>
                  <a:srgbClr val="FF0000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5" name="TextBox 73"/>
          <p:cNvSpPr txBox="1">
            <a:spLocks noChangeArrowheads="1"/>
          </p:cNvSpPr>
          <p:nvPr/>
        </p:nvSpPr>
        <p:spPr bwMode="auto">
          <a:xfrm>
            <a:off x="6108706" y="5075249"/>
            <a:ext cx="67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6600"/>
                </a:solidFill>
              </a:rPr>
              <a:t>10%</a:t>
            </a:r>
            <a:br>
              <a:rPr lang="en-US" sz="1800" b="1" dirty="0">
                <a:solidFill>
                  <a:srgbClr val="FF6600"/>
                </a:solidFill>
              </a:rPr>
            </a:br>
            <a:endParaRPr lang="en-US" sz="1800" b="1" dirty="0">
              <a:solidFill>
                <a:srgbClr val="FF6600"/>
              </a:solidFill>
            </a:endParaRPr>
          </a:p>
        </p:txBody>
      </p:sp>
      <p:pic>
        <p:nvPicPr>
          <p:cNvPr id="66" name="Picture 19" descr="Screen shot 2012-03-03 at 1.44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6" y="4797437"/>
            <a:ext cx="7985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3" descr="Screen shot 2012-03-03 at 1.44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8" y="4005263"/>
            <a:ext cx="800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 bwMode="auto">
          <a:xfrm>
            <a:off x="395291" y="4005263"/>
            <a:ext cx="7561262" cy="1871662"/>
          </a:xfrm>
          <a:prstGeom prst="rect">
            <a:avLst/>
          </a:prstGeom>
          <a:noFill/>
          <a:ln w="76200" cmpd="sng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ヒラギノ角ゴ ProN W3" charset="-128"/>
              <a:cs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31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0" y="647542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5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58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6" name="Rectangle 9"/>
          <p:cNvSpPr txBox="1">
            <a:spLocks noChangeArrowheads="1"/>
          </p:cNvSpPr>
          <p:nvPr/>
        </p:nvSpPr>
        <p:spPr bwMode="auto">
          <a:xfrm>
            <a:off x="1339614" y="-71714"/>
            <a:ext cx="64817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Planning steps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1881" y="1914786"/>
            <a:ext cx="9399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entury Gothic"/>
                <a:cs typeface="Century Gothic"/>
              </a:rPr>
              <a:t>Education and </a:t>
            </a:r>
            <a:r>
              <a:rPr lang="en-US" sz="2000" dirty="0" smtClean="0">
                <a:latin typeface="Century Gothic"/>
                <a:cs typeface="Century Gothic"/>
              </a:rPr>
              <a:t>training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5757" y="2517574"/>
            <a:ext cx="9399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2. Begin </a:t>
            </a:r>
            <a:r>
              <a:rPr lang="en-US" sz="2000" dirty="0">
                <a:latin typeface="Century Gothic"/>
                <a:cs typeface="Century Gothic"/>
              </a:rPr>
              <a:t>internal communications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6104" y="3735124"/>
            <a:ext cx="8619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4</a:t>
            </a:r>
            <a:r>
              <a:rPr lang="en-US" sz="2000" dirty="0" smtClean="0">
                <a:latin typeface="Century Gothic"/>
                <a:cs typeface="Century Gothic"/>
              </a:rPr>
              <a:t>. Review </a:t>
            </a:r>
            <a:r>
              <a:rPr lang="en-US" sz="2000" dirty="0">
                <a:latin typeface="Century Gothic"/>
                <a:cs typeface="Century Gothic"/>
              </a:rPr>
              <a:t>of the appropriate technical options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6155" y="4261750"/>
            <a:ext cx="9399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5</a:t>
            </a:r>
            <a:r>
              <a:rPr lang="en-US" sz="2000" dirty="0" smtClean="0">
                <a:latin typeface="Century Gothic"/>
                <a:cs typeface="Century Gothic"/>
              </a:rPr>
              <a:t>. Selection </a:t>
            </a:r>
            <a:r>
              <a:rPr lang="en-US" sz="2000" dirty="0">
                <a:latin typeface="Century Gothic"/>
                <a:cs typeface="Century Gothic"/>
              </a:rPr>
              <a:t>of the technical approach and corresponding </a:t>
            </a:r>
            <a:r>
              <a:rPr lang="en-US" sz="2000" dirty="0" smtClean="0">
                <a:latin typeface="Century Gothic"/>
                <a:cs typeface="Century Gothic"/>
              </a:rPr>
              <a:t/>
            </a:r>
            <a:br>
              <a:rPr lang="en-US" sz="2000" dirty="0" smtClean="0">
                <a:latin typeface="Century Gothic"/>
                <a:cs typeface="Century Gothic"/>
              </a:rPr>
            </a:br>
            <a:r>
              <a:rPr lang="en-US" sz="2000" dirty="0" smtClean="0">
                <a:latin typeface="Century Gothic"/>
                <a:cs typeface="Century Gothic"/>
              </a:rPr>
              <a:t>security </a:t>
            </a:r>
            <a:r>
              <a:rPr lang="en-US" sz="2000" dirty="0">
                <a:latin typeface="Century Gothic"/>
                <a:cs typeface="Century Gothic"/>
              </a:rPr>
              <a:t>policy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6155" y="5166632"/>
            <a:ext cx="9399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6</a:t>
            </a:r>
            <a:r>
              <a:rPr lang="en-US" sz="2000" dirty="0" smtClean="0">
                <a:latin typeface="Century Gothic"/>
                <a:cs typeface="Century Gothic"/>
              </a:rPr>
              <a:t>. Development of the project proposal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821" y="3093314"/>
            <a:ext cx="9399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/>
                <a:cs typeface="Century Gothic"/>
              </a:rPr>
              <a:t>3</a:t>
            </a:r>
            <a:r>
              <a:rPr lang="en-US" sz="2000" dirty="0" smtClean="0">
                <a:latin typeface="Century Gothic"/>
                <a:cs typeface="Century Gothic"/>
              </a:rPr>
              <a:t>. Survey (hard / soft) ware equipment in production 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059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3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647542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4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59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5" name="Picture 4" descr="Screen shot 2012-10-22 at 12.18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8" y="1450980"/>
            <a:ext cx="8000250" cy="50784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0946" y="209810"/>
            <a:ext cx="4044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Do NOT wait for others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9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1-11-17 at 12.5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1484784"/>
            <a:ext cx="5472608" cy="43204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5733332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These </a:t>
            </a:r>
            <a:r>
              <a:rPr lang="en-US" sz="2800" dirty="0" smtClean="0">
                <a:solidFill>
                  <a:srgbClr val="FF6600"/>
                </a:solidFill>
                <a:latin typeface="Century Gothic"/>
                <a:cs typeface="Century Gothic"/>
              </a:rPr>
              <a:t>NETWORKS</a:t>
            </a:r>
            <a:r>
              <a:rPr lang="en-US" sz="2800" dirty="0" smtClean="0">
                <a:latin typeface="Century Gothic"/>
                <a:cs typeface="Century Gothic"/>
              </a:rPr>
              <a:t> may support different</a:t>
            </a:r>
            <a:br>
              <a:rPr lang="en-US" sz="2800" dirty="0" smtClean="0">
                <a:latin typeface="Century Gothic"/>
                <a:cs typeface="Century Gothic"/>
              </a:rPr>
            </a:br>
            <a:r>
              <a:rPr lang="en-US" sz="2800" dirty="0" smtClean="0">
                <a:latin typeface="Century Gothic"/>
                <a:cs typeface="Century Gothic"/>
              </a:rPr>
              <a:t> devices and technologies</a:t>
            </a:r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0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47548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6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title"/>
          </p:nvPr>
        </p:nvSpPr>
        <p:spPr>
          <a:xfrm>
            <a:off x="2442944" y="-161360"/>
            <a:ext cx="6481763" cy="1374775"/>
          </a:xfrm>
        </p:spPr>
        <p:txBody>
          <a:bodyPr rIns="132080"/>
          <a:lstStyle/>
          <a:p>
            <a:pPr indent="0"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the Internet?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6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2"/>
          <p:cNvSpPr txBox="1">
            <a:spLocks noChangeArrowheads="1"/>
          </p:cNvSpPr>
          <p:nvPr/>
        </p:nvSpPr>
        <p:spPr bwMode="auto">
          <a:xfrm>
            <a:off x="2938097" y="2397125"/>
            <a:ext cx="3657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4000" b="1"/>
              <a:t>Thank you</a:t>
            </a:r>
          </a:p>
          <a:p>
            <a:pPr algn="ctr" eaLnBrk="1" hangingPunct="1"/>
            <a:endParaRPr lang="tr-TR" sz="4000" b="1"/>
          </a:p>
          <a:p>
            <a:pPr algn="ctr" eaLnBrk="1" hangingPunct="1"/>
            <a:r>
              <a:rPr lang="tr-TR" sz="4000" b="1"/>
              <a:t>Merci</a:t>
            </a:r>
          </a:p>
          <a:p>
            <a:pPr algn="ctr" eaLnBrk="1" hangingPunct="1"/>
            <a:endParaRPr lang="tr-TR" sz="4000" b="1"/>
          </a:p>
          <a:p>
            <a:pPr algn="ctr" eaLnBrk="1" hangingPunct="1"/>
            <a:r>
              <a:rPr lang="ar-sa" sz="4400" b="1"/>
              <a:t>شكرا</a:t>
            </a:r>
            <a:endParaRPr lang="tr-TR" sz="4400" b="1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2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47541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0180" name="Rectangle 5"/>
          <p:cNvSpPr>
            <a:spLocks/>
          </p:cNvSpPr>
          <p:nvPr/>
        </p:nvSpPr>
        <p:spPr bwMode="auto">
          <a:xfrm>
            <a:off x="0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807F77E-E222-0D49-820B-043399B78892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60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5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 smtClean="0">
                <a:latin typeface="Calibri" charset="0"/>
              </a:rPr>
              <a:t>The Internet</a:t>
            </a:r>
            <a:endParaRPr lang="en-US" sz="5400" dirty="0">
              <a:latin typeface="Calibri" charset="0"/>
            </a:endParaRPr>
          </a:p>
        </p:txBody>
      </p:sp>
      <p:pic>
        <p:nvPicPr>
          <p:cNvPr id="23556" name="Picture 6" descr="Screen shot 2012-04-25 at 10.45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6" y="1528763"/>
            <a:ext cx="573112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3086" y="5808663"/>
            <a:ext cx="634951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The reality is  </a:t>
            </a:r>
            <a:r>
              <a:rPr lang="en-US" sz="2200" b="1" dirty="0">
                <a:latin typeface="Century Gothic" charset="0"/>
                <a:cs typeface="Century Gothic" charset="0"/>
              </a:rPr>
              <a:t>“</a:t>
            </a:r>
            <a:r>
              <a:rPr lang="en-US" altLang="ja-JP" sz="2200" b="1" dirty="0">
                <a:solidFill>
                  <a:srgbClr val="FF6600"/>
                </a:solidFill>
                <a:latin typeface="Century Gothic" charset="0"/>
                <a:cs typeface="Century Gothic" charset="0"/>
              </a:rPr>
              <a:t>THERE IS NO ONE BIG INTERNET</a:t>
            </a:r>
            <a:r>
              <a:rPr lang="en-US" sz="2200" b="1" dirty="0">
                <a:latin typeface="Century Gothic" charset="0"/>
                <a:cs typeface="Century Gothic" charset="0"/>
              </a:rPr>
              <a:t>”</a:t>
            </a:r>
            <a:r>
              <a:rPr lang="en-US" altLang="ja-JP" sz="2200" b="1" dirty="0">
                <a:latin typeface="Century Gothic" charset="0"/>
                <a:cs typeface="Century Gothic" charset="0"/>
              </a:rPr>
              <a:t> </a:t>
            </a:r>
            <a:endParaRPr lang="en-US" sz="2200" b="1" dirty="0">
              <a:latin typeface="Century Gothic" charset="0"/>
              <a:cs typeface="Century Gothic" charset="0"/>
            </a:endParaRP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5F093CDC-DCA6-B848-A7E5-451B25EEFAE9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7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7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5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 smtClean="0">
                <a:latin typeface="Calibri" charset="0"/>
              </a:rPr>
              <a:t>The Internet</a:t>
            </a:r>
            <a:endParaRPr lang="en-US" sz="5400" dirty="0">
              <a:latin typeface="Calibri" charset="0"/>
            </a:endParaRPr>
          </a:p>
        </p:txBody>
      </p:sp>
      <p:sp>
        <p:nvSpPr>
          <p:cNvPr id="2458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3B4B9AF7-7D81-5847-A2B1-E958D9F3F917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8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1131279" y="5521366"/>
            <a:ext cx="71437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Century Gothic" charset="0"/>
                <a:cs typeface="Century Gothic" charset="0"/>
              </a:rPr>
              <a:t>It is </a:t>
            </a:r>
            <a:r>
              <a:rPr lang="en-US" sz="2000" b="1" dirty="0">
                <a:solidFill>
                  <a:srgbClr val="FF6600"/>
                </a:solidFill>
                <a:latin typeface="Century Gothic" charset="0"/>
                <a:cs typeface="Century Gothic" charset="0"/>
              </a:rPr>
              <a:t>a network of networks </a:t>
            </a:r>
            <a:r>
              <a:rPr lang="en-US" sz="2000" dirty="0">
                <a:latin typeface="Century Gothic" charset="0"/>
                <a:cs typeface="Century Gothic" charset="0"/>
              </a:rPr>
              <a:t>that consists of millions of private, public, academic, business, and government networks, of local to global scope. </a:t>
            </a:r>
          </a:p>
        </p:txBody>
      </p:sp>
      <p:pic>
        <p:nvPicPr>
          <p:cNvPr id="24582" name="Picture 9" descr="Screen shot 2012-04-25 at 10.4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17" y="1524000"/>
            <a:ext cx="6213231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867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2435383" y="-179292"/>
            <a:ext cx="6481763" cy="1374775"/>
          </a:xfrm>
        </p:spPr>
        <p:txBody>
          <a:bodyPr rIns="132080"/>
          <a:lstStyle/>
          <a:p>
            <a:pPr indent="0" algn="l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What is the Internet?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733326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These </a:t>
            </a:r>
            <a:r>
              <a:rPr lang="en-US" sz="2800" dirty="0" smtClean="0">
                <a:solidFill>
                  <a:srgbClr val="FF6600"/>
                </a:solidFill>
              </a:rPr>
              <a:t>NETWORKS</a:t>
            </a:r>
            <a:r>
              <a:rPr lang="en-US" sz="2800" dirty="0" smtClean="0"/>
              <a:t> interconnect forming the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6600"/>
                </a:solidFill>
              </a:rPr>
              <a:t>INTERNET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5" name="Picture 4" descr="ne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20788"/>
            <a:ext cx="5616624" cy="4212468"/>
          </a:xfrm>
          <a:prstGeom prst="rect">
            <a:avLst/>
          </a:prstGeom>
        </p:spPr>
      </p:pic>
      <p:pic>
        <p:nvPicPr>
          <p:cNvPr id="10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9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0" y="647548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9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3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porate-AFRINIC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1737</Words>
  <Application>Microsoft Macintosh PowerPoint</Application>
  <PresentationFormat>On-screen Show (4:3)</PresentationFormat>
  <Paragraphs>441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Coporate-AFRINIC-NEW</vt:lpstr>
      <vt:lpstr>IPv6 For Managers Non-technical track</vt:lpstr>
      <vt:lpstr>Content</vt:lpstr>
      <vt:lpstr>PowerPoint Presentation</vt:lpstr>
      <vt:lpstr>Content</vt:lpstr>
      <vt:lpstr>What is the Internet?</vt:lpstr>
      <vt:lpstr>What is the Internet?</vt:lpstr>
      <vt:lpstr>The Internet</vt:lpstr>
      <vt:lpstr>The Internet</vt:lpstr>
      <vt:lpstr>What is the Internet?</vt:lpstr>
      <vt:lpstr>What is the Internet?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 Internet Resources?</vt:lpstr>
      <vt:lpstr>What is IPv4?</vt:lpstr>
      <vt:lpstr>What is IPv6?</vt:lpstr>
      <vt:lpstr>What is an ASN?</vt:lpstr>
      <vt:lpstr>Number Resources in Summary</vt:lpstr>
      <vt:lpstr>PowerPoint Presentation</vt:lpstr>
      <vt:lpstr>Content</vt:lpstr>
      <vt:lpstr>The Internet</vt:lpstr>
      <vt:lpstr>Internet Resource Management  System </vt:lpstr>
      <vt:lpstr>Internet Resource Management  System </vt:lpstr>
      <vt:lpstr>Internet Resource Management  System </vt:lpstr>
      <vt:lpstr>Internet Resource Management  System </vt:lpstr>
      <vt:lpstr>Internet Resource Management  System </vt:lpstr>
      <vt:lpstr>Internet Resource Management  System </vt:lpstr>
      <vt:lpstr>PowerPoint Presentation</vt:lpstr>
      <vt:lpstr>Content</vt:lpstr>
      <vt:lpstr>Proposed Technical Solutions</vt:lpstr>
      <vt:lpstr>Proposed Technical Solutions</vt:lpstr>
      <vt:lpstr>Proposed Technical Solutions</vt:lpstr>
      <vt:lpstr>Proposed Technical Solutions</vt:lpstr>
      <vt:lpstr>Proposed Technical Solutions</vt:lpstr>
      <vt:lpstr>Proposed Technical Solutions</vt:lpstr>
      <vt:lpstr>Proposed Technical Solutions</vt:lpstr>
      <vt:lpstr>Proposed Technical Solutions</vt:lpstr>
      <vt:lpstr>Proposed Technical Solutions</vt:lpstr>
      <vt:lpstr>PowerPoint Presentation</vt:lpstr>
      <vt:lpstr>Content</vt:lpstr>
      <vt:lpstr>What are the implications  of IPv4 exhaustion?</vt:lpstr>
      <vt:lpstr>What are the implications  of IPv4 exhaustion?</vt:lpstr>
      <vt:lpstr>What are the implications  of IPv4 exhaustion?</vt:lpstr>
      <vt:lpstr>What are the implications  of IPv4 exhaustion?</vt:lpstr>
      <vt:lpstr>What are the implications  of IPv4 exhaustion?</vt:lpstr>
      <vt:lpstr>What are the implications  of IPv4 exhaustion?</vt:lpstr>
      <vt:lpstr>What are the implications  of IPv4 exhaustion?</vt:lpstr>
      <vt:lpstr>What are the implications  of IPv4 exhaustion?</vt:lpstr>
      <vt:lpstr>What are the implications  of IPv4 exhaustion?</vt:lpstr>
      <vt:lpstr>What are the implications  of IPv4 exhaustion?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Pro-ICT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For Managers Non-technical track</dc:title>
  <dc:creator>Hisham Ibrahim</dc:creator>
  <cp:lastModifiedBy>Hisham Ibrahim</cp:lastModifiedBy>
  <cp:revision>47</cp:revision>
  <dcterms:created xsi:type="dcterms:W3CDTF">2012-10-22T14:35:57Z</dcterms:created>
  <dcterms:modified xsi:type="dcterms:W3CDTF">2013-03-04T13:47:33Z</dcterms:modified>
</cp:coreProperties>
</file>