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56"/>
  </p:notesMasterIdLst>
  <p:handoutMasterIdLst>
    <p:handoutMasterId r:id="rId57"/>
  </p:handoutMasterIdLst>
  <p:sldIdLst>
    <p:sldId id="993" r:id="rId2"/>
    <p:sldId id="1008" r:id="rId3"/>
    <p:sldId id="1062" r:id="rId4"/>
    <p:sldId id="1061" r:id="rId5"/>
    <p:sldId id="1009" r:id="rId6"/>
    <p:sldId id="1010" r:id="rId7"/>
    <p:sldId id="1011" r:id="rId8"/>
    <p:sldId id="1012" r:id="rId9"/>
    <p:sldId id="1013" r:id="rId10"/>
    <p:sldId id="1014" r:id="rId11"/>
    <p:sldId id="1015" r:id="rId12"/>
    <p:sldId id="1016" r:id="rId13"/>
    <p:sldId id="1017" r:id="rId14"/>
    <p:sldId id="1018" r:id="rId15"/>
    <p:sldId id="1019" r:id="rId16"/>
    <p:sldId id="1020" r:id="rId17"/>
    <p:sldId id="1021" r:id="rId18"/>
    <p:sldId id="1022" r:id="rId19"/>
    <p:sldId id="1023" r:id="rId20"/>
    <p:sldId id="1024" r:id="rId21"/>
    <p:sldId id="1025" r:id="rId22"/>
    <p:sldId id="1026" r:id="rId23"/>
    <p:sldId id="1027" r:id="rId24"/>
    <p:sldId id="1028" r:id="rId25"/>
    <p:sldId id="1063" r:id="rId26"/>
    <p:sldId id="1029" r:id="rId27"/>
    <p:sldId id="1030" r:id="rId28"/>
    <p:sldId id="1031" r:id="rId29"/>
    <p:sldId id="1032" r:id="rId30"/>
    <p:sldId id="1033" r:id="rId31"/>
    <p:sldId id="1036" r:id="rId32"/>
    <p:sldId id="1037" r:id="rId33"/>
    <p:sldId id="1038" r:id="rId34"/>
    <p:sldId id="1039" r:id="rId35"/>
    <p:sldId id="1040" r:id="rId36"/>
    <p:sldId id="1042" r:id="rId37"/>
    <p:sldId id="1043" r:id="rId38"/>
    <p:sldId id="1044" r:id="rId39"/>
    <p:sldId id="1045" r:id="rId40"/>
    <p:sldId id="1046" r:id="rId41"/>
    <p:sldId id="1047" r:id="rId42"/>
    <p:sldId id="1048" r:id="rId43"/>
    <p:sldId id="1049" r:id="rId44"/>
    <p:sldId id="1050" r:id="rId45"/>
    <p:sldId id="1051" r:id="rId46"/>
    <p:sldId id="1052" r:id="rId47"/>
    <p:sldId id="1053" r:id="rId48"/>
    <p:sldId id="1054" r:id="rId49"/>
    <p:sldId id="1055" r:id="rId50"/>
    <p:sldId id="1056" r:id="rId51"/>
    <p:sldId id="1057" r:id="rId52"/>
    <p:sldId id="1058" r:id="rId53"/>
    <p:sldId id="1059" r:id="rId54"/>
    <p:sldId id="969" r:id="rId55"/>
  </p:sldIdLst>
  <p:sldSz cx="9144000" cy="6858000" type="screen4x3"/>
  <p:notesSz cx="7315200" cy="9601200"/>
  <p:defaultTextStyle>
    <a:defPPr>
      <a:defRPr lang="en-GB"/>
    </a:defPPr>
    <a:lvl1pPr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b="1"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DF57"/>
    <a:srgbClr val="FFCC00"/>
    <a:srgbClr val="669900"/>
    <a:srgbClr val="FF9900"/>
    <a:srgbClr val="269626"/>
    <a:srgbClr val="1F7B1F"/>
    <a:srgbClr val="009900"/>
    <a:srgbClr val="007E00"/>
    <a:srgbClr val="00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284" autoAdjust="0"/>
    <p:restoredTop sz="99281" autoAdjust="0"/>
  </p:normalViewPr>
  <p:slideViewPr>
    <p:cSldViewPr>
      <p:cViewPr>
        <p:scale>
          <a:sx n="90" d="100"/>
          <a:sy n="90" d="100"/>
        </p:scale>
        <p:origin x="-2142" y="-150"/>
      </p:cViewPr>
      <p:guideLst>
        <p:guide orient="horz" pos="2159"/>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7794"/>
    </p:cViewPr>
  </p:sorterViewPr>
  <p:notesViewPr>
    <p:cSldViewPr>
      <p:cViewPr varScale="1">
        <p:scale>
          <a:sx n="43" d="100"/>
          <a:sy n="43" d="100"/>
        </p:scale>
        <p:origin x="-1422"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E2316-7359-4879-9C8F-84A5E1F8BC72}" type="doc">
      <dgm:prSet loTypeId="urn:microsoft.com/office/officeart/2005/8/layout/vList5" loCatId="list" qsTypeId="urn:microsoft.com/office/officeart/2005/8/quickstyle/3d2" qsCatId="3D" csTypeId="urn:microsoft.com/office/officeart/2005/8/colors/accent1_3" csCatId="accent1" phldr="1"/>
      <dgm:spPr/>
      <dgm:t>
        <a:bodyPr/>
        <a:lstStyle/>
        <a:p>
          <a:endParaRPr lang="en-US"/>
        </a:p>
      </dgm:t>
    </dgm:pt>
    <dgm:pt modelId="{21166F36-5C0F-4A11-A78E-6908944CCE6B}">
      <dgm:prSet phldrT="[Text]" custT="1"/>
      <dgm:spPr/>
      <dgm:t>
        <a:bodyPr/>
        <a:lstStyle/>
        <a:p>
          <a:pPr>
            <a:lnSpc>
              <a:spcPct val="100000"/>
            </a:lnSpc>
            <a:spcAft>
              <a:spcPts val="600"/>
            </a:spcAft>
          </a:pPr>
          <a:r>
            <a:rPr lang="en-GB" sz="1600" b="1" dirty="0" smtClean="0"/>
            <a:t>Coherent</a:t>
          </a:r>
          <a:r>
            <a:rPr lang="en-GB" sz="1600" dirty="0" smtClean="0"/>
            <a:t> Transmission to have deep impact on the </a:t>
          </a:r>
          <a:r>
            <a:rPr lang="en-GB" sz="1600" b="1" dirty="0" smtClean="0"/>
            <a:t>Architecture</a:t>
          </a:r>
          <a:r>
            <a:rPr lang="en-GB" sz="1600" dirty="0" smtClean="0"/>
            <a:t> and </a:t>
          </a:r>
          <a:r>
            <a:rPr lang="en-GB" sz="1600" b="1" dirty="0" smtClean="0"/>
            <a:t>Design</a:t>
          </a:r>
          <a:r>
            <a:rPr lang="en-GB" sz="1600" dirty="0" smtClean="0"/>
            <a:t> of DWDM Networks</a:t>
          </a:r>
          <a:endParaRPr lang="en-US" sz="1600" dirty="0"/>
        </a:p>
      </dgm:t>
    </dgm:pt>
    <dgm:pt modelId="{2E6312FE-F64B-4F62-8911-AADA180404E8}" type="parTrans" cxnId="{6804335A-2B19-4D89-BFE7-BBD696C33039}">
      <dgm:prSet/>
      <dgm:spPr/>
      <dgm:t>
        <a:bodyPr/>
        <a:lstStyle/>
        <a:p>
          <a:endParaRPr lang="en-US" sz="1400"/>
        </a:p>
      </dgm:t>
    </dgm:pt>
    <dgm:pt modelId="{4B0295A8-BB4B-4EC5-83A7-E23C41DB3ADB}" type="sibTrans" cxnId="{6804335A-2B19-4D89-BFE7-BBD696C33039}">
      <dgm:prSet/>
      <dgm:spPr/>
      <dgm:t>
        <a:bodyPr/>
        <a:lstStyle/>
        <a:p>
          <a:endParaRPr lang="en-US" sz="1400"/>
        </a:p>
      </dgm:t>
    </dgm:pt>
    <dgm:pt modelId="{76987627-758B-4E48-B14A-2601E0ED1BBA}">
      <dgm:prSet phldrT="[Text]" custT="1"/>
      <dgm:spPr/>
      <dgm:t>
        <a:bodyPr/>
        <a:lstStyle/>
        <a:p>
          <a:pPr>
            <a:lnSpc>
              <a:spcPct val="100000"/>
            </a:lnSpc>
            <a:spcAft>
              <a:spcPts val="300"/>
            </a:spcAft>
          </a:pPr>
          <a:r>
            <a:rPr lang="en-GB" sz="1400" dirty="0" smtClean="0"/>
            <a:t>High Tolerance to CD / </a:t>
          </a:r>
          <a:r>
            <a:rPr lang="en-GB" sz="1400" dirty="0" err="1" smtClean="0"/>
            <a:t>PMD</a:t>
          </a:r>
          <a:r>
            <a:rPr lang="en-GB" sz="1400" dirty="0" smtClean="0"/>
            <a:t>: MAL-less </a:t>
          </a:r>
          <a:r>
            <a:rPr lang="en-GB" sz="1400" dirty="0" err="1" smtClean="0"/>
            <a:t>EDFA</a:t>
          </a:r>
          <a:endParaRPr lang="en-US" sz="1400" dirty="0"/>
        </a:p>
      </dgm:t>
    </dgm:pt>
    <dgm:pt modelId="{5551549A-1DF3-47D8-A3EC-80DFB662119C}" type="parTrans" cxnId="{2FC378D7-BA2B-4A0E-B4CC-AD9A3A4838C5}">
      <dgm:prSet/>
      <dgm:spPr/>
      <dgm:t>
        <a:bodyPr/>
        <a:lstStyle/>
        <a:p>
          <a:endParaRPr lang="en-US" sz="1400"/>
        </a:p>
      </dgm:t>
    </dgm:pt>
    <dgm:pt modelId="{D6B9A051-028A-48AA-B903-E6DC4CB757C8}" type="sibTrans" cxnId="{2FC378D7-BA2B-4A0E-B4CC-AD9A3A4838C5}">
      <dgm:prSet/>
      <dgm:spPr/>
      <dgm:t>
        <a:bodyPr/>
        <a:lstStyle/>
        <a:p>
          <a:endParaRPr lang="en-US" sz="1400"/>
        </a:p>
      </dgm:t>
    </dgm:pt>
    <dgm:pt modelId="{8EBB8D55-F0FF-4882-B4A0-A59BF1CE66B1}">
      <dgm:prSet phldrT="[Text]" custT="1"/>
      <dgm:spPr/>
      <dgm:t>
        <a:bodyPr/>
        <a:lstStyle/>
        <a:p>
          <a:pPr>
            <a:lnSpc>
              <a:spcPct val="100000"/>
            </a:lnSpc>
            <a:spcAft>
              <a:spcPts val="300"/>
            </a:spcAft>
          </a:pPr>
          <a:r>
            <a:rPr lang="en-GB" sz="1400" dirty="0" smtClean="0"/>
            <a:t>Coherent Receiver: No need to filter down to individual channel</a:t>
          </a:r>
          <a:endParaRPr lang="en-US" sz="1400" dirty="0"/>
        </a:p>
      </dgm:t>
    </dgm:pt>
    <dgm:pt modelId="{66626F37-B2C1-445E-A5A6-A079EEB0D06B}" type="parTrans" cxnId="{8C02A2A8-EFED-4830-8728-9B54C7A43747}">
      <dgm:prSet/>
      <dgm:spPr/>
      <dgm:t>
        <a:bodyPr/>
        <a:lstStyle/>
        <a:p>
          <a:endParaRPr lang="en-US" sz="1400"/>
        </a:p>
      </dgm:t>
    </dgm:pt>
    <dgm:pt modelId="{361DEBA1-C9AF-43EB-B2C5-04DF406533F3}" type="sibTrans" cxnId="{8C02A2A8-EFED-4830-8728-9B54C7A43747}">
      <dgm:prSet/>
      <dgm:spPr/>
      <dgm:t>
        <a:bodyPr/>
        <a:lstStyle/>
        <a:p>
          <a:endParaRPr lang="en-US" sz="1400"/>
        </a:p>
      </dgm:t>
    </dgm:pt>
    <dgm:pt modelId="{EC1AC1A9-6F54-4E23-86CC-6C161D9B50D5}">
      <dgm:prSet phldrT="[Text]" custT="1"/>
      <dgm:spPr/>
      <dgm:t>
        <a:bodyPr/>
        <a:lstStyle/>
        <a:p>
          <a:pPr>
            <a:lnSpc>
              <a:spcPct val="100000"/>
            </a:lnSpc>
            <a:spcAft>
              <a:spcPts val="600"/>
            </a:spcAft>
          </a:pPr>
          <a:r>
            <a:rPr lang="en-GB" sz="1600" dirty="0" smtClean="0"/>
            <a:t>Increasing </a:t>
          </a:r>
          <a:r>
            <a:rPr lang="en-GB" sz="1600" b="1" dirty="0" smtClean="0"/>
            <a:t>Number of Degrees</a:t>
          </a:r>
          <a:r>
            <a:rPr lang="en-GB" sz="1600" dirty="0" smtClean="0"/>
            <a:t> / </a:t>
          </a:r>
          <a:r>
            <a:rPr lang="en-GB" sz="1600" b="1" dirty="0" smtClean="0"/>
            <a:t>Flexibility</a:t>
          </a:r>
          <a:r>
            <a:rPr lang="en-GB" sz="1600" dirty="0" smtClean="0"/>
            <a:t> of </a:t>
          </a:r>
          <a:r>
            <a:rPr lang="en-GB" sz="1600" dirty="0" err="1" smtClean="0"/>
            <a:t>ROADM</a:t>
          </a:r>
          <a:r>
            <a:rPr lang="en-GB" sz="1600" dirty="0" smtClean="0"/>
            <a:t> Nodes</a:t>
          </a:r>
          <a:endParaRPr lang="en-US" sz="1600" dirty="0"/>
        </a:p>
      </dgm:t>
    </dgm:pt>
    <dgm:pt modelId="{5636F6F2-C18D-4548-8393-86B86B3C415E}" type="parTrans" cxnId="{ECF0B49E-324C-4414-A710-6B354F39F9F0}">
      <dgm:prSet/>
      <dgm:spPr/>
      <dgm:t>
        <a:bodyPr/>
        <a:lstStyle/>
        <a:p>
          <a:endParaRPr lang="en-US" sz="1400"/>
        </a:p>
      </dgm:t>
    </dgm:pt>
    <dgm:pt modelId="{2AB9A2DA-47AD-452E-A2BB-840371AA6BBF}" type="sibTrans" cxnId="{ECF0B49E-324C-4414-A710-6B354F39F9F0}">
      <dgm:prSet/>
      <dgm:spPr/>
      <dgm:t>
        <a:bodyPr/>
        <a:lstStyle/>
        <a:p>
          <a:endParaRPr lang="en-US" sz="1400"/>
        </a:p>
      </dgm:t>
    </dgm:pt>
    <dgm:pt modelId="{C1054CBB-3E83-4336-9E3E-AFF26BE7A5AD}">
      <dgm:prSet phldrT="[Text]" custT="1"/>
      <dgm:spPr/>
      <dgm:t>
        <a:bodyPr/>
        <a:lstStyle/>
        <a:p>
          <a:pPr>
            <a:lnSpc>
              <a:spcPct val="100000"/>
            </a:lnSpc>
            <a:spcAft>
              <a:spcPts val="300"/>
            </a:spcAft>
          </a:pPr>
          <a:r>
            <a:rPr lang="en-GB" sz="1400" dirty="0" smtClean="0"/>
            <a:t>Growing Number of Degrees to 16 (or more…)</a:t>
          </a:r>
          <a:endParaRPr lang="en-US" sz="1400" dirty="0"/>
        </a:p>
      </dgm:t>
    </dgm:pt>
    <dgm:pt modelId="{8E10DB5A-6829-4F78-A6B4-A9A21AFDB4C7}" type="parTrans" cxnId="{04040E34-0D68-4875-BD51-B627E24F526B}">
      <dgm:prSet/>
      <dgm:spPr/>
      <dgm:t>
        <a:bodyPr/>
        <a:lstStyle/>
        <a:p>
          <a:endParaRPr lang="en-US" sz="1400"/>
        </a:p>
      </dgm:t>
    </dgm:pt>
    <dgm:pt modelId="{20EDF26D-2752-4536-B834-3901B2617A2E}" type="sibTrans" cxnId="{04040E34-0D68-4875-BD51-B627E24F526B}">
      <dgm:prSet/>
      <dgm:spPr/>
      <dgm:t>
        <a:bodyPr/>
        <a:lstStyle/>
        <a:p>
          <a:endParaRPr lang="en-US" sz="1400"/>
        </a:p>
      </dgm:t>
    </dgm:pt>
    <dgm:pt modelId="{18ED6DB0-1286-4C6B-8D08-F2C805D1259B}">
      <dgm:prSet phldrT="[Text]" custT="1"/>
      <dgm:spPr/>
      <dgm:t>
        <a:bodyPr/>
        <a:lstStyle/>
        <a:p>
          <a:pPr>
            <a:lnSpc>
              <a:spcPct val="100000"/>
            </a:lnSpc>
            <a:spcAft>
              <a:spcPts val="600"/>
            </a:spcAft>
          </a:pPr>
          <a:r>
            <a:rPr lang="en-GB" sz="1600" dirty="0" smtClean="0"/>
            <a:t>Extending </a:t>
          </a:r>
          <a:r>
            <a:rPr lang="en-GB" sz="1600" b="1" dirty="0" smtClean="0"/>
            <a:t>Transport Capacity</a:t>
          </a:r>
          <a:endParaRPr lang="en-US" sz="1600" b="1" dirty="0"/>
        </a:p>
      </dgm:t>
    </dgm:pt>
    <dgm:pt modelId="{90A36592-0EE9-4BBD-92ED-C2E0441378DB}" type="parTrans" cxnId="{FD853C5D-4C0D-45A1-8243-794511F5AF5D}">
      <dgm:prSet/>
      <dgm:spPr/>
      <dgm:t>
        <a:bodyPr/>
        <a:lstStyle/>
        <a:p>
          <a:endParaRPr lang="en-US" sz="1400"/>
        </a:p>
      </dgm:t>
    </dgm:pt>
    <dgm:pt modelId="{14C2C1A3-0702-4137-894A-07FACD52B238}" type="sibTrans" cxnId="{FD853C5D-4C0D-45A1-8243-794511F5AF5D}">
      <dgm:prSet/>
      <dgm:spPr/>
      <dgm:t>
        <a:bodyPr/>
        <a:lstStyle/>
        <a:p>
          <a:endParaRPr lang="en-US" sz="1400"/>
        </a:p>
      </dgm:t>
    </dgm:pt>
    <dgm:pt modelId="{99A96603-235E-47E2-A06D-0861C6FE1C54}">
      <dgm:prSet phldrT="[Text]" custT="1"/>
      <dgm:spPr/>
      <dgm:t>
        <a:bodyPr/>
        <a:lstStyle/>
        <a:p>
          <a:pPr>
            <a:lnSpc>
              <a:spcPct val="100000"/>
            </a:lnSpc>
            <a:spcAft>
              <a:spcPts val="300"/>
            </a:spcAft>
          </a:pPr>
          <a:r>
            <a:rPr lang="en-GB" sz="1400" dirty="0" smtClean="0"/>
            <a:t>Support </a:t>
          </a:r>
          <a:r>
            <a:rPr lang="en-GB" sz="1400" dirty="0" err="1" smtClean="0"/>
            <a:t>96Chs</a:t>
          </a:r>
          <a:r>
            <a:rPr lang="en-GB" sz="1400" dirty="0" smtClean="0"/>
            <a:t> </a:t>
          </a:r>
          <a:r>
            <a:rPr lang="en-GB" sz="1400" dirty="0" err="1" smtClean="0"/>
            <a:t>50GHz</a:t>
          </a:r>
          <a:r>
            <a:rPr lang="en-GB" sz="1400" dirty="0" smtClean="0"/>
            <a:t> in C-band</a:t>
          </a:r>
          <a:endParaRPr lang="en-US" sz="1400" dirty="0"/>
        </a:p>
      </dgm:t>
    </dgm:pt>
    <dgm:pt modelId="{60AF3E7B-197A-48D9-AFAD-83CE8800F311}" type="parTrans" cxnId="{71E25298-69CE-4EE2-89A7-199184704565}">
      <dgm:prSet/>
      <dgm:spPr/>
      <dgm:t>
        <a:bodyPr/>
        <a:lstStyle/>
        <a:p>
          <a:endParaRPr lang="en-US" sz="1400"/>
        </a:p>
      </dgm:t>
    </dgm:pt>
    <dgm:pt modelId="{89284815-4BB7-4F25-86AA-F7582B7FBCD2}" type="sibTrans" cxnId="{71E25298-69CE-4EE2-89A7-199184704565}">
      <dgm:prSet/>
      <dgm:spPr/>
      <dgm:t>
        <a:bodyPr/>
        <a:lstStyle/>
        <a:p>
          <a:endParaRPr lang="en-US" sz="1400"/>
        </a:p>
      </dgm:t>
    </dgm:pt>
    <dgm:pt modelId="{76539A74-B422-4D02-BFF3-4CC065F44297}">
      <dgm:prSet phldrT="[Text]" custT="1"/>
      <dgm:spPr/>
      <dgm:t>
        <a:bodyPr/>
        <a:lstStyle/>
        <a:p>
          <a:pPr>
            <a:lnSpc>
              <a:spcPct val="100000"/>
            </a:lnSpc>
            <a:spcAft>
              <a:spcPts val="300"/>
            </a:spcAft>
          </a:pPr>
          <a:r>
            <a:rPr lang="en-GB" sz="1400" dirty="0" smtClean="0"/>
            <a:t>Scale per-wavelength Bit Rate</a:t>
          </a:r>
          <a:endParaRPr lang="en-US" sz="1400" dirty="0"/>
        </a:p>
      </dgm:t>
    </dgm:pt>
    <dgm:pt modelId="{64830B40-154F-494B-88A7-540694867CFD}" type="parTrans" cxnId="{2F2EBC2A-5A2B-415E-8679-89431F64E23F}">
      <dgm:prSet/>
      <dgm:spPr/>
      <dgm:t>
        <a:bodyPr/>
        <a:lstStyle/>
        <a:p>
          <a:endParaRPr lang="en-US" sz="1400"/>
        </a:p>
      </dgm:t>
    </dgm:pt>
    <dgm:pt modelId="{89F8AC3A-2F69-449B-8CD9-4762FD7DEF6F}" type="sibTrans" cxnId="{2F2EBC2A-5A2B-415E-8679-89431F64E23F}">
      <dgm:prSet/>
      <dgm:spPr/>
      <dgm:t>
        <a:bodyPr/>
        <a:lstStyle/>
        <a:p>
          <a:endParaRPr lang="en-US" sz="1400"/>
        </a:p>
      </dgm:t>
    </dgm:pt>
    <dgm:pt modelId="{8A6C35F1-26F6-46D5-9B2F-1790AB046D37}">
      <dgm:prSet phldrT="[Text]" custT="1"/>
      <dgm:spPr/>
      <dgm:t>
        <a:bodyPr/>
        <a:lstStyle/>
        <a:p>
          <a:pPr>
            <a:lnSpc>
              <a:spcPct val="100000"/>
            </a:lnSpc>
            <a:spcAft>
              <a:spcPts val="300"/>
            </a:spcAft>
          </a:pPr>
          <a:r>
            <a:rPr lang="en-GB" sz="1400" dirty="0" smtClean="0"/>
            <a:t>Scale &amp; Optimize Contentionless architecture</a:t>
          </a:r>
          <a:endParaRPr lang="en-US" sz="1400" dirty="0"/>
        </a:p>
      </dgm:t>
    </dgm:pt>
    <dgm:pt modelId="{9BCB13CA-EA91-469A-BED8-AAAD173DCF8A}" type="parTrans" cxnId="{87E23C75-4894-4FAC-AF6A-BBCE167C34B2}">
      <dgm:prSet/>
      <dgm:spPr/>
      <dgm:t>
        <a:bodyPr/>
        <a:lstStyle/>
        <a:p>
          <a:endParaRPr lang="en-US" sz="1400"/>
        </a:p>
      </dgm:t>
    </dgm:pt>
    <dgm:pt modelId="{861A4EF8-A06E-489C-A166-ADECDB45922F}" type="sibTrans" cxnId="{87E23C75-4894-4FAC-AF6A-BBCE167C34B2}">
      <dgm:prSet/>
      <dgm:spPr/>
      <dgm:t>
        <a:bodyPr/>
        <a:lstStyle/>
        <a:p>
          <a:endParaRPr lang="en-US" sz="1400"/>
        </a:p>
      </dgm:t>
    </dgm:pt>
    <dgm:pt modelId="{5EF5F600-01E7-4671-B01D-B28AD46DE1B0}">
      <dgm:prSet phldrT="[Text]" custT="1"/>
      <dgm:spPr/>
      <dgm:t>
        <a:bodyPr/>
        <a:lstStyle/>
        <a:p>
          <a:pPr>
            <a:lnSpc>
              <a:spcPct val="100000"/>
            </a:lnSpc>
            <a:spcAft>
              <a:spcPts val="300"/>
            </a:spcAft>
          </a:pPr>
          <a:r>
            <a:rPr lang="en-GB" sz="1400" dirty="0" smtClean="0"/>
            <a:t>Introduce </a:t>
          </a:r>
          <a:r>
            <a:rPr lang="en-GB" sz="1400" dirty="0" err="1" smtClean="0"/>
            <a:t>FlexSpectrum</a:t>
          </a:r>
          <a:endParaRPr lang="en-US" sz="1400" dirty="0"/>
        </a:p>
      </dgm:t>
    </dgm:pt>
    <dgm:pt modelId="{12D9C236-E470-4E86-8AB0-02CAA39D5FC6}" type="parTrans" cxnId="{8C5BECA2-AA4A-40E2-8574-93ACBE843C58}">
      <dgm:prSet/>
      <dgm:spPr/>
      <dgm:t>
        <a:bodyPr/>
        <a:lstStyle/>
        <a:p>
          <a:endParaRPr lang="en-US"/>
        </a:p>
      </dgm:t>
    </dgm:pt>
    <dgm:pt modelId="{73F86A0F-2C7C-4070-83AD-6945850C2EA3}" type="sibTrans" cxnId="{8C5BECA2-AA4A-40E2-8574-93ACBE843C58}">
      <dgm:prSet/>
      <dgm:spPr/>
      <dgm:t>
        <a:bodyPr/>
        <a:lstStyle/>
        <a:p>
          <a:endParaRPr lang="en-US"/>
        </a:p>
      </dgm:t>
    </dgm:pt>
    <dgm:pt modelId="{38F26F77-C30E-4AB0-BC65-B774A26BA139}">
      <dgm:prSet phldrT="[Text]" custT="1"/>
      <dgm:spPr/>
      <dgm:t>
        <a:bodyPr/>
        <a:lstStyle/>
        <a:p>
          <a:pPr>
            <a:lnSpc>
              <a:spcPct val="100000"/>
            </a:lnSpc>
            <a:spcAft>
              <a:spcPts val="300"/>
            </a:spcAft>
          </a:pPr>
          <a:r>
            <a:rPr lang="en-GB" sz="1400" dirty="0" smtClean="0"/>
            <a:t>High Power Co- and Counter-Propagating Raman units to support up to </a:t>
          </a:r>
          <a:r>
            <a:rPr lang="en-GB" sz="1400" dirty="0" err="1" smtClean="0"/>
            <a:t>70dB</a:t>
          </a:r>
          <a:r>
            <a:rPr lang="en-GB" sz="1400" dirty="0" smtClean="0"/>
            <a:t> Spans</a:t>
          </a:r>
          <a:endParaRPr lang="en-US" sz="1400" dirty="0"/>
        </a:p>
      </dgm:t>
    </dgm:pt>
    <dgm:pt modelId="{A17419BA-49C5-455A-B48E-6BFCEC0E86B5}" type="parTrans" cxnId="{411C15BB-6EC7-402F-9FFE-04B9350AC0E0}">
      <dgm:prSet/>
      <dgm:spPr/>
      <dgm:t>
        <a:bodyPr/>
        <a:lstStyle/>
        <a:p>
          <a:endParaRPr lang="en-US"/>
        </a:p>
      </dgm:t>
    </dgm:pt>
    <dgm:pt modelId="{23F6296F-483A-4371-B3B9-CEC36AE0F546}" type="sibTrans" cxnId="{411C15BB-6EC7-402F-9FFE-04B9350AC0E0}">
      <dgm:prSet/>
      <dgm:spPr/>
      <dgm:t>
        <a:bodyPr/>
        <a:lstStyle/>
        <a:p>
          <a:endParaRPr lang="en-US"/>
        </a:p>
      </dgm:t>
    </dgm:pt>
    <dgm:pt modelId="{ACED1C52-4D02-44C3-9796-FBCFE6EBED7D}" type="pres">
      <dgm:prSet presAssocID="{15CE2316-7359-4879-9C8F-84A5E1F8BC72}" presName="Name0" presStyleCnt="0">
        <dgm:presLayoutVars>
          <dgm:dir/>
          <dgm:animLvl val="lvl"/>
          <dgm:resizeHandles val="exact"/>
        </dgm:presLayoutVars>
      </dgm:prSet>
      <dgm:spPr/>
      <dgm:t>
        <a:bodyPr/>
        <a:lstStyle/>
        <a:p>
          <a:endParaRPr lang="en-US"/>
        </a:p>
      </dgm:t>
    </dgm:pt>
    <dgm:pt modelId="{334A79C6-CA63-432C-91E6-EB31BE1764A3}" type="pres">
      <dgm:prSet presAssocID="{21166F36-5C0F-4A11-A78E-6908944CCE6B}" presName="linNode" presStyleCnt="0"/>
      <dgm:spPr/>
    </dgm:pt>
    <dgm:pt modelId="{C16FC421-297F-4BC5-BCDC-DC025BD23E48}" type="pres">
      <dgm:prSet presAssocID="{21166F36-5C0F-4A11-A78E-6908944CCE6B}" presName="parentText" presStyleLbl="node1" presStyleIdx="0" presStyleCnt="3" custScaleX="124767">
        <dgm:presLayoutVars>
          <dgm:chMax val="1"/>
          <dgm:bulletEnabled val="1"/>
        </dgm:presLayoutVars>
      </dgm:prSet>
      <dgm:spPr/>
      <dgm:t>
        <a:bodyPr/>
        <a:lstStyle/>
        <a:p>
          <a:endParaRPr lang="en-US"/>
        </a:p>
      </dgm:t>
    </dgm:pt>
    <dgm:pt modelId="{05AB43DE-69AD-4F89-B634-E9B9FF898EE4}" type="pres">
      <dgm:prSet presAssocID="{21166F36-5C0F-4A11-A78E-6908944CCE6B}" presName="descendantText" presStyleLbl="alignAccFollowNode1" presStyleIdx="0" presStyleCnt="3">
        <dgm:presLayoutVars>
          <dgm:bulletEnabled val="1"/>
        </dgm:presLayoutVars>
      </dgm:prSet>
      <dgm:spPr/>
      <dgm:t>
        <a:bodyPr/>
        <a:lstStyle/>
        <a:p>
          <a:endParaRPr lang="en-US"/>
        </a:p>
      </dgm:t>
    </dgm:pt>
    <dgm:pt modelId="{BE5E9C3D-CABB-410F-A2FA-E064437C41C6}" type="pres">
      <dgm:prSet presAssocID="{4B0295A8-BB4B-4EC5-83A7-E23C41DB3ADB}" presName="sp" presStyleCnt="0"/>
      <dgm:spPr/>
    </dgm:pt>
    <dgm:pt modelId="{2BBC53D4-5F0D-481C-AC71-ABAA2511F6F9}" type="pres">
      <dgm:prSet presAssocID="{EC1AC1A9-6F54-4E23-86CC-6C161D9B50D5}" presName="linNode" presStyleCnt="0"/>
      <dgm:spPr/>
    </dgm:pt>
    <dgm:pt modelId="{482BEFC9-24BE-4B7D-9D71-9E3D361F64E2}" type="pres">
      <dgm:prSet presAssocID="{EC1AC1A9-6F54-4E23-86CC-6C161D9B50D5}" presName="parentText" presStyleLbl="node1" presStyleIdx="1" presStyleCnt="3" custScaleX="124767">
        <dgm:presLayoutVars>
          <dgm:chMax val="1"/>
          <dgm:bulletEnabled val="1"/>
        </dgm:presLayoutVars>
      </dgm:prSet>
      <dgm:spPr/>
      <dgm:t>
        <a:bodyPr/>
        <a:lstStyle/>
        <a:p>
          <a:endParaRPr lang="en-US"/>
        </a:p>
      </dgm:t>
    </dgm:pt>
    <dgm:pt modelId="{A20D2FAD-3C42-4C24-B750-94ABCB00392D}" type="pres">
      <dgm:prSet presAssocID="{EC1AC1A9-6F54-4E23-86CC-6C161D9B50D5}" presName="descendantText" presStyleLbl="alignAccFollowNode1" presStyleIdx="1" presStyleCnt="3">
        <dgm:presLayoutVars>
          <dgm:bulletEnabled val="1"/>
        </dgm:presLayoutVars>
      </dgm:prSet>
      <dgm:spPr/>
      <dgm:t>
        <a:bodyPr/>
        <a:lstStyle/>
        <a:p>
          <a:endParaRPr lang="en-US"/>
        </a:p>
      </dgm:t>
    </dgm:pt>
    <dgm:pt modelId="{24CDA074-C33D-4C0E-ADB9-4BCB3030CE1A}" type="pres">
      <dgm:prSet presAssocID="{2AB9A2DA-47AD-452E-A2BB-840371AA6BBF}" presName="sp" presStyleCnt="0"/>
      <dgm:spPr/>
    </dgm:pt>
    <dgm:pt modelId="{835B1582-44B9-40A7-B36B-67CB9F037BE2}" type="pres">
      <dgm:prSet presAssocID="{18ED6DB0-1286-4C6B-8D08-F2C805D1259B}" presName="linNode" presStyleCnt="0"/>
      <dgm:spPr/>
    </dgm:pt>
    <dgm:pt modelId="{F240BC89-59C3-4A3A-9CC6-6D58C307D76D}" type="pres">
      <dgm:prSet presAssocID="{18ED6DB0-1286-4C6B-8D08-F2C805D1259B}" presName="parentText" presStyleLbl="node1" presStyleIdx="2" presStyleCnt="3" custScaleX="124767">
        <dgm:presLayoutVars>
          <dgm:chMax val="1"/>
          <dgm:bulletEnabled val="1"/>
        </dgm:presLayoutVars>
      </dgm:prSet>
      <dgm:spPr/>
      <dgm:t>
        <a:bodyPr/>
        <a:lstStyle/>
        <a:p>
          <a:endParaRPr lang="en-US"/>
        </a:p>
      </dgm:t>
    </dgm:pt>
    <dgm:pt modelId="{58ECF2AA-2989-434E-92BB-1E6DA22EAE1E}" type="pres">
      <dgm:prSet presAssocID="{18ED6DB0-1286-4C6B-8D08-F2C805D1259B}" presName="descendantText" presStyleLbl="alignAccFollowNode1" presStyleIdx="2" presStyleCnt="3">
        <dgm:presLayoutVars>
          <dgm:bulletEnabled val="1"/>
        </dgm:presLayoutVars>
      </dgm:prSet>
      <dgm:spPr/>
      <dgm:t>
        <a:bodyPr/>
        <a:lstStyle/>
        <a:p>
          <a:endParaRPr lang="en-US"/>
        </a:p>
      </dgm:t>
    </dgm:pt>
  </dgm:ptLst>
  <dgm:cxnLst>
    <dgm:cxn modelId="{CD720B5B-AF41-41DB-B351-98A86902B79D}" type="presOf" srcId="{76987627-758B-4E48-B14A-2601E0ED1BBA}" destId="{05AB43DE-69AD-4F89-B634-E9B9FF898EE4}" srcOrd="0" destOrd="0" presId="urn:microsoft.com/office/officeart/2005/8/layout/vList5"/>
    <dgm:cxn modelId="{04040E34-0D68-4875-BD51-B627E24F526B}" srcId="{EC1AC1A9-6F54-4E23-86CC-6C161D9B50D5}" destId="{C1054CBB-3E83-4336-9E3E-AFF26BE7A5AD}" srcOrd="0" destOrd="0" parTransId="{8E10DB5A-6829-4F78-A6B4-A9A21AFDB4C7}" sibTransId="{20EDF26D-2752-4536-B834-3901B2617A2E}"/>
    <dgm:cxn modelId="{01C40DA2-E25B-420A-BCD7-13EF650E6A34}" type="presOf" srcId="{21166F36-5C0F-4A11-A78E-6908944CCE6B}" destId="{C16FC421-297F-4BC5-BCDC-DC025BD23E48}" srcOrd="0" destOrd="0" presId="urn:microsoft.com/office/officeart/2005/8/layout/vList5"/>
    <dgm:cxn modelId="{8C5BECA2-AA4A-40E2-8574-93ACBE843C58}" srcId="{EC1AC1A9-6F54-4E23-86CC-6C161D9B50D5}" destId="{5EF5F600-01E7-4671-B01D-B28AD46DE1B0}" srcOrd="2" destOrd="0" parTransId="{12D9C236-E470-4E86-8AB0-02CAA39D5FC6}" sibTransId="{73F86A0F-2C7C-4070-83AD-6945850C2EA3}"/>
    <dgm:cxn modelId="{3069CCAC-C554-433A-B570-CBFED0263231}" type="presOf" srcId="{15CE2316-7359-4879-9C8F-84A5E1F8BC72}" destId="{ACED1C52-4D02-44C3-9796-FBCFE6EBED7D}" srcOrd="0" destOrd="0" presId="urn:microsoft.com/office/officeart/2005/8/layout/vList5"/>
    <dgm:cxn modelId="{0ABAC1AA-C034-4E8A-B812-42834A9DB4BD}" type="presOf" srcId="{8A6C35F1-26F6-46D5-9B2F-1790AB046D37}" destId="{A20D2FAD-3C42-4C24-B750-94ABCB00392D}" srcOrd="0" destOrd="1" presId="urn:microsoft.com/office/officeart/2005/8/layout/vList5"/>
    <dgm:cxn modelId="{BDA67240-10F1-4D97-8672-044BB4A32111}" type="presOf" srcId="{8EBB8D55-F0FF-4882-B4A0-A59BF1CE66B1}" destId="{05AB43DE-69AD-4F89-B634-E9B9FF898EE4}" srcOrd="0" destOrd="1" presId="urn:microsoft.com/office/officeart/2005/8/layout/vList5"/>
    <dgm:cxn modelId="{8C02A2A8-EFED-4830-8728-9B54C7A43747}" srcId="{21166F36-5C0F-4A11-A78E-6908944CCE6B}" destId="{8EBB8D55-F0FF-4882-B4A0-A59BF1CE66B1}" srcOrd="1" destOrd="0" parTransId="{66626F37-B2C1-445E-A5A6-A079EEB0D06B}" sibTransId="{361DEBA1-C9AF-43EB-B2C5-04DF406533F3}"/>
    <dgm:cxn modelId="{6C0FE0F3-CEE1-4B5B-A6F5-5698D61991F9}" type="presOf" srcId="{18ED6DB0-1286-4C6B-8D08-F2C805D1259B}" destId="{F240BC89-59C3-4A3A-9CC6-6D58C307D76D}" srcOrd="0" destOrd="0" presId="urn:microsoft.com/office/officeart/2005/8/layout/vList5"/>
    <dgm:cxn modelId="{6D40AE81-EB2E-45C5-A960-ED731991A97B}" type="presOf" srcId="{5EF5F600-01E7-4671-B01D-B28AD46DE1B0}" destId="{A20D2FAD-3C42-4C24-B750-94ABCB00392D}" srcOrd="0" destOrd="2" presId="urn:microsoft.com/office/officeart/2005/8/layout/vList5"/>
    <dgm:cxn modelId="{C722A32C-A42F-429E-ABDA-3DC452CC81EA}" type="presOf" srcId="{38F26F77-C30E-4AB0-BC65-B774A26BA139}" destId="{58ECF2AA-2989-434E-92BB-1E6DA22EAE1E}" srcOrd="0" destOrd="2" presId="urn:microsoft.com/office/officeart/2005/8/layout/vList5"/>
    <dgm:cxn modelId="{2DF578A3-9140-4060-A6B9-8C4C7BF54F5E}" type="presOf" srcId="{EC1AC1A9-6F54-4E23-86CC-6C161D9B50D5}" destId="{482BEFC9-24BE-4B7D-9D71-9E3D361F64E2}" srcOrd="0" destOrd="0" presId="urn:microsoft.com/office/officeart/2005/8/layout/vList5"/>
    <dgm:cxn modelId="{FD853C5D-4C0D-45A1-8243-794511F5AF5D}" srcId="{15CE2316-7359-4879-9C8F-84A5E1F8BC72}" destId="{18ED6DB0-1286-4C6B-8D08-F2C805D1259B}" srcOrd="2" destOrd="0" parTransId="{90A36592-0EE9-4BBD-92ED-C2E0441378DB}" sibTransId="{14C2C1A3-0702-4137-894A-07FACD52B238}"/>
    <dgm:cxn modelId="{05073DF9-B0AC-4356-A9F3-C988DA2A02BF}" type="presOf" srcId="{99A96603-235E-47E2-A06D-0861C6FE1C54}" destId="{58ECF2AA-2989-434E-92BB-1E6DA22EAE1E}" srcOrd="0" destOrd="0" presId="urn:microsoft.com/office/officeart/2005/8/layout/vList5"/>
    <dgm:cxn modelId="{ECF0B49E-324C-4414-A710-6B354F39F9F0}" srcId="{15CE2316-7359-4879-9C8F-84A5E1F8BC72}" destId="{EC1AC1A9-6F54-4E23-86CC-6C161D9B50D5}" srcOrd="1" destOrd="0" parTransId="{5636F6F2-C18D-4548-8393-86B86B3C415E}" sibTransId="{2AB9A2DA-47AD-452E-A2BB-840371AA6BBF}"/>
    <dgm:cxn modelId="{71E25298-69CE-4EE2-89A7-199184704565}" srcId="{18ED6DB0-1286-4C6B-8D08-F2C805D1259B}" destId="{99A96603-235E-47E2-A06D-0861C6FE1C54}" srcOrd="0" destOrd="0" parTransId="{60AF3E7B-197A-48D9-AFAD-83CE8800F311}" sibTransId="{89284815-4BB7-4F25-86AA-F7582B7FBCD2}"/>
    <dgm:cxn modelId="{6804335A-2B19-4D89-BFE7-BBD696C33039}" srcId="{15CE2316-7359-4879-9C8F-84A5E1F8BC72}" destId="{21166F36-5C0F-4A11-A78E-6908944CCE6B}" srcOrd="0" destOrd="0" parTransId="{2E6312FE-F64B-4F62-8911-AADA180404E8}" sibTransId="{4B0295A8-BB4B-4EC5-83A7-E23C41DB3ADB}"/>
    <dgm:cxn modelId="{2F2EBC2A-5A2B-415E-8679-89431F64E23F}" srcId="{18ED6DB0-1286-4C6B-8D08-F2C805D1259B}" destId="{76539A74-B422-4D02-BFF3-4CC065F44297}" srcOrd="1" destOrd="0" parTransId="{64830B40-154F-494B-88A7-540694867CFD}" sibTransId="{89F8AC3A-2F69-449B-8CD9-4762FD7DEF6F}"/>
    <dgm:cxn modelId="{2FC378D7-BA2B-4A0E-B4CC-AD9A3A4838C5}" srcId="{21166F36-5C0F-4A11-A78E-6908944CCE6B}" destId="{76987627-758B-4E48-B14A-2601E0ED1BBA}" srcOrd="0" destOrd="0" parTransId="{5551549A-1DF3-47D8-A3EC-80DFB662119C}" sibTransId="{D6B9A051-028A-48AA-B903-E6DC4CB757C8}"/>
    <dgm:cxn modelId="{87E23C75-4894-4FAC-AF6A-BBCE167C34B2}" srcId="{EC1AC1A9-6F54-4E23-86CC-6C161D9B50D5}" destId="{8A6C35F1-26F6-46D5-9B2F-1790AB046D37}" srcOrd="1" destOrd="0" parTransId="{9BCB13CA-EA91-469A-BED8-AAAD173DCF8A}" sibTransId="{861A4EF8-A06E-489C-A166-ADECDB45922F}"/>
    <dgm:cxn modelId="{411C15BB-6EC7-402F-9FFE-04B9350AC0E0}" srcId="{18ED6DB0-1286-4C6B-8D08-F2C805D1259B}" destId="{38F26F77-C30E-4AB0-BC65-B774A26BA139}" srcOrd="2" destOrd="0" parTransId="{A17419BA-49C5-455A-B48E-6BFCEC0E86B5}" sibTransId="{23F6296F-483A-4371-B3B9-CEC36AE0F546}"/>
    <dgm:cxn modelId="{916AAB00-64A4-46B9-B420-BF4DDB27E627}" type="presOf" srcId="{C1054CBB-3E83-4336-9E3E-AFF26BE7A5AD}" destId="{A20D2FAD-3C42-4C24-B750-94ABCB00392D}" srcOrd="0" destOrd="0" presId="urn:microsoft.com/office/officeart/2005/8/layout/vList5"/>
    <dgm:cxn modelId="{31A794BD-FDDA-42B5-81FF-F0EE43A672B9}" type="presOf" srcId="{76539A74-B422-4D02-BFF3-4CC065F44297}" destId="{58ECF2AA-2989-434E-92BB-1E6DA22EAE1E}" srcOrd="0" destOrd="1" presId="urn:microsoft.com/office/officeart/2005/8/layout/vList5"/>
    <dgm:cxn modelId="{736668EF-BA80-4AD3-A54F-9D15B823DB2D}" type="presParOf" srcId="{ACED1C52-4D02-44C3-9796-FBCFE6EBED7D}" destId="{334A79C6-CA63-432C-91E6-EB31BE1764A3}" srcOrd="0" destOrd="0" presId="urn:microsoft.com/office/officeart/2005/8/layout/vList5"/>
    <dgm:cxn modelId="{38AAA7AC-429A-49B0-9625-ED9D9914C982}" type="presParOf" srcId="{334A79C6-CA63-432C-91E6-EB31BE1764A3}" destId="{C16FC421-297F-4BC5-BCDC-DC025BD23E48}" srcOrd="0" destOrd="0" presId="urn:microsoft.com/office/officeart/2005/8/layout/vList5"/>
    <dgm:cxn modelId="{71A09161-B0F2-4A5C-9BFE-0FD65A888D63}" type="presParOf" srcId="{334A79C6-CA63-432C-91E6-EB31BE1764A3}" destId="{05AB43DE-69AD-4F89-B634-E9B9FF898EE4}" srcOrd="1" destOrd="0" presId="urn:microsoft.com/office/officeart/2005/8/layout/vList5"/>
    <dgm:cxn modelId="{1020CE93-7CB6-4383-A85A-B93CE7006C9A}" type="presParOf" srcId="{ACED1C52-4D02-44C3-9796-FBCFE6EBED7D}" destId="{BE5E9C3D-CABB-410F-A2FA-E064437C41C6}" srcOrd="1" destOrd="0" presId="urn:microsoft.com/office/officeart/2005/8/layout/vList5"/>
    <dgm:cxn modelId="{D7FA9C24-F229-45DC-BD13-0E196ACDE669}" type="presParOf" srcId="{ACED1C52-4D02-44C3-9796-FBCFE6EBED7D}" destId="{2BBC53D4-5F0D-481C-AC71-ABAA2511F6F9}" srcOrd="2" destOrd="0" presId="urn:microsoft.com/office/officeart/2005/8/layout/vList5"/>
    <dgm:cxn modelId="{A8B5F176-8639-4850-BCF2-459546F816F6}" type="presParOf" srcId="{2BBC53D4-5F0D-481C-AC71-ABAA2511F6F9}" destId="{482BEFC9-24BE-4B7D-9D71-9E3D361F64E2}" srcOrd="0" destOrd="0" presId="urn:microsoft.com/office/officeart/2005/8/layout/vList5"/>
    <dgm:cxn modelId="{747AD61E-243B-4AC7-9235-379BD1A68B12}" type="presParOf" srcId="{2BBC53D4-5F0D-481C-AC71-ABAA2511F6F9}" destId="{A20D2FAD-3C42-4C24-B750-94ABCB00392D}" srcOrd="1" destOrd="0" presId="urn:microsoft.com/office/officeart/2005/8/layout/vList5"/>
    <dgm:cxn modelId="{E944CD60-0663-4DD7-9831-D1596E81EF49}" type="presParOf" srcId="{ACED1C52-4D02-44C3-9796-FBCFE6EBED7D}" destId="{24CDA074-C33D-4C0E-ADB9-4BCB3030CE1A}" srcOrd="3" destOrd="0" presId="urn:microsoft.com/office/officeart/2005/8/layout/vList5"/>
    <dgm:cxn modelId="{9A0B6246-6C3C-4325-9E96-0979ABDCAB3E}" type="presParOf" srcId="{ACED1C52-4D02-44C3-9796-FBCFE6EBED7D}" destId="{835B1582-44B9-40A7-B36B-67CB9F037BE2}" srcOrd="4" destOrd="0" presId="urn:microsoft.com/office/officeart/2005/8/layout/vList5"/>
    <dgm:cxn modelId="{D4BC06F7-2FC7-4D77-A889-E7A5A7E9C4F7}" type="presParOf" srcId="{835B1582-44B9-40A7-B36B-67CB9F037BE2}" destId="{F240BC89-59C3-4A3A-9CC6-6D58C307D76D}" srcOrd="0" destOrd="0" presId="urn:microsoft.com/office/officeart/2005/8/layout/vList5"/>
    <dgm:cxn modelId="{CD609D16-AC0C-436D-8616-A248855B14AB}" type="presParOf" srcId="{835B1582-44B9-40A7-B36B-67CB9F037BE2}" destId="{58ECF2AA-2989-434E-92BB-1E6DA22EAE1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578098-4032-FE4D-B4A3-DADAFB1B20E4}" type="doc">
      <dgm:prSet loTypeId="urn:microsoft.com/office/officeart/2005/8/layout/hList3" loCatId="list" qsTypeId="urn:microsoft.com/office/officeart/2005/8/quickstyle/simple4" qsCatId="simple" csTypeId="urn:microsoft.com/office/officeart/2005/8/colors/accent1_2" csCatId="accent1" phldr="1"/>
      <dgm:spPr/>
    </dgm:pt>
    <dgm:pt modelId="{1E9503D3-325F-6D45-B324-F4DDDA8940BD}">
      <dgm:prSet phldrT="[Text]"/>
      <dgm:spPr/>
      <dgm:t>
        <a:bodyPr/>
        <a:lstStyle/>
        <a:p>
          <a:r>
            <a:rPr lang="en-US" dirty="0" smtClean="0"/>
            <a:t>Topology Discovery</a:t>
          </a:r>
          <a:endParaRPr lang="en-US" dirty="0"/>
        </a:p>
      </dgm:t>
    </dgm:pt>
    <dgm:pt modelId="{C65E61A5-7687-E54C-A39A-8663165D1334}" type="parTrans" cxnId="{7955034D-7CB3-A443-8E01-E71540219811}">
      <dgm:prSet/>
      <dgm:spPr/>
      <dgm:t>
        <a:bodyPr/>
        <a:lstStyle/>
        <a:p>
          <a:endParaRPr lang="en-US"/>
        </a:p>
      </dgm:t>
    </dgm:pt>
    <dgm:pt modelId="{7F7BF57B-114A-144D-A066-9B059F86912A}" type="sibTrans" cxnId="{7955034D-7CB3-A443-8E01-E71540219811}">
      <dgm:prSet/>
      <dgm:spPr/>
      <dgm:t>
        <a:bodyPr/>
        <a:lstStyle/>
        <a:p>
          <a:endParaRPr lang="en-US"/>
        </a:p>
      </dgm:t>
    </dgm:pt>
    <dgm:pt modelId="{15921F3E-6936-1E41-9C03-4E0E658449F4}">
      <dgm:prSet phldrT="[Text]"/>
      <dgm:spPr/>
      <dgm:t>
        <a:bodyPr/>
        <a:lstStyle/>
        <a:p>
          <a:r>
            <a:rPr lang="en-US" dirty="0" smtClean="0"/>
            <a:t>Traffic Provisioning</a:t>
          </a:r>
          <a:endParaRPr lang="en-US" dirty="0"/>
        </a:p>
      </dgm:t>
    </dgm:pt>
    <dgm:pt modelId="{ADAF62FA-9A35-454D-A8A5-1AF299BD8718}" type="parTrans" cxnId="{2A09DE98-528E-2A4B-8E4B-114694768AB9}">
      <dgm:prSet/>
      <dgm:spPr/>
      <dgm:t>
        <a:bodyPr/>
        <a:lstStyle/>
        <a:p>
          <a:endParaRPr lang="en-US"/>
        </a:p>
      </dgm:t>
    </dgm:pt>
    <dgm:pt modelId="{8635322B-DDFB-CC4E-999E-9BBA6638046D}" type="sibTrans" cxnId="{2A09DE98-528E-2A4B-8E4B-114694768AB9}">
      <dgm:prSet/>
      <dgm:spPr/>
      <dgm:t>
        <a:bodyPr/>
        <a:lstStyle/>
        <a:p>
          <a:endParaRPr lang="en-US"/>
        </a:p>
      </dgm:t>
    </dgm:pt>
    <dgm:pt modelId="{B743F641-2046-BC44-80F7-0E3D3F472EB9}">
      <dgm:prSet phldrT="[Text]"/>
      <dgm:spPr/>
      <dgm:t>
        <a:bodyPr/>
        <a:lstStyle/>
        <a:p>
          <a:r>
            <a:rPr lang="en-US" dirty="0" smtClean="0"/>
            <a:t>Traffic Restoration</a:t>
          </a:r>
          <a:endParaRPr lang="en-US" dirty="0"/>
        </a:p>
      </dgm:t>
    </dgm:pt>
    <dgm:pt modelId="{2BBEF93A-8AF7-E54F-9080-7832002CF6ED}" type="parTrans" cxnId="{5E0E0D0F-E1E2-9A41-B940-D3C36E6373FB}">
      <dgm:prSet/>
      <dgm:spPr/>
      <dgm:t>
        <a:bodyPr/>
        <a:lstStyle/>
        <a:p>
          <a:endParaRPr lang="en-US"/>
        </a:p>
      </dgm:t>
    </dgm:pt>
    <dgm:pt modelId="{14E2B8A1-DC09-304F-B5FE-1965F90A3B6C}" type="sibTrans" cxnId="{5E0E0D0F-E1E2-9A41-B940-D3C36E6373FB}">
      <dgm:prSet/>
      <dgm:spPr/>
      <dgm:t>
        <a:bodyPr/>
        <a:lstStyle/>
        <a:p>
          <a:endParaRPr lang="en-US"/>
        </a:p>
      </dgm:t>
    </dgm:pt>
    <dgm:pt modelId="{D4D4BE6B-1CC9-AE4C-A86D-14776D84EC60}">
      <dgm:prSet phldrT="[Text]"/>
      <dgm:spPr/>
      <dgm:t>
        <a:bodyPr/>
        <a:lstStyle/>
        <a:p>
          <a:r>
            <a:rPr lang="en-US" dirty="0" smtClean="0"/>
            <a:t>Network Restoration</a:t>
          </a:r>
        </a:p>
      </dgm:t>
    </dgm:pt>
    <dgm:pt modelId="{37365BFA-BE5F-CB46-8C39-7D9632A1C0E2}" type="parTrans" cxnId="{55E001DD-41EE-0545-912A-64A156054113}">
      <dgm:prSet/>
      <dgm:spPr/>
      <dgm:t>
        <a:bodyPr/>
        <a:lstStyle/>
        <a:p>
          <a:endParaRPr lang="en-US"/>
        </a:p>
      </dgm:t>
    </dgm:pt>
    <dgm:pt modelId="{7E6AFFA3-5491-0B46-AC4A-647AA1B9F564}" type="sibTrans" cxnId="{55E001DD-41EE-0545-912A-64A156054113}">
      <dgm:prSet/>
      <dgm:spPr/>
      <dgm:t>
        <a:bodyPr/>
        <a:lstStyle/>
        <a:p>
          <a:endParaRPr lang="en-US"/>
        </a:p>
      </dgm:t>
    </dgm:pt>
    <dgm:pt modelId="{257F185D-659D-6E41-B6FB-B621765C1440}">
      <dgm:prSet phldrT="[Text]"/>
      <dgm:spPr/>
      <dgm:t>
        <a:bodyPr/>
        <a:lstStyle/>
        <a:p>
          <a:r>
            <a:rPr lang="en-US" dirty="0" smtClean="0"/>
            <a:t>Pre-computed vs. On-the-fly</a:t>
          </a:r>
          <a:endParaRPr lang="en-US" dirty="0"/>
        </a:p>
      </dgm:t>
    </dgm:pt>
    <dgm:pt modelId="{277889A7-0182-404F-810E-DBC45DACFBAB}" type="parTrans" cxnId="{4F25993E-934C-CD4B-8188-FE068381606F}">
      <dgm:prSet/>
      <dgm:spPr/>
      <dgm:t>
        <a:bodyPr/>
        <a:lstStyle/>
        <a:p>
          <a:endParaRPr lang="en-US"/>
        </a:p>
      </dgm:t>
    </dgm:pt>
    <dgm:pt modelId="{846C3610-F145-524E-8768-D8D7FFBE05FE}" type="sibTrans" cxnId="{4F25993E-934C-CD4B-8188-FE068381606F}">
      <dgm:prSet/>
      <dgm:spPr/>
      <dgm:t>
        <a:bodyPr/>
        <a:lstStyle/>
        <a:p>
          <a:endParaRPr lang="en-US"/>
        </a:p>
      </dgm:t>
    </dgm:pt>
    <dgm:pt modelId="{B386ADF0-C4A9-5040-B407-229C9532158F}">
      <dgm:prSet phldrT="[Text]"/>
      <dgm:spPr/>
      <dgm:t>
        <a:bodyPr/>
        <a:lstStyle/>
        <a:p>
          <a:r>
            <a:rPr lang="en-US" dirty="0" smtClean="0"/>
            <a:t>In cooperation with client </a:t>
          </a:r>
          <a:r>
            <a:rPr lang="en-US" dirty="0" err="1" smtClean="0"/>
            <a:t>layer(s</a:t>
          </a:r>
          <a:r>
            <a:rPr lang="en-US" dirty="0" smtClean="0"/>
            <a:t>)</a:t>
          </a:r>
          <a:endParaRPr lang="en-US" dirty="0"/>
        </a:p>
      </dgm:t>
    </dgm:pt>
    <dgm:pt modelId="{733B2444-1E58-E546-8719-F0C0CF1A5C69}" type="parTrans" cxnId="{D2CF76E9-43BB-2644-B676-968B7EC5E243}">
      <dgm:prSet/>
      <dgm:spPr/>
      <dgm:t>
        <a:bodyPr/>
        <a:lstStyle/>
        <a:p>
          <a:endParaRPr lang="en-US"/>
        </a:p>
      </dgm:t>
    </dgm:pt>
    <dgm:pt modelId="{FAD1BCAA-E1C8-7D4A-8F12-45C031306409}" type="sibTrans" cxnId="{D2CF76E9-43BB-2644-B676-968B7EC5E243}">
      <dgm:prSet/>
      <dgm:spPr/>
      <dgm:t>
        <a:bodyPr/>
        <a:lstStyle/>
        <a:p>
          <a:endParaRPr lang="en-US"/>
        </a:p>
      </dgm:t>
    </dgm:pt>
    <dgm:pt modelId="{5BBF0AA0-B810-7B47-B0E5-F931ADF2E4B6}">
      <dgm:prSet phldrT="[Text]"/>
      <dgm:spPr/>
      <dgm:t>
        <a:bodyPr/>
        <a:lstStyle/>
        <a:p>
          <a:r>
            <a:rPr lang="en-US" dirty="0" smtClean="0"/>
            <a:t>Pre-computed vs. On-the-fly</a:t>
          </a:r>
          <a:endParaRPr lang="en-US" dirty="0"/>
        </a:p>
      </dgm:t>
    </dgm:pt>
    <dgm:pt modelId="{700283E9-3241-6049-BB79-EA498A754B4A}" type="parTrans" cxnId="{50D0A945-BB66-AA48-9A52-B4DE00E3DB1B}">
      <dgm:prSet/>
      <dgm:spPr/>
      <dgm:t>
        <a:bodyPr/>
        <a:lstStyle/>
        <a:p>
          <a:endParaRPr lang="en-US"/>
        </a:p>
      </dgm:t>
    </dgm:pt>
    <dgm:pt modelId="{1816D24A-AD29-2248-B59D-B2B542C7437A}" type="sibTrans" cxnId="{50D0A945-BB66-AA48-9A52-B4DE00E3DB1B}">
      <dgm:prSet/>
      <dgm:spPr/>
      <dgm:t>
        <a:bodyPr/>
        <a:lstStyle/>
        <a:p>
          <a:endParaRPr lang="en-US"/>
        </a:p>
      </dgm:t>
    </dgm:pt>
    <dgm:pt modelId="{5121FB3E-61CE-3D4C-BA94-3CC1CAE27BF8}">
      <dgm:prSet phldrT="[Text]"/>
      <dgm:spPr/>
      <dgm:t>
        <a:bodyPr/>
        <a:lstStyle/>
        <a:p>
          <a:r>
            <a:rPr lang="en-US" dirty="0" smtClean="0"/>
            <a:t>Network Optimization</a:t>
          </a:r>
        </a:p>
      </dgm:t>
    </dgm:pt>
    <dgm:pt modelId="{F0857E0A-465A-D24E-843A-BB8EA3802126}" type="parTrans" cxnId="{020105B3-CC8E-0942-9177-7CD103FCD4D3}">
      <dgm:prSet/>
      <dgm:spPr/>
      <dgm:t>
        <a:bodyPr/>
        <a:lstStyle/>
        <a:p>
          <a:endParaRPr lang="en-US"/>
        </a:p>
      </dgm:t>
    </dgm:pt>
    <dgm:pt modelId="{00E934C2-4D3C-A94D-9B24-82A171A471CD}" type="sibTrans" cxnId="{020105B3-CC8E-0942-9177-7CD103FCD4D3}">
      <dgm:prSet/>
      <dgm:spPr/>
      <dgm:t>
        <a:bodyPr/>
        <a:lstStyle/>
        <a:p>
          <a:endParaRPr lang="en-US"/>
        </a:p>
      </dgm:t>
    </dgm:pt>
    <dgm:pt modelId="{0A3C41E9-7D0E-DA4E-A7C6-51D23613D893}">
      <dgm:prSet phldrT="[Text]"/>
      <dgm:spPr/>
      <dgm:t>
        <a:bodyPr/>
        <a:lstStyle/>
        <a:p>
          <a:r>
            <a:rPr lang="en-US" dirty="0" smtClean="0"/>
            <a:t>Use of Regenerators, Multi-Degree nodes</a:t>
          </a:r>
        </a:p>
      </dgm:t>
    </dgm:pt>
    <dgm:pt modelId="{05A38390-78DA-A847-9B23-23C81A033AC7}" type="parTrans" cxnId="{E1DAB4D4-6B9C-8741-9650-09C07FE41507}">
      <dgm:prSet/>
      <dgm:spPr/>
      <dgm:t>
        <a:bodyPr/>
        <a:lstStyle/>
        <a:p>
          <a:endParaRPr lang="en-US"/>
        </a:p>
      </dgm:t>
    </dgm:pt>
    <dgm:pt modelId="{C0A78098-F33C-3F4D-A80A-79A156C186AD}" type="sibTrans" cxnId="{E1DAB4D4-6B9C-8741-9650-09C07FE41507}">
      <dgm:prSet/>
      <dgm:spPr/>
      <dgm:t>
        <a:bodyPr/>
        <a:lstStyle/>
        <a:p>
          <a:endParaRPr lang="en-US"/>
        </a:p>
      </dgm:t>
    </dgm:pt>
    <dgm:pt modelId="{A1F8FADF-EC2B-7E4C-8DA2-FE4D8C840870}">
      <dgm:prSet phldrT="[Text]"/>
      <dgm:spPr/>
      <dgm:t>
        <a:bodyPr/>
        <a:lstStyle/>
        <a:p>
          <a:r>
            <a:rPr lang="en-US" dirty="0" smtClean="0"/>
            <a:t>Computationally hard</a:t>
          </a:r>
        </a:p>
      </dgm:t>
    </dgm:pt>
    <dgm:pt modelId="{9E33B826-E859-5C40-9EA8-1B8D67C8364A}" type="parTrans" cxnId="{9CCA0B80-36DA-6445-8B65-DF4A4D266894}">
      <dgm:prSet/>
      <dgm:spPr/>
      <dgm:t>
        <a:bodyPr/>
        <a:lstStyle/>
        <a:p>
          <a:endParaRPr lang="en-US"/>
        </a:p>
      </dgm:t>
    </dgm:pt>
    <dgm:pt modelId="{0F05848C-D7A8-1E45-B3B1-C0597196B382}" type="sibTrans" cxnId="{9CCA0B80-36DA-6445-8B65-DF4A4D266894}">
      <dgm:prSet/>
      <dgm:spPr/>
      <dgm:t>
        <a:bodyPr/>
        <a:lstStyle/>
        <a:p>
          <a:endParaRPr lang="en-US"/>
        </a:p>
      </dgm:t>
    </dgm:pt>
    <dgm:pt modelId="{3FDEE66D-1C13-504C-8BA4-05D34FC5C0B1}">
      <dgm:prSet phldrT="[Text]"/>
      <dgm:spPr/>
      <dgm:t>
        <a:bodyPr/>
        <a:lstStyle/>
        <a:p>
          <a:endParaRPr lang="en-US" dirty="0"/>
        </a:p>
      </dgm:t>
    </dgm:pt>
    <dgm:pt modelId="{2E72BE9A-0B69-4E4D-BE27-D77378CE2AE7}" type="sibTrans" cxnId="{CA621B51-9F20-E340-9D8A-314EBA3FE0E4}">
      <dgm:prSet/>
      <dgm:spPr/>
      <dgm:t>
        <a:bodyPr/>
        <a:lstStyle/>
        <a:p>
          <a:endParaRPr lang="en-US"/>
        </a:p>
      </dgm:t>
    </dgm:pt>
    <dgm:pt modelId="{4BBF4E4F-A566-AF4B-823D-9F6BA0386277}" type="parTrans" cxnId="{CA621B51-9F20-E340-9D8A-314EBA3FE0E4}">
      <dgm:prSet/>
      <dgm:spPr/>
      <dgm:t>
        <a:bodyPr/>
        <a:lstStyle/>
        <a:p>
          <a:endParaRPr lang="en-US"/>
        </a:p>
      </dgm:t>
    </dgm:pt>
    <dgm:pt modelId="{C6BD81CE-E4D6-C746-8BEB-E90D83FE441D}">
      <dgm:prSet phldrT="[Text]"/>
      <dgm:spPr/>
      <dgm:t>
        <a:bodyPr/>
        <a:lstStyle/>
        <a:p>
          <a:r>
            <a:rPr lang="en-US" dirty="0" smtClean="0"/>
            <a:t>Connectivity Matrix</a:t>
          </a:r>
          <a:endParaRPr lang="en-US" dirty="0"/>
        </a:p>
      </dgm:t>
    </dgm:pt>
    <dgm:pt modelId="{3B970F3F-8EF9-B341-9946-431B1838EF44}" type="sibTrans" cxnId="{24B2FD21-7FF8-0948-AC2E-CD96A02AC4D6}">
      <dgm:prSet/>
      <dgm:spPr/>
      <dgm:t>
        <a:bodyPr/>
        <a:lstStyle/>
        <a:p>
          <a:endParaRPr lang="en-US"/>
        </a:p>
      </dgm:t>
    </dgm:pt>
    <dgm:pt modelId="{91EEB28A-E3E3-7044-A5E2-3B3FB4273450}" type="parTrans" cxnId="{24B2FD21-7FF8-0948-AC2E-CD96A02AC4D6}">
      <dgm:prSet/>
      <dgm:spPr/>
      <dgm:t>
        <a:bodyPr/>
        <a:lstStyle/>
        <a:p>
          <a:endParaRPr lang="en-US"/>
        </a:p>
      </dgm:t>
    </dgm:pt>
    <dgm:pt modelId="{74A6BE9A-6902-4F43-B2A1-BBF4102FB2C9}">
      <dgm:prSet phldrT="[Text]"/>
      <dgm:spPr/>
      <dgm:t>
        <a:bodyPr/>
        <a:lstStyle/>
        <a:p>
          <a:r>
            <a:rPr lang="en-US" dirty="0" smtClean="0"/>
            <a:t>Nodes</a:t>
          </a:r>
          <a:endParaRPr lang="en-US" dirty="0"/>
        </a:p>
      </dgm:t>
    </dgm:pt>
    <dgm:pt modelId="{DD65A0E6-6B88-554F-808E-35272D49D7B6}" type="sibTrans" cxnId="{B5832E43-85F6-B249-AA20-9E006C302282}">
      <dgm:prSet/>
      <dgm:spPr/>
      <dgm:t>
        <a:bodyPr/>
        <a:lstStyle/>
        <a:p>
          <a:endParaRPr lang="en-US"/>
        </a:p>
      </dgm:t>
    </dgm:pt>
    <dgm:pt modelId="{58BF5179-0203-774E-93F1-57B16781D6EB}" type="parTrans" cxnId="{B5832E43-85F6-B249-AA20-9E006C302282}">
      <dgm:prSet/>
      <dgm:spPr/>
      <dgm:t>
        <a:bodyPr/>
        <a:lstStyle/>
        <a:p>
          <a:endParaRPr lang="en-US"/>
        </a:p>
      </dgm:t>
    </dgm:pt>
    <dgm:pt modelId="{E192391F-0088-5F4F-B091-4BDD060D560C}">
      <dgm:prSet phldrT="[Text]"/>
      <dgm:spPr/>
      <dgm:t>
        <a:bodyPr/>
        <a:lstStyle/>
        <a:p>
          <a:r>
            <a:rPr lang="en-US" dirty="0" smtClean="0"/>
            <a:t>Links</a:t>
          </a:r>
          <a:endParaRPr lang="en-US" dirty="0"/>
        </a:p>
      </dgm:t>
    </dgm:pt>
    <dgm:pt modelId="{C95EEEAF-85CF-2E43-BA5C-AAC6B8EF57E0}" type="sibTrans" cxnId="{FEDD63BC-BD5D-7543-9799-447BB45D36FE}">
      <dgm:prSet/>
      <dgm:spPr/>
      <dgm:t>
        <a:bodyPr/>
        <a:lstStyle/>
        <a:p>
          <a:endParaRPr lang="en-US"/>
        </a:p>
      </dgm:t>
    </dgm:pt>
    <dgm:pt modelId="{91C0C09A-A730-554D-BA17-A97A6F09D7A5}" type="parTrans" cxnId="{FEDD63BC-BD5D-7543-9799-447BB45D36FE}">
      <dgm:prSet/>
      <dgm:spPr/>
      <dgm:t>
        <a:bodyPr/>
        <a:lstStyle/>
        <a:p>
          <a:endParaRPr lang="en-US"/>
        </a:p>
      </dgm:t>
    </dgm:pt>
    <dgm:pt modelId="{5048391C-A6C5-4DB0-8919-1546B9E6D0C2}">
      <dgm:prSet phldrT="[Text]"/>
      <dgm:spPr/>
      <dgm:t>
        <a:bodyPr/>
        <a:lstStyle/>
        <a:p>
          <a:r>
            <a:rPr lang="en-US" dirty="0" smtClean="0"/>
            <a:t>Resource Discovery</a:t>
          </a:r>
          <a:endParaRPr lang="en-US" dirty="0"/>
        </a:p>
      </dgm:t>
    </dgm:pt>
    <dgm:pt modelId="{9A0E348F-9E85-4AE0-9A72-449952E1C152}" type="parTrans" cxnId="{3CDA40EE-6291-43E4-ADD4-B10A8CCFB9FD}">
      <dgm:prSet/>
      <dgm:spPr/>
      <dgm:t>
        <a:bodyPr/>
        <a:lstStyle/>
        <a:p>
          <a:endParaRPr lang="en-US"/>
        </a:p>
      </dgm:t>
    </dgm:pt>
    <dgm:pt modelId="{D10B1506-E718-40B1-9943-374D9959F85E}" type="sibTrans" cxnId="{3CDA40EE-6291-43E4-ADD4-B10A8CCFB9FD}">
      <dgm:prSet/>
      <dgm:spPr/>
      <dgm:t>
        <a:bodyPr/>
        <a:lstStyle/>
        <a:p>
          <a:endParaRPr lang="en-US"/>
        </a:p>
      </dgm:t>
    </dgm:pt>
    <dgm:pt modelId="{D46A3770-04C4-41C0-A2F6-9B889B63C83F}">
      <dgm:prSet phldrT="[Text]"/>
      <dgm:spPr/>
      <dgm:t>
        <a:bodyPr/>
        <a:lstStyle/>
        <a:p>
          <a:r>
            <a:rPr lang="en-US" dirty="0" smtClean="0"/>
            <a:t>Network Element</a:t>
          </a:r>
          <a:endParaRPr lang="en-US" dirty="0"/>
        </a:p>
      </dgm:t>
    </dgm:pt>
    <dgm:pt modelId="{1333DC26-49F5-4B83-8A51-02840B3E5535}" type="parTrans" cxnId="{B003F919-EBFA-4CC5-8EF7-7D9A4879EBB2}">
      <dgm:prSet/>
      <dgm:spPr/>
      <dgm:t>
        <a:bodyPr/>
        <a:lstStyle/>
        <a:p>
          <a:endParaRPr lang="en-US"/>
        </a:p>
      </dgm:t>
    </dgm:pt>
    <dgm:pt modelId="{D207701B-A809-491A-9325-1766CA1B4045}" type="sibTrans" cxnId="{B003F919-EBFA-4CC5-8EF7-7D9A4879EBB2}">
      <dgm:prSet/>
      <dgm:spPr/>
      <dgm:t>
        <a:bodyPr/>
        <a:lstStyle/>
        <a:p>
          <a:endParaRPr lang="en-US"/>
        </a:p>
      </dgm:t>
    </dgm:pt>
    <dgm:pt modelId="{D22D72B4-243E-410E-93E8-733793D59916}">
      <dgm:prSet phldrT="[Text]"/>
      <dgm:spPr/>
      <dgm:t>
        <a:bodyPr/>
        <a:lstStyle/>
        <a:p>
          <a:r>
            <a:rPr lang="en-US" dirty="0" smtClean="0"/>
            <a:t>Link Properties</a:t>
          </a:r>
          <a:endParaRPr lang="en-US" dirty="0"/>
        </a:p>
      </dgm:t>
    </dgm:pt>
    <dgm:pt modelId="{B7AA7A7F-759D-4EF0-838D-DD9A3205DDBF}" type="parTrans" cxnId="{F45073DA-8B53-4614-A728-97BD840DBF55}">
      <dgm:prSet/>
      <dgm:spPr/>
      <dgm:t>
        <a:bodyPr/>
        <a:lstStyle/>
        <a:p>
          <a:endParaRPr lang="en-US"/>
        </a:p>
      </dgm:t>
    </dgm:pt>
    <dgm:pt modelId="{BAD7CA51-A2AF-4EA4-89A2-F48F3A8B0589}" type="sibTrans" cxnId="{F45073DA-8B53-4614-A728-97BD840DBF55}">
      <dgm:prSet/>
      <dgm:spPr/>
      <dgm:t>
        <a:bodyPr/>
        <a:lstStyle/>
        <a:p>
          <a:endParaRPr lang="en-US"/>
        </a:p>
      </dgm:t>
    </dgm:pt>
    <dgm:pt modelId="{0D231BC8-1D35-41B0-B627-361E6730957C}">
      <dgm:prSet phldrT="[Text]"/>
      <dgm:spPr/>
      <dgm:t>
        <a:bodyPr/>
        <a:lstStyle/>
        <a:p>
          <a:r>
            <a:rPr lang="en-US" dirty="0" smtClean="0"/>
            <a:t>Optical Transmission Parameters</a:t>
          </a:r>
          <a:endParaRPr lang="en-US" dirty="0"/>
        </a:p>
      </dgm:t>
    </dgm:pt>
    <dgm:pt modelId="{8E7391DA-ED71-4EDC-8DD2-B0658CFDF3C3}" type="parTrans" cxnId="{9E347BCA-19F9-4EAA-BC5B-46FF16B54A9E}">
      <dgm:prSet/>
      <dgm:spPr/>
      <dgm:t>
        <a:bodyPr/>
        <a:lstStyle/>
        <a:p>
          <a:endParaRPr lang="en-US"/>
        </a:p>
      </dgm:t>
    </dgm:pt>
    <dgm:pt modelId="{9C0BADD5-7D52-4D1A-ACF6-224E96802A1C}" type="sibTrans" cxnId="{9E347BCA-19F9-4EAA-BC5B-46FF16B54A9E}">
      <dgm:prSet/>
      <dgm:spPr/>
      <dgm:t>
        <a:bodyPr/>
        <a:lstStyle/>
        <a:p>
          <a:endParaRPr lang="en-US"/>
        </a:p>
      </dgm:t>
    </dgm:pt>
    <dgm:pt modelId="{D6F32902-A6DF-5145-9040-DF79AA022DD5}" type="pres">
      <dgm:prSet presAssocID="{CC578098-4032-FE4D-B4A3-DADAFB1B20E4}" presName="composite" presStyleCnt="0">
        <dgm:presLayoutVars>
          <dgm:chMax val="1"/>
          <dgm:dir/>
          <dgm:resizeHandles val="exact"/>
        </dgm:presLayoutVars>
      </dgm:prSet>
      <dgm:spPr/>
    </dgm:pt>
    <dgm:pt modelId="{43FF5439-8068-134F-A671-1C9A2EAEC131}" type="pres">
      <dgm:prSet presAssocID="{3FDEE66D-1C13-504C-8BA4-05D34FC5C0B1}" presName="roof" presStyleLbl="dkBgShp" presStyleIdx="0" presStyleCnt="2"/>
      <dgm:spPr/>
      <dgm:t>
        <a:bodyPr/>
        <a:lstStyle/>
        <a:p>
          <a:endParaRPr lang="en-US"/>
        </a:p>
      </dgm:t>
    </dgm:pt>
    <dgm:pt modelId="{D1464915-B6DE-EC48-984B-2E6B94A62B5B}" type="pres">
      <dgm:prSet presAssocID="{3FDEE66D-1C13-504C-8BA4-05D34FC5C0B1}" presName="pillars" presStyleCnt="0"/>
      <dgm:spPr/>
    </dgm:pt>
    <dgm:pt modelId="{EFCF9E3A-45A3-7943-AA41-5173E45F167A}" type="pres">
      <dgm:prSet presAssocID="{3FDEE66D-1C13-504C-8BA4-05D34FC5C0B1}" presName="pillar1" presStyleLbl="node1" presStyleIdx="0" presStyleCnt="6">
        <dgm:presLayoutVars>
          <dgm:bulletEnabled val="1"/>
        </dgm:presLayoutVars>
      </dgm:prSet>
      <dgm:spPr/>
      <dgm:t>
        <a:bodyPr/>
        <a:lstStyle/>
        <a:p>
          <a:endParaRPr lang="en-US"/>
        </a:p>
      </dgm:t>
    </dgm:pt>
    <dgm:pt modelId="{DEE1E7A8-313D-43AC-990C-512171EBFB5B}" type="pres">
      <dgm:prSet presAssocID="{5048391C-A6C5-4DB0-8919-1546B9E6D0C2}" presName="pillarX" presStyleLbl="node1" presStyleIdx="1" presStyleCnt="6">
        <dgm:presLayoutVars>
          <dgm:bulletEnabled val="1"/>
        </dgm:presLayoutVars>
      </dgm:prSet>
      <dgm:spPr/>
      <dgm:t>
        <a:bodyPr/>
        <a:lstStyle/>
        <a:p>
          <a:endParaRPr lang="en-US"/>
        </a:p>
      </dgm:t>
    </dgm:pt>
    <dgm:pt modelId="{AB0ECD5D-206A-654C-AAD3-2D13BD3BE322}" type="pres">
      <dgm:prSet presAssocID="{15921F3E-6936-1E41-9C03-4E0E658449F4}" presName="pillarX" presStyleLbl="node1" presStyleIdx="2" presStyleCnt="6">
        <dgm:presLayoutVars>
          <dgm:bulletEnabled val="1"/>
        </dgm:presLayoutVars>
      </dgm:prSet>
      <dgm:spPr/>
      <dgm:t>
        <a:bodyPr/>
        <a:lstStyle/>
        <a:p>
          <a:endParaRPr lang="en-US"/>
        </a:p>
      </dgm:t>
    </dgm:pt>
    <dgm:pt modelId="{432D6AEA-DB8D-C147-9D61-6A7997643488}" type="pres">
      <dgm:prSet presAssocID="{B743F641-2046-BC44-80F7-0E3D3F472EB9}" presName="pillarX" presStyleLbl="node1" presStyleIdx="3" presStyleCnt="6">
        <dgm:presLayoutVars>
          <dgm:bulletEnabled val="1"/>
        </dgm:presLayoutVars>
      </dgm:prSet>
      <dgm:spPr/>
      <dgm:t>
        <a:bodyPr/>
        <a:lstStyle/>
        <a:p>
          <a:endParaRPr lang="en-US"/>
        </a:p>
      </dgm:t>
    </dgm:pt>
    <dgm:pt modelId="{33ED0A5D-3857-334B-801C-DA1F212C6E3C}" type="pres">
      <dgm:prSet presAssocID="{D4D4BE6B-1CC9-AE4C-A86D-14776D84EC60}" presName="pillarX" presStyleLbl="node1" presStyleIdx="4" presStyleCnt="6">
        <dgm:presLayoutVars>
          <dgm:bulletEnabled val="1"/>
        </dgm:presLayoutVars>
      </dgm:prSet>
      <dgm:spPr/>
      <dgm:t>
        <a:bodyPr/>
        <a:lstStyle/>
        <a:p>
          <a:endParaRPr lang="en-US"/>
        </a:p>
      </dgm:t>
    </dgm:pt>
    <dgm:pt modelId="{89700590-2486-864E-B4F8-D60584E6465A}" type="pres">
      <dgm:prSet presAssocID="{5121FB3E-61CE-3D4C-BA94-3CC1CAE27BF8}" presName="pillarX" presStyleLbl="node1" presStyleIdx="5" presStyleCnt="6">
        <dgm:presLayoutVars>
          <dgm:bulletEnabled val="1"/>
        </dgm:presLayoutVars>
      </dgm:prSet>
      <dgm:spPr/>
      <dgm:t>
        <a:bodyPr/>
        <a:lstStyle/>
        <a:p>
          <a:endParaRPr lang="en-US"/>
        </a:p>
      </dgm:t>
    </dgm:pt>
    <dgm:pt modelId="{219961DF-761D-5F4B-AC8C-467D0712927A}" type="pres">
      <dgm:prSet presAssocID="{3FDEE66D-1C13-504C-8BA4-05D34FC5C0B1}" presName="base" presStyleLbl="dkBgShp" presStyleIdx="1" presStyleCnt="2"/>
      <dgm:spPr/>
    </dgm:pt>
  </dgm:ptLst>
  <dgm:cxnLst>
    <dgm:cxn modelId="{E1DAB4D4-6B9C-8741-9650-09C07FE41507}" srcId="{D4D4BE6B-1CC9-AE4C-A86D-14776D84EC60}" destId="{0A3C41E9-7D0E-DA4E-A7C6-51D23613D893}" srcOrd="0" destOrd="0" parTransId="{05A38390-78DA-A847-9B23-23C81A033AC7}" sibTransId="{C0A78098-F33C-3F4D-A80A-79A156C186AD}"/>
    <dgm:cxn modelId="{D2CF76E9-43BB-2644-B676-968B7EC5E243}" srcId="{B743F641-2046-BC44-80F7-0E3D3F472EB9}" destId="{B386ADF0-C4A9-5040-B407-229C9532158F}" srcOrd="0" destOrd="0" parTransId="{733B2444-1E58-E546-8719-F0C0CF1A5C69}" sibTransId="{FAD1BCAA-E1C8-7D4A-8F12-45C031306409}"/>
    <dgm:cxn modelId="{B003F919-EBFA-4CC5-8EF7-7D9A4879EBB2}" srcId="{5048391C-A6C5-4DB0-8919-1546B9E6D0C2}" destId="{D46A3770-04C4-41C0-A2F6-9B889B63C83F}" srcOrd="0" destOrd="0" parTransId="{1333DC26-49F5-4B83-8A51-02840B3E5535}" sibTransId="{D207701B-A809-491A-9325-1766CA1B4045}"/>
    <dgm:cxn modelId="{37648F60-5C62-477B-A524-C08AB9E7062F}" type="presOf" srcId="{D22D72B4-243E-410E-93E8-733793D59916}" destId="{DEE1E7A8-313D-43AC-990C-512171EBFB5B}" srcOrd="0" destOrd="2" presId="urn:microsoft.com/office/officeart/2005/8/layout/hList3"/>
    <dgm:cxn modelId="{6C3B07E1-2961-4887-B7D7-3BE4506931F2}" type="presOf" srcId="{5BBF0AA0-B810-7B47-B0E5-F931ADF2E4B6}" destId="{432D6AEA-DB8D-C147-9D61-6A7997643488}" srcOrd="0" destOrd="2" presId="urn:microsoft.com/office/officeart/2005/8/layout/hList3"/>
    <dgm:cxn modelId="{626EA5FB-8F51-40D8-86A9-0A00B1067FEE}" type="presOf" srcId="{D46A3770-04C4-41C0-A2F6-9B889B63C83F}" destId="{DEE1E7A8-313D-43AC-990C-512171EBFB5B}" srcOrd="0" destOrd="1" presId="urn:microsoft.com/office/officeart/2005/8/layout/hList3"/>
    <dgm:cxn modelId="{B5832E43-85F6-B249-AA20-9E006C302282}" srcId="{1E9503D3-325F-6D45-B324-F4DDDA8940BD}" destId="{74A6BE9A-6902-4F43-B2A1-BBF4102FB2C9}" srcOrd="0" destOrd="0" parTransId="{58BF5179-0203-774E-93F1-57B16781D6EB}" sibTransId="{DD65A0E6-6B88-554F-808E-35272D49D7B6}"/>
    <dgm:cxn modelId="{163D32AA-FCC7-426A-8D08-FF3E7D27F161}" type="presOf" srcId="{3FDEE66D-1C13-504C-8BA4-05D34FC5C0B1}" destId="{43FF5439-8068-134F-A671-1C9A2EAEC131}" srcOrd="0" destOrd="0" presId="urn:microsoft.com/office/officeart/2005/8/layout/hList3"/>
    <dgm:cxn modelId="{020105B3-CC8E-0942-9177-7CD103FCD4D3}" srcId="{3FDEE66D-1C13-504C-8BA4-05D34FC5C0B1}" destId="{5121FB3E-61CE-3D4C-BA94-3CC1CAE27BF8}" srcOrd="5" destOrd="0" parTransId="{F0857E0A-465A-D24E-843A-BB8EA3802126}" sibTransId="{00E934C2-4D3C-A94D-9B24-82A171A471CD}"/>
    <dgm:cxn modelId="{BA7D78A5-6760-4CB5-B2BB-BEF40CB3AEF8}" type="presOf" srcId="{B743F641-2046-BC44-80F7-0E3D3F472EB9}" destId="{432D6AEA-DB8D-C147-9D61-6A7997643488}" srcOrd="0" destOrd="0" presId="urn:microsoft.com/office/officeart/2005/8/layout/hList3"/>
    <dgm:cxn modelId="{FC646B60-B24B-43A7-8F92-598101907A03}" type="presOf" srcId="{D4D4BE6B-1CC9-AE4C-A86D-14776D84EC60}" destId="{33ED0A5D-3857-334B-801C-DA1F212C6E3C}" srcOrd="0" destOrd="0" presId="urn:microsoft.com/office/officeart/2005/8/layout/hList3"/>
    <dgm:cxn modelId="{2A09DE98-528E-2A4B-8E4B-114694768AB9}" srcId="{3FDEE66D-1C13-504C-8BA4-05D34FC5C0B1}" destId="{15921F3E-6936-1E41-9C03-4E0E658449F4}" srcOrd="2" destOrd="0" parTransId="{ADAF62FA-9A35-454D-A8A5-1AF299BD8718}" sibTransId="{8635322B-DDFB-CC4E-999E-9BBA6638046D}"/>
    <dgm:cxn modelId="{E994A41C-8A13-4EB5-976B-D88FA5BFE471}" type="presOf" srcId="{C6BD81CE-E4D6-C746-8BEB-E90D83FE441D}" destId="{EFCF9E3A-45A3-7943-AA41-5173E45F167A}" srcOrd="0" destOrd="3" presId="urn:microsoft.com/office/officeart/2005/8/layout/hList3"/>
    <dgm:cxn modelId="{7955034D-7CB3-A443-8E01-E71540219811}" srcId="{3FDEE66D-1C13-504C-8BA4-05D34FC5C0B1}" destId="{1E9503D3-325F-6D45-B324-F4DDDA8940BD}" srcOrd="0" destOrd="0" parTransId="{C65E61A5-7687-E54C-A39A-8663165D1334}" sibTransId="{7F7BF57B-114A-144D-A066-9B059F86912A}"/>
    <dgm:cxn modelId="{3CDA40EE-6291-43E4-ADD4-B10A8CCFB9FD}" srcId="{3FDEE66D-1C13-504C-8BA4-05D34FC5C0B1}" destId="{5048391C-A6C5-4DB0-8919-1546B9E6D0C2}" srcOrd="1" destOrd="0" parTransId="{9A0E348F-9E85-4AE0-9A72-449952E1C152}" sibTransId="{D10B1506-E718-40B1-9943-374D9959F85E}"/>
    <dgm:cxn modelId="{474F3BA4-AD39-4202-935C-B9A16C51AA3B}" type="presOf" srcId="{E192391F-0088-5F4F-B091-4BDD060D560C}" destId="{EFCF9E3A-45A3-7943-AA41-5173E45F167A}" srcOrd="0" destOrd="2" presId="urn:microsoft.com/office/officeart/2005/8/layout/hList3"/>
    <dgm:cxn modelId="{3F84A0B0-86FC-41D0-9EAB-D53B33520656}" type="presOf" srcId="{B386ADF0-C4A9-5040-B407-229C9532158F}" destId="{432D6AEA-DB8D-C147-9D61-6A7997643488}" srcOrd="0" destOrd="1" presId="urn:microsoft.com/office/officeart/2005/8/layout/hList3"/>
    <dgm:cxn modelId="{F45073DA-8B53-4614-A728-97BD840DBF55}" srcId="{5048391C-A6C5-4DB0-8919-1546B9E6D0C2}" destId="{D22D72B4-243E-410E-93E8-733793D59916}" srcOrd="1" destOrd="0" parTransId="{B7AA7A7F-759D-4EF0-838D-DD9A3205DDBF}" sibTransId="{BAD7CA51-A2AF-4EA4-89A2-F48F3A8B0589}"/>
    <dgm:cxn modelId="{FEDD63BC-BD5D-7543-9799-447BB45D36FE}" srcId="{1E9503D3-325F-6D45-B324-F4DDDA8940BD}" destId="{E192391F-0088-5F4F-B091-4BDD060D560C}" srcOrd="1" destOrd="0" parTransId="{91C0C09A-A730-554D-BA17-A97A6F09D7A5}" sibTransId="{C95EEEAF-85CF-2E43-BA5C-AAC6B8EF57E0}"/>
    <dgm:cxn modelId="{9CCA0B80-36DA-6445-8B65-DF4A4D266894}" srcId="{5121FB3E-61CE-3D4C-BA94-3CC1CAE27BF8}" destId="{A1F8FADF-EC2B-7E4C-8DA2-FE4D8C840870}" srcOrd="0" destOrd="0" parTransId="{9E33B826-E859-5C40-9EA8-1B8D67C8364A}" sibTransId="{0F05848C-D7A8-1E45-B3B1-C0597196B382}"/>
    <dgm:cxn modelId="{1183117A-A0AC-4B08-912D-FD58953C3E65}" type="presOf" srcId="{0A3C41E9-7D0E-DA4E-A7C6-51D23613D893}" destId="{33ED0A5D-3857-334B-801C-DA1F212C6E3C}" srcOrd="0" destOrd="1" presId="urn:microsoft.com/office/officeart/2005/8/layout/hList3"/>
    <dgm:cxn modelId="{50D0A945-BB66-AA48-9A52-B4DE00E3DB1B}" srcId="{B743F641-2046-BC44-80F7-0E3D3F472EB9}" destId="{5BBF0AA0-B810-7B47-B0E5-F931ADF2E4B6}" srcOrd="1" destOrd="0" parTransId="{700283E9-3241-6049-BB79-EA498A754B4A}" sibTransId="{1816D24A-AD29-2248-B59D-B2B542C7437A}"/>
    <dgm:cxn modelId="{5E0E0D0F-E1E2-9A41-B940-D3C36E6373FB}" srcId="{3FDEE66D-1C13-504C-8BA4-05D34FC5C0B1}" destId="{B743F641-2046-BC44-80F7-0E3D3F472EB9}" srcOrd="3" destOrd="0" parTransId="{2BBEF93A-8AF7-E54F-9080-7832002CF6ED}" sibTransId="{14E2B8A1-DC09-304F-B5FE-1965F90A3B6C}"/>
    <dgm:cxn modelId="{2E2EB4D6-545C-4EB8-A049-9AB77905C4BD}" type="presOf" srcId="{A1F8FADF-EC2B-7E4C-8DA2-FE4D8C840870}" destId="{89700590-2486-864E-B4F8-D60584E6465A}" srcOrd="0" destOrd="1" presId="urn:microsoft.com/office/officeart/2005/8/layout/hList3"/>
    <dgm:cxn modelId="{45105DE2-C830-47F8-A3F9-B46F71226432}" type="presOf" srcId="{257F185D-659D-6E41-B6FB-B621765C1440}" destId="{AB0ECD5D-206A-654C-AAD3-2D13BD3BE322}" srcOrd="0" destOrd="1" presId="urn:microsoft.com/office/officeart/2005/8/layout/hList3"/>
    <dgm:cxn modelId="{1BE2DA44-5B14-4BE3-9A54-D4C671DB6925}" type="presOf" srcId="{74A6BE9A-6902-4F43-B2A1-BBF4102FB2C9}" destId="{EFCF9E3A-45A3-7943-AA41-5173E45F167A}" srcOrd="0" destOrd="1" presId="urn:microsoft.com/office/officeart/2005/8/layout/hList3"/>
    <dgm:cxn modelId="{9E347BCA-19F9-4EAA-BC5B-46FF16B54A9E}" srcId="{5048391C-A6C5-4DB0-8919-1546B9E6D0C2}" destId="{0D231BC8-1D35-41B0-B627-361E6730957C}" srcOrd="2" destOrd="0" parTransId="{8E7391DA-ED71-4EDC-8DD2-B0658CFDF3C3}" sibTransId="{9C0BADD5-7D52-4D1A-ACF6-224E96802A1C}"/>
    <dgm:cxn modelId="{55E001DD-41EE-0545-912A-64A156054113}" srcId="{3FDEE66D-1C13-504C-8BA4-05D34FC5C0B1}" destId="{D4D4BE6B-1CC9-AE4C-A86D-14776D84EC60}" srcOrd="4" destOrd="0" parTransId="{37365BFA-BE5F-CB46-8C39-7D9632A1C0E2}" sibTransId="{7E6AFFA3-5491-0B46-AC4A-647AA1B9F564}"/>
    <dgm:cxn modelId="{24B2FD21-7FF8-0948-AC2E-CD96A02AC4D6}" srcId="{1E9503D3-325F-6D45-B324-F4DDDA8940BD}" destId="{C6BD81CE-E4D6-C746-8BEB-E90D83FE441D}" srcOrd="2" destOrd="0" parTransId="{91EEB28A-E3E3-7044-A5E2-3B3FB4273450}" sibTransId="{3B970F3F-8EF9-B341-9946-431B1838EF44}"/>
    <dgm:cxn modelId="{4AED207E-D99D-46F4-88A0-69F3828248C3}" type="presOf" srcId="{5121FB3E-61CE-3D4C-BA94-3CC1CAE27BF8}" destId="{89700590-2486-864E-B4F8-D60584E6465A}" srcOrd="0" destOrd="0" presId="urn:microsoft.com/office/officeart/2005/8/layout/hList3"/>
    <dgm:cxn modelId="{953D2C77-BAC0-4BA2-AAF4-B9355F92BFB4}" type="presOf" srcId="{CC578098-4032-FE4D-B4A3-DADAFB1B20E4}" destId="{D6F32902-A6DF-5145-9040-DF79AA022DD5}" srcOrd="0" destOrd="0" presId="urn:microsoft.com/office/officeart/2005/8/layout/hList3"/>
    <dgm:cxn modelId="{4F25993E-934C-CD4B-8188-FE068381606F}" srcId="{15921F3E-6936-1E41-9C03-4E0E658449F4}" destId="{257F185D-659D-6E41-B6FB-B621765C1440}" srcOrd="0" destOrd="0" parTransId="{277889A7-0182-404F-810E-DBC45DACFBAB}" sibTransId="{846C3610-F145-524E-8768-D8D7FFBE05FE}"/>
    <dgm:cxn modelId="{CA621B51-9F20-E340-9D8A-314EBA3FE0E4}" srcId="{CC578098-4032-FE4D-B4A3-DADAFB1B20E4}" destId="{3FDEE66D-1C13-504C-8BA4-05D34FC5C0B1}" srcOrd="0" destOrd="0" parTransId="{4BBF4E4F-A566-AF4B-823D-9F6BA0386277}" sibTransId="{2E72BE9A-0B69-4E4D-BE27-D77378CE2AE7}"/>
    <dgm:cxn modelId="{0B53354C-C21F-4A2B-969C-75DA89973D5E}" type="presOf" srcId="{1E9503D3-325F-6D45-B324-F4DDDA8940BD}" destId="{EFCF9E3A-45A3-7943-AA41-5173E45F167A}" srcOrd="0" destOrd="0" presId="urn:microsoft.com/office/officeart/2005/8/layout/hList3"/>
    <dgm:cxn modelId="{E5E634F3-DEE7-414F-B518-2CDB5E6C6FD7}" type="presOf" srcId="{5048391C-A6C5-4DB0-8919-1546B9E6D0C2}" destId="{DEE1E7A8-313D-43AC-990C-512171EBFB5B}" srcOrd="0" destOrd="0" presId="urn:microsoft.com/office/officeart/2005/8/layout/hList3"/>
    <dgm:cxn modelId="{6BEB4E54-C757-41C7-B6D1-3477F6102DC2}" type="presOf" srcId="{0D231BC8-1D35-41B0-B627-361E6730957C}" destId="{DEE1E7A8-313D-43AC-990C-512171EBFB5B}" srcOrd="0" destOrd="3" presId="urn:microsoft.com/office/officeart/2005/8/layout/hList3"/>
    <dgm:cxn modelId="{E55CADE5-A6E6-4E73-904E-44F39E2C96A0}" type="presOf" srcId="{15921F3E-6936-1E41-9C03-4E0E658449F4}" destId="{AB0ECD5D-206A-654C-AAD3-2D13BD3BE322}" srcOrd="0" destOrd="0" presId="urn:microsoft.com/office/officeart/2005/8/layout/hList3"/>
    <dgm:cxn modelId="{9060C9BC-DFDF-4ECC-930F-C307491B7B28}" type="presParOf" srcId="{D6F32902-A6DF-5145-9040-DF79AA022DD5}" destId="{43FF5439-8068-134F-A671-1C9A2EAEC131}" srcOrd="0" destOrd="0" presId="urn:microsoft.com/office/officeart/2005/8/layout/hList3"/>
    <dgm:cxn modelId="{D125ABB4-81C9-4DFA-8669-86A6EF791E64}" type="presParOf" srcId="{D6F32902-A6DF-5145-9040-DF79AA022DD5}" destId="{D1464915-B6DE-EC48-984B-2E6B94A62B5B}" srcOrd="1" destOrd="0" presId="urn:microsoft.com/office/officeart/2005/8/layout/hList3"/>
    <dgm:cxn modelId="{7FAC8881-947B-4B0D-9970-28F9DB9D0669}" type="presParOf" srcId="{D1464915-B6DE-EC48-984B-2E6B94A62B5B}" destId="{EFCF9E3A-45A3-7943-AA41-5173E45F167A}" srcOrd="0" destOrd="0" presId="urn:microsoft.com/office/officeart/2005/8/layout/hList3"/>
    <dgm:cxn modelId="{6210B3AA-D411-4B59-B7B9-0E250387D20A}" type="presParOf" srcId="{D1464915-B6DE-EC48-984B-2E6B94A62B5B}" destId="{DEE1E7A8-313D-43AC-990C-512171EBFB5B}" srcOrd="1" destOrd="0" presId="urn:microsoft.com/office/officeart/2005/8/layout/hList3"/>
    <dgm:cxn modelId="{9E61F703-D296-4FED-B67C-A3C02FBCC86C}" type="presParOf" srcId="{D1464915-B6DE-EC48-984B-2E6B94A62B5B}" destId="{AB0ECD5D-206A-654C-AAD3-2D13BD3BE322}" srcOrd="2" destOrd="0" presId="urn:microsoft.com/office/officeart/2005/8/layout/hList3"/>
    <dgm:cxn modelId="{EED870D5-7219-465E-A33D-244DF69C0448}" type="presParOf" srcId="{D1464915-B6DE-EC48-984B-2E6B94A62B5B}" destId="{432D6AEA-DB8D-C147-9D61-6A7997643488}" srcOrd="3" destOrd="0" presId="urn:microsoft.com/office/officeart/2005/8/layout/hList3"/>
    <dgm:cxn modelId="{517C0DE2-66E3-4F60-86CA-A6FB69A2068D}" type="presParOf" srcId="{D1464915-B6DE-EC48-984B-2E6B94A62B5B}" destId="{33ED0A5D-3857-334B-801C-DA1F212C6E3C}" srcOrd="4" destOrd="0" presId="urn:microsoft.com/office/officeart/2005/8/layout/hList3"/>
    <dgm:cxn modelId="{E2F87DFA-99C3-4FDF-8CBB-C8FC67BFFA57}" type="presParOf" srcId="{D1464915-B6DE-EC48-984B-2E6B94A62B5B}" destId="{89700590-2486-864E-B4F8-D60584E6465A}" srcOrd="5" destOrd="0" presId="urn:microsoft.com/office/officeart/2005/8/layout/hList3"/>
    <dgm:cxn modelId="{5B4D539B-C2A9-41BB-A2DE-0E8C1904BABA}" type="presParOf" srcId="{D6F32902-A6DF-5145-9040-DF79AA022DD5}" destId="{219961DF-761D-5F4B-AC8C-467D0712927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B43DE-69AD-4F89-B634-E9B9FF898EE4}">
      <dsp:nvSpPr>
        <dsp:cNvPr id="0" name=""/>
        <dsp:cNvSpPr/>
      </dsp:nvSpPr>
      <dsp:spPr>
        <a:xfrm rot="5400000">
          <a:off x="4956900" y="-1526620"/>
          <a:ext cx="1278026" cy="465561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ct val="0"/>
            </a:spcBef>
            <a:spcAft>
              <a:spcPts val="300"/>
            </a:spcAft>
            <a:buChar char="••"/>
          </a:pPr>
          <a:r>
            <a:rPr lang="en-GB" sz="1400" kern="1200" dirty="0" smtClean="0"/>
            <a:t>High Tolerance to CD / </a:t>
          </a:r>
          <a:r>
            <a:rPr lang="en-GB" sz="1400" kern="1200" dirty="0" err="1" smtClean="0"/>
            <a:t>PMD</a:t>
          </a:r>
          <a:r>
            <a:rPr lang="en-GB" sz="1400" kern="1200" dirty="0" smtClean="0"/>
            <a:t>: MAL-less </a:t>
          </a:r>
          <a:r>
            <a:rPr lang="en-GB" sz="1400" kern="1200" dirty="0" err="1" smtClean="0"/>
            <a:t>EDFA</a:t>
          </a:r>
          <a:endParaRPr lang="en-US" sz="1400" kern="1200" dirty="0"/>
        </a:p>
        <a:p>
          <a:pPr marL="114300" lvl="1" indent="-114300" algn="l" defTabSz="622300">
            <a:lnSpc>
              <a:spcPct val="100000"/>
            </a:lnSpc>
            <a:spcBef>
              <a:spcPct val="0"/>
            </a:spcBef>
            <a:spcAft>
              <a:spcPts val="300"/>
            </a:spcAft>
            <a:buChar char="••"/>
          </a:pPr>
          <a:r>
            <a:rPr lang="en-GB" sz="1400" kern="1200" dirty="0" smtClean="0"/>
            <a:t>Coherent Receiver: No need to filter down to individual channel</a:t>
          </a:r>
          <a:endParaRPr lang="en-US" sz="1400" kern="1200" dirty="0"/>
        </a:p>
      </dsp:txBody>
      <dsp:txXfrm rot="-5400000">
        <a:off x="3268106" y="224562"/>
        <a:ext cx="4593226" cy="1153250"/>
      </dsp:txXfrm>
    </dsp:sp>
    <dsp:sp modelId="{C16FC421-297F-4BC5-BCDC-DC025BD23E48}">
      <dsp:nvSpPr>
        <dsp:cNvPr id="0" name=""/>
        <dsp:cNvSpPr/>
      </dsp:nvSpPr>
      <dsp:spPr>
        <a:xfrm>
          <a:off x="729" y="2420"/>
          <a:ext cx="3267377" cy="1597533"/>
        </a:xfrm>
        <a:prstGeom prst="round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100000"/>
            </a:lnSpc>
            <a:spcBef>
              <a:spcPct val="0"/>
            </a:spcBef>
            <a:spcAft>
              <a:spcPts val="600"/>
            </a:spcAft>
          </a:pPr>
          <a:r>
            <a:rPr lang="en-GB" sz="1600" b="1" kern="1200" dirty="0" smtClean="0"/>
            <a:t>Coherent</a:t>
          </a:r>
          <a:r>
            <a:rPr lang="en-GB" sz="1600" kern="1200" dirty="0" smtClean="0"/>
            <a:t> Transmission to have deep impact on the </a:t>
          </a:r>
          <a:r>
            <a:rPr lang="en-GB" sz="1600" b="1" kern="1200" dirty="0" smtClean="0"/>
            <a:t>Architecture</a:t>
          </a:r>
          <a:r>
            <a:rPr lang="en-GB" sz="1600" kern="1200" dirty="0" smtClean="0"/>
            <a:t> and </a:t>
          </a:r>
          <a:r>
            <a:rPr lang="en-GB" sz="1600" b="1" kern="1200" dirty="0" smtClean="0"/>
            <a:t>Design</a:t>
          </a:r>
          <a:r>
            <a:rPr lang="en-GB" sz="1600" kern="1200" dirty="0" smtClean="0"/>
            <a:t> of DWDM Networks</a:t>
          </a:r>
          <a:endParaRPr lang="en-US" sz="1600" kern="1200" dirty="0"/>
        </a:p>
      </dsp:txBody>
      <dsp:txXfrm>
        <a:off x="78714" y="80405"/>
        <a:ext cx="3111407" cy="1441563"/>
      </dsp:txXfrm>
    </dsp:sp>
    <dsp:sp modelId="{A20D2FAD-3C42-4C24-B750-94ABCB00392D}">
      <dsp:nvSpPr>
        <dsp:cNvPr id="0" name=""/>
        <dsp:cNvSpPr/>
      </dsp:nvSpPr>
      <dsp:spPr>
        <a:xfrm rot="5400000">
          <a:off x="4956900" y="150789"/>
          <a:ext cx="1278026" cy="465561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ct val="0"/>
            </a:spcBef>
            <a:spcAft>
              <a:spcPts val="300"/>
            </a:spcAft>
            <a:buChar char="••"/>
          </a:pPr>
          <a:r>
            <a:rPr lang="en-GB" sz="1400" kern="1200" dirty="0" smtClean="0"/>
            <a:t>Growing Number of Degrees to 16 (or more…)</a:t>
          </a:r>
          <a:endParaRPr lang="en-US" sz="1400" kern="1200" dirty="0"/>
        </a:p>
        <a:p>
          <a:pPr marL="114300" lvl="1" indent="-114300" algn="l" defTabSz="622300">
            <a:lnSpc>
              <a:spcPct val="100000"/>
            </a:lnSpc>
            <a:spcBef>
              <a:spcPct val="0"/>
            </a:spcBef>
            <a:spcAft>
              <a:spcPts val="300"/>
            </a:spcAft>
            <a:buChar char="••"/>
          </a:pPr>
          <a:r>
            <a:rPr lang="en-GB" sz="1400" kern="1200" dirty="0" smtClean="0"/>
            <a:t>Scale &amp; Optimize Contentionless architecture</a:t>
          </a:r>
          <a:endParaRPr lang="en-US" sz="1400" kern="1200" dirty="0"/>
        </a:p>
        <a:p>
          <a:pPr marL="114300" lvl="1" indent="-114300" algn="l" defTabSz="622300">
            <a:lnSpc>
              <a:spcPct val="100000"/>
            </a:lnSpc>
            <a:spcBef>
              <a:spcPct val="0"/>
            </a:spcBef>
            <a:spcAft>
              <a:spcPts val="300"/>
            </a:spcAft>
            <a:buChar char="••"/>
          </a:pPr>
          <a:r>
            <a:rPr lang="en-GB" sz="1400" kern="1200" dirty="0" smtClean="0"/>
            <a:t>Introduce </a:t>
          </a:r>
          <a:r>
            <a:rPr lang="en-GB" sz="1400" kern="1200" dirty="0" err="1" smtClean="0"/>
            <a:t>FlexSpectrum</a:t>
          </a:r>
          <a:endParaRPr lang="en-US" sz="1400" kern="1200" dirty="0"/>
        </a:p>
      </dsp:txBody>
      <dsp:txXfrm rot="-5400000">
        <a:off x="3268106" y="1901971"/>
        <a:ext cx="4593226" cy="1153250"/>
      </dsp:txXfrm>
    </dsp:sp>
    <dsp:sp modelId="{482BEFC9-24BE-4B7D-9D71-9E3D361F64E2}">
      <dsp:nvSpPr>
        <dsp:cNvPr id="0" name=""/>
        <dsp:cNvSpPr/>
      </dsp:nvSpPr>
      <dsp:spPr>
        <a:xfrm>
          <a:off x="729" y="1679830"/>
          <a:ext cx="3267377" cy="1597533"/>
        </a:xfrm>
        <a:prstGeom prst="roundRect">
          <a:avLst/>
        </a:prstGeom>
        <a:gradFill rotWithShape="0">
          <a:gsLst>
            <a:gs pos="0">
              <a:schemeClr val="accent1">
                <a:shade val="80000"/>
                <a:hueOff val="421921"/>
                <a:satOff val="-41712"/>
                <a:lumOff val="20838"/>
                <a:alphaOff val="0"/>
                <a:tint val="100000"/>
                <a:shade val="100000"/>
                <a:satMod val="130000"/>
              </a:schemeClr>
            </a:gs>
            <a:gs pos="100000">
              <a:schemeClr val="accent1">
                <a:shade val="80000"/>
                <a:hueOff val="421921"/>
                <a:satOff val="-41712"/>
                <a:lumOff val="2083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100000"/>
            </a:lnSpc>
            <a:spcBef>
              <a:spcPct val="0"/>
            </a:spcBef>
            <a:spcAft>
              <a:spcPts val="600"/>
            </a:spcAft>
          </a:pPr>
          <a:r>
            <a:rPr lang="en-GB" sz="1600" kern="1200" dirty="0" smtClean="0"/>
            <a:t>Increasing </a:t>
          </a:r>
          <a:r>
            <a:rPr lang="en-GB" sz="1600" b="1" kern="1200" dirty="0" smtClean="0"/>
            <a:t>Number of Degrees</a:t>
          </a:r>
          <a:r>
            <a:rPr lang="en-GB" sz="1600" kern="1200" dirty="0" smtClean="0"/>
            <a:t> / </a:t>
          </a:r>
          <a:r>
            <a:rPr lang="en-GB" sz="1600" b="1" kern="1200" dirty="0" smtClean="0"/>
            <a:t>Flexibility</a:t>
          </a:r>
          <a:r>
            <a:rPr lang="en-GB" sz="1600" kern="1200" dirty="0" smtClean="0"/>
            <a:t> of </a:t>
          </a:r>
          <a:r>
            <a:rPr lang="en-GB" sz="1600" kern="1200" dirty="0" err="1" smtClean="0"/>
            <a:t>ROADM</a:t>
          </a:r>
          <a:r>
            <a:rPr lang="en-GB" sz="1600" kern="1200" dirty="0" smtClean="0"/>
            <a:t> Nodes</a:t>
          </a:r>
          <a:endParaRPr lang="en-US" sz="1600" kern="1200" dirty="0"/>
        </a:p>
      </dsp:txBody>
      <dsp:txXfrm>
        <a:off x="78714" y="1757815"/>
        <a:ext cx="3111407" cy="1441563"/>
      </dsp:txXfrm>
    </dsp:sp>
    <dsp:sp modelId="{58ECF2AA-2989-434E-92BB-1E6DA22EAE1E}">
      <dsp:nvSpPr>
        <dsp:cNvPr id="0" name=""/>
        <dsp:cNvSpPr/>
      </dsp:nvSpPr>
      <dsp:spPr>
        <a:xfrm rot="5400000">
          <a:off x="4956900" y="1828199"/>
          <a:ext cx="1278026" cy="465561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100000"/>
            </a:lnSpc>
            <a:spcBef>
              <a:spcPct val="0"/>
            </a:spcBef>
            <a:spcAft>
              <a:spcPts val="300"/>
            </a:spcAft>
            <a:buChar char="••"/>
          </a:pPr>
          <a:r>
            <a:rPr lang="en-GB" sz="1400" kern="1200" dirty="0" smtClean="0"/>
            <a:t>Support </a:t>
          </a:r>
          <a:r>
            <a:rPr lang="en-GB" sz="1400" kern="1200" dirty="0" err="1" smtClean="0"/>
            <a:t>96Chs</a:t>
          </a:r>
          <a:r>
            <a:rPr lang="en-GB" sz="1400" kern="1200" dirty="0" smtClean="0"/>
            <a:t> </a:t>
          </a:r>
          <a:r>
            <a:rPr lang="en-GB" sz="1400" kern="1200" dirty="0" err="1" smtClean="0"/>
            <a:t>50GHz</a:t>
          </a:r>
          <a:r>
            <a:rPr lang="en-GB" sz="1400" kern="1200" dirty="0" smtClean="0"/>
            <a:t> in C-band</a:t>
          </a:r>
          <a:endParaRPr lang="en-US" sz="1400" kern="1200" dirty="0"/>
        </a:p>
        <a:p>
          <a:pPr marL="114300" lvl="1" indent="-114300" algn="l" defTabSz="622300">
            <a:lnSpc>
              <a:spcPct val="100000"/>
            </a:lnSpc>
            <a:spcBef>
              <a:spcPct val="0"/>
            </a:spcBef>
            <a:spcAft>
              <a:spcPts val="300"/>
            </a:spcAft>
            <a:buChar char="••"/>
          </a:pPr>
          <a:r>
            <a:rPr lang="en-GB" sz="1400" kern="1200" dirty="0" smtClean="0"/>
            <a:t>Scale per-wavelength Bit Rate</a:t>
          </a:r>
          <a:endParaRPr lang="en-US" sz="1400" kern="1200" dirty="0"/>
        </a:p>
        <a:p>
          <a:pPr marL="114300" lvl="1" indent="-114300" algn="l" defTabSz="622300">
            <a:lnSpc>
              <a:spcPct val="100000"/>
            </a:lnSpc>
            <a:spcBef>
              <a:spcPct val="0"/>
            </a:spcBef>
            <a:spcAft>
              <a:spcPts val="300"/>
            </a:spcAft>
            <a:buChar char="••"/>
          </a:pPr>
          <a:r>
            <a:rPr lang="en-GB" sz="1400" kern="1200" dirty="0" smtClean="0"/>
            <a:t>High Power Co- and Counter-Propagating Raman units to support up to </a:t>
          </a:r>
          <a:r>
            <a:rPr lang="en-GB" sz="1400" kern="1200" dirty="0" err="1" smtClean="0"/>
            <a:t>70dB</a:t>
          </a:r>
          <a:r>
            <a:rPr lang="en-GB" sz="1400" kern="1200" dirty="0" smtClean="0"/>
            <a:t> Spans</a:t>
          </a:r>
          <a:endParaRPr lang="en-US" sz="1400" kern="1200" dirty="0"/>
        </a:p>
      </dsp:txBody>
      <dsp:txXfrm rot="-5400000">
        <a:off x="3268106" y="3579381"/>
        <a:ext cx="4593226" cy="1153250"/>
      </dsp:txXfrm>
    </dsp:sp>
    <dsp:sp modelId="{F240BC89-59C3-4A3A-9CC6-6D58C307D76D}">
      <dsp:nvSpPr>
        <dsp:cNvPr id="0" name=""/>
        <dsp:cNvSpPr/>
      </dsp:nvSpPr>
      <dsp:spPr>
        <a:xfrm>
          <a:off x="729" y="3357240"/>
          <a:ext cx="3267377" cy="1597533"/>
        </a:xfrm>
        <a:prstGeom prst="roundRect">
          <a:avLst/>
        </a:prstGeom>
        <a:gradFill rotWithShape="0">
          <a:gsLst>
            <a:gs pos="0">
              <a:schemeClr val="accent1">
                <a:shade val="80000"/>
                <a:hueOff val="843842"/>
                <a:satOff val="-83424"/>
                <a:lumOff val="41675"/>
                <a:alphaOff val="0"/>
                <a:tint val="100000"/>
                <a:shade val="100000"/>
                <a:satMod val="130000"/>
              </a:schemeClr>
            </a:gs>
            <a:gs pos="100000">
              <a:schemeClr val="accent1">
                <a:shade val="80000"/>
                <a:hueOff val="843842"/>
                <a:satOff val="-83424"/>
                <a:lumOff val="4167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100000"/>
            </a:lnSpc>
            <a:spcBef>
              <a:spcPct val="0"/>
            </a:spcBef>
            <a:spcAft>
              <a:spcPts val="600"/>
            </a:spcAft>
          </a:pPr>
          <a:r>
            <a:rPr lang="en-GB" sz="1600" kern="1200" dirty="0" smtClean="0"/>
            <a:t>Extending </a:t>
          </a:r>
          <a:r>
            <a:rPr lang="en-GB" sz="1600" b="1" kern="1200" dirty="0" smtClean="0"/>
            <a:t>Transport Capacity</a:t>
          </a:r>
          <a:endParaRPr lang="en-US" sz="1600" b="1" kern="1200" dirty="0"/>
        </a:p>
      </dsp:txBody>
      <dsp:txXfrm>
        <a:off x="78714" y="3435225"/>
        <a:ext cx="3111407" cy="1441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F5439-8068-134F-A671-1C9A2EAEC131}">
      <dsp:nvSpPr>
        <dsp:cNvPr id="0" name=""/>
        <dsp:cNvSpPr/>
      </dsp:nvSpPr>
      <dsp:spPr>
        <a:xfrm>
          <a:off x="0" y="0"/>
          <a:ext cx="7940675" cy="708660"/>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0" y="0"/>
        <a:ext cx="7940675" cy="708660"/>
      </dsp:txXfrm>
    </dsp:sp>
    <dsp:sp modelId="{EFCF9E3A-45A3-7943-AA41-5173E45F167A}">
      <dsp:nvSpPr>
        <dsp:cNvPr id="0" name=""/>
        <dsp:cNvSpPr/>
      </dsp:nvSpPr>
      <dsp:spPr>
        <a:xfrm>
          <a:off x="3877" y="708660"/>
          <a:ext cx="1322153" cy="148818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Topology Discovery</a:t>
          </a:r>
          <a:endParaRPr lang="en-US" sz="1300" kern="1200" dirty="0"/>
        </a:p>
        <a:p>
          <a:pPr marL="57150" lvl="1" indent="-57150" algn="l" defTabSz="444500">
            <a:lnSpc>
              <a:spcPct val="90000"/>
            </a:lnSpc>
            <a:spcBef>
              <a:spcPct val="0"/>
            </a:spcBef>
            <a:spcAft>
              <a:spcPct val="15000"/>
            </a:spcAft>
            <a:buChar char="••"/>
          </a:pPr>
          <a:r>
            <a:rPr lang="en-US" sz="1000" kern="1200" dirty="0" smtClean="0"/>
            <a:t>Nodes</a:t>
          </a:r>
          <a:endParaRPr lang="en-US" sz="1000" kern="1200" dirty="0"/>
        </a:p>
        <a:p>
          <a:pPr marL="57150" lvl="1" indent="-57150" algn="l" defTabSz="444500">
            <a:lnSpc>
              <a:spcPct val="90000"/>
            </a:lnSpc>
            <a:spcBef>
              <a:spcPct val="0"/>
            </a:spcBef>
            <a:spcAft>
              <a:spcPct val="15000"/>
            </a:spcAft>
            <a:buChar char="••"/>
          </a:pPr>
          <a:r>
            <a:rPr lang="en-US" sz="1000" kern="1200" dirty="0" smtClean="0"/>
            <a:t>Links</a:t>
          </a:r>
          <a:endParaRPr lang="en-US" sz="1000" kern="1200" dirty="0"/>
        </a:p>
        <a:p>
          <a:pPr marL="57150" lvl="1" indent="-57150" algn="l" defTabSz="444500">
            <a:lnSpc>
              <a:spcPct val="90000"/>
            </a:lnSpc>
            <a:spcBef>
              <a:spcPct val="0"/>
            </a:spcBef>
            <a:spcAft>
              <a:spcPct val="15000"/>
            </a:spcAft>
            <a:buChar char="••"/>
          </a:pPr>
          <a:r>
            <a:rPr lang="en-US" sz="1000" kern="1200" dirty="0" smtClean="0"/>
            <a:t>Connectivity Matrix</a:t>
          </a:r>
          <a:endParaRPr lang="en-US" sz="1000" kern="1200" dirty="0"/>
        </a:p>
      </dsp:txBody>
      <dsp:txXfrm>
        <a:off x="3877" y="708660"/>
        <a:ext cx="1322153" cy="1488186"/>
      </dsp:txXfrm>
    </dsp:sp>
    <dsp:sp modelId="{DEE1E7A8-313D-43AC-990C-512171EBFB5B}">
      <dsp:nvSpPr>
        <dsp:cNvPr id="0" name=""/>
        <dsp:cNvSpPr/>
      </dsp:nvSpPr>
      <dsp:spPr>
        <a:xfrm>
          <a:off x="1326030" y="708660"/>
          <a:ext cx="1322153" cy="148818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Resource Discovery</a:t>
          </a:r>
          <a:endParaRPr lang="en-US" sz="1300" kern="1200" dirty="0"/>
        </a:p>
        <a:p>
          <a:pPr marL="57150" lvl="1" indent="-57150" algn="l" defTabSz="444500">
            <a:lnSpc>
              <a:spcPct val="90000"/>
            </a:lnSpc>
            <a:spcBef>
              <a:spcPct val="0"/>
            </a:spcBef>
            <a:spcAft>
              <a:spcPct val="15000"/>
            </a:spcAft>
            <a:buChar char="••"/>
          </a:pPr>
          <a:r>
            <a:rPr lang="en-US" sz="1000" kern="1200" dirty="0" smtClean="0"/>
            <a:t>Network Element</a:t>
          </a:r>
          <a:endParaRPr lang="en-US" sz="1000" kern="1200" dirty="0"/>
        </a:p>
        <a:p>
          <a:pPr marL="57150" lvl="1" indent="-57150" algn="l" defTabSz="444500">
            <a:lnSpc>
              <a:spcPct val="90000"/>
            </a:lnSpc>
            <a:spcBef>
              <a:spcPct val="0"/>
            </a:spcBef>
            <a:spcAft>
              <a:spcPct val="15000"/>
            </a:spcAft>
            <a:buChar char="••"/>
          </a:pPr>
          <a:r>
            <a:rPr lang="en-US" sz="1000" kern="1200" dirty="0" smtClean="0"/>
            <a:t>Link Properties</a:t>
          </a:r>
          <a:endParaRPr lang="en-US" sz="1000" kern="1200" dirty="0"/>
        </a:p>
        <a:p>
          <a:pPr marL="57150" lvl="1" indent="-57150" algn="l" defTabSz="444500">
            <a:lnSpc>
              <a:spcPct val="90000"/>
            </a:lnSpc>
            <a:spcBef>
              <a:spcPct val="0"/>
            </a:spcBef>
            <a:spcAft>
              <a:spcPct val="15000"/>
            </a:spcAft>
            <a:buChar char="••"/>
          </a:pPr>
          <a:r>
            <a:rPr lang="en-US" sz="1000" kern="1200" dirty="0" smtClean="0"/>
            <a:t>Optical Transmission Parameters</a:t>
          </a:r>
          <a:endParaRPr lang="en-US" sz="1000" kern="1200" dirty="0"/>
        </a:p>
      </dsp:txBody>
      <dsp:txXfrm>
        <a:off x="1326030" y="708660"/>
        <a:ext cx="1322153" cy="1488186"/>
      </dsp:txXfrm>
    </dsp:sp>
    <dsp:sp modelId="{AB0ECD5D-206A-654C-AAD3-2D13BD3BE322}">
      <dsp:nvSpPr>
        <dsp:cNvPr id="0" name=""/>
        <dsp:cNvSpPr/>
      </dsp:nvSpPr>
      <dsp:spPr>
        <a:xfrm>
          <a:off x="2648184" y="708660"/>
          <a:ext cx="1322153" cy="148818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Traffic Provisioning</a:t>
          </a:r>
          <a:endParaRPr lang="en-US" sz="1300" kern="1200" dirty="0"/>
        </a:p>
        <a:p>
          <a:pPr marL="57150" lvl="1" indent="-57150" algn="l" defTabSz="444500">
            <a:lnSpc>
              <a:spcPct val="90000"/>
            </a:lnSpc>
            <a:spcBef>
              <a:spcPct val="0"/>
            </a:spcBef>
            <a:spcAft>
              <a:spcPct val="15000"/>
            </a:spcAft>
            <a:buChar char="••"/>
          </a:pPr>
          <a:r>
            <a:rPr lang="en-US" sz="1000" kern="1200" dirty="0" smtClean="0"/>
            <a:t>Pre-computed vs. On-the-fly</a:t>
          </a:r>
          <a:endParaRPr lang="en-US" sz="1000" kern="1200" dirty="0"/>
        </a:p>
      </dsp:txBody>
      <dsp:txXfrm>
        <a:off x="2648184" y="708660"/>
        <a:ext cx="1322153" cy="1488186"/>
      </dsp:txXfrm>
    </dsp:sp>
    <dsp:sp modelId="{432D6AEA-DB8D-C147-9D61-6A7997643488}">
      <dsp:nvSpPr>
        <dsp:cNvPr id="0" name=""/>
        <dsp:cNvSpPr/>
      </dsp:nvSpPr>
      <dsp:spPr>
        <a:xfrm>
          <a:off x="3970337" y="708660"/>
          <a:ext cx="1322153" cy="148818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Traffic Restoration</a:t>
          </a:r>
          <a:endParaRPr lang="en-US" sz="1300" kern="1200" dirty="0"/>
        </a:p>
        <a:p>
          <a:pPr marL="57150" lvl="1" indent="-57150" algn="l" defTabSz="444500">
            <a:lnSpc>
              <a:spcPct val="90000"/>
            </a:lnSpc>
            <a:spcBef>
              <a:spcPct val="0"/>
            </a:spcBef>
            <a:spcAft>
              <a:spcPct val="15000"/>
            </a:spcAft>
            <a:buChar char="••"/>
          </a:pPr>
          <a:r>
            <a:rPr lang="en-US" sz="1000" kern="1200" dirty="0" smtClean="0"/>
            <a:t>In cooperation with client </a:t>
          </a:r>
          <a:r>
            <a:rPr lang="en-US" sz="1000" kern="1200" dirty="0" err="1" smtClean="0"/>
            <a:t>layer(s</a:t>
          </a:r>
          <a:r>
            <a:rPr lang="en-US" sz="1000" kern="1200" dirty="0" smtClean="0"/>
            <a:t>)</a:t>
          </a:r>
          <a:endParaRPr lang="en-US" sz="1000" kern="1200" dirty="0"/>
        </a:p>
        <a:p>
          <a:pPr marL="57150" lvl="1" indent="-57150" algn="l" defTabSz="444500">
            <a:lnSpc>
              <a:spcPct val="90000"/>
            </a:lnSpc>
            <a:spcBef>
              <a:spcPct val="0"/>
            </a:spcBef>
            <a:spcAft>
              <a:spcPct val="15000"/>
            </a:spcAft>
            <a:buChar char="••"/>
          </a:pPr>
          <a:r>
            <a:rPr lang="en-US" sz="1000" kern="1200" dirty="0" smtClean="0"/>
            <a:t>Pre-computed vs. On-the-fly</a:t>
          </a:r>
          <a:endParaRPr lang="en-US" sz="1000" kern="1200" dirty="0"/>
        </a:p>
      </dsp:txBody>
      <dsp:txXfrm>
        <a:off x="3970337" y="708660"/>
        <a:ext cx="1322153" cy="1488186"/>
      </dsp:txXfrm>
    </dsp:sp>
    <dsp:sp modelId="{33ED0A5D-3857-334B-801C-DA1F212C6E3C}">
      <dsp:nvSpPr>
        <dsp:cNvPr id="0" name=""/>
        <dsp:cNvSpPr/>
      </dsp:nvSpPr>
      <dsp:spPr>
        <a:xfrm>
          <a:off x="5292490" y="708660"/>
          <a:ext cx="1322153" cy="148818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Network Restoration</a:t>
          </a:r>
        </a:p>
        <a:p>
          <a:pPr marL="57150" lvl="1" indent="-57150" algn="l" defTabSz="444500">
            <a:lnSpc>
              <a:spcPct val="90000"/>
            </a:lnSpc>
            <a:spcBef>
              <a:spcPct val="0"/>
            </a:spcBef>
            <a:spcAft>
              <a:spcPct val="15000"/>
            </a:spcAft>
            <a:buChar char="••"/>
          </a:pPr>
          <a:r>
            <a:rPr lang="en-US" sz="1000" kern="1200" dirty="0" smtClean="0"/>
            <a:t>Use of Regenerators, Multi-Degree nodes</a:t>
          </a:r>
        </a:p>
      </dsp:txBody>
      <dsp:txXfrm>
        <a:off x="5292490" y="708660"/>
        <a:ext cx="1322153" cy="1488186"/>
      </dsp:txXfrm>
    </dsp:sp>
    <dsp:sp modelId="{89700590-2486-864E-B4F8-D60584E6465A}">
      <dsp:nvSpPr>
        <dsp:cNvPr id="0" name=""/>
        <dsp:cNvSpPr/>
      </dsp:nvSpPr>
      <dsp:spPr>
        <a:xfrm>
          <a:off x="6614644" y="708660"/>
          <a:ext cx="1322153" cy="148818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Network Optimization</a:t>
          </a:r>
        </a:p>
        <a:p>
          <a:pPr marL="57150" lvl="1" indent="-57150" algn="l" defTabSz="444500">
            <a:lnSpc>
              <a:spcPct val="90000"/>
            </a:lnSpc>
            <a:spcBef>
              <a:spcPct val="0"/>
            </a:spcBef>
            <a:spcAft>
              <a:spcPct val="15000"/>
            </a:spcAft>
            <a:buChar char="••"/>
          </a:pPr>
          <a:r>
            <a:rPr lang="en-US" sz="1000" kern="1200" dirty="0" smtClean="0"/>
            <a:t>Computationally hard</a:t>
          </a:r>
        </a:p>
      </dsp:txBody>
      <dsp:txXfrm>
        <a:off x="6614644" y="708660"/>
        <a:ext cx="1322153" cy="1488186"/>
      </dsp:txXfrm>
    </dsp:sp>
    <dsp:sp modelId="{219961DF-761D-5F4B-AC8C-467D0712927A}">
      <dsp:nvSpPr>
        <dsp:cNvPr id="0" name=""/>
        <dsp:cNvSpPr/>
      </dsp:nvSpPr>
      <dsp:spPr>
        <a:xfrm>
          <a:off x="0" y="2196846"/>
          <a:ext cx="7940675" cy="165354"/>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6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70" cy="479904"/>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atin typeface="Arial" charset="0"/>
                <a:ea typeface="+mn-ea"/>
                <a:cs typeface="+mn-cs"/>
              </a:defRPr>
            </a:lvl1pPr>
          </a:lstStyle>
          <a:p>
            <a:pPr>
              <a:defRPr/>
            </a:pPr>
            <a:endParaRPr lang="en-GB"/>
          </a:p>
        </p:txBody>
      </p:sp>
      <p:sp>
        <p:nvSpPr>
          <p:cNvPr id="3075" name="Rectangle 3"/>
          <p:cNvSpPr>
            <a:spLocks noGrp="1" noChangeArrowheads="1"/>
          </p:cNvSpPr>
          <p:nvPr>
            <p:ph type="dt" sz="quarter" idx="1"/>
          </p:nvPr>
        </p:nvSpPr>
        <p:spPr bwMode="auto">
          <a:xfrm>
            <a:off x="4144931" y="0"/>
            <a:ext cx="3170269" cy="479904"/>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atin typeface="Arial" charset="0"/>
                <a:ea typeface="+mn-ea"/>
                <a:cs typeface="+mn-cs"/>
              </a:defRPr>
            </a:lvl1pPr>
          </a:lstStyle>
          <a:p>
            <a:pPr>
              <a:defRPr/>
            </a:pPr>
            <a:endParaRPr lang="en-GB"/>
          </a:p>
        </p:txBody>
      </p:sp>
      <p:sp>
        <p:nvSpPr>
          <p:cNvPr id="3076" name="Rectangle 4"/>
          <p:cNvSpPr>
            <a:spLocks noGrp="1" noChangeArrowheads="1"/>
          </p:cNvSpPr>
          <p:nvPr>
            <p:ph type="ftr" sz="quarter" idx="2"/>
          </p:nvPr>
        </p:nvSpPr>
        <p:spPr bwMode="auto">
          <a:xfrm>
            <a:off x="0" y="9121296"/>
            <a:ext cx="3170270" cy="479904"/>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atin typeface="Arial" charset="0"/>
                <a:ea typeface="+mn-ea"/>
                <a:cs typeface="+mn-cs"/>
              </a:defRPr>
            </a:lvl1pPr>
          </a:lstStyle>
          <a:p>
            <a:pPr>
              <a:defRPr/>
            </a:pPr>
            <a:endParaRPr lang="en-GB"/>
          </a:p>
        </p:txBody>
      </p:sp>
      <p:sp>
        <p:nvSpPr>
          <p:cNvPr id="3077" name="Rectangle 5"/>
          <p:cNvSpPr>
            <a:spLocks noGrp="1" noChangeArrowheads="1"/>
          </p:cNvSpPr>
          <p:nvPr>
            <p:ph type="sldNum" sz="quarter" idx="3"/>
          </p:nvPr>
        </p:nvSpPr>
        <p:spPr bwMode="auto">
          <a:xfrm>
            <a:off x="4144931" y="9121296"/>
            <a:ext cx="3170269" cy="479904"/>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vl1pPr>
          </a:lstStyle>
          <a:p>
            <a:fld id="{6387CF8C-C24E-4C03-B38D-BA5A6DF7BB3B}" type="slidenum">
              <a:rPr lang="en-GB"/>
              <a:pPr/>
              <a:t>‹#›</a:t>
            </a:fld>
            <a:endParaRPr lang="en-GB"/>
          </a:p>
        </p:txBody>
      </p:sp>
    </p:spTree>
    <p:extLst>
      <p:ext uri="{BB962C8B-B14F-4D97-AF65-F5344CB8AC3E}">
        <p14:creationId xmlns:p14="http://schemas.microsoft.com/office/powerpoint/2010/main" val="2234078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70270" cy="479904"/>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b="0" i="1">
                <a:latin typeface="Times New Roman" charset="0"/>
                <a:ea typeface="+mn-ea"/>
                <a:cs typeface="+mn-cs"/>
              </a:defRPr>
            </a:lvl1pPr>
          </a:lstStyle>
          <a:p>
            <a:pPr>
              <a:defRPr/>
            </a:pPr>
            <a:endParaRPr lang="en-GB"/>
          </a:p>
        </p:txBody>
      </p:sp>
      <p:sp>
        <p:nvSpPr>
          <p:cNvPr id="2051" name="Rectangle 3"/>
          <p:cNvSpPr>
            <a:spLocks noGrp="1" noChangeArrowheads="1"/>
          </p:cNvSpPr>
          <p:nvPr>
            <p:ph type="dt" idx="1"/>
          </p:nvPr>
        </p:nvSpPr>
        <p:spPr bwMode="auto">
          <a:xfrm>
            <a:off x="4144931" y="0"/>
            <a:ext cx="3170269" cy="479904"/>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latin typeface="Times New Roman" charset="0"/>
                <a:ea typeface="+mn-ea"/>
                <a:cs typeface="+mn-cs"/>
              </a:defRPr>
            </a:lvl1pPr>
          </a:lstStyle>
          <a:p>
            <a:pPr>
              <a:defRPr/>
            </a:pPr>
            <a:endParaRPr lang="en-GB"/>
          </a:p>
        </p:txBody>
      </p:sp>
      <p:sp>
        <p:nvSpPr>
          <p:cNvPr id="2052" name="Rectangle 4"/>
          <p:cNvSpPr>
            <a:spLocks noGrp="1" noChangeArrowheads="1"/>
          </p:cNvSpPr>
          <p:nvPr>
            <p:ph type="ftr" sz="quarter" idx="4"/>
          </p:nvPr>
        </p:nvSpPr>
        <p:spPr bwMode="auto">
          <a:xfrm>
            <a:off x="0" y="9121296"/>
            <a:ext cx="3170270" cy="479904"/>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b="0" i="1">
                <a:latin typeface="Times New Roman" charset="0"/>
                <a:ea typeface="+mn-ea"/>
                <a:cs typeface="+mn-cs"/>
              </a:defRPr>
            </a:lvl1pPr>
          </a:lstStyle>
          <a:p>
            <a:pPr>
              <a:defRPr/>
            </a:pPr>
            <a:endParaRPr lang="en-GB"/>
          </a:p>
        </p:txBody>
      </p:sp>
      <p:sp>
        <p:nvSpPr>
          <p:cNvPr id="2053" name="Rectangle 5"/>
          <p:cNvSpPr>
            <a:spLocks noGrp="1" noChangeArrowheads="1"/>
          </p:cNvSpPr>
          <p:nvPr>
            <p:ph type="sldNum" sz="quarter" idx="5"/>
          </p:nvPr>
        </p:nvSpPr>
        <p:spPr bwMode="auto">
          <a:xfrm>
            <a:off x="4144931" y="9121296"/>
            <a:ext cx="3170269" cy="479904"/>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latin typeface="Times New Roman" pitchFamily="18" charset="0"/>
              </a:defRPr>
            </a:lvl1pPr>
          </a:lstStyle>
          <a:p>
            <a:fld id="{CA20D84C-1061-47AD-8CFE-581B6240125A}" type="slidenum">
              <a:rPr lang="en-GB"/>
              <a:pPr/>
              <a:t>‹#›</a:t>
            </a:fld>
            <a:endParaRPr lang="en-GB"/>
          </a:p>
        </p:txBody>
      </p:sp>
      <p:sp>
        <p:nvSpPr>
          <p:cNvPr id="14342" name="Rectangle 6"/>
          <p:cNvSpPr>
            <a:spLocks noChangeArrowheads="1"/>
          </p:cNvSpPr>
          <p:nvPr/>
        </p:nvSpPr>
        <p:spPr bwMode="auto">
          <a:xfrm>
            <a:off x="6671483" y="9245947"/>
            <a:ext cx="349454" cy="21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312" tIns="44450" rIns="87312" bIns="44450">
            <a:spAutoFit/>
          </a:bodyPr>
          <a:lstStyle/>
          <a:p>
            <a:pPr algn="ctr" defTabSz="868363">
              <a:lnSpc>
                <a:spcPct val="90000"/>
              </a:lnSpc>
            </a:pPr>
            <a:r>
              <a:rPr lang="en-GB" sz="900" b="0"/>
              <a:t> </a:t>
            </a:r>
            <a:fld id="{0EA541BF-B48E-4850-AA19-94B847E077ED}" type="slidenum">
              <a:rPr lang="en-GB" sz="900" b="0"/>
              <a:pPr algn="ctr" defTabSz="868363">
                <a:lnSpc>
                  <a:spcPct val="90000"/>
                </a:lnSpc>
              </a:pPr>
              <a:t>‹#›</a:t>
            </a:fld>
            <a:endParaRPr lang="en-GB" sz="900" b="0"/>
          </a:p>
        </p:txBody>
      </p:sp>
      <p:sp>
        <p:nvSpPr>
          <p:cNvPr id="14343" name="Rectangle 7"/>
          <p:cNvSpPr>
            <a:spLocks noGrp="1" noRot="1" noChangeAspect="1" noChangeArrowheads="1" noTextEdit="1"/>
          </p:cNvSpPr>
          <p:nvPr>
            <p:ph type="sldImg" idx="2"/>
          </p:nvPr>
        </p:nvSpPr>
        <p:spPr bwMode="auto">
          <a:xfrm>
            <a:off x="1493838" y="479425"/>
            <a:ext cx="4268787" cy="3200400"/>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74662" y="3920257"/>
            <a:ext cx="5365877" cy="49610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GB" noProof="0"/>
              <a:t>Body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345" name="Rectangle 9"/>
          <p:cNvSpPr>
            <a:spLocks noChangeArrowheads="1"/>
          </p:cNvSpPr>
          <p:nvPr/>
        </p:nvSpPr>
        <p:spPr bwMode="auto">
          <a:xfrm>
            <a:off x="4551913" y="9241273"/>
            <a:ext cx="2052379" cy="23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spcBef>
                <a:spcPct val="50000"/>
              </a:spcBef>
            </a:pPr>
            <a:r>
              <a:rPr lang="en-GB" sz="900" b="0"/>
              <a:t>0683_03F7_c2.scr</a:t>
            </a:r>
          </a:p>
        </p:txBody>
      </p:sp>
    </p:spTree>
    <p:extLst>
      <p:ext uri="{BB962C8B-B14F-4D97-AF65-F5344CB8AC3E}">
        <p14:creationId xmlns:p14="http://schemas.microsoft.com/office/powerpoint/2010/main" val="917455112"/>
      </p:ext>
    </p:extLst>
  </p:cSld>
  <p:clrMap bg1="lt1" tx1="dk1" bg2="lt2" tx2="dk2" accent1="accent1" accent2="accent2" accent3="accent3" accent4="accent4" accent5="accent5" accent6="accent6" hlink="hlink" folHlink="folHlink"/>
  <p:notesStyle>
    <a:lvl1pPr marL="114300" indent="-114300" algn="l" rtl="0" eaLnBrk="0" fontAlgn="base" hangingPunct="0">
      <a:lnSpc>
        <a:spcPct val="90000"/>
      </a:lnSpc>
      <a:spcBef>
        <a:spcPct val="40000"/>
      </a:spcBef>
      <a:spcAft>
        <a:spcPct val="0"/>
      </a:spcAft>
      <a:buSzPct val="100000"/>
      <a:buChar char="•"/>
      <a:defRPr sz="1400" kern="1200">
        <a:solidFill>
          <a:schemeClr val="tx1"/>
        </a:solidFill>
        <a:latin typeface="Arial" charset="0"/>
        <a:ea typeface="ＭＳ Ｐゴシック" charset="0"/>
        <a:cs typeface="ＭＳ Ｐゴシック" charset="0"/>
      </a:defRPr>
    </a:lvl1pPr>
    <a:lvl2pPr marL="571500" indent="-114300" algn="l" rtl="0" eaLnBrk="0" fontAlgn="base" hangingPunct="0">
      <a:lnSpc>
        <a:spcPct val="90000"/>
      </a:lnSpc>
      <a:spcBef>
        <a:spcPct val="40000"/>
      </a:spcBef>
      <a:spcAft>
        <a:spcPct val="0"/>
      </a:spcAft>
      <a:buSzPct val="100000"/>
      <a:buChar char="•"/>
      <a:defRPr sz="1400" kern="1200">
        <a:solidFill>
          <a:schemeClr val="tx1"/>
        </a:solidFill>
        <a:latin typeface="Arial" charset="0"/>
        <a:ea typeface="ＭＳ Ｐゴシック" charset="-128"/>
        <a:cs typeface="+mn-cs"/>
      </a:defRPr>
    </a:lvl2pPr>
    <a:lvl3pPr marL="1028700" indent="-114300" algn="l" rtl="0" eaLnBrk="0" fontAlgn="base" hangingPunct="0">
      <a:lnSpc>
        <a:spcPct val="90000"/>
      </a:lnSpc>
      <a:spcBef>
        <a:spcPct val="40000"/>
      </a:spcBef>
      <a:spcAft>
        <a:spcPct val="0"/>
      </a:spcAft>
      <a:buSzPct val="100000"/>
      <a:buChar char="•"/>
      <a:defRPr sz="1400" kern="1200">
        <a:solidFill>
          <a:schemeClr val="tx1"/>
        </a:solidFill>
        <a:latin typeface="Arial" charset="0"/>
        <a:ea typeface="ＭＳ Ｐゴシック" charset="-128"/>
        <a:cs typeface="+mn-cs"/>
      </a:defRPr>
    </a:lvl3pPr>
    <a:lvl4pPr marL="1485900" indent="-114300" algn="l" rtl="0" eaLnBrk="0" fontAlgn="base" hangingPunct="0">
      <a:lnSpc>
        <a:spcPct val="90000"/>
      </a:lnSpc>
      <a:spcBef>
        <a:spcPct val="40000"/>
      </a:spcBef>
      <a:spcAft>
        <a:spcPct val="0"/>
      </a:spcAft>
      <a:buSzPct val="100000"/>
      <a:buChar char="•"/>
      <a:defRPr sz="1400" kern="1200">
        <a:solidFill>
          <a:schemeClr val="tx1"/>
        </a:solidFill>
        <a:latin typeface="Arial" charset="0"/>
        <a:ea typeface="ＭＳ Ｐゴシック" charset="-128"/>
        <a:cs typeface="+mn-cs"/>
      </a:defRPr>
    </a:lvl4pPr>
    <a:lvl5pPr marL="1943100" indent="-114300" algn="l" rtl="0" eaLnBrk="0" fontAlgn="base" hangingPunct="0">
      <a:lnSpc>
        <a:spcPct val="90000"/>
      </a:lnSpc>
      <a:spcBef>
        <a:spcPct val="40000"/>
      </a:spcBef>
      <a:spcAft>
        <a:spcPct val="0"/>
      </a:spcAft>
      <a:buSzPct val="100000"/>
      <a:buChar char="•"/>
      <a:defRPr sz="14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algn="ctr" eaLnBrk="0" fontAlgn="base" hangingPunct="0">
              <a:lnSpc>
                <a:spcPct val="90000"/>
              </a:lnSpc>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lnSpc>
                <a:spcPct val="90000"/>
              </a:lnSpc>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lnSpc>
                <a:spcPct val="90000"/>
              </a:lnSpc>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lnSpc>
                <a:spcPct val="90000"/>
              </a:lnSpc>
              <a:spcBef>
                <a:spcPct val="0"/>
              </a:spcBef>
              <a:spcAft>
                <a:spcPct val="0"/>
              </a:spcAft>
              <a:defRPr sz="2400" b="1">
                <a:solidFill>
                  <a:schemeClr val="tx1"/>
                </a:solidFill>
                <a:latin typeface="Arial" pitchFamily="34" charset="0"/>
                <a:ea typeface="ＭＳ Ｐゴシック" pitchFamily="34" charset="-128"/>
              </a:defRPr>
            </a:lvl9pPr>
          </a:lstStyle>
          <a:p>
            <a:pPr>
              <a:defRPr/>
            </a:pPr>
            <a:fld id="{78A98F2A-9497-4EC8-9231-6FCC84510EB8}" type="slidenum">
              <a:rPr lang="en-US" sz="1200" b="0" smtClean="0"/>
              <a:pPr>
                <a:defRPr/>
              </a:pPr>
              <a:t>1</a:t>
            </a:fld>
            <a:endParaRPr lang="en-US" sz="1200" b="0" smtClean="0"/>
          </a:p>
        </p:txBody>
      </p:sp>
      <p:sp>
        <p:nvSpPr>
          <p:cNvPr id="93186" name="Rectangle 2"/>
          <p:cNvSpPr>
            <a:spLocks noGrp="1" noRot="1" noChangeAspect="1" noChangeArrowheads="1" noTextEdit="1"/>
          </p:cNvSpPr>
          <p:nvPr>
            <p:ph type="sldImg"/>
          </p:nvPr>
        </p:nvSpPr>
        <p:spPr>
          <a:ln/>
          <a:extLst>
            <a:ext uri="{FAA26D3D-D897-4be2-8F04-BA451C77F1D7}"/>
          </a:extLst>
        </p:spPr>
      </p:sp>
      <p:sp>
        <p:nvSpPr>
          <p:cNvPr id="93187"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1B6AF19D-5D08-4783-B722-D1BD3262F825}" type="slidenum">
              <a:rPr lang="en-US" sz="800" baseline="0" smtClean="0">
                <a:ea typeface="MS PGothic" pitchFamily="34" charset="-128"/>
              </a:rPr>
              <a:pPr/>
              <a:t>12</a:t>
            </a:fld>
            <a:endParaRPr lang="en-US" sz="800" baseline="0" smtClean="0">
              <a:ea typeface="MS PGothic" pitchFamily="34" charset="-128"/>
            </a:endParaRPr>
          </a:p>
        </p:txBody>
      </p:sp>
      <p:sp>
        <p:nvSpPr>
          <p:cNvPr id="73731" name="Rectangle 2"/>
          <p:cNvSpPr>
            <a:spLocks noGrp="1" noRot="1" noChangeAspect="1" noChangeArrowheads="1" noTextEdit="1"/>
          </p:cNvSpPr>
          <p:nvPr>
            <p:ph type="sldImg"/>
          </p:nvPr>
        </p:nvSpPr>
        <p:spPr>
          <a:xfrm>
            <a:off x="871538" y="255588"/>
            <a:ext cx="5565775" cy="4175125"/>
          </a:xfrm>
          <a:ln/>
        </p:spPr>
      </p:sp>
      <p:sp>
        <p:nvSpPr>
          <p:cNvPr id="73732" name="Rectangle 3"/>
          <p:cNvSpPr>
            <a:spLocks noGrp="1" noChangeArrowheads="1"/>
          </p:cNvSpPr>
          <p:nvPr>
            <p:ph type="body" idx="1"/>
          </p:nvPr>
        </p:nvSpPr>
        <p:spPr>
          <a:xfrm>
            <a:off x="427382" y="4579263"/>
            <a:ext cx="6481971" cy="44480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Lights bigger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FA3F3FA7-3649-4DF1-90BC-8BF74D40B364}" type="slidenum">
              <a:rPr lang="en-US" sz="800" baseline="0" smtClean="0">
                <a:ea typeface="MS PGothic" pitchFamily="34" charset="-128"/>
              </a:rPr>
              <a:pPr/>
              <a:t>13</a:t>
            </a:fld>
            <a:endParaRPr lang="en-US" sz="800" baseline="0" smtClean="0">
              <a:ea typeface="MS PGothic" pitchFamily="34" charset="-128"/>
            </a:endParaRPr>
          </a:p>
        </p:txBody>
      </p:sp>
      <p:sp>
        <p:nvSpPr>
          <p:cNvPr id="74755" name="Rectangle 2"/>
          <p:cNvSpPr>
            <a:spLocks noGrp="1" noRot="1" noChangeAspect="1" noChangeArrowheads="1" noTextEdit="1"/>
          </p:cNvSpPr>
          <p:nvPr>
            <p:ph type="sldImg"/>
          </p:nvPr>
        </p:nvSpPr>
        <p:spPr>
          <a:xfrm>
            <a:off x="868363" y="255588"/>
            <a:ext cx="5568950" cy="4176712"/>
          </a:xfrm>
          <a:ln/>
        </p:spPr>
      </p:sp>
      <p:sp>
        <p:nvSpPr>
          <p:cNvPr id="74756" name="Rectangle 3"/>
          <p:cNvSpPr>
            <a:spLocks noGrp="1" noChangeArrowheads="1"/>
          </p:cNvSpPr>
          <p:nvPr>
            <p:ph type="body" idx="1"/>
          </p:nvPr>
        </p:nvSpPr>
        <p:spPr>
          <a:xfrm>
            <a:off x="427382" y="4579263"/>
            <a:ext cx="6481971" cy="44480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Arial" pitchFamily="34" charset="0"/>
              </a:rPr>
              <a:t>  </a:t>
            </a:r>
            <a:r>
              <a:rPr lang="en-US" altLang="en-US" b="1" smtClean="0">
                <a:latin typeface="Arial" pitchFamily="34" charset="0"/>
              </a:rPr>
              <a:t>Transcript</a:t>
            </a:r>
            <a:r>
              <a:rPr lang="en-US" altLang="en-US" smtClean="0">
                <a:latin typeface="Arial" pitchFamily="34" charset="0"/>
              </a:rPr>
              <a:t>:</a:t>
            </a:r>
          </a:p>
          <a:p>
            <a:endParaRPr lang="en-US" altLang="en-US" smtClean="0">
              <a:latin typeface="Arial" pitchFamily="34" charset="0"/>
            </a:endParaRPr>
          </a:p>
          <a:p>
            <a:r>
              <a:rPr lang="en-US" altLang="en-US" smtClean="0">
                <a:latin typeface="Arial" pitchFamily="34" charset="0"/>
              </a:rPr>
              <a:t>So we talk a lot in transport about wavelengths. If you think of the optical spectrums, so again on the prism approach where you can break white light down into all of its components, those are only the components that the human eye can see. There are a lot more, and what we use are actually the transmission wavelengths from 850 nm up past 1,625 nm. So again it's an invisible part of the spectrum, but it is something that we use fundamentally for optical transport. You may have heard of regions, sometimes they're called windows so the first window is actually 850 nm, typically that's multimode. The second window is 1,310, typically single-mode but some interfaces do work on multimode as well, and 1,550, which is where DWDM and CWDM work. And just for people who did physics again, it's the speed of light in a vacuum is related to the frequency and the wavelength, so there you go.</a:t>
            </a:r>
          </a:p>
          <a:p>
            <a:endParaRPr lang="en-US" altLang="en-US" smtClean="0">
              <a:latin typeface="Arial" pitchFamily="34" charset="0"/>
            </a:endParaRPr>
          </a:p>
          <a:p>
            <a:r>
              <a:rPr lang="en-US" altLang="en-US" b="1" smtClean="0">
                <a:latin typeface="Arial" pitchFamily="34" charset="0"/>
              </a:rPr>
              <a:t>Author’s Original Notes:</a:t>
            </a:r>
            <a:endParaRPr lang="en-US" altLang="en-US" smtClean="0">
              <a:latin typeface="Arial" pitchFamily="34" charset="0"/>
            </a:endParaRPr>
          </a:p>
          <a:p>
            <a:endParaRPr lang="en-US" altLang="en-US" smtClean="0">
              <a:latin typeface="Arial" pitchFamily="34" charset="0"/>
            </a:endParaRPr>
          </a:p>
          <a:p>
            <a:r>
              <a:rPr lang="en-GB" altLang="en-US" smtClean="0">
                <a:latin typeface="Arial" pitchFamily="34" charset="0"/>
              </a:rPr>
              <a:t>850 nm – multimode</a:t>
            </a:r>
          </a:p>
          <a:p>
            <a:r>
              <a:rPr lang="en-US" altLang="en-US" smtClean="0">
                <a:latin typeface="Arial" pitchFamily="34" charset="0"/>
              </a:rPr>
              <a:t>1310 nm – singlemode</a:t>
            </a:r>
          </a:p>
          <a:p>
            <a:r>
              <a:rPr lang="en-GB" altLang="en-US" smtClean="0">
                <a:latin typeface="Arial" pitchFamily="34" charset="0"/>
              </a:rPr>
              <a:t>1550 nm DWDM &amp; CWDM (Cisco CWDM uses the following</a:t>
            </a:r>
            <a:r>
              <a:rPr lang="en-US" altLang="en-US" smtClean="0">
                <a:latin typeface="Arial" pitchFamily="34" charset="0"/>
              </a:rPr>
              <a:t> eight (8) wavelengths; 1470 nm, 1490nm, 1510 nm, 1530 nm, 1550 nm, 1570 nm, 1590 nm, 1610 nm)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331C9C1F-B46B-4715-B577-EC444A65C66E}" type="slidenum">
              <a:rPr lang="en-US" sz="800" baseline="0" smtClean="0"/>
              <a:pPr/>
              <a:t>14</a:t>
            </a:fld>
            <a:endParaRPr lang="en-US" sz="800" baseline="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422415" y="4521878"/>
            <a:ext cx="6387547" cy="4392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latin typeface="Arial" pitchFamily="34" charset="0"/>
              </a:rPr>
              <a:t>The ITU have standardized wavelength grids for DWDM transmission systems. These grids are based on the frequency spacing of 100 gigahertz and 50 gigahertz. Therefore, it is useful to be able to convert from optical wavelength and optical frequency.</a:t>
            </a:r>
          </a:p>
          <a:p>
            <a:pPr eaLnBrk="1" hangingPunct="1">
              <a:spcBef>
                <a:spcPct val="0"/>
              </a:spcBef>
            </a:pPr>
            <a:endParaRPr lang="en-GB" smtClean="0">
              <a:latin typeface="Arial" pitchFamily="34" charset="0"/>
            </a:endParaRPr>
          </a:p>
          <a:p>
            <a:pPr eaLnBrk="1" hangingPunct="1">
              <a:spcBef>
                <a:spcPct val="0"/>
              </a:spcBef>
            </a:pPr>
            <a:r>
              <a:rPr lang="en-GB" smtClean="0">
                <a:latin typeface="Arial" pitchFamily="34" charset="0"/>
              </a:rPr>
              <a:t>Optical wavelength is normally measured in nanometers; while optical frequency is measured in terahertz. To convert between wavelength and frequency, we can use this equation:</a:t>
            </a:r>
          </a:p>
          <a:p>
            <a:pPr eaLnBrk="1" hangingPunct="1">
              <a:spcBef>
                <a:spcPct val="0"/>
              </a:spcBef>
            </a:pPr>
            <a:endParaRPr lang="en-GB" smtClean="0">
              <a:latin typeface="Arial" pitchFamily="34" charset="0"/>
            </a:endParaRPr>
          </a:p>
          <a:p>
            <a:pPr eaLnBrk="1" hangingPunct="1">
              <a:spcBef>
                <a:spcPct val="0"/>
              </a:spcBef>
            </a:pPr>
            <a:r>
              <a:rPr lang="en-GB" smtClean="0">
                <a:latin typeface="Arial" pitchFamily="34" charset="0"/>
              </a:rPr>
              <a:t>Optical wavelength times optical frequency equals the speed of light. The speed of light is 3 times 10 to the eight meters per second. As an example, 1550 nanometers is equivalent to 193.41 terahertz.</a:t>
            </a:r>
          </a:p>
          <a:p>
            <a:pPr eaLnBrk="1" hangingPunct="1">
              <a:spcBef>
                <a:spcPct val="0"/>
              </a:spcBef>
            </a:pPr>
            <a:endParaRPr lang="en-GB" smtClean="0">
              <a:latin typeface="Arial" pitchFamily="34" charset="0"/>
            </a:endParaRPr>
          </a:p>
          <a:p>
            <a:pPr eaLnBrk="1" hangingPunct="1">
              <a:spcBef>
                <a:spcPct val="0"/>
              </a:spcBef>
            </a:pPr>
            <a:endParaRPr lang="en-GB" smtClean="0">
              <a:latin typeface="Arial" pitchFamily="34" charset="0"/>
            </a:endParaRPr>
          </a:p>
          <a:p>
            <a:pPr eaLnBrk="1" hangingPunct="1">
              <a:spcBef>
                <a:spcPct val="0"/>
              </a:spcBef>
            </a:pPr>
            <a:endParaRPr lang="en-GB" smtClean="0">
              <a:latin typeface="Arial" pitchFamily="34" charset="0"/>
            </a:endParaRPr>
          </a:p>
          <a:p>
            <a:pPr eaLnBrk="1" hangingPunct="1">
              <a:spcBef>
                <a:spcPct val="0"/>
              </a:spcBef>
            </a:pPr>
            <a:endParaRPr lang="en-GB" smtClean="0">
              <a:latin typeface="Arial" pitchFamily="34" charset="0"/>
            </a:endParaRPr>
          </a:p>
          <a:p>
            <a:pPr eaLnBrk="1" hangingPunct="1">
              <a:spcBef>
                <a:spcPct val="0"/>
              </a:spcBef>
            </a:pPr>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C3967740-728D-4574-93A9-3B323C6C780C}" type="slidenum">
              <a:rPr lang="en-US" sz="800" baseline="0" smtClean="0">
                <a:ea typeface="MS PGothic" pitchFamily="34" charset="-128"/>
              </a:rPr>
              <a:pPr/>
              <a:t>15</a:t>
            </a:fld>
            <a:endParaRPr lang="en-US" sz="800" baseline="0" smtClean="0">
              <a:ea typeface="MS PGothic" pitchFamily="34" charset="-128"/>
            </a:endParaRPr>
          </a:p>
        </p:txBody>
      </p:sp>
      <p:sp>
        <p:nvSpPr>
          <p:cNvPr id="76803" name="Rectangle 2"/>
          <p:cNvSpPr>
            <a:spLocks noGrp="1" noRot="1" noChangeAspect="1" noChangeArrowheads="1" noTextEdit="1"/>
          </p:cNvSpPr>
          <p:nvPr>
            <p:ph type="sldImg"/>
          </p:nvPr>
        </p:nvSpPr>
        <p:spPr>
          <a:xfrm>
            <a:off x="979488" y="623888"/>
            <a:ext cx="5494337" cy="4121150"/>
          </a:xfrm>
          <a:ln/>
        </p:spPr>
      </p:sp>
      <p:sp>
        <p:nvSpPr>
          <p:cNvPr id="76804" name="Rectangle 3"/>
          <p:cNvSpPr>
            <a:spLocks noGrp="1" noChangeArrowheads="1"/>
          </p:cNvSpPr>
          <p:nvPr>
            <p:ph type="body" idx="1"/>
          </p:nvPr>
        </p:nvSpPr>
        <p:spPr>
          <a:xfrm>
            <a:off x="906118" y="4964555"/>
            <a:ext cx="5686839" cy="3910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Standards organizations such as the ITU have standardized wavelengths for use in wave division multiplexing systems. </a:t>
            </a:r>
          </a:p>
          <a:p>
            <a:r>
              <a:rPr lang="en-GB" smtClean="0">
                <a:latin typeface="Arial" pitchFamily="34" charset="0"/>
              </a:rPr>
              <a:t>Another term often used interchangeably with wavelength is channel. A channel represents a bit stream carried over a wavelength. </a:t>
            </a:r>
          </a:p>
          <a:p>
            <a:r>
              <a:rPr lang="en-GB" smtClean="0">
                <a:latin typeface="Arial" pitchFamily="34" charset="0"/>
              </a:rPr>
              <a:t>The distance between channels is an important factor in signal degradation and loss. The smaller the distance between wavelengths the more precise the light source (laser) must be. These precise types of lasers are more expensive but they allow for more channels to be multiplexed across a single fiber.</a:t>
            </a:r>
          </a:p>
          <a:p>
            <a:r>
              <a:rPr lang="en-GB" smtClean="0">
                <a:latin typeface="Arial" pitchFamily="34" charset="0"/>
              </a:rPr>
              <a:t>Gridded optics is another term for the ITU-T G.692 grid spacing specification. Channel spacing is measured in GHz. </a:t>
            </a:r>
          </a:p>
          <a:p>
            <a:r>
              <a:rPr lang="en-GB" smtClean="0">
                <a:latin typeface="Arial" pitchFamily="34" charset="0"/>
              </a:rPr>
              <a:t>Frequency bands:</a:t>
            </a:r>
          </a:p>
          <a:p>
            <a:pPr lvl="1"/>
            <a:r>
              <a:rPr lang="en-GB" smtClean="0">
                <a:latin typeface="Arial" pitchFamily="34" charset="0"/>
              </a:rPr>
              <a:t>C-Band (conventional) – 1530nm to 1565nm</a:t>
            </a:r>
          </a:p>
          <a:p>
            <a:pPr lvl="1"/>
            <a:r>
              <a:rPr lang="en-GB" smtClean="0">
                <a:latin typeface="Arial" pitchFamily="34" charset="0"/>
              </a:rPr>
              <a:t>L-Band – 1565nm to 1625nm</a:t>
            </a:r>
          </a:p>
          <a:p>
            <a:pPr lvl="1"/>
            <a:r>
              <a:rPr lang="en-GB" smtClean="0">
                <a:latin typeface="Arial" pitchFamily="34" charset="0"/>
              </a:rPr>
              <a:t>S-Band – 1460nm to 1530nm</a:t>
            </a:r>
          </a:p>
          <a:p>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57426D59-DF67-4EA9-8D35-E762A4A29B1C}" type="slidenum">
              <a:rPr lang="en-US" sz="800" baseline="0" smtClean="0"/>
              <a:pPr/>
              <a:t>16</a:t>
            </a:fld>
            <a:endParaRPr lang="en-US" sz="800" baseline="0" smtClean="0"/>
          </a:p>
        </p:txBody>
      </p:sp>
      <p:sp>
        <p:nvSpPr>
          <p:cNvPr id="77827" name="Rectangle 2"/>
          <p:cNvSpPr>
            <a:spLocks noGrp="1" noRot="1" noChangeAspect="1" noChangeArrowheads="1" noTextEdit="1"/>
          </p:cNvSpPr>
          <p:nvPr>
            <p:ph type="sldImg"/>
          </p:nvPr>
        </p:nvSpPr>
        <p:spPr>
          <a:xfrm>
            <a:off x="941388" y="252413"/>
            <a:ext cx="5494337" cy="4121150"/>
          </a:xfrm>
          <a:ln/>
        </p:spPr>
      </p:sp>
      <p:sp>
        <p:nvSpPr>
          <p:cNvPr id="77828" name="Rectangle 3"/>
          <p:cNvSpPr>
            <a:spLocks noGrp="1" noChangeArrowheads="1"/>
          </p:cNvSpPr>
          <p:nvPr>
            <p:ph type="body" idx="1"/>
          </p:nvPr>
        </p:nvSpPr>
        <p:spPr>
          <a:xfrm>
            <a:off x="422415" y="4523517"/>
            <a:ext cx="6389204" cy="4390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82663"/>
            <a:r>
              <a:rPr lang="en-US" smtClean="0">
                <a:latin typeface="Arial" pitchFamily="34" charset="0"/>
              </a:rPr>
              <a:t>DWDM Definition</a:t>
            </a:r>
          </a:p>
          <a:p>
            <a:pPr marL="119063" lvl="1" indent="-7938" defTabSz="982663"/>
            <a:r>
              <a:rPr lang="en-US" smtClean="0">
                <a:latin typeface="Arial" pitchFamily="34" charset="0"/>
              </a:rPr>
              <a:t>A fundamental property of light states that individual light waves of different wavelengths may co-exist independently within a medium.  Lasers are capable of creating pulses of light with a very precise wavelength.  Each individual wavelength of light can represent a different channel of information.  By combining light pulses of different wavelengths, many channels can be transmitted across a single fiber simultaneously. </a:t>
            </a:r>
          </a:p>
          <a:p>
            <a:pPr marL="119063" lvl="1" indent="-7938" defTabSz="982663"/>
            <a:r>
              <a:rPr lang="en-US" smtClean="0">
                <a:latin typeface="Arial" pitchFamily="34" charset="0"/>
              </a:rPr>
              <a:t>Fiber optic systems use light signals within the infrared band (1 mm to 400 nm wavelength) of the electromagnetic spectrum. Frequencies of light in the optical range of the electromagnetic spectrum are usually identified by their wavelength, although frequency (distance between lambdas) provides a more specific identification.</a:t>
            </a:r>
          </a:p>
          <a:p>
            <a:pPr marL="119063" lvl="1" indent="-7938" defTabSz="982663"/>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022B8437-1016-453A-ADA3-CEF36AEC6EC1}" type="slidenum">
              <a:rPr lang="en-US" sz="800" baseline="0" smtClean="0"/>
              <a:pPr/>
              <a:t>17</a:t>
            </a:fld>
            <a:endParaRPr lang="en-US" sz="800" baseline="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71109787-454C-48DC-978F-55A2E3A4CF05}" type="slidenum">
              <a:rPr lang="en-US" sz="800" baseline="0" smtClean="0"/>
              <a:pPr/>
              <a:t>18</a:t>
            </a:fld>
            <a:endParaRPr lang="en-US" sz="800" baseline="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422415" y="4521878"/>
            <a:ext cx="6387547" cy="43923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ADE5AB38-23C8-45F6-A3EB-A454D5B7A5CD}" type="slidenum">
              <a:rPr lang="en-US" sz="800" baseline="0" smtClean="0">
                <a:ea typeface="MS PGothic" pitchFamily="34" charset="-128"/>
              </a:rPr>
              <a:pPr/>
              <a:t>19</a:t>
            </a:fld>
            <a:endParaRPr lang="en-US" sz="800" baseline="0" smtClean="0">
              <a:ea typeface="MS PGothic" pitchFamily="34"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D0BCF9DB-653E-44DC-BD65-905C20E1AAB1}" type="slidenum">
              <a:rPr lang="en-US" sz="800" baseline="0" smtClean="0"/>
              <a:pPr/>
              <a:t>20</a:t>
            </a:fld>
            <a:endParaRPr lang="en-US" sz="800" baseline="0" smtClean="0"/>
          </a:p>
        </p:txBody>
      </p:sp>
      <p:sp>
        <p:nvSpPr>
          <p:cNvPr id="81923"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422415" y="4521878"/>
            <a:ext cx="6387547" cy="4392353"/>
          </a:xfrm>
          <a:ln/>
        </p:spPr>
        <p:txBody>
          <a:bodyPr/>
          <a:lstStyle/>
          <a:p>
            <a:pPr marL="236538" indent="-236538" defTabSz="814388" fontAlgn="auto">
              <a:lnSpc>
                <a:spcPct val="75000"/>
              </a:lnSpc>
              <a:spcAft>
                <a:spcPts val="0"/>
              </a:spcAft>
              <a:buClr>
                <a:srgbClr val="009999"/>
              </a:buClr>
              <a:buFont typeface="Wingdings" pitchFamily="2" charset="2"/>
              <a:buNone/>
              <a:defRPr/>
            </a:pPr>
            <a:r>
              <a:rPr lang="en-GB" sz="1800" dirty="0" smtClean="0"/>
              <a:t>A ROADM is an optical Network Element able to Add, Drop or Pass through any wavelength. </a:t>
            </a:r>
            <a:r>
              <a:rPr lang="en-GB" sz="1600" dirty="0" smtClean="0"/>
              <a:t>A ROADM is typically composed of 2 </a:t>
            </a:r>
            <a:r>
              <a:rPr lang="en-GB" sz="1600" dirty="0" err="1" smtClean="0"/>
              <a:t>fiber</a:t>
            </a:r>
            <a:r>
              <a:rPr lang="en-GB" sz="1600" dirty="0" smtClean="0"/>
              <a:t> line interfaces, one connected to the west direction and one to the east direction. Additionally there are 2 Add/Drop interfaces, one associated to the west direction and one to the east. So the ROADM is direction dependant.</a:t>
            </a:r>
          </a:p>
          <a:p>
            <a:pPr marL="236538" indent="-236538" defTabSz="814388" fontAlgn="auto">
              <a:lnSpc>
                <a:spcPct val="75000"/>
              </a:lnSpc>
              <a:spcAft>
                <a:spcPts val="0"/>
              </a:spcAft>
              <a:buClr>
                <a:srgbClr val="009999"/>
              </a:buClr>
              <a:buFont typeface="Wingdings" pitchFamily="2" charset="2"/>
              <a:buNone/>
              <a:defRPr/>
            </a:pPr>
            <a:endParaRPr lang="en-GB" sz="1600" dirty="0" smtClean="0"/>
          </a:p>
          <a:p>
            <a:pPr marL="236538" indent="-236538" defTabSz="814388" fontAlgn="auto">
              <a:lnSpc>
                <a:spcPct val="75000"/>
              </a:lnSpc>
              <a:spcAft>
                <a:spcPts val="0"/>
              </a:spcAft>
              <a:buClr>
                <a:srgbClr val="009999"/>
              </a:buClr>
              <a:buFont typeface="Wingdings" pitchFamily="2" charset="2"/>
              <a:buNone/>
              <a:defRPr/>
            </a:pPr>
            <a:r>
              <a:rPr lang="en-GB" sz="1800" dirty="0" smtClean="0"/>
              <a:t>As stated a typical ROADM implementation has Add/Drop interfaces that are dedicated to a direction. For example, in the case of a ROADM </a:t>
            </a:r>
            <a:r>
              <a:rPr lang="en-GB" sz="1600" dirty="0" smtClean="0"/>
              <a:t>dropping a wavelength on the west side. If you instead wanted to drop that same channel from the east side, you would need to physically re-cable that port and any client equipment connected to it.</a:t>
            </a:r>
          </a:p>
          <a:p>
            <a:pPr eaLnBrk="1" fontAlgn="auto" hangingPunct="1">
              <a:spcBef>
                <a:spcPts val="0"/>
              </a:spcBef>
              <a:spcAft>
                <a:spcPts val="0"/>
              </a:spcAft>
              <a:defRPr/>
            </a:pPr>
            <a:endParaRPr lang="en-GB"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01F7E9A0-F840-4B76-B524-7D74236429CE}" type="slidenum">
              <a:rPr lang="en-US" sz="800" baseline="0" smtClean="0"/>
              <a:pPr/>
              <a:t>21</a:t>
            </a:fld>
            <a:endParaRPr lang="en-US" sz="800" baseline="0" smtClean="0"/>
          </a:p>
        </p:txBody>
      </p:sp>
      <p:sp>
        <p:nvSpPr>
          <p:cNvPr id="82947" name="Rectangle 2"/>
          <p:cNvSpPr>
            <a:spLocks noGrp="1" noRot="1" noChangeAspect="1" noChangeArrowheads="1" noTextEdit="1"/>
          </p:cNvSpPr>
          <p:nvPr>
            <p:ph type="sldImg"/>
          </p:nvPr>
        </p:nvSpPr>
        <p:spPr>
          <a:xfrm>
            <a:off x="1257300" y="719138"/>
            <a:ext cx="4800600" cy="3600450"/>
          </a:xfrm>
          <a:ln/>
        </p:spPr>
      </p:sp>
      <p:sp>
        <p:nvSpPr>
          <p:cNvPr id="82948" name="Rectangle 3"/>
          <p:cNvSpPr>
            <a:spLocks noGrp="1" noChangeArrowheads="1"/>
          </p:cNvSpPr>
          <p:nvPr>
            <p:ph type="body" idx="1"/>
          </p:nvPr>
        </p:nvSpPr>
        <p:spPr>
          <a:xfrm>
            <a:off x="732183" y="4561227"/>
            <a:ext cx="5850835"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8957407C-469F-4C9F-9DF6-B30CB028F651}" type="slidenum">
              <a:rPr lang="en-US" sz="800" baseline="0" smtClean="0"/>
              <a:pPr/>
              <a:t>2</a:t>
            </a:fld>
            <a:endParaRPr lang="en-US" sz="800" baseline="0" smtClean="0"/>
          </a:p>
        </p:txBody>
      </p:sp>
      <p:sp>
        <p:nvSpPr>
          <p:cNvPr id="65539" name="Rectangle 11"/>
          <p:cNvSpPr txBox="1">
            <a:spLocks noGrp="1" noChangeArrowheads="1"/>
          </p:cNvSpPr>
          <p:nvPr/>
        </p:nvSpPr>
        <p:spPr bwMode="auto">
          <a:xfrm>
            <a:off x="6187110" y="8966695"/>
            <a:ext cx="848139" cy="29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91" tIns="0" rIns="18891" bIns="0" anchor="b"/>
          <a:lstStyle>
            <a:lvl1pPr defTabSz="906463">
              <a:defRPr sz="2400" baseline="-25000">
                <a:solidFill>
                  <a:schemeClr val="tx1"/>
                </a:solidFill>
                <a:latin typeface="Arial" pitchFamily="34" charset="0"/>
              </a:defRPr>
            </a:lvl1pPr>
            <a:lvl2pPr marL="742950" indent="-285750" defTabSz="906463">
              <a:defRPr sz="2400" baseline="-25000">
                <a:solidFill>
                  <a:schemeClr val="tx1"/>
                </a:solidFill>
                <a:latin typeface="Arial" pitchFamily="34" charset="0"/>
              </a:defRPr>
            </a:lvl2pPr>
            <a:lvl3pPr marL="1143000" indent="-228600" defTabSz="906463">
              <a:defRPr sz="2400" baseline="-25000">
                <a:solidFill>
                  <a:schemeClr val="tx1"/>
                </a:solidFill>
                <a:latin typeface="Arial" pitchFamily="34" charset="0"/>
              </a:defRPr>
            </a:lvl3pPr>
            <a:lvl4pPr marL="1600200" indent="-228600" defTabSz="906463">
              <a:defRPr sz="2400" baseline="-25000">
                <a:solidFill>
                  <a:schemeClr val="tx1"/>
                </a:solidFill>
                <a:latin typeface="Arial" pitchFamily="34" charset="0"/>
              </a:defRPr>
            </a:lvl4pPr>
            <a:lvl5pPr marL="2057400" indent="-228600" defTabSz="906463">
              <a:defRPr sz="2400" baseline="-25000">
                <a:solidFill>
                  <a:schemeClr val="tx1"/>
                </a:solidFill>
                <a:latin typeface="Arial" pitchFamily="34" charset="0"/>
              </a:defRPr>
            </a:lvl5pPr>
            <a:lvl6pPr marL="25146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lnSpc>
                <a:spcPct val="100000"/>
              </a:lnSpc>
            </a:pPr>
            <a:fld id="{F8DF127F-D0B0-4231-8BDE-BCFD3E2F9EB2}" type="slidenum">
              <a:rPr lang="en-US" sz="800"/>
              <a:pPr algn="r">
                <a:lnSpc>
                  <a:spcPct val="100000"/>
                </a:lnSpc>
              </a:pPr>
              <a:t>2</a:t>
            </a:fld>
            <a:endParaRPr lang="en-US" sz="800"/>
          </a:p>
        </p:txBody>
      </p:sp>
      <p:sp>
        <p:nvSpPr>
          <p:cNvPr id="65540" name="Rectangle 2"/>
          <p:cNvSpPr>
            <a:spLocks noGrp="1" noRot="1" noChangeAspect="1" noChangeArrowheads="1" noTextEdit="1"/>
          </p:cNvSpPr>
          <p:nvPr>
            <p:ph type="sldImg"/>
          </p:nvPr>
        </p:nvSpPr>
        <p:spPr>
          <a:xfrm>
            <a:off x="942975" y="252413"/>
            <a:ext cx="5494338" cy="4121150"/>
          </a:xfrm>
          <a:ln/>
        </p:spPr>
      </p:sp>
      <p:sp>
        <p:nvSpPr>
          <p:cNvPr id="65541" name="Rectangle 3"/>
          <p:cNvSpPr>
            <a:spLocks noGrp="1" noChangeArrowheads="1"/>
          </p:cNvSpPr>
          <p:nvPr>
            <p:ph type="body" idx="1"/>
          </p:nvPr>
        </p:nvSpPr>
        <p:spPr>
          <a:xfrm>
            <a:off x="422415" y="4521877"/>
            <a:ext cx="6389204" cy="43939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1" tIns="46096" rIns="92191" bIns="46096"/>
          <a:lstStyle/>
          <a:p>
            <a:pPr marL="107950" indent="-107950" defTabSz="982663"/>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922F8D0D-6DC6-422E-83D8-59095E8756BA}" type="slidenum">
              <a:rPr lang="en-US" sz="800" baseline="0" smtClean="0"/>
              <a:pPr/>
              <a:t>22</a:t>
            </a:fld>
            <a:endParaRPr lang="en-US" sz="800" baseline="0" smtClean="0"/>
          </a:p>
        </p:txBody>
      </p:sp>
      <p:sp>
        <p:nvSpPr>
          <p:cNvPr id="8397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422415" y="4521878"/>
            <a:ext cx="6387547" cy="4392353"/>
          </a:xfrm>
          <a:ln/>
        </p:spPr>
        <p:txBody>
          <a:bodyPr/>
          <a:lstStyle/>
          <a:p>
            <a:pPr marL="236538" indent="-236538" defTabSz="814388" fontAlgn="auto">
              <a:lnSpc>
                <a:spcPts val="1920"/>
              </a:lnSpc>
              <a:spcBef>
                <a:spcPts val="0"/>
              </a:spcBef>
              <a:spcAft>
                <a:spcPts val="600"/>
              </a:spcAft>
              <a:buClr>
                <a:srgbClr val="009999"/>
              </a:buClr>
              <a:buFont typeface="Arial" pitchFamily="34" charset="0"/>
              <a:buNone/>
              <a:defRPr/>
            </a:pPr>
            <a:r>
              <a:rPr lang="en-GB" sz="1600" dirty="0" smtClean="0">
                <a:solidFill>
                  <a:srgbClr val="546568"/>
                </a:solidFill>
              </a:rPr>
              <a:t>An </a:t>
            </a:r>
            <a:r>
              <a:rPr lang="en-US" sz="1600" dirty="0" smtClean="0">
                <a:solidFill>
                  <a:srgbClr val="546568"/>
                </a:solidFill>
              </a:rPr>
              <a:t>Omni-Directional, or directionless</a:t>
            </a:r>
            <a:r>
              <a:rPr lang="en-GB" sz="1600" dirty="0" smtClean="0">
                <a:solidFill>
                  <a:srgbClr val="546568"/>
                </a:solidFill>
              </a:rPr>
              <a:t> ROADM overcomes this. It can be reconfigured to drop ANY wavelength from ANY Line Side. </a:t>
            </a:r>
            <a:r>
              <a:rPr lang="en-GB" sz="1400" dirty="0" smtClean="0">
                <a:solidFill>
                  <a:srgbClr val="546568"/>
                </a:solidFill>
              </a:rPr>
              <a:t>For example, we can start dropping the green wavelength from the West Side, and then reconfigure the ROADM to drop the green wavelength from the East Side on the same port.  No re-cabling is required.</a:t>
            </a:r>
          </a:p>
          <a:p>
            <a:pPr marL="236538" indent="-236538" defTabSz="814388" fontAlgn="auto">
              <a:lnSpc>
                <a:spcPts val="1920"/>
              </a:lnSpc>
              <a:spcBef>
                <a:spcPts val="0"/>
              </a:spcBef>
              <a:spcAft>
                <a:spcPts val="600"/>
              </a:spcAft>
              <a:buClr>
                <a:srgbClr val="009999"/>
              </a:buClr>
              <a:buFont typeface="Arial" pitchFamily="34" charset="0"/>
              <a:buNone/>
              <a:defRPr/>
            </a:pPr>
            <a:endParaRPr lang="en-GB" sz="1400" dirty="0" smtClean="0">
              <a:solidFill>
                <a:srgbClr val="546568"/>
              </a:solidFill>
            </a:endParaRPr>
          </a:p>
          <a:p>
            <a:pPr marL="236538" indent="-236538" defTabSz="814388" fontAlgn="auto">
              <a:lnSpc>
                <a:spcPts val="1920"/>
              </a:lnSpc>
              <a:spcBef>
                <a:spcPts val="0"/>
              </a:spcBef>
              <a:spcAft>
                <a:spcPts val="600"/>
              </a:spcAft>
              <a:buClr>
                <a:srgbClr val="009999"/>
              </a:buClr>
              <a:buFont typeface="Arial" pitchFamily="34" charset="0"/>
              <a:buNone/>
              <a:defRPr/>
            </a:pPr>
            <a:r>
              <a:rPr lang="en-GB" sz="1600" dirty="0" smtClean="0">
                <a:solidFill>
                  <a:srgbClr val="546568"/>
                </a:solidFill>
              </a:rPr>
              <a:t>A </a:t>
            </a:r>
            <a:r>
              <a:rPr lang="en-GB" sz="1600" dirty="0" err="1" smtClean="0">
                <a:solidFill>
                  <a:srgbClr val="546568"/>
                </a:solidFill>
              </a:rPr>
              <a:t>colorless</a:t>
            </a:r>
            <a:r>
              <a:rPr lang="en-GB" sz="1600" dirty="0" smtClean="0">
                <a:solidFill>
                  <a:srgbClr val="546568"/>
                </a:solidFill>
              </a:rPr>
              <a:t> ROADM can be reconfigured to drop ANY wavelength on ANY port. </a:t>
            </a:r>
            <a:r>
              <a:rPr lang="en-GB" sz="1400" dirty="0" smtClean="0">
                <a:solidFill>
                  <a:srgbClr val="546568"/>
                </a:solidFill>
              </a:rPr>
              <a:t>For instance, we can start dropping the dark green wavelength and reconfigure the ROADM to drop the light green one on the same port. Again, no re-cabling is required.</a:t>
            </a:r>
          </a:p>
          <a:p>
            <a:pPr eaLnBrk="1" fontAlgn="auto" hangingPunct="1">
              <a:spcBef>
                <a:spcPts val="0"/>
              </a:spcBef>
              <a:spcAft>
                <a:spcPts val="0"/>
              </a:spcAft>
              <a:defRPr/>
            </a:pPr>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570D4658-8B4E-40E0-915C-734BF3AC0352}" type="slidenum">
              <a:rPr lang="en-US" sz="800" baseline="0" smtClean="0"/>
              <a:pPr/>
              <a:t>23</a:t>
            </a:fld>
            <a:endParaRPr lang="en-US" sz="800" baseline="0" smtClean="0"/>
          </a:p>
        </p:txBody>
      </p:sp>
      <p:sp>
        <p:nvSpPr>
          <p:cNvPr id="84995" name="Rectangle 2"/>
          <p:cNvSpPr>
            <a:spLocks noGrp="1" noRot="1" noChangeAspect="1" noChangeArrowheads="1" noTextEdit="1"/>
          </p:cNvSpPr>
          <p:nvPr>
            <p:ph type="sldImg"/>
          </p:nvPr>
        </p:nvSpPr>
        <p:spPr>
          <a:xfrm>
            <a:off x="941388" y="252413"/>
            <a:ext cx="5495925" cy="4121150"/>
          </a:xfrm>
          <a:ln/>
        </p:spPr>
      </p:sp>
      <p:sp>
        <p:nvSpPr>
          <p:cNvPr id="84996" name="Rectangle 3"/>
          <p:cNvSpPr>
            <a:spLocks noGrp="1" noChangeArrowheads="1"/>
          </p:cNvSpPr>
          <p:nvPr>
            <p:ph type="body" idx="1"/>
          </p:nvPr>
        </p:nvSpPr>
        <p:spPr>
          <a:xfrm>
            <a:off x="801757" y="4523517"/>
            <a:ext cx="5706718" cy="4390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A70F802E-E09F-4FA1-9330-D792A94B4559}" type="slidenum">
              <a:rPr lang="en-US" sz="800" baseline="0" smtClean="0"/>
              <a:pPr/>
              <a:t>24</a:t>
            </a:fld>
            <a:endParaRPr lang="en-US" sz="800" baseline="0" smtClean="0"/>
          </a:p>
        </p:txBody>
      </p:sp>
      <p:sp>
        <p:nvSpPr>
          <p:cNvPr id="86019" name="Rectangle 11"/>
          <p:cNvSpPr txBox="1">
            <a:spLocks noGrp="1" noChangeArrowheads="1"/>
          </p:cNvSpPr>
          <p:nvPr/>
        </p:nvSpPr>
        <p:spPr bwMode="auto">
          <a:xfrm>
            <a:off x="6187110" y="8966695"/>
            <a:ext cx="848139" cy="29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91" tIns="0" rIns="18891" bIns="0" anchor="b"/>
          <a:lstStyle>
            <a:lvl1pPr defTabSz="906463">
              <a:defRPr sz="2400" baseline="-25000">
                <a:solidFill>
                  <a:schemeClr val="tx1"/>
                </a:solidFill>
                <a:latin typeface="Arial" pitchFamily="34" charset="0"/>
              </a:defRPr>
            </a:lvl1pPr>
            <a:lvl2pPr marL="742950" indent="-285750" defTabSz="906463">
              <a:defRPr sz="2400" baseline="-25000">
                <a:solidFill>
                  <a:schemeClr val="tx1"/>
                </a:solidFill>
                <a:latin typeface="Arial" pitchFamily="34" charset="0"/>
              </a:defRPr>
            </a:lvl2pPr>
            <a:lvl3pPr marL="1143000" indent="-228600" defTabSz="906463">
              <a:defRPr sz="2400" baseline="-25000">
                <a:solidFill>
                  <a:schemeClr val="tx1"/>
                </a:solidFill>
                <a:latin typeface="Arial" pitchFamily="34" charset="0"/>
              </a:defRPr>
            </a:lvl3pPr>
            <a:lvl4pPr marL="1600200" indent="-228600" defTabSz="906463">
              <a:defRPr sz="2400" baseline="-25000">
                <a:solidFill>
                  <a:schemeClr val="tx1"/>
                </a:solidFill>
                <a:latin typeface="Arial" pitchFamily="34" charset="0"/>
              </a:defRPr>
            </a:lvl4pPr>
            <a:lvl5pPr marL="2057400" indent="-228600" defTabSz="906463">
              <a:defRPr sz="2400" baseline="-25000">
                <a:solidFill>
                  <a:schemeClr val="tx1"/>
                </a:solidFill>
                <a:latin typeface="Arial" pitchFamily="34" charset="0"/>
              </a:defRPr>
            </a:lvl5pPr>
            <a:lvl6pPr marL="25146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lnSpc>
                <a:spcPct val="100000"/>
              </a:lnSpc>
            </a:pPr>
            <a:fld id="{86BD0F10-1929-417F-8904-66BF250574E0}" type="slidenum">
              <a:rPr lang="en-US" sz="800"/>
              <a:pPr algn="r">
                <a:lnSpc>
                  <a:spcPct val="100000"/>
                </a:lnSpc>
              </a:pPr>
              <a:t>24</a:t>
            </a:fld>
            <a:endParaRPr lang="en-US" sz="800"/>
          </a:p>
        </p:txBody>
      </p:sp>
      <p:sp>
        <p:nvSpPr>
          <p:cNvPr id="86020" name="Rectangle 2"/>
          <p:cNvSpPr>
            <a:spLocks noGrp="1" noRot="1" noChangeAspect="1" noChangeArrowheads="1" noTextEdit="1"/>
          </p:cNvSpPr>
          <p:nvPr>
            <p:ph type="sldImg"/>
          </p:nvPr>
        </p:nvSpPr>
        <p:spPr>
          <a:xfrm>
            <a:off x="942975" y="252413"/>
            <a:ext cx="5494338" cy="4121150"/>
          </a:xfrm>
          <a:ln/>
        </p:spPr>
      </p:sp>
      <p:sp>
        <p:nvSpPr>
          <p:cNvPr id="86021" name="Rectangle 3"/>
          <p:cNvSpPr>
            <a:spLocks noGrp="1" noChangeArrowheads="1"/>
          </p:cNvSpPr>
          <p:nvPr>
            <p:ph type="body" idx="1"/>
          </p:nvPr>
        </p:nvSpPr>
        <p:spPr>
          <a:xfrm>
            <a:off x="422415" y="4521877"/>
            <a:ext cx="6389204" cy="43939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1" tIns="46096" rIns="92191" bIns="46096"/>
          <a:lstStyle/>
          <a:p>
            <a:pPr marL="107950" indent="-107950" defTabSz="982663"/>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47D9821E-F660-448E-9E8B-6FC24A47AF4E}" type="slidenum">
              <a:rPr lang="en-US" sz="800" baseline="0" smtClean="0">
                <a:ea typeface="MS PGothic" pitchFamily="34" charset="-128"/>
              </a:rPr>
              <a:pPr/>
              <a:t>26</a:t>
            </a:fld>
            <a:endParaRPr lang="en-US" sz="800" baseline="0" smtClean="0">
              <a:ea typeface="MS PGothic" pitchFamily="34" charset="-128"/>
            </a:endParaRPr>
          </a:p>
        </p:txBody>
      </p:sp>
      <p:sp>
        <p:nvSpPr>
          <p:cNvPr id="87043" name="Rectangle 2"/>
          <p:cNvSpPr>
            <a:spLocks noGrp="1" noRot="1" noChangeAspect="1" noChangeArrowheads="1" noTextEdit="1"/>
          </p:cNvSpPr>
          <p:nvPr>
            <p:ph type="sldImg"/>
          </p:nvPr>
        </p:nvSpPr>
        <p:spPr>
          <a:xfrm>
            <a:off x="942975" y="252413"/>
            <a:ext cx="5494338" cy="4121150"/>
          </a:xfrm>
          <a:ln/>
        </p:spPr>
      </p:sp>
      <p:sp>
        <p:nvSpPr>
          <p:cNvPr id="87044" name="Rectangle 3"/>
          <p:cNvSpPr>
            <a:spLocks noGrp="1" noChangeArrowheads="1"/>
          </p:cNvSpPr>
          <p:nvPr>
            <p:ph type="body" idx="1"/>
          </p:nvPr>
        </p:nvSpPr>
        <p:spPr>
          <a:xfrm>
            <a:off x="419101" y="4523516"/>
            <a:ext cx="6390861" cy="43923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37:13</a:t>
            </a:r>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74692" indent="-174692" defTabSz="829788">
              <a:lnSpc>
                <a:spcPct val="85000"/>
              </a:lnSpc>
              <a:spcBef>
                <a:spcPct val="40000"/>
              </a:spcBef>
              <a:buFont typeface="Arial" pitchFamily="34" charset="0"/>
              <a:buChar char="•"/>
              <a:defRPr/>
            </a:pPr>
            <a:r>
              <a:rPr lang="en-US" b="1" dirty="0" smtClean="0"/>
              <a:t>Router forwarding engines have constantly reduced in $/capacity</a:t>
            </a:r>
          </a:p>
          <a:p>
            <a:pPr marL="174692" indent="-174692" defTabSz="829788">
              <a:lnSpc>
                <a:spcPct val="85000"/>
              </a:lnSpc>
              <a:spcBef>
                <a:spcPct val="40000"/>
              </a:spcBef>
              <a:buFont typeface="Arial" pitchFamily="34" charset="0"/>
              <a:buChar char="•"/>
              <a:defRPr/>
            </a:pPr>
            <a:r>
              <a:rPr lang="en-US" b="1" dirty="0" smtClean="0"/>
              <a:t>The faster the Optics get </a:t>
            </a:r>
            <a:r>
              <a:rPr lang="en-US" b="1" dirty="0" err="1" smtClean="0"/>
              <a:t>10G</a:t>
            </a:r>
            <a:r>
              <a:rPr lang="en-US" b="1" dirty="0" err="1" smtClean="0">
                <a:sym typeface="Wingdings" pitchFamily="2" charset="2"/>
              </a:rPr>
              <a:t>40G100G</a:t>
            </a:r>
            <a:r>
              <a:rPr lang="en-US" b="1" dirty="0" smtClean="0">
                <a:sym typeface="Wingdings" pitchFamily="2" charset="2"/>
              </a:rPr>
              <a:t>… the larger their proportion of the overall </a:t>
            </a:r>
            <a:r>
              <a:rPr lang="en-US" b="1" dirty="0" err="1" smtClean="0">
                <a:sym typeface="Wingdings" pitchFamily="2" charset="2"/>
              </a:rPr>
              <a:t>Capex</a:t>
            </a:r>
            <a:r>
              <a:rPr lang="en-US" b="1" dirty="0" smtClean="0">
                <a:sym typeface="Wingdings" pitchFamily="2" charset="2"/>
              </a:rPr>
              <a:t> of the link</a:t>
            </a:r>
          </a:p>
          <a:p>
            <a:pPr marL="174692" indent="-174692" defTabSz="829788">
              <a:lnSpc>
                <a:spcPct val="85000"/>
              </a:lnSpc>
              <a:spcBef>
                <a:spcPct val="40000"/>
              </a:spcBef>
              <a:buFont typeface="Arial" pitchFamily="34" charset="0"/>
              <a:buChar char="•"/>
              <a:defRPr/>
            </a:pPr>
            <a:r>
              <a:rPr lang="en-US" b="1" dirty="0" smtClean="0">
                <a:sym typeface="Wingdings" pitchFamily="2" charset="2"/>
              </a:rPr>
              <a:t> Advantage of </a:t>
            </a:r>
            <a:r>
              <a:rPr lang="en-US" b="1" dirty="0" err="1" smtClean="0">
                <a:sym typeface="Wingdings" pitchFamily="2" charset="2"/>
              </a:rPr>
              <a:t>IPoDWDM</a:t>
            </a:r>
            <a:r>
              <a:rPr lang="en-US" b="1" dirty="0" smtClean="0">
                <a:sym typeface="Wingdings" pitchFamily="2" charset="2"/>
              </a:rPr>
              <a:t> architecture will become even more dominant as link speed increases</a:t>
            </a:r>
          </a:p>
          <a:p>
            <a:pPr marL="174692" indent="-174692" defTabSz="829788">
              <a:lnSpc>
                <a:spcPct val="85000"/>
              </a:lnSpc>
              <a:spcBef>
                <a:spcPct val="40000"/>
              </a:spcBef>
              <a:buFont typeface="Arial" pitchFamily="34" charset="0"/>
              <a:buChar char="•"/>
              <a:defRPr/>
            </a:pPr>
            <a:endParaRPr lang="en-US" b="1" dirty="0" smtClean="0">
              <a:sym typeface="Wingdings" pitchFamily="2" charset="2"/>
            </a:endParaRPr>
          </a:p>
          <a:p>
            <a:pPr marL="174692" indent="-174692" defTabSz="829788">
              <a:lnSpc>
                <a:spcPct val="85000"/>
              </a:lnSpc>
              <a:spcBef>
                <a:spcPct val="40000"/>
              </a:spcBef>
              <a:buFont typeface="Arial" pitchFamily="34" charset="0"/>
              <a:buChar char="•"/>
              <a:defRPr/>
            </a:pPr>
            <a:r>
              <a:rPr lang="en-US" dirty="0" err="1" smtClean="0">
                <a:sym typeface="Wingdings" pitchFamily="2" charset="2"/>
              </a:rPr>
              <a:t>40G</a:t>
            </a:r>
            <a:r>
              <a:rPr lang="en-US" dirty="0" smtClean="0">
                <a:sym typeface="Wingdings" pitchFamily="2" charset="2"/>
              </a:rPr>
              <a:t> cost structure</a:t>
            </a:r>
          </a:p>
          <a:p>
            <a:pPr marL="551572" lvl="1" indent="-174692" defTabSz="829788">
              <a:lnSpc>
                <a:spcPct val="85000"/>
              </a:lnSpc>
              <a:spcBef>
                <a:spcPct val="40000"/>
              </a:spcBef>
              <a:buFont typeface="Arial" pitchFamily="34" charset="0"/>
              <a:buChar char="•"/>
              <a:defRPr/>
            </a:pPr>
            <a:r>
              <a:rPr lang="en-US" sz="1000" dirty="0">
                <a:solidFill>
                  <a:schemeClr val="bg1"/>
                </a:solidFill>
              </a:rPr>
              <a:t>Large cost can be attributed to first to market, multiple mod schemes no </a:t>
            </a:r>
            <a:r>
              <a:rPr lang="en-US" sz="1000" dirty="0" err="1">
                <a:solidFill>
                  <a:schemeClr val="bg1"/>
                </a:solidFill>
              </a:rPr>
              <a:t>MSA</a:t>
            </a:r>
            <a:r>
              <a:rPr lang="en-US" sz="1000" dirty="0">
                <a:solidFill>
                  <a:schemeClr val="bg1"/>
                </a:solidFill>
              </a:rPr>
              <a:t> etc…</a:t>
            </a:r>
          </a:p>
          <a:p>
            <a:pPr marL="174692" indent="-174692" defTabSz="829788">
              <a:lnSpc>
                <a:spcPct val="85000"/>
              </a:lnSpc>
              <a:spcBef>
                <a:spcPct val="40000"/>
              </a:spcBef>
              <a:buFont typeface="Arial" pitchFamily="34" charset="0"/>
              <a:buChar char="•"/>
              <a:defRPr/>
            </a:pPr>
            <a:r>
              <a:rPr lang="en-US" sz="1000" dirty="0" err="1">
                <a:sym typeface="Wingdings" pitchFamily="2" charset="2"/>
              </a:rPr>
              <a:t>100G</a:t>
            </a:r>
            <a:r>
              <a:rPr lang="en-US" sz="1000" dirty="0">
                <a:sym typeface="Wingdings" pitchFamily="2" charset="2"/>
              </a:rPr>
              <a:t> cost structure</a:t>
            </a:r>
          </a:p>
          <a:p>
            <a:pPr marL="551572" lvl="1" indent="-174692" defTabSz="829788">
              <a:lnSpc>
                <a:spcPct val="85000"/>
              </a:lnSpc>
              <a:spcBef>
                <a:spcPct val="40000"/>
              </a:spcBef>
              <a:buFont typeface="Arial" pitchFamily="34" charset="0"/>
              <a:buChar char="•"/>
              <a:defRPr/>
            </a:pPr>
            <a:r>
              <a:rPr lang="en-US" sz="1000" dirty="0"/>
              <a:t>SR Optical interconnects account for 30+% of the cost</a:t>
            </a:r>
          </a:p>
          <a:p>
            <a:pPr marL="551572" lvl="1" indent="-174692" defTabSz="829788">
              <a:lnSpc>
                <a:spcPct val="85000"/>
              </a:lnSpc>
              <a:spcBef>
                <a:spcPct val="40000"/>
              </a:spcBef>
              <a:buFont typeface="Arial" pitchFamily="34" charset="0"/>
              <a:buChar char="•"/>
              <a:defRPr/>
            </a:pPr>
            <a:endParaRPr lang="en-US" sz="1000" dirty="0">
              <a:sym typeface="Wingdings" pitchFamily="2" charset="2"/>
            </a:endParaRPr>
          </a:p>
          <a:p>
            <a:pPr>
              <a:defRPr/>
            </a:pPr>
            <a:endParaRPr lang="en-US" dirty="0"/>
          </a:p>
        </p:txBody>
      </p:sp>
      <p:sp>
        <p:nvSpPr>
          <p:cNvPr id="88068" name="Slide Number Placeholder 3"/>
          <p:cNvSpPr>
            <a:spLocks noGrp="1"/>
          </p:cNvSpPr>
          <p:nvPr>
            <p:ph type="sldNum" sz="quarter" idx="5"/>
          </p:nvPr>
        </p:nvSpPr>
        <p:spPr>
          <a:xfrm>
            <a:off x="4142962" y="9119173"/>
            <a:ext cx="3170582" cy="480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2A19AF75-0F56-4675-9711-75B2FDC3D712}" type="slidenum">
              <a:rPr lang="he-IL" sz="800" baseline="0" smtClean="0">
                <a:solidFill>
                  <a:srgbClr val="000000"/>
                </a:solidFill>
              </a:rPr>
              <a:pPr/>
              <a:t>27</a:t>
            </a:fld>
            <a:endParaRPr lang="en-US" sz="800" baseline="0"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C4C848A6-12AE-4BF9-A83C-4DE7F25DB159}" type="slidenum">
              <a:rPr lang="en-US" sz="800" baseline="0" smtClean="0"/>
              <a:pPr/>
              <a:t>28</a:t>
            </a:fld>
            <a:endParaRPr lang="en-US" sz="800" baseline="0" smtClean="0"/>
          </a:p>
        </p:txBody>
      </p:sp>
      <p:sp>
        <p:nvSpPr>
          <p:cNvPr id="89091" name="AutoShape 2"/>
          <p:cNvSpPr>
            <a:spLocks noGrp="1" noRot="1" noChangeAspect="1" noChangeArrowheads="1" noTextEdit="1"/>
          </p:cNvSpPr>
          <p:nvPr>
            <p:ph type="sldImg"/>
          </p:nvPr>
        </p:nvSpPr>
        <p:spPr>
          <a:xfrm>
            <a:off x="1257300" y="719138"/>
            <a:ext cx="4800600" cy="3600450"/>
          </a:xfrm>
          <a:ln/>
        </p:spPr>
      </p:sp>
      <p:sp>
        <p:nvSpPr>
          <p:cNvPr id="89092" name="Rectangle 3"/>
          <p:cNvSpPr>
            <a:spLocks noGrp="1" noChangeArrowheads="1"/>
          </p:cNvSpPr>
          <p:nvPr>
            <p:ph type="body" idx="1"/>
          </p:nvPr>
        </p:nvSpPr>
        <p:spPr>
          <a:xfrm>
            <a:off x="730527" y="4561227"/>
            <a:ext cx="5854148"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MS PGothic"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F93CD6BB-F366-449D-A26A-BCACE0EE8B3B}" type="slidenum">
              <a:rPr lang="en-US" sz="800" baseline="0" smtClean="0"/>
              <a:pPr/>
              <a:t>29</a:t>
            </a:fld>
            <a:endParaRPr lang="en-US" sz="800" baseline="0" smtClean="0"/>
          </a:p>
        </p:txBody>
      </p:sp>
      <p:sp>
        <p:nvSpPr>
          <p:cNvPr id="90115" name="Rectangle 11"/>
          <p:cNvSpPr txBox="1">
            <a:spLocks noGrp="1" noChangeArrowheads="1"/>
          </p:cNvSpPr>
          <p:nvPr/>
        </p:nvSpPr>
        <p:spPr bwMode="auto">
          <a:xfrm>
            <a:off x="6187110" y="8966695"/>
            <a:ext cx="848139" cy="29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91" tIns="0" rIns="18891" bIns="0" anchor="b"/>
          <a:lstStyle>
            <a:lvl1pPr defTabSz="906463">
              <a:defRPr sz="2400" baseline="-25000">
                <a:solidFill>
                  <a:schemeClr val="tx1"/>
                </a:solidFill>
                <a:latin typeface="Arial" pitchFamily="34" charset="0"/>
              </a:defRPr>
            </a:lvl1pPr>
            <a:lvl2pPr marL="742950" indent="-285750" defTabSz="906463">
              <a:defRPr sz="2400" baseline="-25000">
                <a:solidFill>
                  <a:schemeClr val="tx1"/>
                </a:solidFill>
                <a:latin typeface="Arial" pitchFamily="34" charset="0"/>
              </a:defRPr>
            </a:lvl2pPr>
            <a:lvl3pPr marL="1143000" indent="-228600" defTabSz="906463">
              <a:defRPr sz="2400" baseline="-25000">
                <a:solidFill>
                  <a:schemeClr val="tx1"/>
                </a:solidFill>
                <a:latin typeface="Arial" pitchFamily="34" charset="0"/>
              </a:defRPr>
            </a:lvl3pPr>
            <a:lvl4pPr marL="1600200" indent="-228600" defTabSz="906463">
              <a:defRPr sz="2400" baseline="-25000">
                <a:solidFill>
                  <a:schemeClr val="tx1"/>
                </a:solidFill>
                <a:latin typeface="Arial" pitchFamily="34" charset="0"/>
              </a:defRPr>
            </a:lvl4pPr>
            <a:lvl5pPr marL="2057400" indent="-228600" defTabSz="906463">
              <a:defRPr sz="2400" baseline="-25000">
                <a:solidFill>
                  <a:schemeClr val="tx1"/>
                </a:solidFill>
                <a:latin typeface="Arial" pitchFamily="34" charset="0"/>
              </a:defRPr>
            </a:lvl5pPr>
            <a:lvl6pPr marL="25146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lnSpc>
                <a:spcPct val="100000"/>
              </a:lnSpc>
            </a:pPr>
            <a:fld id="{F150A1DE-FD8E-4316-9E28-1170B34EA465}" type="slidenum">
              <a:rPr lang="en-US" sz="800"/>
              <a:pPr algn="r">
                <a:lnSpc>
                  <a:spcPct val="100000"/>
                </a:lnSpc>
              </a:pPr>
              <a:t>29</a:t>
            </a:fld>
            <a:endParaRPr lang="en-US" sz="800"/>
          </a:p>
        </p:txBody>
      </p:sp>
      <p:sp>
        <p:nvSpPr>
          <p:cNvPr id="90116" name="Rectangle 2"/>
          <p:cNvSpPr>
            <a:spLocks noGrp="1" noRot="1" noChangeAspect="1" noChangeArrowheads="1" noTextEdit="1"/>
          </p:cNvSpPr>
          <p:nvPr>
            <p:ph type="sldImg"/>
          </p:nvPr>
        </p:nvSpPr>
        <p:spPr>
          <a:xfrm>
            <a:off x="942975" y="252413"/>
            <a:ext cx="5494338" cy="4121150"/>
          </a:xfrm>
          <a:ln/>
        </p:spPr>
      </p:sp>
      <p:sp>
        <p:nvSpPr>
          <p:cNvPr id="90117" name="Rectangle 3"/>
          <p:cNvSpPr>
            <a:spLocks noGrp="1" noChangeArrowheads="1"/>
          </p:cNvSpPr>
          <p:nvPr>
            <p:ph type="body" idx="1"/>
          </p:nvPr>
        </p:nvSpPr>
        <p:spPr>
          <a:xfrm>
            <a:off x="422415" y="4521877"/>
            <a:ext cx="6389204" cy="43939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1" tIns="46096" rIns="92191" bIns="46096"/>
          <a:lstStyle/>
          <a:p>
            <a:pPr marL="107950" indent="-107950" defTabSz="982663"/>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Over a nearly ten year period we have seen a migration from the 300pin form factor to the densest solution available today for 10G, SFP+.  As you can see in this chart on the left axis, the front panel density has increased nearly 50 fold over this period which was enabled by the size reduction of the 10GE module form factor.  A key parameter which enabled this increase in density is shown on the right y-axis – the electrical lane rate &amp; bus width.  300pin uses the 16 bit wide XSBI (10GE Sixteen Bit Interface) based upon the OIF SFI4.1 interface where each lane runs at a nominal 644 Mbps.  Mainstream adoption of 10GE began with XENPAK in late 2002 which used the 4bit wide XAUI interface.  Many in the industry adopted X2 based modules for greater economy of scale as it allowed reuse of many IP blocks and PHY IC commonality with XENPAK.  Other systems skipped X2 and focused on the serial XFP based on the 1bit wide XFI interface.  Finally in the 2006 timeframe, the SFP+ which removed the retiming functionality from the module became available.  This reduction in bus width drove the form factor width reduction.</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52BD05BC-F5B9-492E-B793-7F0F3B79200C}" type="slidenum">
              <a:rPr lang="en-US" sz="800" baseline="0" smtClean="0">
                <a:solidFill>
                  <a:srgbClr val="000000"/>
                </a:solidFill>
              </a:rPr>
              <a:pPr/>
              <a:t>30</a:t>
            </a:fld>
            <a:endParaRPr lang="en-US" sz="800" baseline="0"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4DA8B54C-2C89-4E5F-B9D9-FABDACE67AC8}" type="slidenum">
              <a:rPr lang="en-US" sz="1200" baseline="0" smtClean="0">
                <a:solidFill>
                  <a:srgbClr val="000000"/>
                </a:solidFill>
                <a:latin typeface="Calibri" pitchFamily="34" charset="0"/>
              </a:rPr>
              <a:pPr/>
              <a:t>31</a:t>
            </a:fld>
            <a:endParaRPr lang="en-US" sz="1200" baseline="0" smtClean="0">
              <a:solidFill>
                <a:srgbClr val="000000"/>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fld id="{F812305A-37BA-44B6-BEB7-216BC67CF6F1}" type="slidenum">
              <a:rPr lang="en-US" sz="800" baseline="0" smtClean="0">
                <a:solidFill>
                  <a:srgbClr val="8E8E95"/>
                </a:solidFill>
                <a:latin typeface="Calibri" pitchFamily="34" charset="0"/>
                <a:cs typeface="Arial" pitchFamily="34" charset="0"/>
              </a:rPr>
              <a:pPr eaLnBrk="1" hangingPunct="1"/>
              <a:t>33</a:t>
            </a:fld>
            <a:endParaRPr lang="en-US" sz="800" baseline="0" smtClean="0">
              <a:solidFill>
                <a:srgbClr val="8E8E95"/>
              </a:solidFill>
              <a:latin typeface="Calibri" pitchFamily="34" charset="0"/>
              <a:cs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xfrm>
            <a:off x="6791740" y="-15415040"/>
            <a:ext cx="414130" cy="495111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800" b="1" baseline="0" smtClean="0"/>
              <a:t>Transcript</a:t>
            </a:r>
            <a:r>
              <a:rPr lang="en-US" sz="800" baseline="0" smtClean="0"/>
              <a:t>:</a:t>
            </a:r>
          </a:p>
          <a:p>
            <a:endParaRPr lang="en-US" sz="800" baseline="0" smtClean="0"/>
          </a:p>
          <a:p>
            <a:r>
              <a:rPr lang="en-US" sz="800" baseline="0" smtClean="0"/>
              <a:t>So in terms of a metro environment, we are not going to see 100G DWDMs deployed in the metro environment anytime soon. We will probably see DWDMs deployed. We will probably see agile DWDMs deployed. We really anticipate packets being important in the metro environment. They're important for doing efficient Ethernet services. They're important for building optimized video environments. They're important for the evolution of the mobile environment from point-to-point connections to LTE. So we see a big role for packet switching technologies and, as I said, Cisco's approach's MPLS-type technologies. We see SONET SDH there. There's SONET SDH there, out there already. In many cases, why do I need to put -- if I have a SONET SDH system out there, why do I need to put it on top of OTN? Because in fact, these guys will be interfacing directly to the DWDM layer today. And we may see, in some situations, in some marketplaces, the requirement for digital OTN cross-connects going down onto the DWDM layer. And that will be, I think, primarily about the support of E-Line services into the metro environment. And as I said, Bill's team is building M2/M6. It does the combination -- well, the combination of these three. We have the sort of existing carrier Ethernet solutions today which are more about providing rich Ethernet video type services down into the metro environments. So we are actually covering both of these bases</a:t>
            </a:r>
          </a:p>
          <a:p>
            <a:endParaRPr lang="en-US" sz="800" baseline="0" smtClean="0"/>
          </a:p>
          <a:p>
            <a:r>
              <a:rPr lang="en-US" sz="800" b="1" baseline="0" smtClean="0"/>
              <a:t>Author’s Original Notes:</a:t>
            </a:r>
          </a:p>
          <a:p>
            <a:endParaRPr lang="en-US" sz="800" baseline="0" smtClean="0"/>
          </a:p>
          <a:p>
            <a:fld id="{C783E0E4-E80D-4AF2-A08C-CDB4D115223B}" type="slidenum">
              <a:rPr lang="en-US" sz="800" baseline="0" smtClean="0"/>
              <a:pPr/>
              <a:t>5</a:t>
            </a:fld>
            <a:endParaRPr lang="en-US" sz="800" baseline="0"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r>
              <a:rPr lang="en-US" b="1" smtClean="0">
                <a:latin typeface="Arial" pitchFamily="34" charset="0"/>
              </a:rPr>
              <a:t>Transcript</a:t>
            </a:r>
            <a:r>
              <a:rPr lang="en-US" smtClean="0">
                <a:latin typeface="Arial" pitchFamily="34" charset="0"/>
              </a:rPr>
              <a:t>:</a:t>
            </a:r>
          </a:p>
          <a:p>
            <a:endParaRPr lang="en-US" smtClean="0">
              <a:latin typeface="Arial" pitchFamily="34" charset="0"/>
            </a:endParaRPr>
          </a:p>
          <a:p>
            <a:r>
              <a:rPr lang="en-US" smtClean="0">
                <a:latin typeface="Arial" pitchFamily="34" charset="0"/>
              </a:rPr>
              <a:t>So in terms of a metro environment, we are not going to see 100G DWDMs deployed in the metro environment anytime soon. We will probably see DWDMs deployed. We will probably see agile DWDMs deployed. We really anticipate packets being important in the metro environment. They're important for doing efficient Ethernet services. They're important for building optimized video environments. They're important for the evolution of the mobile environment from point-to-point connections to LTE. So we see a big role for packet switching technologies and, as I said, Cisco's approach's MPLS-type technologies. We see SONET SDH there. There's SONET SDH there, out there already. In many cases, why do I need to put -- if I have a SONET SDH system out there, why do I need to put it on top of OTN? Because in fact, these guys will be interfacing directly to the DWDM layer today. And we may see, in some situations, in some marketplaces, the requirement for digital OTN cross-connects going down onto the DWDM layer. And that will be, I think, primarily about the support of E-Line services into the metro environment. And as I said, Bill's team is building M2/M6. It does the combination -- well, the combination of these three. We have the sort of existing carrier Ethernet solutions today which are more about providing rich Ethernet video type services down into the metro environments. So we are actually covering both of these bases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941388" y="250825"/>
            <a:ext cx="5495925" cy="4122738"/>
          </a:xfrm>
          <a:ln/>
        </p:spPr>
      </p:sp>
      <p:sp>
        <p:nvSpPr>
          <p:cNvPr id="95235" name="Rectangle 3"/>
          <p:cNvSpPr>
            <a:spLocks noGrp="1" noChangeArrowheads="1"/>
          </p:cNvSpPr>
          <p:nvPr>
            <p:ph type="body" idx="1"/>
          </p:nvPr>
        </p:nvSpPr>
        <p:spPr>
          <a:xfrm>
            <a:off x="801757" y="4521877"/>
            <a:ext cx="5706718" cy="43939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MS PGothic"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941388" y="250825"/>
            <a:ext cx="5495925" cy="4122738"/>
          </a:xfrm>
          <a:ln/>
        </p:spPr>
      </p:sp>
      <p:sp>
        <p:nvSpPr>
          <p:cNvPr id="96259" name="Rectangle 3"/>
          <p:cNvSpPr>
            <a:spLocks noGrp="1" noChangeArrowheads="1"/>
          </p:cNvSpPr>
          <p:nvPr>
            <p:ph type="body" idx="1"/>
          </p:nvPr>
        </p:nvSpPr>
        <p:spPr>
          <a:xfrm>
            <a:off x="801757" y="4521877"/>
            <a:ext cx="5706718" cy="43939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MS PGothic"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036638" y="473075"/>
            <a:ext cx="5730875" cy="4298950"/>
          </a:xfrm>
          <a:ln/>
        </p:spPr>
      </p:sp>
      <p:sp>
        <p:nvSpPr>
          <p:cNvPr id="97283" name="Rectangle 3"/>
          <p:cNvSpPr>
            <a:spLocks noGrp="1" noChangeArrowheads="1"/>
          </p:cNvSpPr>
          <p:nvPr>
            <p:ph type="body" idx="1"/>
          </p:nvPr>
        </p:nvSpPr>
        <p:spPr>
          <a:xfrm>
            <a:off x="974036" y="5010463"/>
            <a:ext cx="5854148" cy="4293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18" tIns="46310" rIns="92618" bIns="46310"/>
          <a:lstStyle/>
          <a:p>
            <a:r>
              <a:rPr lang="en-US" smtClean="0">
                <a:latin typeface="Arial" pitchFamily="34" charset="0"/>
                <a:ea typeface="MS PGothic" pitchFamily="34" charset="-128"/>
              </a:rPr>
              <a:t>Internet Engineering Task Force (IETF):</a:t>
            </a:r>
          </a:p>
          <a:p>
            <a:r>
              <a:rPr lang="en-US" smtClean="0">
                <a:latin typeface="Arial" pitchFamily="34" charset="0"/>
                <a:ea typeface="MS PGothic" pitchFamily="34" charset="-128"/>
              </a:rPr>
              <a:t>All participants are considered individual volunteers</a:t>
            </a:r>
          </a:p>
          <a:p>
            <a:r>
              <a:rPr lang="en-US" smtClean="0">
                <a:latin typeface="Arial" pitchFamily="34" charset="0"/>
                <a:ea typeface="MS PGothic" pitchFamily="34" charset="-128"/>
              </a:rPr>
              <a:t>Participation can be limited to signing up on a mailing list</a:t>
            </a:r>
          </a:p>
          <a:p>
            <a:r>
              <a:rPr lang="en-US" smtClean="0">
                <a:latin typeface="Arial" pitchFamily="34" charset="0"/>
                <a:ea typeface="MS PGothic" pitchFamily="34" charset="-128"/>
              </a:rPr>
              <a:t>Only fee is for attending meetings – typically $425 per meeting for logistics</a:t>
            </a:r>
          </a:p>
          <a:p>
            <a:endParaRPr lang="en-US" smtClean="0">
              <a:latin typeface="Arial" pitchFamily="34" charset="0"/>
              <a:ea typeface="MS PGothic" pitchFamily="34" charset="-128"/>
            </a:endParaRPr>
          </a:p>
          <a:p>
            <a:r>
              <a:rPr lang="en-US" smtClean="0">
                <a:latin typeface="Arial" pitchFamily="34" charset="0"/>
                <a:ea typeface="MS PGothic" pitchFamily="34" charset="-128"/>
              </a:rPr>
              <a:t>Optical Internetworking Forum (OIF):</a:t>
            </a:r>
          </a:p>
          <a:p>
            <a:r>
              <a:rPr lang="en-US" smtClean="0">
                <a:latin typeface="Arial" pitchFamily="34" charset="0"/>
                <a:ea typeface="MS PGothic" pitchFamily="34" charset="-128"/>
              </a:rPr>
              <a:t>The mission of the OIF is to foster the development and deployment of interoperable data switching and routing products and services that use optical networking technologies.</a:t>
            </a:r>
          </a:p>
          <a:p>
            <a:endParaRPr lang="en-US" smtClean="0">
              <a:latin typeface="Arial" pitchFamily="34" charset="0"/>
              <a:ea typeface="MS PGothic" pitchFamily="34" charset="-128"/>
            </a:endParaRPr>
          </a:p>
          <a:p>
            <a:r>
              <a:rPr lang="en-US" smtClean="0">
                <a:latin typeface="Arial" pitchFamily="34" charset="0"/>
                <a:ea typeface="MS PGothic" pitchFamily="34" charset="-128"/>
              </a:rPr>
              <a:t>International Telecommunications Union – Telecommunications (ITU-T):</a:t>
            </a:r>
          </a:p>
          <a:p>
            <a:r>
              <a:rPr lang="en-US" smtClean="0">
                <a:latin typeface="Arial" pitchFamily="34" charset="0"/>
                <a:ea typeface="MS PGothic" pitchFamily="34" charset="-128"/>
              </a:rPr>
              <a:t>An arm of the United Nations</a:t>
            </a:r>
          </a:p>
          <a:p>
            <a:r>
              <a:rPr lang="en-US" smtClean="0">
                <a:latin typeface="Arial" pitchFamily="34" charset="0"/>
                <a:ea typeface="MS PGothic" pitchFamily="34" charset="-128"/>
              </a:rPr>
              <a:t>Governments are highest order member (Member States);</a:t>
            </a:r>
          </a:p>
          <a:p>
            <a:r>
              <a:rPr lang="en-US" smtClean="0">
                <a:latin typeface="Arial" pitchFamily="34" charset="0"/>
                <a:ea typeface="MS PGothic" pitchFamily="34" charset="-128"/>
              </a:rPr>
              <a:t>CIENA is a Scientific Industrial Organization (Sector Member)</a:t>
            </a:r>
          </a:p>
          <a:p>
            <a:r>
              <a:rPr lang="en-US" smtClean="0">
                <a:latin typeface="Arial" pitchFamily="34" charset="0"/>
                <a:ea typeface="MS PGothic" pitchFamily="34" charset="-128"/>
              </a:rPr>
              <a:t>Membership fees can go up to $1.5M/year.</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941388" y="254000"/>
            <a:ext cx="5494337" cy="4121150"/>
          </a:xfrm>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fld id="{7E8CB6F9-7B77-4162-8DDE-72FB6337505E}" type="slidenum">
              <a:rPr lang="en-GB" sz="1000" b="0">
                <a:latin typeface="Times New Roman" pitchFamily="18" charset="0"/>
              </a:rPr>
              <a:pPr/>
              <a:t>54</a:t>
            </a:fld>
            <a:endParaRPr lang="en-GB" sz="1000" b="0">
              <a:latin typeface="Times New Roman" pitchFamily="18" charset="0"/>
            </a:endParaRPr>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DA6D9833-F50B-4F53-ADD3-1E010934D1C7}" type="slidenum">
              <a:rPr lang="en-US" sz="800" baseline="0" smtClean="0"/>
              <a:pPr/>
              <a:t>6</a:t>
            </a:fld>
            <a:endParaRPr lang="en-US" sz="800" baseline="0" smtClean="0"/>
          </a:p>
        </p:txBody>
      </p:sp>
      <p:sp>
        <p:nvSpPr>
          <p:cNvPr id="67587" name="Rectangle 11"/>
          <p:cNvSpPr txBox="1">
            <a:spLocks noGrp="1" noChangeArrowheads="1"/>
          </p:cNvSpPr>
          <p:nvPr/>
        </p:nvSpPr>
        <p:spPr bwMode="auto">
          <a:xfrm>
            <a:off x="6187110" y="8966695"/>
            <a:ext cx="848139" cy="29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91" tIns="0" rIns="18891" bIns="0" anchor="b"/>
          <a:lstStyle>
            <a:lvl1pPr defTabSz="906463">
              <a:defRPr sz="2400" baseline="-25000">
                <a:solidFill>
                  <a:schemeClr val="tx1"/>
                </a:solidFill>
                <a:latin typeface="Arial" pitchFamily="34" charset="0"/>
              </a:defRPr>
            </a:lvl1pPr>
            <a:lvl2pPr marL="742950" indent="-285750" defTabSz="906463">
              <a:defRPr sz="2400" baseline="-25000">
                <a:solidFill>
                  <a:schemeClr val="tx1"/>
                </a:solidFill>
                <a:latin typeface="Arial" pitchFamily="34" charset="0"/>
              </a:defRPr>
            </a:lvl2pPr>
            <a:lvl3pPr marL="1143000" indent="-228600" defTabSz="906463">
              <a:defRPr sz="2400" baseline="-25000">
                <a:solidFill>
                  <a:schemeClr val="tx1"/>
                </a:solidFill>
                <a:latin typeface="Arial" pitchFamily="34" charset="0"/>
              </a:defRPr>
            </a:lvl3pPr>
            <a:lvl4pPr marL="1600200" indent="-228600" defTabSz="906463">
              <a:defRPr sz="2400" baseline="-25000">
                <a:solidFill>
                  <a:schemeClr val="tx1"/>
                </a:solidFill>
                <a:latin typeface="Arial" pitchFamily="34" charset="0"/>
              </a:defRPr>
            </a:lvl4pPr>
            <a:lvl5pPr marL="2057400" indent="-228600" defTabSz="906463">
              <a:defRPr sz="2400" baseline="-25000">
                <a:solidFill>
                  <a:schemeClr val="tx1"/>
                </a:solidFill>
                <a:latin typeface="Arial" pitchFamily="34" charset="0"/>
              </a:defRPr>
            </a:lvl5pPr>
            <a:lvl6pPr marL="25146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6463"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lnSpc>
                <a:spcPct val="100000"/>
              </a:lnSpc>
            </a:pPr>
            <a:fld id="{93D9DAD5-0245-4FD3-A94D-C75CA6B2A70B}" type="slidenum">
              <a:rPr lang="en-US" sz="800"/>
              <a:pPr algn="r">
                <a:lnSpc>
                  <a:spcPct val="100000"/>
                </a:lnSpc>
              </a:pPr>
              <a:t>6</a:t>
            </a:fld>
            <a:endParaRPr lang="en-US" sz="800"/>
          </a:p>
        </p:txBody>
      </p:sp>
      <p:sp>
        <p:nvSpPr>
          <p:cNvPr id="67588" name="Rectangle 2"/>
          <p:cNvSpPr>
            <a:spLocks noGrp="1" noRot="1" noChangeAspect="1" noChangeArrowheads="1" noTextEdit="1"/>
          </p:cNvSpPr>
          <p:nvPr>
            <p:ph type="sldImg"/>
          </p:nvPr>
        </p:nvSpPr>
        <p:spPr>
          <a:xfrm>
            <a:off x="942975" y="252413"/>
            <a:ext cx="5494338" cy="4121150"/>
          </a:xfrm>
          <a:ln/>
        </p:spPr>
      </p:sp>
      <p:sp>
        <p:nvSpPr>
          <p:cNvPr id="67589" name="Rectangle 3"/>
          <p:cNvSpPr>
            <a:spLocks noGrp="1" noChangeArrowheads="1"/>
          </p:cNvSpPr>
          <p:nvPr>
            <p:ph type="body" idx="1"/>
          </p:nvPr>
        </p:nvSpPr>
        <p:spPr>
          <a:xfrm>
            <a:off x="422415" y="4521877"/>
            <a:ext cx="6389204" cy="43939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1" tIns="46096" rIns="92191" bIns="46096"/>
          <a:lstStyle/>
          <a:p>
            <a:pPr marL="107950" indent="-107950" defTabSz="982663"/>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14AB49DD-C0E6-4865-921F-5A11A6ECFF10}" type="slidenum">
              <a:rPr lang="en-US" sz="800" baseline="0" smtClean="0">
                <a:ea typeface="MS PGothic" pitchFamily="34" charset="-128"/>
              </a:rPr>
              <a:pPr/>
              <a:t>7</a:t>
            </a:fld>
            <a:endParaRPr lang="en-US" sz="800" baseline="0" smtClean="0">
              <a:ea typeface="MS PGothic" pitchFamily="34" charset="-128"/>
            </a:endParaRPr>
          </a:p>
        </p:txBody>
      </p:sp>
      <p:sp>
        <p:nvSpPr>
          <p:cNvPr id="68611" name="Rectangle 2"/>
          <p:cNvSpPr>
            <a:spLocks noGrp="1" noRot="1" noChangeAspect="1" noChangeArrowheads="1" noTextEdit="1"/>
          </p:cNvSpPr>
          <p:nvPr>
            <p:ph type="sldImg"/>
          </p:nvPr>
        </p:nvSpPr>
        <p:spPr>
          <a:xfrm>
            <a:off x="941388" y="252413"/>
            <a:ext cx="5494337" cy="4119562"/>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itchFamily="34" charset="0"/>
              </a:rPr>
              <a:t>Transcript</a:t>
            </a:r>
            <a:r>
              <a:rPr lang="en-US" smtClean="0">
                <a:latin typeface="Arial" pitchFamily="34" charset="0"/>
              </a:rPr>
              <a:t>:</a:t>
            </a:r>
          </a:p>
          <a:p>
            <a:endParaRPr lang="en-US" smtClean="0">
              <a:latin typeface="Arial" pitchFamily="34" charset="0"/>
            </a:endParaRPr>
          </a:p>
          <a:p>
            <a:r>
              <a:rPr lang="en-US" smtClean="0">
                <a:latin typeface="Arial" pitchFamily="34" charset="0"/>
              </a:rPr>
              <a:t>In the communications world we can use these to provide absolutely massive amounts of bandwidth.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20A7128D-DA0D-403A-9D48-3F134EB7958C}" type="slidenum">
              <a:rPr lang="en-US" sz="800" baseline="0" smtClean="0"/>
              <a:pPr/>
              <a:t>8</a:t>
            </a:fld>
            <a:endParaRPr lang="en-US" sz="800" baseline="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D19FA935-0B3B-4FD1-A8B6-4658EBE44376}" type="slidenum">
              <a:rPr lang="en-US" sz="800" baseline="0" smtClean="0">
                <a:ea typeface="MS PGothic" pitchFamily="34" charset="-128"/>
              </a:rPr>
              <a:pPr/>
              <a:t>9</a:t>
            </a:fld>
            <a:endParaRPr lang="en-US" sz="800" baseline="0" smtClean="0">
              <a:ea typeface="MS PGothic" pitchFamily="34" charset="-128"/>
            </a:endParaRPr>
          </a:p>
        </p:txBody>
      </p:sp>
      <p:sp>
        <p:nvSpPr>
          <p:cNvPr id="70659" name="AutoShape 2"/>
          <p:cNvSpPr>
            <a:spLocks noGrp="1" noRot="1" noChangeAspect="1" noChangeArrowheads="1" noTextEdit="1"/>
          </p:cNvSpPr>
          <p:nvPr>
            <p:ph type="sldImg"/>
          </p:nvPr>
        </p:nvSpPr>
        <p:spPr>
          <a:xfrm>
            <a:off x="941388" y="252413"/>
            <a:ext cx="5494337" cy="4121150"/>
          </a:xfrm>
          <a:noFill/>
          <a:ln/>
        </p:spPr>
      </p:sp>
      <p:sp>
        <p:nvSpPr>
          <p:cNvPr id="70660" name="Rectangle 3"/>
          <p:cNvSpPr>
            <a:spLocks noGrp="1" noChangeArrowheads="1"/>
          </p:cNvSpPr>
          <p:nvPr>
            <p:ph type="body" idx="1"/>
          </p:nvPr>
        </p:nvSpPr>
        <p:spPr>
          <a:xfrm>
            <a:off x="422415" y="4521878"/>
            <a:ext cx="6387547" cy="4392353"/>
          </a:xfrm>
          <a:solidFill>
            <a:srgbClr val="FFFFFF"/>
          </a:solidFill>
          <a:ln>
            <a:solidFill>
              <a:srgbClr val="000000"/>
            </a:solidFill>
          </a:ln>
        </p:spPr>
        <p:txBody>
          <a:bodyPr/>
          <a:lstStyle/>
          <a:p>
            <a:r>
              <a:rPr lang="en-US" smtClean="0">
                <a:latin typeface="Arial" pitchFamily="34" charset="0"/>
              </a:rPr>
              <a:t>The spectral attenuation curve shows the wavelength-dependence of many of the loss factors.  This diagram shows the span of wavelengths used in telecom fiber, from 600nm to 1600nm.  The normal operating “bands” of wavelengths, centered around 850nm, 1300nm, and 1550nm, are highlighted. They are areas of the lowest loss (or low-cost sources in the case of the 850nm band).</a:t>
            </a:r>
          </a:p>
          <a:p>
            <a:r>
              <a:rPr lang="en-US" smtClean="0">
                <a:latin typeface="Arial" pitchFamily="34" charset="0"/>
              </a:rPr>
              <a:t>The effects of Rayleigh Scattering are decreased with longer wavelengths. UV absorption also decreases with wavelength. However, IR absorption picks up at the longer wavelengths and effectively limits the higher wavelength operations.</a:t>
            </a:r>
          </a:p>
          <a:p>
            <a:r>
              <a:rPr lang="en-US" smtClean="0">
                <a:latin typeface="Arial" pitchFamily="34" charset="0"/>
              </a:rPr>
              <a:t>The “OH” peaks are cause by absorption of light due to the OH ions created in the manufacturing process . They are also called “water peaks” because the OH ion is a component of water -- H2O.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452C2769-F969-4399-95F9-A83BF16C771B}" type="slidenum">
              <a:rPr lang="en-US" sz="800" baseline="0" smtClean="0"/>
              <a:pPr/>
              <a:t>10</a:t>
            </a:fld>
            <a:endParaRPr lang="en-US" sz="800" baseline="0" smtClean="0"/>
          </a:p>
        </p:txBody>
      </p:sp>
      <p:sp>
        <p:nvSpPr>
          <p:cNvPr id="71683" name="Rectangle 2"/>
          <p:cNvSpPr>
            <a:spLocks noGrp="1" noRot="1" noChangeAspect="1" noChangeArrowheads="1" noTextEdit="1"/>
          </p:cNvSpPr>
          <p:nvPr>
            <p:ph type="sldImg"/>
          </p:nvPr>
        </p:nvSpPr>
        <p:spPr>
          <a:xfrm>
            <a:off x="871538" y="255588"/>
            <a:ext cx="5565775" cy="4175125"/>
          </a:xfrm>
          <a:ln/>
        </p:spPr>
      </p:sp>
      <p:sp>
        <p:nvSpPr>
          <p:cNvPr id="71684" name="Rectangle 3"/>
          <p:cNvSpPr>
            <a:spLocks noGrp="1" noChangeArrowheads="1"/>
          </p:cNvSpPr>
          <p:nvPr>
            <p:ph type="body" idx="1"/>
          </p:nvPr>
        </p:nvSpPr>
        <p:spPr>
          <a:xfrm>
            <a:off x="427382" y="4579263"/>
            <a:ext cx="6481971" cy="44480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mtClean="0">
              <a:latin typeface="Arial" pitchFamily="34" charset="0"/>
            </a:endParaRPr>
          </a:p>
          <a:p>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baseline="-25000">
                <a:solidFill>
                  <a:schemeClr val="tx1"/>
                </a:solidFill>
                <a:latin typeface="Arial" pitchFamily="34" charset="0"/>
              </a:defRPr>
            </a:lvl1pPr>
            <a:lvl2pPr marL="742950" indent="-285750" defTabSz="903288">
              <a:defRPr sz="2400" baseline="-25000">
                <a:solidFill>
                  <a:schemeClr val="tx1"/>
                </a:solidFill>
                <a:latin typeface="Arial" pitchFamily="34" charset="0"/>
              </a:defRPr>
            </a:lvl2pPr>
            <a:lvl3pPr marL="1143000" indent="-228600" defTabSz="903288">
              <a:defRPr sz="2400" baseline="-25000">
                <a:solidFill>
                  <a:schemeClr val="tx1"/>
                </a:solidFill>
                <a:latin typeface="Arial" pitchFamily="34" charset="0"/>
              </a:defRPr>
            </a:lvl3pPr>
            <a:lvl4pPr marL="1600200" indent="-228600" defTabSz="903288">
              <a:defRPr sz="2400" baseline="-25000">
                <a:solidFill>
                  <a:schemeClr val="tx1"/>
                </a:solidFill>
                <a:latin typeface="Arial" pitchFamily="34" charset="0"/>
              </a:defRPr>
            </a:lvl4pPr>
            <a:lvl5pPr marL="2057400" indent="-228600" defTabSz="903288">
              <a:defRPr sz="2400" baseline="-25000">
                <a:solidFill>
                  <a:schemeClr val="tx1"/>
                </a:solidFill>
                <a:latin typeface="Arial" pitchFamily="34" charset="0"/>
              </a:defRPr>
            </a:lvl5pPr>
            <a:lvl6pPr marL="25146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903288" eaLnBrk="0" fontAlgn="base" hangingPunct="0">
              <a:lnSpc>
                <a:spcPct val="90000"/>
              </a:lnSpc>
              <a:spcBef>
                <a:spcPct val="0"/>
              </a:spcBef>
              <a:spcAft>
                <a:spcPct val="0"/>
              </a:spcAft>
              <a:defRPr sz="2400" baseline="-25000">
                <a:solidFill>
                  <a:schemeClr val="tx1"/>
                </a:solidFill>
                <a:latin typeface="Arial" pitchFamily="34" charset="0"/>
              </a:defRPr>
            </a:lvl9pPr>
          </a:lstStyle>
          <a:p>
            <a:fld id="{1DA89314-86D9-4F74-9618-9B513611978D}" type="slidenum">
              <a:rPr lang="en-US" sz="800" baseline="0" smtClean="0"/>
              <a:pPr/>
              <a:t>11</a:t>
            </a:fld>
            <a:endParaRPr lang="en-US" sz="800" baseline="0" smtClean="0"/>
          </a:p>
        </p:txBody>
      </p:sp>
      <p:sp>
        <p:nvSpPr>
          <p:cNvPr id="72707" name="Rectangle 2"/>
          <p:cNvSpPr>
            <a:spLocks noGrp="1" noRot="1" noChangeAspect="1" noChangeArrowheads="1" noTextEdit="1"/>
          </p:cNvSpPr>
          <p:nvPr>
            <p:ph type="sldImg"/>
          </p:nvPr>
        </p:nvSpPr>
        <p:spPr>
          <a:xfrm>
            <a:off x="871538" y="255588"/>
            <a:ext cx="5565775" cy="4175125"/>
          </a:xfrm>
          <a:ln/>
        </p:spPr>
      </p:sp>
      <p:sp>
        <p:nvSpPr>
          <p:cNvPr id="72708" name="Rectangle 3"/>
          <p:cNvSpPr>
            <a:spLocks noGrp="1" noChangeArrowheads="1"/>
          </p:cNvSpPr>
          <p:nvPr>
            <p:ph type="body" idx="1"/>
          </p:nvPr>
        </p:nvSpPr>
        <p:spPr>
          <a:xfrm>
            <a:off x="427382" y="4579263"/>
            <a:ext cx="6481971" cy="44480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smtClean="0">
              <a:latin typeface="Arial" pitchFamily="34" charset="0"/>
            </a:endParaRPr>
          </a:p>
          <a:p>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2"/>
          <p:cNvGrpSpPr/>
          <p:nvPr userDrawn="1"/>
        </p:nvGrpSpPr>
        <p:grpSpPr>
          <a:xfrm>
            <a:off x="228600" y="3760241"/>
            <a:ext cx="8610600" cy="100807"/>
            <a:chOff x="228600" y="3262462"/>
            <a:chExt cx="8610600" cy="201613"/>
          </a:xfrm>
        </p:grpSpPr>
        <p:sp>
          <p:nvSpPr>
            <p:cNvPr id="4" name="Rectangle 8"/>
            <p:cNvSpPr>
              <a:spLocks noChangeArrowheads="1"/>
            </p:cNvSpPr>
            <p:nvPr/>
          </p:nvSpPr>
          <p:spPr bwMode="auto">
            <a:xfrm>
              <a:off x="228600" y="3262462"/>
              <a:ext cx="2870200" cy="201613"/>
            </a:xfrm>
            <a:prstGeom prst="rect">
              <a:avLst/>
            </a:prstGeom>
            <a:gradFill flip="none" rotWithShape="1">
              <a:gsLst>
                <a:gs pos="0">
                  <a:srgbClr val="669900">
                    <a:tint val="66000"/>
                    <a:satMod val="160000"/>
                  </a:srgbClr>
                </a:gs>
                <a:gs pos="50000">
                  <a:srgbClr val="669900">
                    <a:tint val="44500"/>
                    <a:satMod val="160000"/>
                  </a:srgbClr>
                </a:gs>
                <a:gs pos="100000">
                  <a:srgbClr val="669900">
                    <a:tint val="23500"/>
                    <a:satMod val="160000"/>
                  </a:srgbClr>
                </a:gs>
              </a:gsLst>
              <a:lin ang="2700000" scaled="1"/>
              <a:tileRect/>
            </a:gradFill>
            <a:ln>
              <a:noFill/>
            </a:ln>
          </p:spPr>
          <p:txBody>
            <a:bodyPr wrap="none" anchor="ctr"/>
            <a:lstStyle/>
            <a:p>
              <a:endParaRPr lang="en-US"/>
            </a:p>
          </p:txBody>
        </p:sp>
        <p:sp>
          <p:nvSpPr>
            <p:cNvPr id="5" name="Rectangle 9"/>
            <p:cNvSpPr>
              <a:spLocks noChangeArrowheads="1"/>
            </p:cNvSpPr>
            <p:nvPr/>
          </p:nvSpPr>
          <p:spPr bwMode="auto">
            <a:xfrm>
              <a:off x="3098800" y="3262462"/>
              <a:ext cx="2870200" cy="201613"/>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p:spPr>
          <p:txBody>
            <a:bodyPr wrap="none" anchor="ctr"/>
            <a:lstStyle/>
            <a:p>
              <a:endParaRPr lang="en-US"/>
            </a:p>
          </p:txBody>
        </p:sp>
        <p:sp>
          <p:nvSpPr>
            <p:cNvPr id="6" name="Rectangle 10"/>
            <p:cNvSpPr>
              <a:spLocks noChangeArrowheads="1"/>
            </p:cNvSpPr>
            <p:nvPr/>
          </p:nvSpPr>
          <p:spPr bwMode="auto">
            <a:xfrm>
              <a:off x="5969000" y="3262462"/>
              <a:ext cx="2870200" cy="201613"/>
            </a:xfrm>
            <a:prstGeom prst="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a:ln>
              <a:noFill/>
            </a:ln>
          </p:spPr>
          <p:txBody>
            <a:bodyPr wrap="none" anchor="ctr"/>
            <a:lstStyle/>
            <a:p>
              <a:endParaRPr lang="en-US"/>
            </a:p>
          </p:txBody>
        </p:sp>
      </p:grpSp>
      <p:sp>
        <p:nvSpPr>
          <p:cNvPr id="752642" name="Rectangle 2"/>
          <p:cNvSpPr>
            <a:spLocks noGrp="1" noChangeArrowheads="1"/>
          </p:cNvSpPr>
          <p:nvPr>
            <p:ph type="ctrTitle"/>
          </p:nvPr>
        </p:nvSpPr>
        <p:spPr>
          <a:xfrm>
            <a:off x="467544" y="482948"/>
            <a:ext cx="8208912" cy="3090068"/>
          </a:xfrm>
        </p:spPr>
        <p:txBody>
          <a:bodyPr/>
          <a:lstStyle>
            <a:lvl1pPr algn="ctr">
              <a:defRPr sz="5800">
                <a:latin typeface="Lucida Sans" pitchFamily="34" charset="0"/>
              </a:defRPr>
            </a:lvl1pPr>
          </a:lstStyle>
          <a:p>
            <a:r>
              <a:rPr lang="en-AU" dirty="0" smtClean="0"/>
              <a:t>Click to edit Master title style</a:t>
            </a:r>
            <a:endParaRPr lang="en-US" dirty="0"/>
          </a:p>
        </p:txBody>
      </p:sp>
      <p:sp>
        <p:nvSpPr>
          <p:cNvPr id="752643" name="Rectangle 3"/>
          <p:cNvSpPr>
            <a:spLocks noGrp="1" noChangeArrowheads="1"/>
          </p:cNvSpPr>
          <p:nvPr>
            <p:ph type="subTitle" idx="1"/>
          </p:nvPr>
        </p:nvSpPr>
        <p:spPr>
          <a:xfrm>
            <a:off x="1371600" y="3931494"/>
            <a:ext cx="6400800" cy="1945778"/>
          </a:xfrm>
        </p:spPr>
        <p:txBody>
          <a:bodyPr/>
          <a:lstStyle>
            <a:lvl1pPr marL="0" indent="0" algn="ctr">
              <a:buFont typeface="Wingdings" pitchFamily="-1" charset="2"/>
              <a:buNone/>
              <a:defRPr sz="3000"/>
            </a:lvl1pPr>
          </a:lstStyle>
          <a:p>
            <a:r>
              <a:rPr lang="en-AU" dirty="0" smtClean="0"/>
              <a:t>Click to edit Master subtitle style</a:t>
            </a:r>
            <a:endParaRPr lang="en-US" dirty="0"/>
          </a:p>
        </p:txBody>
      </p:sp>
      <p:sp>
        <p:nvSpPr>
          <p:cNvPr id="7" name="Rectangle 4"/>
          <p:cNvSpPr>
            <a:spLocks noGrp="1" noChangeArrowheads="1"/>
          </p:cNvSpPr>
          <p:nvPr>
            <p:ph type="dt" sz="half" idx="10"/>
          </p:nvPr>
        </p:nvSpPr>
        <p:spPr/>
        <p:txBody>
          <a:bodyPr/>
          <a:lstStyle>
            <a:lvl1pPr>
              <a:defRPr/>
            </a:lvl1pPr>
          </a:lstStyle>
          <a:p>
            <a:fld id="{E3BF0ACA-A746-4A82-9961-9BA9CCEA2AEE}" type="datetime1">
              <a:rPr lang="en-US"/>
              <a:pPr/>
              <a:t>3/4/2013</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5800709"/>
            <a:ext cx="3419872" cy="1048024"/>
          </a:xfrm>
          <a:prstGeom prst="rect">
            <a:avLst/>
          </a:prstGeom>
        </p:spPr>
      </p:pic>
    </p:spTree>
    <p:extLst>
      <p:ext uri="{BB962C8B-B14F-4D97-AF65-F5344CB8AC3E}">
        <p14:creationId xmlns:p14="http://schemas.microsoft.com/office/powerpoint/2010/main" val="1730716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457200"/>
            <a:ext cx="8145462"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781175"/>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2175" y="1781175"/>
            <a:ext cx="3894138"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2175" y="3643313"/>
            <a:ext cx="3894138"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9998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1520825"/>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25"/>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0163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00966971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0923"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buClr>
                <a:srgbClr val="96CA4B"/>
              </a:buClr>
              <a:tabLst/>
              <a:defRPr sz="2200">
                <a:solidFill>
                  <a:schemeClr val="bg1"/>
                </a:solidFill>
                <a:latin typeface="+mj-lt"/>
              </a:defRPr>
            </a:lvl1pPr>
            <a:lvl2pPr>
              <a:lnSpc>
                <a:spcPct val="95000"/>
              </a:lnSpc>
              <a:spcBef>
                <a:spcPts val="600"/>
              </a:spcBef>
              <a:tabLst/>
              <a:defRPr>
                <a:solidFill>
                  <a:schemeClr val="bg1"/>
                </a:solidFill>
                <a:latin typeface="+mj-lt"/>
              </a:defRPr>
            </a:lvl2pPr>
            <a:lvl3pPr>
              <a:tabLst/>
              <a:defRPr>
                <a:solidFill>
                  <a:schemeClr val="bg1"/>
                </a:solidFill>
                <a:latin typeface="+mj-lt"/>
              </a:defRPr>
            </a:lvl3pPr>
            <a:lvl4pPr>
              <a:tabLst/>
              <a:defRPr>
                <a:solidFill>
                  <a:schemeClr val="bg1"/>
                </a:solidFill>
                <a:latin typeface="+mj-lt"/>
              </a:defRPr>
            </a:lvl4pPr>
            <a:lvl5pPr>
              <a:tabLst/>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226094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no tynes">
    <p:spTree>
      <p:nvGrpSpPr>
        <p:cNvPr id="1" name=""/>
        <p:cNvGrpSpPr/>
        <p:nvPr/>
      </p:nvGrpSpPr>
      <p:grpSpPr>
        <a:xfrm>
          <a:off x="0" y="0"/>
          <a:ext cx="0" cy="0"/>
          <a:chOff x="0" y="0"/>
          <a:chExt cx="0" cy="0"/>
        </a:xfrm>
      </p:grpSpPr>
      <p:sp>
        <p:nvSpPr>
          <p:cNvPr id="5" name="Rectangle 7"/>
          <p:cNvSpPr>
            <a:spLocks noChangeArrowheads="1"/>
          </p:cNvSpPr>
          <p:nvPr userDrawn="1"/>
        </p:nvSpPr>
        <p:spPr bwMode="white">
          <a:xfrm>
            <a:off x="0" y="0"/>
            <a:ext cx="1057275"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7598" tIns="28799" rIns="57598" bIns="28799"/>
          <a:lstStyle/>
          <a:p>
            <a:pPr defTabSz="574675"/>
            <a:endParaRPr lang="en-US" sz="2000">
              <a:solidFill>
                <a:srgbClr val="FFFFFF"/>
              </a:solidFill>
              <a:ea typeface="Apple LiGothic Medium"/>
              <a:cs typeface="Apple LiGothic Medium"/>
              <a:sym typeface="Arial" pitchFamily="34" charset="0"/>
            </a:endParaRPr>
          </a:p>
        </p:txBody>
      </p:sp>
      <p:sp>
        <p:nvSpPr>
          <p:cNvPr id="2" name="Title 1"/>
          <p:cNvSpPr>
            <a:spLocks noGrp="1"/>
          </p:cNvSpPr>
          <p:nvPr>
            <p:ph type="title"/>
          </p:nvPr>
        </p:nvSpPr>
        <p:spPr>
          <a:xfrm>
            <a:off x="457155" y="275035"/>
            <a:ext cx="8357818"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155" y="1543050"/>
            <a:ext cx="8357818" cy="452556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155" y="857250"/>
            <a:ext cx="8357818" cy="514350"/>
          </a:xfr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smtClean="0"/>
              <a:t>Click to edit Master text styles</a:t>
            </a:r>
            <a:endParaRPr lang="en-US" dirty="0"/>
          </a:p>
        </p:txBody>
      </p:sp>
      <p:sp>
        <p:nvSpPr>
          <p:cNvPr id="6" name="Slide Number Placeholder 6"/>
          <p:cNvSpPr>
            <a:spLocks noGrp="1"/>
          </p:cNvSpPr>
          <p:nvPr>
            <p:ph type="sldNum" sz="quarter" idx="14"/>
          </p:nvPr>
        </p:nvSpPr>
        <p:spPr>
          <a:xfrm>
            <a:off x="8858250" y="6553200"/>
            <a:ext cx="285750" cy="363538"/>
          </a:xfrm>
          <a:prstGeom prst="rect">
            <a:avLst/>
          </a:prstGeom>
        </p:spPr>
        <p:txBody>
          <a:bodyPr vert="horz" lIns="57598" tIns="28799" rIns="57598" bIns="28799" rtlCol="0" anchor="ctr"/>
          <a:lstStyle>
            <a:lvl1pPr algn="r">
              <a:defRPr sz="800">
                <a:solidFill>
                  <a:schemeClr val="tx1">
                    <a:tint val="75000"/>
                  </a:schemeClr>
                </a:solidFill>
                <a:latin typeface="Arial" charset="0"/>
              </a:defRPr>
            </a:lvl1pPr>
          </a:lstStyle>
          <a:p>
            <a:pPr>
              <a:defRPr/>
            </a:pPr>
            <a:fld id="{182E56BA-55E5-43B1-AC76-FDCE0B679535}" type="slidenum">
              <a:rPr lang="en-US"/>
              <a:pPr>
                <a:defRPr/>
              </a:pPr>
              <a:t>‹#›</a:t>
            </a:fld>
            <a:endParaRPr lang="en-US"/>
          </a:p>
        </p:txBody>
      </p:sp>
    </p:spTree>
    <p:extLst>
      <p:ext uri="{BB962C8B-B14F-4D97-AF65-F5344CB8AC3E}">
        <p14:creationId xmlns:p14="http://schemas.microsoft.com/office/powerpoint/2010/main" val="402149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ucida Sans" pitchFamily="34" charset="0"/>
              </a:defRPr>
            </a:lvl1pPr>
          </a:lstStyle>
          <a:p>
            <a:r>
              <a:rPr lang="en-AU" dirty="0" smtClean="0"/>
              <a:t>Click to edit Master title style</a:t>
            </a:r>
            <a:endParaRPr lang="en-US" dirty="0"/>
          </a:p>
        </p:txBody>
      </p:sp>
      <p:sp>
        <p:nvSpPr>
          <p:cNvPr id="3" name="Content Placeholder 2"/>
          <p:cNvSpPr>
            <a:spLocks noGrp="1"/>
          </p:cNvSpPr>
          <p:nvPr>
            <p:ph idx="1"/>
          </p:nvPr>
        </p:nvSpPr>
        <p:spPr>
          <a:xfrm>
            <a:off x="457200" y="1412776"/>
            <a:ext cx="8229600" cy="4718149"/>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D6C49CD-D442-416C-AD7F-8AB1A910C785}" type="datetime1">
              <a:rPr lang="en-US" smtClean="0"/>
              <a:pPr/>
              <a:t>3/4/2013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6BED10FA-AB2E-4208-9B47-7480D42BDE5D}" type="slidenum">
              <a:rPr lang="en-US" smtClean="0"/>
              <a:pPr/>
              <a:t>‹#›</a:t>
            </a:fld>
            <a:endParaRPr lang="en-US" dirty="0"/>
          </a:p>
        </p:txBody>
      </p:sp>
    </p:spTree>
    <p:extLst>
      <p:ext uri="{BB962C8B-B14F-4D97-AF65-F5344CB8AC3E}">
        <p14:creationId xmlns:p14="http://schemas.microsoft.com/office/powerpoint/2010/main" val="41118702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043"/>
            <a:ext cx="7772400" cy="1362075"/>
          </a:xfrm>
        </p:spPr>
        <p:txBody>
          <a:bodyPr anchor="t"/>
          <a:lstStyle>
            <a:lvl1pPr algn="l">
              <a:defRPr sz="4000" b="1" cap="all">
                <a:latin typeface="Lucida Sans" pitchFamily="34" charset="0"/>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722313" y="213285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8E1FFA0-E294-4390-A5D7-CFE9A00E9621}" type="datetime1">
              <a:rPr lang="en-US"/>
              <a:pPr/>
              <a:t>3/4/2013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89DF265-C940-4226-ADE8-D7C2AACA7467}" type="slidenum">
              <a:rPr lang="en-US"/>
              <a:pPr/>
              <a:t>‹#›</a:t>
            </a:fld>
            <a:endParaRPr lang="en-US"/>
          </a:p>
        </p:txBody>
      </p:sp>
      <p:grpSp>
        <p:nvGrpSpPr>
          <p:cNvPr id="10" name="Group 9"/>
          <p:cNvGrpSpPr/>
          <p:nvPr userDrawn="1"/>
        </p:nvGrpSpPr>
        <p:grpSpPr>
          <a:xfrm>
            <a:off x="353888" y="1268761"/>
            <a:ext cx="8610600" cy="100806"/>
            <a:chOff x="228600" y="2536106"/>
            <a:chExt cx="8610600" cy="201613"/>
          </a:xfrm>
        </p:grpSpPr>
        <p:sp>
          <p:nvSpPr>
            <p:cNvPr id="7" name="Rectangle 8"/>
            <p:cNvSpPr>
              <a:spLocks noChangeArrowheads="1"/>
            </p:cNvSpPr>
            <p:nvPr userDrawn="1"/>
          </p:nvSpPr>
          <p:spPr bwMode="auto">
            <a:xfrm>
              <a:off x="228600" y="2536106"/>
              <a:ext cx="2870200" cy="201613"/>
            </a:xfrm>
            <a:prstGeom prst="rect">
              <a:avLst/>
            </a:prstGeom>
            <a:gradFill flip="none" rotWithShape="1">
              <a:gsLst>
                <a:gs pos="0">
                  <a:srgbClr val="669900">
                    <a:tint val="66000"/>
                    <a:satMod val="160000"/>
                  </a:srgbClr>
                </a:gs>
                <a:gs pos="50000">
                  <a:srgbClr val="669900">
                    <a:tint val="44500"/>
                    <a:satMod val="160000"/>
                  </a:srgbClr>
                </a:gs>
                <a:gs pos="100000">
                  <a:srgbClr val="669900">
                    <a:tint val="23500"/>
                    <a:satMod val="160000"/>
                  </a:srgbClr>
                </a:gs>
              </a:gsLst>
              <a:lin ang="2700000" scaled="1"/>
              <a:tileRect/>
            </a:gradFill>
            <a:ln>
              <a:noFill/>
            </a:ln>
          </p:spPr>
          <p:txBody>
            <a:bodyPr wrap="none" anchor="ctr"/>
            <a:lstStyle/>
            <a:p>
              <a:endParaRPr lang="en-US"/>
            </a:p>
          </p:txBody>
        </p:sp>
        <p:sp>
          <p:nvSpPr>
            <p:cNvPr id="8" name="Rectangle 9"/>
            <p:cNvSpPr>
              <a:spLocks noChangeArrowheads="1"/>
            </p:cNvSpPr>
            <p:nvPr userDrawn="1"/>
          </p:nvSpPr>
          <p:spPr bwMode="auto">
            <a:xfrm>
              <a:off x="3098800" y="2536106"/>
              <a:ext cx="2870200" cy="201613"/>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p:spPr>
          <p:txBody>
            <a:bodyPr wrap="none" anchor="ctr"/>
            <a:lstStyle/>
            <a:p>
              <a:endParaRPr lang="en-US"/>
            </a:p>
          </p:txBody>
        </p:sp>
        <p:sp>
          <p:nvSpPr>
            <p:cNvPr id="9" name="Rectangle 10"/>
            <p:cNvSpPr>
              <a:spLocks noChangeArrowheads="1"/>
            </p:cNvSpPr>
            <p:nvPr userDrawn="1"/>
          </p:nvSpPr>
          <p:spPr bwMode="auto">
            <a:xfrm>
              <a:off x="5969000" y="2536106"/>
              <a:ext cx="2870200" cy="201613"/>
            </a:xfrm>
            <a:prstGeom prst="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a:ln>
              <a:noFill/>
            </a:ln>
          </p:spPr>
          <p:txBody>
            <a:bodyPr wrap="none" anchor="ctr"/>
            <a:lstStyle/>
            <a:p>
              <a:endParaRPr lang="en-US"/>
            </a:p>
          </p:txBody>
        </p:sp>
      </p:grpSp>
    </p:spTree>
    <p:extLst>
      <p:ext uri="{BB962C8B-B14F-4D97-AF65-F5344CB8AC3E}">
        <p14:creationId xmlns:p14="http://schemas.microsoft.com/office/powerpoint/2010/main" val="30931078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ucida Sans" pitchFamily="34" charset="0"/>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1920CF6-4EE7-485D-83F9-A41A073A4D2A}" type="datetime1">
              <a:rPr lang="en-US"/>
              <a:pPr/>
              <a:t>3/4/2013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24C21CDD-4534-4CE5-A057-695FF4D928D8}" type="slidenum">
              <a:rPr lang="en-US"/>
              <a:pPr/>
              <a:t>‹#›</a:t>
            </a:fld>
            <a:endParaRPr lang="en-US"/>
          </a:p>
        </p:txBody>
      </p:sp>
    </p:spTree>
    <p:extLst>
      <p:ext uri="{BB962C8B-B14F-4D97-AF65-F5344CB8AC3E}">
        <p14:creationId xmlns:p14="http://schemas.microsoft.com/office/powerpoint/2010/main" val="97403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Lucida Sans" pitchFamily="34" charset="0"/>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EBBB5BD4-762A-46B6-A030-1A3957EFEE31}" type="datetime1">
              <a:rPr lang="en-US"/>
              <a:pPr/>
              <a:t>3/4/2013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AB343529-C801-42DC-B0AF-E95DAD53A87D}" type="slidenum">
              <a:rPr lang="en-US"/>
              <a:pPr/>
              <a:t>‹#›</a:t>
            </a:fld>
            <a:endParaRPr lang="en-US"/>
          </a:p>
        </p:txBody>
      </p:sp>
    </p:spTree>
    <p:extLst>
      <p:ext uri="{BB962C8B-B14F-4D97-AF65-F5344CB8AC3E}">
        <p14:creationId xmlns:p14="http://schemas.microsoft.com/office/powerpoint/2010/main" val="290031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ucida Sans" pitchFamily="34" charset="0"/>
              </a:defRPr>
            </a:lvl1pPr>
          </a:lstStyle>
          <a:p>
            <a:r>
              <a:rPr lang="en-AU"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CD705B35-E439-485D-91E8-E8EF056ECF17}" type="datetime1">
              <a:rPr lang="en-US"/>
              <a:pPr/>
              <a:t>3/4/2013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CBE413B4-4E3C-44EE-99E1-327865AC66F9}" type="slidenum">
              <a:rPr lang="en-US"/>
              <a:pPr/>
              <a:t>‹#›</a:t>
            </a:fld>
            <a:endParaRPr lang="en-US"/>
          </a:p>
        </p:txBody>
      </p:sp>
    </p:spTree>
    <p:extLst>
      <p:ext uri="{BB962C8B-B14F-4D97-AF65-F5344CB8AC3E}">
        <p14:creationId xmlns:p14="http://schemas.microsoft.com/office/powerpoint/2010/main" val="4033815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DDDFB4B-DFA0-4465-9103-8717CEECA76C}" type="datetime1">
              <a:rPr lang="en-US"/>
              <a:pPr/>
              <a:t>3/4/2013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4DFE0F0C-B8D0-46C0-B86E-02AEC75857D9}" type="slidenum">
              <a:rPr lang="en-US"/>
              <a:pPr/>
              <a:t>‹#›</a:t>
            </a:fld>
            <a:endParaRPr lang="en-US"/>
          </a:p>
        </p:txBody>
      </p:sp>
    </p:spTree>
    <p:extLst>
      <p:ext uri="{BB962C8B-B14F-4D97-AF65-F5344CB8AC3E}">
        <p14:creationId xmlns:p14="http://schemas.microsoft.com/office/powerpoint/2010/main" val="192287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atin typeface="Lucida Sans" pitchFamily="34" charset="0"/>
              </a:defRPr>
            </a:lvl1pPr>
          </a:lstStyle>
          <a:p>
            <a:r>
              <a:rPr lang="en-AU"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BB6C22B-63FE-4D0D-9AB8-FAC3EC25B4E8}" type="datetime1">
              <a:rPr lang="en-US"/>
              <a:pPr/>
              <a:t>3/4/2013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CE21B95F-C616-474C-8E73-14D698DB5A39}" type="slidenum">
              <a:rPr lang="en-US"/>
              <a:pPr/>
              <a:t>‹#›</a:t>
            </a:fld>
            <a:endParaRPr lang="en-US"/>
          </a:p>
        </p:txBody>
      </p:sp>
    </p:spTree>
    <p:extLst>
      <p:ext uri="{BB962C8B-B14F-4D97-AF65-F5344CB8AC3E}">
        <p14:creationId xmlns:p14="http://schemas.microsoft.com/office/powerpoint/2010/main" val="2719787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atin typeface="Lucida Sans" pitchFamily="34" charset="0"/>
              </a:defRPr>
            </a:lvl1pPr>
          </a:lstStyle>
          <a:p>
            <a:r>
              <a:rPr lang="en-AU"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518459D-49D1-48A2-9058-D6C4A4C2506A}" type="datetime1">
              <a:rPr lang="en-US"/>
              <a:pPr/>
              <a:t>3/4/2013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A0E6CB2F-2672-4C2E-BEFC-AD15863A5414}" type="slidenum">
              <a:rPr lang="en-US"/>
              <a:pPr/>
              <a:t>‹#›</a:t>
            </a:fld>
            <a:endParaRPr lang="en-US"/>
          </a:p>
        </p:txBody>
      </p:sp>
    </p:spTree>
    <p:extLst>
      <p:ext uri="{BB962C8B-B14F-4D97-AF65-F5344CB8AC3E}">
        <p14:creationId xmlns:p14="http://schemas.microsoft.com/office/powerpoint/2010/main" val="187775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236296" y="6232571"/>
            <a:ext cx="1907704" cy="622276"/>
          </a:xfrm>
          <a:prstGeom prst="rect">
            <a:avLst/>
          </a:prstGeom>
        </p:spPr>
      </p:pic>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dirty="0"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smtClean="0"/>
          </a:p>
        </p:txBody>
      </p:sp>
      <p:sp>
        <p:nvSpPr>
          <p:cNvPr id="75162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latin typeface="Verdana" pitchFamily="34" charset="0"/>
              </a:defRPr>
            </a:lvl1pPr>
          </a:lstStyle>
          <a:p>
            <a:fld id="{104DA448-B1EF-46A2-BCEC-CEC9095F6D14}" type="datetime1">
              <a:rPr lang="en-US" smtClean="0"/>
              <a:pPr/>
              <a:t>3/4/2013</a:t>
            </a:fld>
            <a:endParaRPr lang="en-US" dirty="0" smtClean="0"/>
          </a:p>
          <a:p>
            <a:fld id="{8EA55E6F-3FC9-4639-BC11-D7321081550E}" type="slidenum">
              <a:rPr lang="en-US" smtClean="0"/>
              <a:pPr/>
              <a:t>‹#›</a:t>
            </a:fld>
            <a:endParaRPr lang="en-US" dirty="0" smtClean="0"/>
          </a:p>
        </p:txBody>
      </p:sp>
      <p:sp>
        <p:nvSpPr>
          <p:cNvPr id="7516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smtClean="0">
                <a:latin typeface="Verdana" charset="0"/>
                <a:ea typeface="ＭＳ Ｐゴシック" charset="0"/>
              </a:defRPr>
            </a:lvl1pPr>
          </a:lstStyle>
          <a:p>
            <a:pPr>
              <a:defRPr/>
            </a:pPr>
            <a:endParaRPr lang="en-US" dirty="0"/>
          </a:p>
        </p:txBody>
      </p:sp>
      <p:sp>
        <p:nvSpPr>
          <p:cNvPr id="751622" name="Rectangle 6"/>
          <p:cNvSpPr>
            <a:spLocks noGrp="1" noChangeArrowheads="1"/>
          </p:cNvSpPr>
          <p:nvPr>
            <p:ph type="sldNum" sz="quarter" idx="4"/>
          </p:nvPr>
        </p:nvSpPr>
        <p:spPr bwMode="auto">
          <a:xfrm>
            <a:off x="3518520" y="6597352"/>
            <a:ext cx="2133600"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0">
                <a:latin typeface="Verdana" pitchFamily="34" charset="0"/>
              </a:defRPr>
            </a:lvl1pPr>
          </a:lstStyle>
          <a:p>
            <a:endParaRPr lang="en-US" dirty="0"/>
          </a:p>
        </p:txBody>
      </p:sp>
      <p:grpSp>
        <p:nvGrpSpPr>
          <p:cNvPr id="3" name="Group 2"/>
          <p:cNvGrpSpPr/>
          <p:nvPr userDrawn="1"/>
        </p:nvGrpSpPr>
        <p:grpSpPr>
          <a:xfrm>
            <a:off x="-11875" y="0"/>
            <a:ext cx="114300" cy="6858000"/>
            <a:chOff x="-11875" y="0"/>
            <a:chExt cx="228600" cy="6858000"/>
          </a:xfrm>
        </p:grpSpPr>
        <p:sp>
          <p:nvSpPr>
            <p:cNvPr id="1031" name="Rectangle 7"/>
            <p:cNvSpPr>
              <a:spLocks noChangeArrowheads="1"/>
            </p:cNvSpPr>
            <p:nvPr/>
          </p:nvSpPr>
          <p:spPr bwMode="auto">
            <a:xfrm>
              <a:off x="-11875" y="0"/>
              <a:ext cx="228600" cy="2286000"/>
            </a:xfrm>
            <a:prstGeom prst="rect">
              <a:avLst/>
            </a:prstGeom>
            <a:gradFill flip="none" rotWithShape="1">
              <a:gsLst>
                <a:gs pos="0">
                  <a:srgbClr val="669900">
                    <a:tint val="66000"/>
                    <a:satMod val="160000"/>
                  </a:srgbClr>
                </a:gs>
                <a:gs pos="50000">
                  <a:srgbClr val="669900">
                    <a:tint val="44500"/>
                    <a:satMod val="160000"/>
                  </a:srgbClr>
                </a:gs>
                <a:gs pos="100000">
                  <a:srgbClr val="669900">
                    <a:tint val="23500"/>
                    <a:satMod val="160000"/>
                  </a:srgbClr>
                </a:gs>
              </a:gsLst>
              <a:lin ang="2700000" scaled="1"/>
              <a:tileRect/>
            </a:gradFill>
            <a:ln>
              <a:noFill/>
            </a:ln>
          </p:spPr>
          <p:txBody>
            <a:bodyPr wrap="none" anchor="ctr"/>
            <a:lstStyle/>
            <a:p>
              <a:pPr algn="ctr" eaLnBrk="1" hangingPunct="1"/>
              <a:endParaRPr lang="en-US" sz="2400" b="0">
                <a:latin typeface="Times New Roman" pitchFamily="18" charset="0"/>
              </a:endParaRPr>
            </a:p>
          </p:txBody>
        </p:sp>
        <p:sp>
          <p:nvSpPr>
            <p:cNvPr id="1033" name="Rectangle 9"/>
            <p:cNvSpPr>
              <a:spLocks noChangeArrowheads="1"/>
            </p:cNvSpPr>
            <p:nvPr/>
          </p:nvSpPr>
          <p:spPr bwMode="auto">
            <a:xfrm>
              <a:off x="-11875" y="2286000"/>
              <a:ext cx="228600" cy="2286000"/>
            </a:xfrm>
            <a:prstGeom prst="rect">
              <a:avLst/>
            </a:prstGeom>
            <a:gradFill flip="none" rotWithShape="1">
              <a:gsLst>
                <a:gs pos="0">
                  <a:schemeClr val="accent2">
                    <a:tint val="66000"/>
                    <a:satMod val="160000"/>
                    <a:lumMod val="82000"/>
                  </a:schemeClr>
                </a:gs>
                <a:gs pos="50000">
                  <a:schemeClr val="accent2">
                    <a:tint val="44500"/>
                    <a:satMod val="160000"/>
                  </a:schemeClr>
                </a:gs>
                <a:gs pos="100000">
                  <a:schemeClr val="accent2">
                    <a:tint val="23500"/>
                    <a:satMod val="160000"/>
                  </a:schemeClr>
                </a:gs>
              </a:gsLst>
              <a:lin ang="2700000" scaled="1"/>
              <a:tileRect/>
            </a:gradFill>
            <a:ln>
              <a:noFill/>
            </a:ln>
          </p:spPr>
          <p:txBody>
            <a:bodyPr wrap="none" anchor="ctr"/>
            <a:lstStyle/>
            <a:p>
              <a:pPr algn="ctr" eaLnBrk="1" hangingPunct="1"/>
              <a:endParaRPr lang="en-US" sz="2400" b="0">
                <a:latin typeface="Times New Roman" pitchFamily="18" charset="0"/>
              </a:endParaRPr>
            </a:p>
          </p:txBody>
        </p:sp>
        <p:sp>
          <p:nvSpPr>
            <p:cNvPr id="1034" name="Rectangle 10"/>
            <p:cNvSpPr>
              <a:spLocks noChangeArrowheads="1"/>
            </p:cNvSpPr>
            <p:nvPr/>
          </p:nvSpPr>
          <p:spPr bwMode="auto">
            <a:xfrm>
              <a:off x="-11875" y="4572000"/>
              <a:ext cx="228600" cy="2286000"/>
            </a:xfrm>
            <a:prstGeom prst="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a:ln>
              <a:noFill/>
            </a:ln>
          </p:spPr>
          <p:txBody>
            <a:bodyPr wrap="none" anchor="ctr"/>
            <a:lstStyle/>
            <a:p>
              <a:pPr algn="ctr" eaLnBrk="1" hangingPunct="1"/>
              <a:endParaRPr lang="en-US" sz="2400" b="0">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8" r:id="rId10"/>
    <p:sldLayoutId id="2147483709" r:id="rId11"/>
    <p:sldLayoutId id="2147483710" r:id="rId12"/>
    <p:sldLayoutId id="2147483711" r:id="rId13"/>
    <p:sldLayoutId id="2147483712"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Lucida Sans" pitchFamily="34" charset="0"/>
          <a:ea typeface="ＭＳ Ｐゴシック" charset="0"/>
          <a:cs typeface="+mj-cs"/>
        </a:defRPr>
      </a:lvl1pPr>
      <a:lvl2pPr algn="l" rtl="0" eaLnBrk="0" fontAlgn="base" hangingPunct="0">
        <a:spcBef>
          <a:spcPct val="0"/>
        </a:spcBef>
        <a:spcAft>
          <a:spcPct val="0"/>
        </a:spcAft>
        <a:defRPr sz="4400">
          <a:solidFill>
            <a:schemeClr val="tx2"/>
          </a:solidFill>
          <a:latin typeface="Garamond" pitchFamily="-1" charset="0"/>
          <a:ea typeface="ＭＳ Ｐゴシック" charset="0"/>
          <a:cs typeface="Arial" pitchFamily="-1" charset="0"/>
        </a:defRPr>
      </a:lvl2pPr>
      <a:lvl3pPr algn="l" rtl="0" eaLnBrk="0" fontAlgn="base" hangingPunct="0">
        <a:spcBef>
          <a:spcPct val="0"/>
        </a:spcBef>
        <a:spcAft>
          <a:spcPct val="0"/>
        </a:spcAft>
        <a:defRPr sz="4400">
          <a:solidFill>
            <a:schemeClr val="tx2"/>
          </a:solidFill>
          <a:latin typeface="Garamond" pitchFamily="-1" charset="0"/>
          <a:ea typeface="ＭＳ Ｐゴシック" charset="0"/>
          <a:cs typeface="Arial" pitchFamily="-1" charset="0"/>
        </a:defRPr>
      </a:lvl3pPr>
      <a:lvl4pPr algn="l" rtl="0" eaLnBrk="0" fontAlgn="base" hangingPunct="0">
        <a:spcBef>
          <a:spcPct val="0"/>
        </a:spcBef>
        <a:spcAft>
          <a:spcPct val="0"/>
        </a:spcAft>
        <a:defRPr sz="4400">
          <a:solidFill>
            <a:schemeClr val="tx2"/>
          </a:solidFill>
          <a:latin typeface="Garamond" pitchFamily="-1" charset="0"/>
          <a:ea typeface="ＭＳ Ｐゴシック" charset="0"/>
          <a:cs typeface="Arial" pitchFamily="-1" charset="0"/>
        </a:defRPr>
      </a:lvl4pPr>
      <a:lvl5pPr algn="l" rtl="0" eaLnBrk="0" fontAlgn="base" hangingPunct="0">
        <a:spcBef>
          <a:spcPct val="0"/>
        </a:spcBef>
        <a:spcAft>
          <a:spcPct val="0"/>
        </a:spcAft>
        <a:defRPr sz="4400">
          <a:solidFill>
            <a:schemeClr val="tx2"/>
          </a:solidFill>
          <a:latin typeface="Garamond" pitchFamily="-1" charset="0"/>
          <a:ea typeface="ＭＳ Ｐゴシック" charset="0"/>
          <a:cs typeface="Arial" pitchFamily="-1" charset="0"/>
        </a:defRPr>
      </a:lvl5pPr>
      <a:lvl6pPr marL="457200" algn="l" rtl="0" eaLnBrk="1" fontAlgn="base" hangingPunct="1">
        <a:spcBef>
          <a:spcPct val="0"/>
        </a:spcBef>
        <a:spcAft>
          <a:spcPct val="0"/>
        </a:spcAft>
        <a:defRPr sz="4400">
          <a:solidFill>
            <a:schemeClr val="tx2"/>
          </a:solidFill>
          <a:latin typeface="Garamond" pitchFamily="-1" charset="0"/>
          <a:ea typeface="Arial" pitchFamily="-1" charset="0"/>
          <a:cs typeface="Arial" pitchFamily="-1" charset="0"/>
        </a:defRPr>
      </a:lvl6pPr>
      <a:lvl7pPr marL="914400" algn="l" rtl="0" eaLnBrk="1" fontAlgn="base" hangingPunct="1">
        <a:spcBef>
          <a:spcPct val="0"/>
        </a:spcBef>
        <a:spcAft>
          <a:spcPct val="0"/>
        </a:spcAft>
        <a:defRPr sz="4400">
          <a:solidFill>
            <a:schemeClr val="tx2"/>
          </a:solidFill>
          <a:latin typeface="Garamond" pitchFamily="-1" charset="0"/>
          <a:ea typeface="Arial" pitchFamily="-1" charset="0"/>
          <a:cs typeface="Arial" pitchFamily="-1" charset="0"/>
        </a:defRPr>
      </a:lvl7pPr>
      <a:lvl8pPr marL="1371600" algn="l" rtl="0" eaLnBrk="1" fontAlgn="base" hangingPunct="1">
        <a:spcBef>
          <a:spcPct val="0"/>
        </a:spcBef>
        <a:spcAft>
          <a:spcPct val="0"/>
        </a:spcAft>
        <a:defRPr sz="4400">
          <a:solidFill>
            <a:schemeClr val="tx2"/>
          </a:solidFill>
          <a:latin typeface="Garamond" pitchFamily="-1" charset="0"/>
          <a:ea typeface="Arial" pitchFamily="-1" charset="0"/>
          <a:cs typeface="Arial" pitchFamily="-1" charset="0"/>
        </a:defRPr>
      </a:lvl8pPr>
      <a:lvl9pPr marL="1828800" algn="l" rtl="0" eaLnBrk="1" fontAlgn="base" hangingPunct="1">
        <a:spcBef>
          <a:spcPct val="0"/>
        </a:spcBef>
        <a:spcAft>
          <a:spcPct val="0"/>
        </a:spcAft>
        <a:defRPr sz="4400">
          <a:solidFill>
            <a:schemeClr val="tx2"/>
          </a:solidFill>
          <a:latin typeface="Garamond" pitchFamily="-1" charset="0"/>
          <a:ea typeface="Arial" pitchFamily="-1" charset="0"/>
          <a:cs typeface="Arial" pitchFamily="-1"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ea typeface="+mn-ea"/>
          <a:cs typeface="+mn-cs"/>
        </a:defRPr>
      </a:lvl5pPr>
      <a:lvl6pPr marL="2514600" indent="-228600" algn="l" rtl="0" eaLnBrk="1" fontAlgn="base" hangingPunct="1">
        <a:spcBef>
          <a:spcPct val="20000"/>
        </a:spcBef>
        <a:spcAft>
          <a:spcPct val="0"/>
        </a:spcAft>
        <a:buClr>
          <a:schemeClr val="tx2"/>
        </a:buClr>
        <a:buSzPct val="80000"/>
        <a:buFont typeface="Wingdings" pitchFamily="-1" charset="2"/>
        <a:buChar char="§"/>
        <a:defRPr>
          <a:solidFill>
            <a:schemeClr val="tx1"/>
          </a:solidFill>
          <a:latin typeface="+mn-lt"/>
          <a:ea typeface="+mn-ea"/>
          <a:cs typeface="+mn-cs"/>
        </a:defRPr>
      </a:lvl6pPr>
      <a:lvl7pPr marL="2971800" indent="-228600" algn="l" rtl="0" eaLnBrk="1" fontAlgn="base" hangingPunct="1">
        <a:spcBef>
          <a:spcPct val="20000"/>
        </a:spcBef>
        <a:spcAft>
          <a:spcPct val="0"/>
        </a:spcAft>
        <a:buClr>
          <a:schemeClr val="tx2"/>
        </a:buClr>
        <a:buSzPct val="80000"/>
        <a:buFont typeface="Wingdings" pitchFamily="-1" charset="2"/>
        <a:buChar char="§"/>
        <a:defRPr>
          <a:solidFill>
            <a:schemeClr val="tx1"/>
          </a:solidFill>
          <a:latin typeface="+mn-lt"/>
          <a:ea typeface="+mn-ea"/>
          <a:cs typeface="+mn-cs"/>
        </a:defRPr>
      </a:lvl7pPr>
      <a:lvl8pPr marL="3429000" indent="-228600" algn="l" rtl="0" eaLnBrk="1" fontAlgn="base" hangingPunct="1">
        <a:spcBef>
          <a:spcPct val="20000"/>
        </a:spcBef>
        <a:spcAft>
          <a:spcPct val="0"/>
        </a:spcAft>
        <a:buClr>
          <a:schemeClr val="tx2"/>
        </a:buClr>
        <a:buSzPct val="80000"/>
        <a:buFont typeface="Wingdings" pitchFamily="-1" charset="2"/>
        <a:buChar char="§"/>
        <a:defRPr>
          <a:solidFill>
            <a:schemeClr val="tx1"/>
          </a:solidFill>
          <a:latin typeface="+mn-lt"/>
          <a:ea typeface="+mn-ea"/>
          <a:cs typeface="+mn-cs"/>
        </a:defRPr>
      </a:lvl8pPr>
      <a:lvl9pPr marL="3886200" indent="-228600" algn="l" rtl="0" eaLnBrk="1" fontAlgn="base" hangingPunct="1">
        <a:spcBef>
          <a:spcPct val="20000"/>
        </a:spcBef>
        <a:spcAft>
          <a:spcPct val="0"/>
        </a:spcAft>
        <a:buClr>
          <a:schemeClr val="tx2"/>
        </a:buClr>
        <a:buSzPct val="80000"/>
        <a:buFont typeface="Wingdings" pitchFamily="-1" charset="2"/>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6.emf"/><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34.emf"/><Relationship Id="rId5" Type="http://schemas.openxmlformats.org/officeDocument/2006/relationships/oleObject" Target="../embeddings/oleObject2.bin"/><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7.wmf"/></Relationships>
</file>

<file path=ppt/slides/_rels/slide2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image" Target="../media/image54.png"/><Relationship Id="rId5" Type="http://schemas.openxmlformats.org/officeDocument/2006/relationships/diagramQuickStyle" Target="../diagrams/quickStyle2.xml"/><Relationship Id="rId10" Type="http://schemas.openxmlformats.org/officeDocument/2006/relationships/image" Target="../media/image53.png"/><Relationship Id="rId4" Type="http://schemas.openxmlformats.org/officeDocument/2006/relationships/diagramLayout" Target="../diagrams/layout2.xml"/><Relationship Id="rId9" Type="http://schemas.openxmlformats.org/officeDocument/2006/relationships/image" Target="../media/image52.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2.bin"/><Relationship Id="rId18" Type="http://schemas.openxmlformats.org/officeDocument/2006/relationships/oleObject" Target="../embeddings/oleObject16.bin"/><Relationship Id="rId26" Type="http://schemas.openxmlformats.org/officeDocument/2006/relationships/oleObject" Target="../embeddings/oleObject24.bin"/><Relationship Id="rId3" Type="http://schemas.openxmlformats.org/officeDocument/2006/relationships/oleObject" Target="../embeddings/oleObject3.bin"/><Relationship Id="rId21" Type="http://schemas.openxmlformats.org/officeDocument/2006/relationships/oleObject" Target="../embeddings/oleObject19.bin"/><Relationship Id="rId7" Type="http://schemas.openxmlformats.org/officeDocument/2006/relationships/oleObject" Target="../embeddings/oleObject6.bin"/><Relationship Id="rId12" Type="http://schemas.openxmlformats.org/officeDocument/2006/relationships/oleObject" Target="../embeddings/oleObject11.bin"/><Relationship Id="rId17" Type="http://schemas.openxmlformats.org/officeDocument/2006/relationships/oleObject" Target="../embeddings/oleObject15.bin"/><Relationship Id="rId25" Type="http://schemas.openxmlformats.org/officeDocument/2006/relationships/oleObject" Target="../embeddings/oleObject23.bin"/><Relationship Id="rId2" Type="http://schemas.openxmlformats.org/officeDocument/2006/relationships/slideLayout" Target="../slideLayouts/slideLayout14.xml"/><Relationship Id="rId16" Type="http://schemas.openxmlformats.org/officeDocument/2006/relationships/image" Target="../media/image56.emf"/><Relationship Id="rId20" Type="http://schemas.openxmlformats.org/officeDocument/2006/relationships/oleObject" Target="../embeddings/oleObject18.bin"/><Relationship Id="rId29" Type="http://schemas.openxmlformats.org/officeDocument/2006/relationships/image" Target="../media/image57.wmf"/><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10.bin"/><Relationship Id="rId24" Type="http://schemas.openxmlformats.org/officeDocument/2006/relationships/oleObject" Target="../embeddings/oleObject22.bin"/><Relationship Id="rId32" Type="http://schemas.openxmlformats.org/officeDocument/2006/relationships/image" Target="../media/image60.wmf"/><Relationship Id="rId5" Type="http://schemas.openxmlformats.org/officeDocument/2006/relationships/oleObject" Target="../embeddings/oleObject4.bin"/><Relationship Id="rId15" Type="http://schemas.openxmlformats.org/officeDocument/2006/relationships/oleObject" Target="../embeddings/oleObject14.bin"/><Relationship Id="rId23" Type="http://schemas.openxmlformats.org/officeDocument/2006/relationships/oleObject" Target="../embeddings/oleObject21.bin"/><Relationship Id="rId28" Type="http://schemas.openxmlformats.org/officeDocument/2006/relationships/oleObject" Target="../embeddings/oleObject26.bin"/><Relationship Id="rId10" Type="http://schemas.openxmlformats.org/officeDocument/2006/relationships/oleObject" Target="../embeddings/oleObject9.bin"/><Relationship Id="rId19" Type="http://schemas.openxmlformats.org/officeDocument/2006/relationships/oleObject" Target="../embeddings/oleObject17.bin"/><Relationship Id="rId31" Type="http://schemas.openxmlformats.org/officeDocument/2006/relationships/image" Target="../media/image59.wmf"/><Relationship Id="rId4" Type="http://schemas.openxmlformats.org/officeDocument/2006/relationships/image" Target="../media/image55.png"/><Relationship Id="rId9" Type="http://schemas.openxmlformats.org/officeDocument/2006/relationships/oleObject" Target="../embeddings/oleObject8.bin"/><Relationship Id="rId14" Type="http://schemas.openxmlformats.org/officeDocument/2006/relationships/oleObject" Target="../embeddings/oleObject13.bin"/><Relationship Id="rId22" Type="http://schemas.openxmlformats.org/officeDocument/2006/relationships/oleObject" Target="../embeddings/oleObject20.bin"/><Relationship Id="rId27" Type="http://schemas.openxmlformats.org/officeDocument/2006/relationships/oleObject" Target="../embeddings/oleObject25.bin"/><Relationship Id="rId30" Type="http://schemas.openxmlformats.org/officeDocument/2006/relationships/image" Target="../media/image5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32.xml"/><Relationship Id="rId7" Type="http://schemas.openxmlformats.org/officeDocument/2006/relationships/oleObject" Target="../embeddings/oleObject28.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62.png"/><Relationship Id="rId11" Type="http://schemas.openxmlformats.org/officeDocument/2006/relationships/hyperlink" Target="https://datatracker.ietf.org/doc/draft-ietf-ccamp-rwa-wson-framework/" TargetMode="External"/><Relationship Id="rId5" Type="http://schemas.openxmlformats.org/officeDocument/2006/relationships/oleObject" Target="../embeddings/oleObject27.bin"/><Relationship Id="rId10" Type="http://schemas.openxmlformats.org/officeDocument/2006/relationships/image" Target="../media/image64.png"/><Relationship Id="rId4" Type="http://schemas.openxmlformats.org/officeDocument/2006/relationships/image" Target="../media/image65.emf"/><Relationship Id="rId9" Type="http://schemas.openxmlformats.org/officeDocument/2006/relationships/oleObject" Target="../embeddings/oleObject29.bin"/></Relationships>
</file>

<file path=ppt/slides/_rels/slide43.xml.rels><?xml version="1.0" encoding="UTF-8" standalone="yes"?>
<Relationships xmlns="http://schemas.openxmlformats.org/package/2006/relationships"><Relationship Id="rId3" Type="http://schemas.openxmlformats.org/officeDocument/2006/relationships/hyperlink" Target="http://tools.ietf.org/id/draft-gmggm-ccamp-wson-snmp-mib-00.txt" TargetMode="External"/><Relationship Id="rId2" Type="http://schemas.openxmlformats.org/officeDocument/2006/relationships/hyperlink" Target="http://tools.ietf.org/id/draft-gmggm-ccamp-gencons-snmp-mib-00.txt" TargetMode="External"/><Relationship Id="rId1" Type="http://schemas.openxmlformats.org/officeDocument/2006/relationships/slideLayout" Target="../slideLayouts/slideLayout2.xml"/><Relationship Id="rId6" Type="http://schemas.openxmlformats.org/officeDocument/2006/relationships/hyperlink" Target="http://tools.ietf.org/html/draft-martinelli-ccamp-wson-iv-info-02" TargetMode="External"/><Relationship Id="rId5" Type="http://schemas.openxmlformats.org/officeDocument/2006/relationships/hyperlink" Target="http://tools.ietf.org/html/draft-ogrcetal-ccamp-flexi-grid-fwk-00" TargetMode="External"/><Relationship Id="rId4" Type="http://schemas.openxmlformats.org/officeDocument/2006/relationships/hyperlink" Target="http://tools.ietf.org/html/draft-galikunze-ccamp-g-698-2-snmp-mib-01"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tools.ietf.org/html/draft-ietf-ccamp-general-constraint-encode-10" TargetMode="External"/><Relationship Id="rId2" Type="http://schemas.openxmlformats.org/officeDocument/2006/relationships/hyperlink" Target="http://tools.ietf.org/html/draft-ietf-ccamp-rwa-info-16" TargetMode="External"/><Relationship Id="rId1" Type="http://schemas.openxmlformats.org/officeDocument/2006/relationships/slideLayout" Target="../slideLayouts/slideLayout2.xml"/><Relationship Id="rId4" Type="http://schemas.openxmlformats.org/officeDocument/2006/relationships/hyperlink" Target="http://tools.ietf.org/html/draft-ietf-ccamp-rwa-wson-encode-19"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 Id="rId4" Type="http://schemas.openxmlformats.org/officeDocument/2006/relationships/image" Target="../media/image73.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56.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subTitle" idx="1"/>
          </p:nvPr>
        </p:nvSpPr>
        <p:spPr>
          <a:xfrm>
            <a:off x="395536" y="3931494"/>
            <a:ext cx="8208912" cy="1945778"/>
          </a:xfrm>
        </p:spPr>
        <p:txBody>
          <a:bodyPr/>
          <a:lstStyle/>
          <a:p>
            <a:pPr algn="l">
              <a:defRPr/>
            </a:pPr>
            <a:r>
              <a:rPr lang="en-US" sz="2400" dirty="0" smtClean="0"/>
              <a:t>Moustafa Kattan, Cisco, mkattan@cisco.com</a:t>
            </a:r>
          </a:p>
          <a:p>
            <a:pPr>
              <a:defRPr/>
            </a:pPr>
            <a:r>
              <a:rPr lang="en-US" sz="2400" dirty="0" smtClean="0"/>
              <a:t>March, 2013</a:t>
            </a:r>
          </a:p>
        </p:txBody>
      </p:sp>
      <p:sp>
        <p:nvSpPr>
          <p:cNvPr id="6" name="Title 3"/>
          <p:cNvSpPr txBox="1">
            <a:spLocks/>
          </p:cNvSpPr>
          <p:nvPr/>
        </p:nvSpPr>
        <p:spPr>
          <a:xfrm>
            <a:off x="35496" y="1628800"/>
            <a:ext cx="8915400" cy="1295400"/>
          </a:xfrm>
          <a:prstGeom prst="rect">
            <a:avLst/>
          </a:prstGeom>
        </p:spPr>
        <p:txBody>
          <a:bodyPr lIns="82296" rIns="82296" anchor="b"/>
          <a:lstStyle/>
          <a:p>
            <a:pPr algn="l" fontAlgn="auto">
              <a:spcAft>
                <a:spcPts val="0"/>
              </a:spcAft>
              <a:defRPr/>
            </a:pPr>
            <a:r>
              <a:rPr lang="en-US" sz="5400" spc="-200" dirty="0">
                <a:solidFill>
                  <a:srgbClr val="0070C0"/>
                </a:solidFill>
                <a:latin typeface="+mj-lt"/>
                <a:ea typeface="+mj-ea"/>
                <a:cs typeface="+mj-cs"/>
              </a:rPr>
              <a:t>Optical </a:t>
            </a:r>
            <a:r>
              <a:rPr lang="en-US" sz="5400" spc="-200" dirty="0" err="1">
                <a:solidFill>
                  <a:srgbClr val="0070C0"/>
                </a:solidFill>
                <a:latin typeface="+mj-lt"/>
                <a:ea typeface="+mj-ea"/>
                <a:cs typeface="+mj-cs"/>
              </a:rPr>
              <a:t>Techtorial</a:t>
            </a:r>
            <a:endParaRPr lang="en-US" sz="5400" spc="-200" baseline="0" dirty="0">
              <a:solidFill>
                <a:srgbClr val="0070C0"/>
              </a:solidFill>
              <a:latin typeface="+mj-lt"/>
              <a:ea typeface="+mj-ea"/>
              <a:cs typeface="+mj-cs"/>
            </a:endParaRPr>
          </a:p>
        </p:txBody>
      </p:sp>
    </p:spTree>
    <p:extLst>
      <p:ext uri="{BB962C8B-B14F-4D97-AF65-F5344CB8AC3E}">
        <p14:creationId xmlns:p14="http://schemas.microsoft.com/office/powerpoint/2010/main" val="1707581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73588" y="4124325"/>
            <a:ext cx="4181475" cy="2124075"/>
          </a:xfrm>
          <a:prstGeom prst="rect">
            <a:avLst/>
          </a:prstGeom>
          <a:solidFill>
            <a:srgbClr val="015F8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2" rIns="73025" bIns="36512" anchor="ctr"/>
          <a:lstStyle/>
          <a:p>
            <a:pPr>
              <a:lnSpc>
                <a:spcPct val="100000"/>
              </a:lnSpc>
            </a:pPr>
            <a:endParaRPr lang="en-US" altLang="en-US" baseline="0"/>
          </a:p>
        </p:txBody>
      </p:sp>
      <p:sp>
        <p:nvSpPr>
          <p:cNvPr id="15363" name="Rectangle 3"/>
          <p:cNvSpPr>
            <a:spLocks noChangeArrowheads="1"/>
          </p:cNvSpPr>
          <p:nvPr/>
        </p:nvSpPr>
        <p:spPr bwMode="auto">
          <a:xfrm>
            <a:off x="4576763" y="5013325"/>
            <a:ext cx="4173537" cy="571500"/>
          </a:xfrm>
          <a:prstGeom prst="rect">
            <a:avLst/>
          </a:prstGeom>
          <a:solidFill>
            <a:schemeClr val="accent2"/>
          </a:solidFill>
          <a:ln w="12700">
            <a:solidFill>
              <a:srgbClr val="D03434"/>
            </a:solidFill>
            <a:miter lim="800000"/>
            <a:headEnd/>
            <a:tailEnd/>
          </a:ln>
        </p:spPr>
        <p:txBody>
          <a:bodyPr wrap="none" anchor="ctr"/>
          <a:lstStyle/>
          <a:p>
            <a:endParaRPr lang="en-US"/>
          </a:p>
        </p:txBody>
      </p:sp>
      <p:sp>
        <p:nvSpPr>
          <p:cNvPr id="15364" name="Text Box 4"/>
          <p:cNvSpPr txBox="1">
            <a:spLocks noChangeArrowheads="1"/>
          </p:cNvSpPr>
          <p:nvPr/>
        </p:nvSpPr>
        <p:spPr bwMode="auto">
          <a:xfrm>
            <a:off x="4662488" y="4233863"/>
            <a:ext cx="6254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lnSpc>
                <a:spcPct val="100000"/>
              </a:lnSpc>
            </a:pPr>
            <a:r>
              <a:rPr lang="en-US" altLang="en-US" b="1" baseline="0">
                <a:solidFill>
                  <a:srgbClr val="FFFF00"/>
                </a:solidFill>
              </a:rPr>
              <a:t>n</a:t>
            </a:r>
            <a:r>
              <a:rPr lang="en-US" altLang="en-US" b="1">
                <a:solidFill>
                  <a:srgbClr val="FFFF00"/>
                </a:solidFill>
              </a:rPr>
              <a:t>2</a:t>
            </a:r>
            <a:endParaRPr lang="en-US" altLang="en-US" b="1" baseline="0">
              <a:solidFill>
                <a:srgbClr val="FFFF00"/>
              </a:solidFill>
            </a:endParaRPr>
          </a:p>
        </p:txBody>
      </p:sp>
      <p:sp>
        <p:nvSpPr>
          <p:cNvPr id="15365" name="Text Box 5"/>
          <p:cNvSpPr txBox="1">
            <a:spLocks noChangeArrowheads="1"/>
          </p:cNvSpPr>
          <p:nvPr/>
        </p:nvSpPr>
        <p:spPr bwMode="auto">
          <a:xfrm>
            <a:off x="4556125" y="5262563"/>
            <a:ext cx="6254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lnSpc>
                <a:spcPct val="100000"/>
              </a:lnSpc>
            </a:pPr>
            <a:r>
              <a:rPr lang="en-US" altLang="en-US" sz="1800" b="1" baseline="0">
                <a:solidFill>
                  <a:srgbClr val="FFFF00"/>
                </a:solidFill>
              </a:rPr>
              <a:t>n</a:t>
            </a:r>
            <a:r>
              <a:rPr lang="en-US" altLang="en-US" sz="1800" b="1">
                <a:solidFill>
                  <a:srgbClr val="FFFF00"/>
                </a:solidFill>
              </a:rPr>
              <a:t>1</a:t>
            </a:r>
            <a:endParaRPr lang="en-US" altLang="en-US" sz="1800" b="1" baseline="0">
              <a:solidFill>
                <a:srgbClr val="FFFF00"/>
              </a:solidFill>
            </a:endParaRPr>
          </a:p>
        </p:txBody>
      </p:sp>
      <p:sp>
        <p:nvSpPr>
          <p:cNvPr id="15366" name="Text Box 6"/>
          <p:cNvSpPr txBox="1">
            <a:spLocks noChangeArrowheads="1"/>
          </p:cNvSpPr>
          <p:nvPr/>
        </p:nvSpPr>
        <p:spPr bwMode="auto">
          <a:xfrm>
            <a:off x="7272338" y="4284663"/>
            <a:ext cx="1447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lnSpc>
                <a:spcPct val="100000"/>
              </a:lnSpc>
            </a:pPr>
            <a:r>
              <a:rPr lang="en-US" altLang="en-US" b="1" baseline="0">
                <a:solidFill>
                  <a:schemeClr val="bg1"/>
                </a:solidFill>
              </a:rPr>
              <a:t>Cladding</a:t>
            </a:r>
          </a:p>
        </p:txBody>
      </p:sp>
      <p:sp>
        <p:nvSpPr>
          <p:cNvPr id="15367" name="Line 7"/>
          <p:cNvSpPr>
            <a:spLocks noChangeShapeType="1"/>
          </p:cNvSpPr>
          <p:nvPr/>
        </p:nvSpPr>
        <p:spPr bwMode="auto">
          <a:xfrm flipV="1">
            <a:off x="4575175" y="5002213"/>
            <a:ext cx="133350" cy="153987"/>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368" name="Line 8"/>
          <p:cNvSpPr>
            <a:spLocks noChangeShapeType="1"/>
          </p:cNvSpPr>
          <p:nvPr/>
        </p:nvSpPr>
        <p:spPr bwMode="auto">
          <a:xfrm>
            <a:off x="4689475" y="5016500"/>
            <a:ext cx="409575" cy="568325"/>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369" name="Line 9"/>
          <p:cNvSpPr>
            <a:spLocks noChangeShapeType="1"/>
          </p:cNvSpPr>
          <p:nvPr/>
        </p:nvSpPr>
        <p:spPr bwMode="auto">
          <a:xfrm flipV="1">
            <a:off x="5097463" y="5008563"/>
            <a:ext cx="446087" cy="581025"/>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370" name="Line 10"/>
          <p:cNvSpPr>
            <a:spLocks noChangeShapeType="1"/>
          </p:cNvSpPr>
          <p:nvPr/>
        </p:nvSpPr>
        <p:spPr bwMode="auto">
          <a:xfrm>
            <a:off x="5540375" y="5016500"/>
            <a:ext cx="411163" cy="568325"/>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grpSp>
        <p:nvGrpSpPr>
          <p:cNvPr id="15371" name="Group 11"/>
          <p:cNvGrpSpPr>
            <a:grpSpLocks/>
          </p:cNvGrpSpPr>
          <p:nvPr/>
        </p:nvGrpSpPr>
        <p:grpSpPr bwMode="auto">
          <a:xfrm>
            <a:off x="5942013" y="5008563"/>
            <a:ext cx="854075" cy="581025"/>
            <a:chOff x="1079" y="2188"/>
            <a:chExt cx="457" cy="299"/>
          </a:xfrm>
        </p:grpSpPr>
        <p:sp>
          <p:nvSpPr>
            <p:cNvPr id="15387" name="Line 12"/>
            <p:cNvSpPr>
              <a:spLocks noChangeShapeType="1"/>
            </p:cNvSpPr>
            <p:nvPr/>
          </p:nvSpPr>
          <p:spPr bwMode="auto">
            <a:xfrm flipV="1">
              <a:off x="1079" y="2188"/>
              <a:ext cx="239" cy="299"/>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388" name="Line 13"/>
            <p:cNvSpPr>
              <a:spLocks noChangeShapeType="1"/>
            </p:cNvSpPr>
            <p:nvPr/>
          </p:nvSpPr>
          <p:spPr bwMode="auto">
            <a:xfrm>
              <a:off x="1316" y="2192"/>
              <a:ext cx="220" cy="292"/>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grpSp>
      <p:grpSp>
        <p:nvGrpSpPr>
          <p:cNvPr id="15372" name="Group 14"/>
          <p:cNvGrpSpPr>
            <a:grpSpLocks/>
          </p:cNvGrpSpPr>
          <p:nvPr/>
        </p:nvGrpSpPr>
        <p:grpSpPr bwMode="auto">
          <a:xfrm>
            <a:off x="6802438" y="5008563"/>
            <a:ext cx="852487" cy="581025"/>
            <a:chOff x="1079" y="2188"/>
            <a:chExt cx="457" cy="299"/>
          </a:xfrm>
        </p:grpSpPr>
        <p:sp>
          <p:nvSpPr>
            <p:cNvPr id="15385" name="Line 15"/>
            <p:cNvSpPr>
              <a:spLocks noChangeShapeType="1"/>
            </p:cNvSpPr>
            <p:nvPr/>
          </p:nvSpPr>
          <p:spPr bwMode="auto">
            <a:xfrm flipV="1">
              <a:off x="1079" y="2188"/>
              <a:ext cx="239" cy="299"/>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386" name="Line 16"/>
            <p:cNvSpPr>
              <a:spLocks noChangeShapeType="1"/>
            </p:cNvSpPr>
            <p:nvPr/>
          </p:nvSpPr>
          <p:spPr bwMode="auto">
            <a:xfrm>
              <a:off x="1316" y="2192"/>
              <a:ext cx="220" cy="292"/>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grpSp>
      <p:grpSp>
        <p:nvGrpSpPr>
          <p:cNvPr id="15373" name="Group 17"/>
          <p:cNvGrpSpPr>
            <a:grpSpLocks/>
          </p:cNvGrpSpPr>
          <p:nvPr/>
        </p:nvGrpSpPr>
        <p:grpSpPr bwMode="auto">
          <a:xfrm>
            <a:off x="7653338" y="5008563"/>
            <a:ext cx="854075" cy="581025"/>
            <a:chOff x="1079" y="2188"/>
            <a:chExt cx="457" cy="299"/>
          </a:xfrm>
        </p:grpSpPr>
        <p:sp>
          <p:nvSpPr>
            <p:cNvPr id="15383" name="Line 18"/>
            <p:cNvSpPr>
              <a:spLocks noChangeShapeType="1"/>
            </p:cNvSpPr>
            <p:nvPr/>
          </p:nvSpPr>
          <p:spPr bwMode="auto">
            <a:xfrm flipV="1">
              <a:off x="1079" y="2188"/>
              <a:ext cx="239" cy="299"/>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384" name="Line 19"/>
            <p:cNvSpPr>
              <a:spLocks noChangeShapeType="1"/>
            </p:cNvSpPr>
            <p:nvPr/>
          </p:nvSpPr>
          <p:spPr bwMode="auto">
            <a:xfrm>
              <a:off x="1316" y="2192"/>
              <a:ext cx="220" cy="292"/>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grpSp>
      <p:sp>
        <p:nvSpPr>
          <p:cNvPr id="15374" name="Line 20"/>
          <p:cNvSpPr>
            <a:spLocks noChangeShapeType="1"/>
          </p:cNvSpPr>
          <p:nvPr/>
        </p:nvSpPr>
        <p:spPr bwMode="auto">
          <a:xfrm flipV="1">
            <a:off x="8513763" y="5297488"/>
            <a:ext cx="200025" cy="261937"/>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375" name="Line 21"/>
          <p:cNvSpPr>
            <a:spLocks noChangeShapeType="1"/>
          </p:cNvSpPr>
          <p:nvPr/>
        </p:nvSpPr>
        <p:spPr bwMode="auto">
          <a:xfrm flipV="1">
            <a:off x="4583113" y="5018088"/>
            <a:ext cx="579437" cy="338137"/>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376" name="Line 22"/>
          <p:cNvSpPr>
            <a:spLocks noChangeShapeType="1"/>
          </p:cNvSpPr>
          <p:nvPr/>
        </p:nvSpPr>
        <p:spPr bwMode="auto">
          <a:xfrm flipH="1" flipV="1">
            <a:off x="5162550" y="5018088"/>
            <a:ext cx="1209675" cy="569912"/>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377" name="Line 23"/>
          <p:cNvSpPr>
            <a:spLocks noChangeShapeType="1"/>
          </p:cNvSpPr>
          <p:nvPr/>
        </p:nvSpPr>
        <p:spPr bwMode="auto">
          <a:xfrm flipV="1">
            <a:off x="6372225" y="5018088"/>
            <a:ext cx="1279525" cy="569912"/>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378" name="Line 24"/>
          <p:cNvSpPr>
            <a:spLocks noChangeShapeType="1"/>
          </p:cNvSpPr>
          <p:nvPr/>
        </p:nvSpPr>
        <p:spPr bwMode="auto">
          <a:xfrm flipH="1" flipV="1">
            <a:off x="7651750" y="5018088"/>
            <a:ext cx="1068388" cy="569912"/>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5379" name="Text Box 25"/>
          <p:cNvSpPr txBox="1">
            <a:spLocks noChangeArrowheads="1"/>
          </p:cNvSpPr>
          <p:nvPr/>
        </p:nvSpPr>
        <p:spPr bwMode="auto">
          <a:xfrm>
            <a:off x="7742238" y="5262563"/>
            <a:ext cx="6667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lnSpc>
                <a:spcPct val="100000"/>
              </a:lnSpc>
            </a:pPr>
            <a:r>
              <a:rPr lang="en-US" altLang="en-US" sz="1800" b="1" baseline="0">
                <a:solidFill>
                  <a:schemeClr val="bg1"/>
                </a:solidFill>
              </a:rPr>
              <a:t>Core</a:t>
            </a:r>
          </a:p>
        </p:txBody>
      </p:sp>
      <p:sp>
        <p:nvSpPr>
          <p:cNvPr id="15380" name="Rectangle 36"/>
          <p:cNvSpPr>
            <a:spLocks noGrp="1" noChangeArrowheads="1"/>
          </p:cNvSpPr>
          <p:nvPr>
            <p:ph type="title"/>
          </p:nvPr>
        </p:nvSpPr>
        <p:spPr>
          <a:xfrm>
            <a:off x="263525" y="13165"/>
            <a:ext cx="8145463" cy="838200"/>
          </a:xfrm>
        </p:spPr>
        <p:txBody>
          <a:bodyPr/>
          <a:lstStyle/>
          <a:p>
            <a:pPr eaLnBrk="1" hangingPunct="1"/>
            <a:r>
              <a:rPr lang="en-US" altLang="en-US" dirty="0" smtClean="0"/>
              <a:t>Multi Mode Fiber</a:t>
            </a:r>
          </a:p>
        </p:txBody>
      </p:sp>
      <p:sp>
        <p:nvSpPr>
          <p:cNvPr id="13343" name="Rectangle 37"/>
          <p:cNvSpPr>
            <a:spLocks noGrp="1" noChangeArrowheads="1"/>
          </p:cNvSpPr>
          <p:nvPr>
            <p:ph type="body" sz="half" idx="1"/>
          </p:nvPr>
        </p:nvSpPr>
        <p:spPr>
          <a:xfrm>
            <a:off x="152400" y="1219200"/>
            <a:ext cx="3894138" cy="4803775"/>
          </a:xfrm>
        </p:spPr>
        <p:txBody>
          <a:bodyPr/>
          <a:lstStyle/>
          <a:p>
            <a:pPr>
              <a:defRPr/>
            </a:pPr>
            <a:r>
              <a:rPr lang="en-US" altLang="en-US" sz="2200" dirty="0" smtClean="0"/>
              <a:t>Multimode fiber</a:t>
            </a:r>
          </a:p>
          <a:p>
            <a:pPr marL="457200" lvl="1" indent="117475">
              <a:defRPr/>
            </a:pPr>
            <a:r>
              <a:rPr lang="en-US" altLang="en-US" sz="1800" dirty="0" smtClean="0"/>
              <a:t>Core diameter varies</a:t>
            </a:r>
          </a:p>
          <a:p>
            <a:pPr lvl="2">
              <a:defRPr/>
            </a:pPr>
            <a:r>
              <a:rPr lang="en-US" altLang="en-US" sz="1800" dirty="0" smtClean="0"/>
              <a:t>50 mm for step index</a:t>
            </a:r>
          </a:p>
          <a:p>
            <a:pPr lvl="2">
              <a:defRPr/>
            </a:pPr>
            <a:r>
              <a:rPr lang="en-US" altLang="en-US" sz="1800" dirty="0" smtClean="0"/>
              <a:t>62.5 mm for </a:t>
            </a:r>
            <a:br>
              <a:rPr lang="en-US" altLang="en-US" sz="1800" dirty="0" smtClean="0"/>
            </a:br>
            <a:r>
              <a:rPr lang="en-US" altLang="en-US" sz="1800" dirty="0" smtClean="0"/>
              <a:t>graded index</a:t>
            </a:r>
          </a:p>
          <a:p>
            <a:pPr marL="457200" lvl="1" indent="117475">
              <a:defRPr/>
            </a:pPr>
            <a:endParaRPr lang="en-US" altLang="en-US" sz="1800" dirty="0" smtClean="0">
              <a:solidFill>
                <a:schemeClr val="accent2"/>
              </a:solidFill>
            </a:endParaRPr>
          </a:p>
          <a:p>
            <a:pPr>
              <a:defRPr/>
            </a:pPr>
            <a:r>
              <a:rPr lang="en-US" altLang="en-US" sz="2200" dirty="0" smtClean="0"/>
              <a:t>Applications :</a:t>
            </a:r>
          </a:p>
          <a:p>
            <a:pPr lvl="1">
              <a:defRPr/>
            </a:pPr>
            <a:r>
              <a:rPr lang="en-US" altLang="en-US" sz="1800" dirty="0" smtClean="0"/>
              <a:t>Data Centre</a:t>
            </a:r>
          </a:p>
          <a:p>
            <a:pPr lvl="1">
              <a:defRPr/>
            </a:pPr>
            <a:r>
              <a:rPr lang="en-US" altLang="en-US" sz="1800" dirty="0" smtClean="0"/>
              <a:t>Within the building</a:t>
            </a:r>
          </a:p>
          <a:p>
            <a:pPr lvl="1">
              <a:defRPr/>
            </a:pPr>
            <a:r>
              <a:rPr lang="en-US" altLang="en-US" sz="1800" dirty="0" smtClean="0"/>
              <a:t>Typically &lt; 500m</a:t>
            </a:r>
          </a:p>
          <a:p>
            <a:pPr lvl="1">
              <a:defRPr/>
            </a:pPr>
            <a:endParaRPr lang="en-US" altLang="en-US" sz="1800" dirty="0" smtClean="0"/>
          </a:p>
          <a:p>
            <a:pPr marL="457200" lvl="1" indent="117475">
              <a:defRPr/>
            </a:pPr>
            <a:endParaRPr lang="en-US" altLang="en-US" sz="1800" dirty="0" smtClean="0"/>
          </a:p>
        </p:txBody>
      </p:sp>
      <p:pic>
        <p:nvPicPr>
          <p:cNvPr id="15382" name="Picture 2" descr="C:\Users\mkattan\Desktop\498px-Optical-fibre-junction-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25" y="762000"/>
            <a:ext cx="419417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06796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6"/>
          <p:cNvSpPr>
            <a:spLocks noChangeArrowheads="1"/>
          </p:cNvSpPr>
          <p:nvPr/>
        </p:nvSpPr>
        <p:spPr bwMode="auto">
          <a:xfrm>
            <a:off x="4573588" y="4149080"/>
            <a:ext cx="4179887" cy="2122487"/>
          </a:xfrm>
          <a:prstGeom prst="rect">
            <a:avLst/>
          </a:prstGeom>
          <a:solidFill>
            <a:srgbClr val="015F8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2" rIns="73025" bIns="36512" anchor="ctr"/>
          <a:lstStyle/>
          <a:p>
            <a:pPr>
              <a:lnSpc>
                <a:spcPct val="100000"/>
              </a:lnSpc>
            </a:pPr>
            <a:endParaRPr lang="en-US" altLang="en-US" baseline="0"/>
          </a:p>
        </p:txBody>
      </p:sp>
      <p:sp>
        <p:nvSpPr>
          <p:cNvPr id="16387" name="Rectangle 27"/>
          <p:cNvSpPr>
            <a:spLocks noChangeArrowheads="1"/>
          </p:cNvSpPr>
          <p:nvPr/>
        </p:nvSpPr>
        <p:spPr bwMode="auto">
          <a:xfrm>
            <a:off x="4575175" y="5129213"/>
            <a:ext cx="4173538" cy="260350"/>
          </a:xfrm>
          <a:prstGeom prst="rect">
            <a:avLst/>
          </a:prstGeom>
          <a:solidFill>
            <a:schemeClr val="accent2"/>
          </a:solidFill>
          <a:ln w="12700" algn="ctr">
            <a:solidFill>
              <a:srgbClr val="D03434"/>
            </a:solidFill>
            <a:miter lim="800000"/>
            <a:headEnd/>
            <a:tailEnd/>
          </a:ln>
        </p:spPr>
        <p:txBody>
          <a:bodyPr wrap="none" anchor="ctr"/>
          <a:lstStyle/>
          <a:p>
            <a:endParaRPr lang="en-US"/>
          </a:p>
        </p:txBody>
      </p:sp>
      <p:sp>
        <p:nvSpPr>
          <p:cNvPr id="16388" name="Text Box 28"/>
          <p:cNvSpPr txBox="1">
            <a:spLocks noChangeArrowheads="1"/>
          </p:cNvSpPr>
          <p:nvPr/>
        </p:nvSpPr>
        <p:spPr bwMode="auto">
          <a:xfrm>
            <a:off x="4662488" y="4311650"/>
            <a:ext cx="6238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lnSpc>
                <a:spcPct val="100000"/>
              </a:lnSpc>
            </a:pPr>
            <a:r>
              <a:rPr lang="en-US" altLang="en-US" b="1" baseline="0">
                <a:solidFill>
                  <a:srgbClr val="FFFF00"/>
                </a:solidFill>
              </a:rPr>
              <a:t>n</a:t>
            </a:r>
            <a:r>
              <a:rPr lang="en-US" altLang="en-US" b="1">
                <a:solidFill>
                  <a:srgbClr val="FFFF00"/>
                </a:solidFill>
              </a:rPr>
              <a:t>2</a:t>
            </a:r>
            <a:endParaRPr lang="en-US" altLang="en-US" b="1" baseline="0">
              <a:solidFill>
                <a:srgbClr val="FFFF00"/>
              </a:solidFill>
            </a:endParaRPr>
          </a:p>
        </p:txBody>
      </p:sp>
      <p:sp>
        <p:nvSpPr>
          <p:cNvPr id="16389" name="Text Box 29"/>
          <p:cNvSpPr txBox="1">
            <a:spLocks noChangeArrowheads="1"/>
          </p:cNvSpPr>
          <p:nvPr/>
        </p:nvSpPr>
        <p:spPr bwMode="auto">
          <a:xfrm>
            <a:off x="4670425" y="5302250"/>
            <a:ext cx="6254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lnSpc>
                <a:spcPct val="100000"/>
              </a:lnSpc>
            </a:pPr>
            <a:r>
              <a:rPr lang="en-US" altLang="en-US" sz="1800" b="1" baseline="0">
                <a:solidFill>
                  <a:srgbClr val="FFFF00"/>
                </a:solidFill>
              </a:rPr>
              <a:t>n</a:t>
            </a:r>
            <a:r>
              <a:rPr lang="en-US" altLang="en-US" sz="1800" b="1">
                <a:solidFill>
                  <a:srgbClr val="FFFF00"/>
                </a:solidFill>
              </a:rPr>
              <a:t>1</a:t>
            </a:r>
            <a:endParaRPr lang="en-US" altLang="en-US" sz="1800" b="1" baseline="0">
              <a:solidFill>
                <a:srgbClr val="FFFF00"/>
              </a:solidFill>
            </a:endParaRPr>
          </a:p>
        </p:txBody>
      </p:sp>
      <p:sp>
        <p:nvSpPr>
          <p:cNvPr id="16390" name="Text Box 30"/>
          <p:cNvSpPr txBox="1">
            <a:spLocks noChangeArrowheads="1"/>
          </p:cNvSpPr>
          <p:nvPr/>
        </p:nvSpPr>
        <p:spPr bwMode="auto">
          <a:xfrm>
            <a:off x="7270750" y="4362450"/>
            <a:ext cx="1447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lnSpc>
                <a:spcPct val="100000"/>
              </a:lnSpc>
            </a:pPr>
            <a:r>
              <a:rPr lang="en-US" altLang="en-US" b="1" baseline="0">
                <a:solidFill>
                  <a:schemeClr val="bg1"/>
                </a:solidFill>
              </a:rPr>
              <a:t>Cladding</a:t>
            </a:r>
          </a:p>
        </p:txBody>
      </p:sp>
      <p:sp>
        <p:nvSpPr>
          <p:cNvPr id="16391" name="Text Box 31"/>
          <p:cNvSpPr txBox="1">
            <a:spLocks noChangeArrowheads="1"/>
          </p:cNvSpPr>
          <p:nvPr/>
        </p:nvSpPr>
        <p:spPr bwMode="auto">
          <a:xfrm>
            <a:off x="7842250" y="5353050"/>
            <a:ext cx="6667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lnSpc>
                <a:spcPct val="100000"/>
              </a:lnSpc>
            </a:pPr>
            <a:r>
              <a:rPr lang="en-US" altLang="en-US" sz="1800" b="1" baseline="0">
                <a:solidFill>
                  <a:schemeClr val="bg1"/>
                </a:solidFill>
              </a:rPr>
              <a:t>Core</a:t>
            </a:r>
          </a:p>
        </p:txBody>
      </p:sp>
      <p:sp>
        <p:nvSpPr>
          <p:cNvPr id="16392" name="Line 32"/>
          <p:cNvSpPr>
            <a:spLocks noChangeShapeType="1"/>
          </p:cNvSpPr>
          <p:nvPr/>
        </p:nvSpPr>
        <p:spPr bwMode="auto">
          <a:xfrm flipV="1">
            <a:off x="4587875" y="5140325"/>
            <a:ext cx="685800" cy="127000"/>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6393" name="Line 33"/>
          <p:cNvSpPr>
            <a:spLocks noChangeShapeType="1"/>
          </p:cNvSpPr>
          <p:nvPr/>
        </p:nvSpPr>
        <p:spPr bwMode="auto">
          <a:xfrm flipH="1" flipV="1">
            <a:off x="8029575" y="5156200"/>
            <a:ext cx="706438" cy="125413"/>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6394" name="Line 34"/>
          <p:cNvSpPr>
            <a:spLocks noChangeShapeType="1"/>
          </p:cNvSpPr>
          <p:nvPr/>
        </p:nvSpPr>
        <p:spPr bwMode="auto">
          <a:xfrm flipH="1" flipV="1">
            <a:off x="5259388" y="5146675"/>
            <a:ext cx="1438275" cy="211138"/>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6395" name="Line 35"/>
          <p:cNvSpPr>
            <a:spLocks noChangeShapeType="1"/>
          </p:cNvSpPr>
          <p:nvPr/>
        </p:nvSpPr>
        <p:spPr bwMode="auto">
          <a:xfrm flipV="1">
            <a:off x="6692900" y="5146675"/>
            <a:ext cx="1335088" cy="211138"/>
          </a:xfrm>
          <a:prstGeom prst="line">
            <a:avLst/>
          </a:prstGeom>
          <a:noFill/>
          <a:ln w="25400">
            <a:solidFill>
              <a:schemeClr val="tx2"/>
            </a:solidFill>
            <a:round/>
            <a:headEnd/>
            <a:tailEnd/>
          </a:ln>
          <a:effectLst>
            <a:outerShdw dist="17961" dir="2700000" algn="ctr" rotWithShape="0">
              <a:schemeClr val="bg2"/>
            </a:outerShdw>
          </a:effectLst>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16396" name="Rectangle 36"/>
          <p:cNvSpPr>
            <a:spLocks noGrp="1" noChangeArrowheads="1"/>
          </p:cNvSpPr>
          <p:nvPr>
            <p:ph type="title"/>
          </p:nvPr>
        </p:nvSpPr>
        <p:spPr>
          <a:xfrm>
            <a:off x="370993" y="111144"/>
            <a:ext cx="8143875" cy="838200"/>
          </a:xfrm>
        </p:spPr>
        <p:txBody>
          <a:bodyPr/>
          <a:lstStyle/>
          <a:p>
            <a:pPr eaLnBrk="1" hangingPunct="1"/>
            <a:r>
              <a:rPr lang="en-US" altLang="en-US" dirty="0" smtClean="0"/>
              <a:t>Single Mode Fiber</a:t>
            </a:r>
          </a:p>
        </p:txBody>
      </p:sp>
      <p:sp>
        <p:nvSpPr>
          <p:cNvPr id="13343" name="Rectangle 37"/>
          <p:cNvSpPr>
            <a:spLocks noGrp="1" noChangeArrowheads="1"/>
          </p:cNvSpPr>
          <p:nvPr>
            <p:ph type="body" sz="half" idx="1"/>
          </p:nvPr>
        </p:nvSpPr>
        <p:spPr>
          <a:xfrm>
            <a:off x="323528" y="1052736"/>
            <a:ext cx="3894138" cy="5334000"/>
          </a:xfrm>
        </p:spPr>
        <p:txBody>
          <a:bodyPr/>
          <a:lstStyle/>
          <a:p>
            <a:pPr marL="457200" lvl="1" indent="117475">
              <a:defRPr/>
            </a:pPr>
            <a:endParaRPr lang="en-US" altLang="en-US" sz="1800" dirty="0" smtClean="0">
              <a:solidFill>
                <a:schemeClr val="accent2"/>
              </a:solidFill>
            </a:endParaRPr>
          </a:p>
          <a:p>
            <a:pPr>
              <a:defRPr/>
            </a:pPr>
            <a:r>
              <a:rPr lang="en-US" altLang="en-US" sz="2200" dirty="0" smtClean="0"/>
              <a:t>Single-mode fiber</a:t>
            </a:r>
          </a:p>
          <a:p>
            <a:pPr marL="457200" lvl="1" indent="117475">
              <a:defRPr/>
            </a:pPr>
            <a:r>
              <a:rPr lang="en-US" altLang="en-US" sz="1800" dirty="0" smtClean="0"/>
              <a:t>Core diameter is </a:t>
            </a:r>
            <a:br>
              <a:rPr lang="en-US" altLang="en-US" sz="1800" dirty="0" smtClean="0"/>
            </a:br>
            <a:r>
              <a:rPr lang="en-US" altLang="en-US" sz="1800" dirty="0" smtClean="0"/>
              <a:t>about 9 mm</a:t>
            </a:r>
          </a:p>
          <a:p>
            <a:pPr marL="457200" lvl="1" indent="117475">
              <a:defRPr/>
            </a:pPr>
            <a:endParaRPr lang="en-US" altLang="en-US" sz="1800" dirty="0" smtClean="0"/>
          </a:p>
          <a:p>
            <a:pPr>
              <a:defRPr/>
            </a:pPr>
            <a:r>
              <a:rPr lang="en-US" altLang="en-US" sz="2200" dirty="0" smtClean="0"/>
              <a:t>G.652 is the main fiber used today (70%).</a:t>
            </a:r>
          </a:p>
          <a:p>
            <a:pPr>
              <a:defRPr/>
            </a:pPr>
            <a:endParaRPr lang="en-US" altLang="en-US" sz="2200" dirty="0"/>
          </a:p>
          <a:p>
            <a:pPr>
              <a:defRPr/>
            </a:pPr>
            <a:r>
              <a:rPr lang="en-US" altLang="en-US" sz="2200" dirty="0" smtClean="0"/>
              <a:t>Applications :</a:t>
            </a:r>
          </a:p>
          <a:p>
            <a:pPr lvl="1">
              <a:defRPr/>
            </a:pPr>
            <a:r>
              <a:rPr lang="en-US" altLang="en-US" sz="1800" dirty="0" smtClean="0"/>
              <a:t>Campus</a:t>
            </a:r>
          </a:p>
          <a:p>
            <a:pPr lvl="1">
              <a:defRPr/>
            </a:pPr>
            <a:r>
              <a:rPr lang="en-US" altLang="en-US" sz="1800" dirty="0" smtClean="0"/>
              <a:t>Metro/Regional</a:t>
            </a:r>
          </a:p>
          <a:p>
            <a:pPr lvl="1">
              <a:defRPr/>
            </a:pPr>
            <a:r>
              <a:rPr lang="en-US" altLang="en-US" sz="1800" dirty="0" smtClean="0"/>
              <a:t>Long Haul Terrestrial</a:t>
            </a:r>
          </a:p>
          <a:p>
            <a:pPr lvl="1">
              <a:defRPr/>
            </a:pPr>
            <a:r>
              <a:rPr lang="en-US" altLang="en-US" sz="1800" dirty="0" smtClean="0"/>
              <a:t>Submarine</a:t>
            </a:r>
          </a:p>
          <a:p>
            <a:pPr marL="457200" lvl="1" indent="117475">
              <a:defRPr/>
            </a:pPr>
            <a:endParaRPr lang="en-US" altLang="en-US" sz="1800" dirty="0" smtClean="0"/>
          </a:p>
        </p:txBody>
      </p:sp>
      <p:pic>
        <p:nvPicPr>
          <p:cNvPr id="16398" name="Picture 2" descr="C:\Users\mkattan\Desktop\498px-Optical-fibre-junction-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914400"/>
            <a:ext cx="416242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7931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5438" y="6019800"/>
            <a:ext cx="85629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ltLang="en-US" sz="2000" b="1">
                <a:solidFill>
                  <a:srgbClr val="4B87C3"/>
                </a:solidFill>
                <a:ea typeface="MS PGothic" pitchFamily="34" charset="-128"/>
              </a:rPr>
              <a:t>The Primary Difference Is in the Chromatic Dispersion Characteristics</a:t>
            </a:r>
          </a:p>
        </p:txBody>
      </p:sp>
      <p:sp>
        <p:nvSpPr>
          <p:cNvPr id="17411" name="Rectangle 25"/>
          <p:cNvSpPr>
            <a:spLocks noGrp="1" noChangeArrowheads="1"/>
          </p:cNvSpPr>
          <p:nvPr>
            <p:ph type="title"/>
          </p:nvPr>
        </p:nvSpPr>
        <p:spPr>
          <a:xfrm>
            <a:off x="0" y="609600"/>
            <a:ext cx="8145463" cy="533400"/>
          </a:xfrm>
        </p:spPr>
        <p:txBody>
          <a:bodyPr/>
          <a:lstStyle/>
          <a:p>
            <a:r>
              <a:rPr lang="en-US" altLang="en-US" smtClean="0"/>
              <a:t>Different Solutions for Different Fiber Types</a:t>
            </a:r>
          </a:p>
        </p:txBody>
      </p:sp>
      <p:graphicFrame>
        <p:nvGraphicFramePr>
          <p:cNvPr id="1061936" name="Group 48"/>
          <p:cNvGraphicFramePr>
            <a:graphicFrameLocks noGrp="1"/>
          </p:cNvGraphicFramePr>
          <p:nvPr>
            <p:extLst>
              <p:ext uri="{D42A27DB-BD31-4B8C-83A1-F6EECF244321}">
                <p14:modId xmlns:p14="http://schemas.microsoft.com/office/powerpoint/2010/main" val="410874136"/>
              </p:ext>
            </p:extLst>
          </p:nvPr>
        </p:nvGraphicFramePr>
        <p:xfrm>
          <a:off x="825500" y="1548685"/>
          <a:ext cx="7700963" cy="4400595"/>
        </p:xfrm>
        <a:graphic>
          <a:graphicData uri="http://schemas.openxmlformats.org/drawingml/2006/table">
            <a:tbl>
              <a:tblPr/>
              <a:tblGrid>
                <a:gridCol w="3213100"/>
                <a:gridCol w="4487863"/>
              </a:tblGrid>
              <a:tr h="1011779">
                <a:tc>
                  <a:txBody>
                    <a:bodyPr/>
                    <a:lstStyle/>
                    <a:p>
                      <a:pPr marL="0" marR="0" lvl="0" indent="0" algn="ctr" defTabSz="814388" rtl="0" eaLnBrk="0" fontAlgn="base" latinLnBrk="0" hangingPunct="0">
                        <a:lnSpc>
                          <a:spcPct val="90000"/>
                        </a:lnSpc>
                        <a:spcBef>
                          <a:spcPct val="40000"/>
                        </a:spcBef>
                        <a:spcAft>
                          <a:spcPct val="0"/>
                        </a:spcAft>
                        <a:buClr>
                          <a:srgbClr val="FF0000"/>
                        </a:buClr>
                        <a:buSzPct val="100000"/>
                        <a:buFont typeface="Arial" charset="0"/>
                        <a:buNone/>
                        <a:tabLst/>
                      </a:pPr>
                      <a:r>
                        <a:rPr kumimoji="0" lang="en-US" sz="1800" b="1" i="0" u="none" strike="noStrike" cap="none" normalizeH="0" baseline="0" dirty="0" smtClean="0">
                          <a:ln>
                            <a:noFill/>
                          </a:ln>
                          <a:solidFill>
                            <a:schemeClr val="bg1"/>
                          </a:solidFill>
                          <a:effectLst/>
                          <a:latin typeface="Arial" charset="0"/>
                        </a:rPr>
                        <a:t>SMF</a:t>
                      </a:r>
                    </a:p>
                    <a:p>
                      <a:pPr marL="0" marR="0" lvl="0" indent="0" algn="ctr" defTabSz="814388" rtl="0" eaLnBrk="0" fontAlgn="base" latinLnBrk="0" hangingPunct="0">
                        <a:lnSpc>
                          <a:spcPct val="90000"/>
                        </a:lnSpc>
                        <a:spcBef>
                          <a:spcPct val="40000"/>
                        </a:spcBef>
                        <a:spcAft>
                          <a:spcPct val="0"/>
                        </a:spcAft>
                        <a:buClr>
                          <a:srgbClr val="FF0000"/>
                        </a:buClr>
                        <a:buSzPct val="100000"/>
                        <a:buFont typeface="Arial" charset="0"/>
                        <a:buNone/>
                        <a:tabLst/>
                      </a:pPr>
                      <a:r>
                        <a:rPr kumimoji="0" lang="en-US" sz="1800" b="1" i="0" u="none" strike="noStrike" cap="none" normalizeH="0" baseline="0" dirty="0" smtClean="0">
                          <a:ln>
                            <a:noFill/>
                          </a:ln>
                          <a:solidFill>
                            <a:schemeClr val="bg1"/>
                          </a:solidFill>
                          <a:effectLst/>
                          <a:latin typeface="Arial" charset="0"/>
                        </a:rPr>
                        <a:t>(G.652)</a:t>
                      </a:r>
                    </a:p>
                  </a:txBody>
                  <a:tcPr marL="73025" marR="73025" marT="36509" marB="3650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814388" rtl="0" eaLnBrk="0" fontAlgn="base" latinLnBrk="0" hangingPunct="0">
                        <a:lnSpc>
                          <a:spcPct val="95000"/>
                        </a:lnSpc>
                        <a:spcBef>
                          <a:spcPct val="50000"/>
                        </a:spcBef>
                        <a:spcAft>
                          <a:spcPct val="0"/>
                        </a:spcAft>
                        <a:buClr>
                          <a:srgbClr val="F9DE91"/>
                        </a:buClr>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CD = 17 ps</a:t>
                      </a:r>
                    </a:p>
                    <a:p>
                      <a:pPr marL="0" marR="0" lvl="0" indent="0" algn="l" defTabSz="814388" rtl="0" eaLnBrk="0" fontAlgn="base" latinLnBrk="0" hangingPunct="0">
                        <a:lnSpc>
                          <a:spcPct val="95000"/>
                        </a:lnSpc>
                        <a:spcBef>
                          <a:spcPct val="50000"/>
                        </a:spcBef>
                        <a:spcAft>
                          <a:spcPct val="0"/>
                        </a:spcAft>
                        <a:buClr>
                          <a:srgbClr val="F9DE91"/>
                        </a:buClr>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Good 100G + DWDM </a:t>
                      </a:r>
                    </a:p>
                    <a:p>
                      <a:pPr marL="0" marR="0" lvl="0" indent="0" algn="l" defTabSz="814388" rtl="0" eaLnBrk="0" fontAlgn="base" latinLnBrk="0" hangingPunct="0">
                        <a:lnSpc>
                          <a:spcPct val="95000"/>
                        </a:lnSpc>
                        <a:spcBef>
                          <a:spcPct val="50000"/>
                        </a:spcBef>
                        <a:spcAft>
                          <a:spcPct val="0"/>
                        </a:spcAft>
                        <a:buClr>
                          <a:srgbClr val="F9DE91"/>
                        </a:buClr>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OK for 10G DWDM requires DCMs</a:t>
                      </a:r>
                    </a:p>
                  </a:txBody>
                  <a:tcPr marL="73025" marR="73025" marT="36509" marB="3650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r h="1011726">
                <a:tc>
                  <a:txBody>
                    <a:bodyPr/>
                    <a:lstStyle/>
                    <a:p>
                      <a:pPr marL="0" marR="0" lvl="0" indent="0" algn="ctr" defTabSz="814388" rtl="0" eaLnBrk="0" fontAlgn="base" latinLnBrk="0" hangingPunct="0">
                        <a:lnSpc>
                          <a:spcPct val="90000"/>
                        </a:lnSpc>
                        <a:spcBef>
                          <a:spcPct val="40000"/>
                        </a:spcBef>
                        <a:spcAft>
                          <a:spcPct val="0"/>
                        </a:spcAft>
                        <a:buClr>
                          <a:srgbClr val="FF0000"/>
                        </a:buClr>
                        <a:buSzPct val="100000"/>
                        <a:buFont typeface="Arial" charset="0"/>
                        <a:buNone/>
                        <a:tabLst/>
                      </a:pPr>
                      <a:r>
                        <a:rPr kumimoji="0" lang="en-US" sz="1800" b="1" i="0" u="none" strike="noStrike" cap="none" normalizeH="0" baseline="0" smtClean="0">
                          <a:ln>
                            <a:noFill/>
                          </a:ln>
                          <a:solidFill>
                            <a:schemeClr val="bg1"/>
                          </a:solidFill>
                          <a:effectLst/>
                          <a:latin typeface="Arial" charset="0"/>
                        </a:rPr>
                        <a:t>DSF</a:t>
                      </a:r>
                    </a:p>
                    <a:p>
                      <a:pPr marL="0" marR="0" lvl="0" indent="0" algn="ctr" defTabSz="814388" rtl="0" eaLnBrk="0" fontAlgn="base" latinLnBrk="0" hangingPunct="0">
                        <a:lnSpc>
                          <a:spcPct val="90000"/>
                        </a:lnSpc>
                        <a:spcBef>
                          <a:spcPct val="40000"/>
                        </a:spcBef>
                        <a:spcAft>
                          <a:spcPct val="0"/>
                        </a:spcAft>
                        <a:buClr>
                          <a:srgbClr val="FF0000"/>
                        </a:buClr>
                        <a:buSzPct val="100000"/>
                        <a:buFont typeface="Arial" charset="0"/>
                        <a:buNone/>
                        <a:tabLst/>
                      </a:pPr>
                      <a:r>
                        <a:rPr kumimoji="0" lang="en-US" sz="1800" b="1" i="0" u="none" strike="noStrike" cap="none" normalizeH="0" baseline="0" smtClean="0">
                          <a:ln>
                            <a:noFill/>
                          </a:ln>
                          <a:solidFill>
                            <a:schemeClr val="bg1"/>
                          </a:solidFill>
                          <a:effectLst/>
                          <a:latin typeface="Arial" charset="0"/>
                        </a:rPr>
                        <a:t>(G.653)</a:t>
                      </a:r>
                    </a:p>
                  </a:txBody>
                  <a:tcPr marL="73025" marR="73025" marT="36509" marB="3650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814388" rtl="0" eaLnBrk="0" fontAlgn="base" latinLnBrk="0" hangingPunct="0">
                        <a:lnSpc>
                          <a:spcPct val="95000"/>
                        </a:lnSpc>
                        <a:spcBef>
                          <a:spcPct val="50000"/>
                        </a:spcBef>
                        <a:spcAft>
                          <a:spcPct val="0"/>
                        </a:spcAft>
                        <a:buClr>
                          <a:srgbClr val="F9DE91"/>
                        </a:buClr>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Not Good for DWDM</a:t>
                      </a:r>
                    </a:p>
                  </a:txBody>
                  <a:tcPr marL="73025" marR="73025" marT="36509" marB="3650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r h="1011779">
                <a:tc>
                  <a:txBody>
                    <a:bodyPr/>
                    <a:lstStyle/>
                    <a:p>
                      <a:pPr marL="0" marR="0" lvl="0" indent="0" algn="ctr" defTabSz="814388" rtl="0" eaLnBrk="0" fontAlgn="base" latinLnBrk="0" hangingPunct="0">
                        <a:lnSpc>
                          <a:spcPct val="90000"/>
                        </a:lnSpc>
                        <a:spcBef>
                          <a:spcPct val="40000"/>
                        </a:spcBef>
                        <a:spcAft>
                          <a:spcPct val="0"/>
                        </a:spcAft>
                        <a:buClr>
                          <a:srgbClr val="FF0000"/>
                        </a:buClr>
                        <a:buSzPct val="100000"/>
                        <a:buFont typeface="Arial" charset="0"/>
                        <a:buNone/>
                        <a:tabLst/>
                      </a:pPr>
                      <a:r>
                        <a:rPr kumimoji="0" lang="en-US" sz="1800" b="1" i="0" u="none" strike="noStrike" cap="none" normalizeH="0" baseline="0" dirty="0" smtClean="0">
                          <a:ln>
                            <a:noFill/>
                          </a:ln>
                          <a:solidFill>
                            <a:schemeClr val="bg1"/>
                          </a:solidFill>
                          <a:effectLst/>
                          <a:latin typeface="Arial" charset="0"/>
                        </a:rPr>
                        <a:t>NZDSF</a:t>
                      </a:r>
                    </a:p>
                    <a:p>
                      <a:pPr marL="0" marR="0" lvl="0" indent="0" algn="ctr" defTabSz="814388" rtl="0" eaLnBrk="0" fontAlgn="base" latinLnBrk="0" hangingPunct="0">
                        <a:lnSpc>
                          <a:spcPct val="90000"/>
                        </a:lnSpc>
                        <a:spcBef>
                          <a:spcPct val="40000"/>
                        </a:spcBef>
                        <a:spcAft>
                          <a:spcPct val="0"/>
                        </a:spcAft>
                        <a:buClr>
                          <a:srgbClr val="FF0000"/>
                        </a:buClr>
                        <a:buSzPct val="100000"/>
                        <a:buFont typeface="Arial" charset="0"/>
                        <a:buNone/>
                        <a:tabLst/>
                      </a:pPr>
                      <a:r>
                        <a:rPr kumimoji="0" lang="en-US" sz="1800" b="1" i="0" u="none" strike="noStrike" cap="none" normalizeH="0" baseline="0" dirty="0" smtClean="0">
                          <a:ln>
                            <a:noFill/>
                          </a:ln>
                          <a:solidFill>
                            <a:schemeClr val="bg1"/>
                          </a:solidFill>
                          <a:effectLst/>
                          <a:latin typeface="Arial" charset="0"/>
                        </a:rPr>
                        <a:t>(G.655)</a:t>
                      </a:r>
                    </a:p>
                  </a:txBody>
                  <a:tcPr marL="73025" marR="73025" marT="36509" marB="3650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814388" rtl="0" eaLnBrk="0" fontAlgn="base" latinLnBrk="0" hangingPunct="0">
                        <a:lnSpc>
                          <a:spcPct val="95000"/>
                        </a:lnSpc>
                        <a:spcBef>
                          <a:spcPct val="50000"/>
                        </a:spcBef>
                        <a:spcAft>
                          <a:spcPct val="0"/>
                        </a:spcAft>
                        <a:buClr>
                          <a:srgbClr val="F9DE91"/>
                        </a:buClr>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CD = 4.5 ps</a:t>
                      </a:r>
                    </a:p>
                    <a:p>
                      <a:pPr marL="0" marR="0" lvl="0" indent="0" algn="l" defTabSz="814388" rtl="0" eaLnBrk="0" fontAlgn="base" latinLnBrk="0" hangingPunct="0">
                        <a:lnSpc>
                          <a:spcPct val="95000"/>
                        </a:lnSpc>
                        <a:spcBef>
                          <a:spcPct val="50000"/>
                        </a:spcBef>
                        <a:spcAft>
                          <a:spcPct val="0"/>
                        </a:spcAft>
                        <a:buClr>
                          <a:srgbClr val="F9DE91"/>
                        </a:buClr>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Good for  10G DWDM. </a:t>
                      </a:r>
                    </a:p>
                    <a:p>
                      <a:pPr marL="0" marR="0" lvl="0" indent="0" algn="l" defTabSz="814388" rtl="0" eaLnBrk="0" fontAlgn="base" latinLnBrk="0" hangingPunct="0">
                        <a:lnSpc>
                          <a:spcPct val="95000"/>
                        </a:lnSpc>
                        <a:spcBef>
                          <a:spcPct val="50000"/>
                        </a:spcBef>
                        <a:spcAft>
                          <a:spcPct val="0"/>
                        </a:spcAft>
                        <a:buClr>
                          <a:srgbClr val="F9DE91"/>
                        </a:buClr>
                        <a:buSzPct val="100000"/>
                        <a:buFont typeface="Arial" charset="0"/>
                        <a:buNone/>
                        <a:tabLst/>
                      </a:pPr>
                      <a:r>
                        <a:rPr kumimoji="0" lang="en-US" sz="1600" b="1" i="0" u="none" strike="noStrike" cap="none" normalizeH="0" baseline="0" dirty="0" smtClean="0">
                          <a:ln>
                            <a:noFill/>
                          </a:ln>
                          <a:solidFill>
                            <a:schemeClr val="tx1"/>
                          </a:solidFill>
                          <a:effectLst/>
                          <a:latin typeface="Arial" charset="0"/>
                        </a:rPr>
                        <a:t>Some penalties with &gt; 100G</a:t>
                      </a:r>
                    </a:p>
                  </a:txBody>
                  <a:tcPr marL="73025" marR="73025" marT="36509" marB="3650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r h="1365265">
                <a:tc>
                  <a:txBody>
                    <a:bodyPr/>
                    <a:lstStyle/>
                    <a:p>
                      <a:pPr marL="0" marR="0" lvl="0" indent="0" algn="ctr" defTabSz="814388" rtl="0" eaLnBrk="0" fontAlgn="base" latinLnBrk="0" hangingPunct="0">
                        <a:lnSpc>
                          <a:spcPct val="90000"/>
                        </a:lnSpc>
                        <a:spcBef>
                          <a:spcPct val="40000"/>
                        </a:spcBef>
                        <a:spcAft>
                          <a:spcPct val="0"/>
                        </a:spcAft>
                        <a:buClr>
                          <a:srgbClr val="FF0000"/>
                        </a:buClr>
                        <a:buSzPct val="100000"/>
                        <a:buFont typeface="Arial" charset="0"/>
                        <a:buNone/>
                        <a:tabLst/>
                      </a:pPr>
                      <a:r>
                        <a:rPr kumimoji="0" lang="en-US" sz="1800" b="1" i="0" u="none" strike="noStrike" cap="none" normalizeH="0" baseline="0" dirty="0" smtClean="0">
                          <a:ln>
                            <a:noFill/>
                          </a:ln>
                          <a:solidFill>
                            <a:schemeClr val="bg1"/>
                          </a:solidFill>
                          <a:effectLst/>
                          <a:latin typeface="Arial" charset="0"/>
                        </a:rPr>
                        <a:t>Extended Band </a:t>
                      </a:r>
                    </a:p>
                    <a:p>
                      <a:pPr marL="0" marR="0" lvl="0" indent="0" algn="ctr" defTabSz="814388" rtl="0" eaLnBrk="0" fontAlgn="base" latinLnBrk="0" hangingPunct="0">
                        <a:lnSpc>
                          <a:spcPct val="90000"/>
                        </a:lnSpc>
                        <a:spcBef>
                          <a:spcPct val="40000"/>
                        </a:spcBef>
                        <a:spcAft>
                          <a:spcPct val="0"/>
                        </a:spcAft>
                        <a:buClr>
                          <a:srgbClr val="FF0000"/>
                        </a:buClr>
                        <a:buSzPct val="100000"/>
                        <a:buFont typeface="Arial" charset="0"/>
                        <a:buNone/>
                        <a:tabLst/>
                      </a:pPr>
                      <a:r>
                        <a:rPr kumimoji="0" lang="en-US" sz="1800" b="1" i="0" u="none" strike="noStrike" cap="none" normalizeH="0" baseline="0" dirty="0" smtClean="0">
                          <a:ln>
                            <a:noFill/>
                          </a:ln>
                          <a:solidFill>
                            <a:schemeClr val="bg1"/>
                          </a:solidFill>
                          <a:effectLst/>
                          <a:latin typeface="Arial" charset="0"/>
                        </a:rPr>
                        <a:t>(G.652.C)</a:t>
                      </a:r>
                    </a:p>
                    <a:p>
                      <a:pPr marL="0" marR="0" lvl="0" indent="0" algn="ctr" defTabSz="814388" rtl="0" eaLnBrk="0" fontAlgn="base" latinLnBrk="0" hangingPunct="0">
                        <a:lnSpc>
                          <a:spcPct val="90000"/>
                        </a:lnSpc>
                        <a:spcBef>
                          <a:spcPct val="40000"/>
                        </a:spcBef>
                        <a:spcAft>
                          <a:spcPct val="0"/>
                        </a:spcAft>
                        <a:buClr>
                          <a:srgbClr val="FF0000"/>
                        </a:buClr>
                        <a:buSzPct val="100000"/>
                        <a:buFont typeface="Arial" charset="0"/>
                        <a:buNone/>
                        <a:tabLst/>
                      </a:pPr>
                      <a:r>
                        <a:rPr kumimoji="0" lang="en-US" sz="1600" b="1" i="0" u="none" strike="noStrike" cap="none" normalizeH="0" baseline="0" dirty="0" smtClean="0">
                          <a:ln>
                            <a:noFill/>
                          </a:ln>
                          <a:solidFill>
                            <a:schemeClr val="bg1"/>
                          </a:solidFill>
                          <a:effectLst/>
                          <a:latin typeface="Arial" charset="0"/>
                        </a:rPr>
                        <a:t>(Suppressed Attenuation in the Traditional Water Peak Region)</a:t>
                      </a:r>
                    </a:p>
                  </a:txBody>
                  <a:tcPr marL="73025" marR="73025" marT="36509" marB="3650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31775" marR="0" lvl="0" indent="-231775" algn="l" defTabSz="814388" rtl="0" eaLnBrk="0" fontAlgn="base" latinLnBrk="0" hangingPunct="0">
                        <a:lnSpc>
                          <a:spcPct val="95000"/>
                        </a:lnSpc>
                        <a:spcBef>
                          <a:spcPct val="50000"/>
                        </a:spcBef>
                        <a:spcAft>
                          <a:spcPct val="0"/>
                        </a:spcAft>
                        <a:buClr>
                          <a:srgbClr val="F9DE91"/>
                        </a:buClr>
                        <a:buSzPct val="100000"/>
                        <a:buFont typeface="Arial" charset="0"/>
                        <a:buChar char="•"/>
                        <a:tabLst/>
                      </a:pPr>
                      <a:r>
                        <a:rPr kumimoji="0" lang="en-US" sz="1600" b="1" i="0" u="none" strike="noStrike" cap="none" normalizeH="0" baseline="0" dirty="0" smtClean="0">
                          <a:ln>
                            <a:noFill/>
                          </a:ln>
                          <a:solidFill>
                            <a:schemeClr val="tx1"/>
                          </a:solidFill>
                          <a:effectLst/>
                          <a:latin typeface="Arial" charset="0"/>
                        </a:rPr>
                        <a:t>Good for DWDM</a:t>
                      </a:r>
                    </a:p>
                    <a:p>
                      <a:pPr marL="231775" marR="0" lvl="0" indent="-231775" algn="l" defTabSz="814388" rtl="0" eaLnBrk="0" fontAlgn="base" latinLnBrk="0" hangingPunct="0">
                        <a:lnSpc>
                          <a:spcPct val="95000"/>
                        </a:lnSpc>
                        <a:spcBef>
                          <a:spcPct val="50000"/>
                        </a:spcBef>
                        <a:spcAft>
                          <a:spcPct val="0"/>
                        </a:spcAft>
                        <a:buClr>
                          <a:srgbClr val="F9DE91"/>
                        </a:buClr>
                        <a:buSzPct val="100000"/>
                        <a:buFont typeface="Arial" charset="0"/>
                        <a:buChar char="•"/>
                        <a:tabLst/>
                      </a:pPr>
                      <a:r>
                        <a:rPr kumimoji="0" lang="en-US" sz="1600" b="1" i="0" u="none" strike="noStrike" cap="none" normalizeH="0" baseline="0" dirty="0" smtClean="0">
                          <a:ln>
                            <a:noFill/>
                          </a:ln>
                          <a:solidFill>
                            <a:schemeClr val="tx1"/>
                          </a:solidFill>
                          <a:effectLst/>
                          <a:latin typeface="Arial" charset="0"/>
                        </a:rPr>
                        <a:t>Good for CWDM (&gt; Eight wavelengths)</a:t>
                      </a:r>
                    </a:p>
                  </a:txBody>
                  <a:tcPr marL="73025" marR="73025" marT="36509" marB="36509"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10346766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ltLang="en-US" smtClean="0"/>
              <a:t>Optical Spectrum</a:t>
            </a:r>
            <a:endParaRPr lang="en-GB" altLang="en-US" smtClean="0"/>
          </a:p>
        </p:txBody>
      </p:sp>
      <p:sp>
        <p:nvSpPr>
          <p:cNvPr id="18435" name="Rectangle 3"/>
          <p:cNvSpPr>
            <a:spLocks noGrp="1" noChangeArrowheads="1"/>
          </p:cNvSpPr>
          <p:nvPr>
            <p:ph type="body" sz="half" idx="1"/>
          </p:nvPr>
        </p:nvSpPr>
        <p:spPr>
          <a:xfrm>
            <a:off x="258763" y="2779713"/>
            <a:ext cx="4857750" cy="3571875"/>
          </a:xfrm>
        </p:spPr>
        <p:txBody>
          <a:bodyPr/>
          <a:lstStyle/>
          <a:p>
            <a:pPr>
              <a:lnSpc>
                <a:spcPct val="90000"/>
              </a:lnSpc>
              <a:spcBef>
                <a:spcPct val="40000"/>
              </a:spcBef>
            </a:pPr>
            <a:r>
              <a:rPr lang="en-GB" altLang="en-US" sz="2000" smtClean="0"/>
              <a:t>Light</a:t>
            </a:r>
          </a:p>
          <a:p>
            <a:pPr marL="457200" lvl="1" indent="117475">
              <a:lnSpc>
                <a:spcPct val="90000"/>
              </a:lnSpc>
              <a:spcBef>
                <a:spcPct val="40000"/>
              </a:spcBef>
            </a:pPr>
            <a:r>
              <a:rPr lang="en-GB" altLang="en-US" sz="1800" smtClean="0"/>
              <a:t> Ultraviolet (UV)</a:t>
            </a:r>
          </a:p>
          <a:p>
            <a:pPr marL="457200" lvl="1" indent="117475">
              <a:lnSpc>
                <a:spcPct val="90000"/>
              </a:lnSpc>
              <a:spcBef>
                <a:spcPct val="40000"/>
              </a:spcBef>
            </a:pPr>
            <a:r>
              <a:rPr lang="en-GB" altLang="en-US" sz="1800" smtClean="0"/>
              <a:t> Visible</a:t>
            </a:r>
          </a:p>
          <a:p>
            <a:pPr marL="457200" lvl="1" indent="117475">
              <a:lnSpc>
                <a:spcPct val="90000"/>
              </a:lnSpc>
              <a:spcBef>
                <a:spcPct val="40000"/>
              </a:spcBef>
            </a:pPr>
            <a:r>
              <a:rPr lang="en-GB" altLang="en-US" sz="1800" smtClean="0"/>
              <a:t> Infrared (IR)</a:t>
            </a:r>
          </a:p>
          <a:p>
            <a:pPr>
              <a:lnSpc>
                <a:spcPct val="90000"/>
              </a:lnSpc>
              <a:spcBef>
                <a:spcPct val="40000"/>
              </a:spcBef>
            </a:pPr>
            <a:r>
              <a:rPr lang="en-GB" altLang="en-US" sz="2000" smtClean="0"/>
              <a:t>Communication wavelengths</a:t>
            </a:r>
          </a:p>
          <a:p>
            <a:pPr marL="457200" lvl="1" indent="117475">
              <a:lnSpc>
                <a:spcPct val="90000"/>
              </a:lnSpc>
              <a:spcBef>
                <a:spcPct val="40000"/>
              </a:spcBef>
            </a:pPr>
            <a:r>
              <a:rPr lang="en-GB" altLang="en-US" sz="1800" smtClean="0"/>
              <a:t>  </a:t>
            </a:r>
            <a:r>
              <a:rPr lang="en-GB" altLang="en-US" sz="1800" smtClean="0">
                <a:solidFill>
                  <a:srgbClr val="00CC00"/>
                </a:solidFill>
              </a:rPr>
              <a:t>850 nm Multimode</a:t>
            </a:r>
          </a:p>
          <a:p>
            <a:pPr marL="457200" lvl="1" indent="117475">
              <a:lnSpc>
                <a:spcPct val="90000"/>
              </a:lnSpc>
              <a:spcBef>
                <a:spcPct val="40000"/>
              </a:spcBef>
            </a:pPr>
            <a:r>
              <a:rPr lang="en-GB" altLang="en-US" sz="1800" smtClean="0">
                <a:solidFill>
                  <a:srgbClr val="0000FF"/>
                </a:solidFill>
              </a:rPr>
              <a:t>1310 nm Singlemode</a:t>
            </a:r>
          </a:p>
          <a:p>
            <a:pPr marL="457200" lvl="1" indent="117475">
              <a:lnSpc>
                <a:spcPct val="90000"/>
              </a:lnSpc>
              <a:spcBef>
                <a:spcPct val="40000"/>
              </a:spcBef>
            </a:pPr>
            <a:r>
              <a:rPr lang="en-GB" altLang="en-US" sz="1800" smtClean="0">
                <a:solidFill>
                  <a:srgbClr val="FF0000"/>
                </a:solidFill>
              </a:rPr>
              <a:t>1550 nm DWDM &amp; CWDM</a:t>
            </a:r>
          </a:p>
          <a:p>
            <a:pPr>
              <a:lnSpc>
                <a:spcPct val="90000"/>
              </a:lnSpc>
              <a:spcBef>
                <a:spcPct val="40000"/>
              </a:spcBef>
            </a:pPr>
            <a:r>
              <a:rPr lang="en-GB" altLang="en-US" sz="2000" smtClean="0"/>
              <a:t>Specialty wavelengths</a:t>
            </a:r>
          </a:p>
          <a:p>
            <a:pPr marL="457200" lvl="1" indent="117475">
              <a:lnSpc>
                <a:spcPct val="90000"/>
              </a:lnSpc>
              <a:spcBef>
                <a:spcPct val="40000"/>
              </a:spcBef>
            </a:pPr>
            <a:r>
              <a:rPr lang="en-GB" altLang="en-US" sz="1800" smtClean="0"/>
              <a:t> 980, 1480, 1625 nm (e.g. Pump Lasers)</a:t>
            </a:r>
            <a:endParaRPr lang="en-GB" sz="1800" smtClean="0"/>
          </a:p>
        </p:txBody>
      </p:sp>
      <p:sp>
        <p:nvSpPr>
          <p:cNvPr id="18436" name="Rectangle 4"/>
          <p:cNvSpPr>
            <a:spLocks noChangeArrowheads="1"/>
          </p:cNvSpPr>
          <p:nvPr/>
        </p:nvSpPr>
        <p:spPr bwMode="auto">
          <a:xfrm>
            <a:off x="779463" y="1538288"/>
            <a:ext cx="1417637" cy="511175"/>
          </a:xfrm>
          <a:prstGeom prst="rect">
            <a:avLst/>
          </a:prstGeom>
          <a:solidFill>
            <a:srgbClr val="F3BF2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2" rIns="73025" bIns="36512" anchor="ctr"/>
          <a:lstStyle/>
          <a:p>
            <a:endParaRPr lang="en-US"/>
          </a:p>
        </p:txBody>
      </p:sp>
      <p:sp>
        <p:nvSpPr>
          <p:cNvPr id="18437" name="Rectangle 5"/>
          <p:cNvSpPr>
            <a:spLocks noChangeArrowheads="1"/>
          </p:cNvSpPr>
          <p:nvPr/>
        </p:nvSpPr>
        <p:spPr bwMode="auto">
          <a:xfrm>
            <a:off x="3322638" y="1538288"/>
            <a:ext cx="4724400" cy="511175"/>
          </a:xfrm>
          <a:prstGeom prst="rect">
            <a:avLst/>
          </a:prstGeom>
          <a:solidFill>
            <a:srgbClr val="CC66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2" rIns="73025" bIns="36512" anchor="ctr"/>
          <a:lstStyle/>
          <a:p>
            <a:endParaRPr lang="en-US"/>
          </a:p>
        </p:txBody>
      </p:sp>
      <p:sp>
        <p:nvSpPr>
          <p:cNvPr id="18438" name="Rectangle 6"/>
          <p:cNvSpPr>
            <a:spLocks noChangeArrowheads="1"/>
          </p:cNvSpPr>
          <p:nvPr/>
        </p:nvSpPr>
        <p:spPr bwMode="auto">
          <a:xfrm>
            <a:off x="1066800" y="1638300"/>
            <a:ext cx="78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GB" altLang="en-US" sz="1800" b="1"/>
              <a:t>UV</a:t>
            </a:r>
          </a:p>
        </p:txBody>
      </p:sp>
      <p:sp>
        <p:nvSpPr>
          <p:cNvPr id="18439" name="Rectangle 7"/>
          <p:cNvSpPr>
            <a:spLocks noChangeArrowheads="1"/>
          </p:cNvSpPr>
          <p:nvPr/>
        </p:nvSpPr>
        <p:spPr bwMode="auto">
          <a:xfrm>
            <a:off x="5387975" y="1625600"/>
            <a:ext cx="3746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p>
            <a:r>
              <a:rPr lang="en-GB" altLang="en-US" sz="1800" b="1"/>
              <a:t>IR</a:t>
            </a:r>
          </a:p>
        </p:txBody>
      </p:sp>
      <p:sp>
        <p:nvSpPr>
          <p:cNvPr id="18440" name="Line 8"/>
          <p:cNvSpPr>
            <a:spLocks noChangeShapeType="1"/>
          </p:cNvSpPr>
          <p:nvPr/>
        </p:nvSpPr>
        <p:spPr bwMode="auto">
          <a:xfrm>
            <a:off x="2176463" y="2076450"/>
            <a:ext cx="633412" cy="611188"/>
          </a:xfrm>
          <a:prstGeom prst="line">
            <a:avLst/>
          </a:prstGeom>
          <a:noFill/>
          <a:ln w="28575">
            <a:solidFill>
              <a:srgbClr val="9999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1" name="Line 9"/>
          <p:cNvSpPr>
            <a:spLocks noChangeShapeType="1"/>
          </p:cNvSpPr>
          <p:nvPr/>
        </p:nvSpPr>
        <p:spPr bwMode="auto">
          <a:xfrm flipV="1">
            <a:off x="2820988" y="2066925"/>
            <a:ext cx="762000" cy="620713"/>
          </a:xfrm>
          <a:prstGeom prst="line">
            <a:avLst/>
          </a:prstGeom>
          <a:noFill/>
          <a:ln w="28575">
            <a:solidFill>
              <a:srgbClr val="9999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2" name="Rectangle 10"/>
          <p:cNvSpPr>
            <a:spLocks noChangeArrowheads="1"/>
          </p:cNvSpPr>
          <p:nvPr/>
        </p:nvSpPr>
        <p:spPr bwMode="auto">
          <a:xfrm>
            <a:off x="2365375" y="2176463"/>
            <a:ext cx="10398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ts val="1100"/>
              </a:lnSpc>
              <a:spcBef>
                <a:spcPct val="5000"/>
              </a:spcBef>
            </a:pPr>
            <a:r>
              <a:rPr lang="en-GB" altLang="en-US" sz="1800" b="1"/>
              <a:t>Visible</a:t>
            </a:r>
          </a:p>
        </p:txBody>
      </p:sp>
      <p:sp>
        <p:nvSpPr>
          <p:cNvPr id="18443" name="Line 11"/>
          <p:cNvSpPr>
            <a:spLocks noChangeShapeType="1"/>
          </p:cNvSpPr>
          <p:nvPr/>
        </p:nvSpPr>
        <p:spPr bwMode="auto">
          <a:xfrm>
            <a:off x="3657600" y="2112963"/>
            <a:ext cx="0" cy="681037"/>
          </a:xfrm>
          <a:prstGeom prst="line">
            <a:avLst/>
          </a:prstGeom>
          <a:noFill/>
          <a:ln w="38100">
            <a:solidFill>
              <a:srgbClr val="999999"/>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4" name="Rectangle 12"/>
          <p:cNvSpPr>
            <a:spLocks noChangeArrowheads="1"/>
          </p:cNvSpPr>
          <p:nvPr/>
        </p:nvSpPr>
        <p:spPr bwMode="auto">
          <a:xfrm>
            <a:off x="3227388" y="2889250"/>
            <a:ext cx="10890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ts val="1100"/>
              </a:lnSpc>
              <a:spcBef>
                <a:spcPct val="5000"/>
              </a:spcBef>
            </a:pPr>
            <a:r>
              <a:rPr lang="en-GB" altLang="en-US" sz="1800" b="1">
                <a:solidFill>
                  <a:srgbClr val="00CC00"/>
                </a:solidFill>
              </a:rPr>
              <a:t>850 nm</a:t>
            </a:r>
          </a:p>
        </p:txBody>
      </p:sp>
      <p:sp>
        <p:nvSpPr>
          <p:cNvPr id="18445" name="Line 13"/>
          <p:cNvSpPr>
            <a:spLocks noChangeShapeType="1"/>
          </p:cNvSpPr>
          <p:nvPr/>
        </p:nvSpPr>
        <p:spPr bwMode="auto">
          <a:xfrm>
            <a:off x="4337050" y="2112963"/>
            <a:ext cx="0" cy="1000125"/>
          </a:xfrm>
          <a:prstGeom prst="line">
            <a:avLst/>
          </a:prstGeom>
          <a:noFill/>
          <a:ln w="38100">
            <a:solidFill>
              <a:srgbClr val="999999"/>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6" name="Rectangle 14"/>
          <p:cNvSpPr>
            <a:spLocks noChangeArrowheads="1"/>
          </p:cNvSpPr>
          <p:nvPr/>
        </p:nvSpPr>
        <p:spPr bwMode="auto">
          <a:xfrm>
            <a:off x="3906838" y="3222625"/>
            <a:ext cx="1079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ts val="1100"/>
              </a:lnSpc>
              <a:spcBef>
                <a:spcPct val="5000"/>
              </a:spcBef>
            </a:pPr>
            <a:r>
              <a:rPr lang="en-GB" altLang="en-US" sz="1800" b="1"/>
              <a:t>980 nm</a:t>
            </a:r>
          </a:p>
        </p:txBody>
      </p:sp>
      <p:sp>
        <p:nvSpPr>
          <p:cNvPr id="18447" name="Line 15"/>
          <p:cNvSpPr>
            <a:spLocks noChangeShapeType="1"/>
          </p:cNvSpPr>
          <p:nvPr/>
        </p:nvSpPr>
        <p:spPr bwMode="auto">
          <a:xfrm flipH="1">
            <a:off x="5164138" y="2112963"/>
            <a:ext cx="4762" cy="1233487"/>
          </a:xfrm>
          <a:prstGeom prst="line">
            <a:avLst/>
          </a:prstGeom>
          <a:noFill/>
          <a:ln w="38100">
            <a:solidFill>
              <a:srgbClr val="999999"/>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48" name="Rectangle 16"/>
          <p:cNvSpPr>
            <a:spLocks noChangeArrowheads="1"/>
          </p:cNvSpPr>
          <p:nvPr/>
        </p:nvSpPr>
        <p:spPr bwMode="auto">
          <a:xfrm>
            <a:off x="4641850" y="3449638"/>
            <a:ext cx="13033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ts val="1100"/>
              </a:lnSpc>
              <a:spcBef>
                <a:spcPct val="5000"/>
              </a:spcBef>
            </a:pPr>
            <a:r>
              <a:rPr lang="en-GB" altLang="en-US" sz="1800" b="1">
                <a:solidFill>
                  <a:srgbClr val="0000FF"/>
                </a:solidFill>
              </a:rPr>
              <a:t>1,310 nm</a:t>
            </a:r>
          </a:p>
        </p:txBody>
      </p:sp>
      <p:sp>
        <p:nvSpPr>
          <p:cNvPr id="18449" name="Line 17"/>
          <p:cNvSpPr>
            <a:spLocks noChangeShapeType="1"/>
          </p:cNvSpPr>
          <p:nvPr/>
        </p:nvSpPr>
        <p:spPr bwMode="auto">
          <a:xfrm>
            <a:off x="5905500" y="2112963"/>
            <a:ext cx="0" cy="1576387"/>
          </a:xfrm>
          <a:prstGeom prst="line">
            <a:avLst/>
          </a:prstGeom>
          <a:noFill/>
          <a:ln w="38100">
            <a:solidFill>
              <a:srgbClr val="999999"/>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50" name="Rectangle 18"/>
          <p:cNvSpPr>
            <a:spLocks noChangeArrowheads="1"/>
          </p:cNvSpPr>
          <p:nvPr/>
        </p:nvSpPr>
        <p:spPr bwMode="auto">
          <a:xfrm>
            <a:off x="5416550" y="3838575"/>
            <a:ext cx="1247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ts val="1100"/>
              </a:lnSpc>
              <a:spcBef>
                <a:spcPct val="5000"/>
              </a:spcBef>
            </a:pPr>
            <a:r>
              <a:rPr lang="en-GB" altLang="en-US" sz="1800" b="1"/>
              <a:t>1,480 nm</a:t>
            </a:r>
          </a:p>
        </p:txBody>
      </p:sp>
      <p:sp>
        <p:nvSpPr>
          <p:cNvPr id="18451" name="Line 19"/>
          <p:cNvSpPr>
            <a:spLocks noChangeShapeType="1"/>
          </p:cNvSpPr>
          <p:nvPr/>
        </p:nvSpPr>
        <p:spPr bwMode="auto">
          <a:xfrm flipH="1">
            <a:off x="6788150" y="2112963"/>
            <a:ext cx="7938" cy="1916112"/>
          </a:xfrm>
          <a:prstGeom prst="line">
            <a:avLst/>
          </a:prstGeom>
          <a:noFill/>
          <a:ln w="38100">
            <a:solidFill>
              <a:srgbClr val="999999"/>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52" name="Line 20"/>
          <p:cNvSpPr>
            <a:spLocks noChangeShapeType="1"/>
          </p:cNvSpPr>
          <p:nvPr/>
        </p:nvSpPr>
        <p:spPr bwMode="auto">
          <a:xfrm flipH="1">
            <a:off x="7773988" y="2112963"/>
            <a:ext cx="4762" cy="2205037"/>
          </a:xfrm>
          <a:prstGeom prst="line">
            <a:avLst/>
          </a:prstGeom>
          <a:noFill/>
          <a:ln w="38100">
            <a:solidFill>
              <a:srgbClr val="999999"/>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53" name="Rectangle 21"/>
          <p:cNvSpPr>
            <a:spLocks noChangeArrowheads="1"/>
          </p:cNvSpPr>
          <p:nvPr/>
        </p:nvSpPr>
        <p:spPr bwMode="auto">
          <a:xfrm>
            <a:off x="6286500" y="4070350"/>
            <a:ext cx="1247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ts val="1100"/>
              </a:lnSpc>
              <a:spcBef>
                <a:spcPct val="5000"/>
              </a:spcBef>
            </a:pPr>
            <a:r>
              <a:rPr lang="en-GB" altLang="en-US" sz="1800" b="1">
                <a:solidFill>
                  <a:srgbClr val="FF0000"/>
                </a:solidFill>
              </a:rPr>
              <a:t>1,550 nm</a:t>
            </a:r>
          </a:p>
        </p:txBody>
      </p:sp>
      <p:sp>
        <p:nvSpPr>
          <p:cNvPr id="18454" name="Rectangle 22"/>
          <p:cNvSpPr>
            <a:spLocks noChangeArrowheads="1"/>
          </p:cNvSpPr>
          <p:nvPr/>
        </p:nvSpPr>
        <p:spPr bwMode="auto">
          <a:xfrm>
            <a:off x="7232650" y="4560888"/>
            <a:ext cx="1247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nSpc>
                <a:spcPts val="1100"/>
              </a:lnSpc>
              <a:spcBef>
                <a:spcPct val="5000"/>
              </a:spcBef>
            </a:pPr>
            <a:r>
              <a:rPr lang="en-GB" altLang="en-US" sz="1800" b="1"/>
              <a:t>1,625 nm</a:t>
            </a:r>
          </a:p>
        </p:txBody>
      </p:sp>
      <p:sp>
        <p:nvSpPr>
          <p:cNvPr id="18455" name="Rectangle 23"/>
          <p:cNvSpPr>
            <a:spLocks noChangeArrowheads="1"/>
          </p:cNvSpPr>
          <p:nvPr/>
        </p:nvSpPr>
        <p:spPr bwMode="auto">
          <a:xfrm>
            <a:off x="2166938" y="1538288"/>
            <a:ext cx="1422400" cy="511175"/>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456" name="Text Box 24"/>
          <p:cNvSpPr txBox="1">
            <a:spLocks noChangeArrowheads="1"/>
          </p:cNvSpPr>
          <p:nvPr/>
        </p:nvSpPr>
        <p:spPr bwMode="auto">
          <a:xfrm>
            <a:off x="8070850" y="1841500"/>
            <a:ext cx="3127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GB" altLang="en-US" b="1">
                <a:latin typeface="Symbol" pitchFamily="18" charset="2"/>
                <a:ea typeface="MS PGothic" pitchFamily="34" charset="-128"/>
              </a:rPr>
              <a:t>l</a:t>
            </a:r>
            <a:endParaRPr lang="en-GB" altLang="en-US">
              <a:ea typeface="MS PGothic" pitchFamily="34" charset="-128"/>
            </a:endParaRPr>
          </a:p>
        </p:txBody>
      </p:sp>
      <p:sp>
        <p:nvSpPr>
          <p:cNvPr id="18457" name="Text Box 25"/>
          <p:cNvSpPr txBox="1">
            <a:spLocks noChangeArrowheads="1"/>
          </p:cNvSpPr>
          <p:nvPr/>
        </p:nvSpPr>
        <p:spPr bwMode="auto">
          <a:xfrm>
            <a:off x="6173788" y="1736725"/>
            <a:ext cx="14541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GB" altLang="en-US" sz="1800" b="1">
                <a:ea typeface="MS PGothic" pitchFamily="34" charset="-128"/>
              </a:rPr>
              <a:t>125 GHz/nm</a:t>
            </a:r>
          </a:p>
        </p:txBody>
      </p:sp>
      <p:grpSp>
        <p:nvGrpSpPr>
          <p:cNvPr id="18458" name="Group 26"/>
          <p:cNvGrpSpPr>
            <a:grpSpLocks/>
          </p:cNvGrpSpPr>
          <p:nvPr/>
        </p:nvGrpSpPr>
        <p:grpSpPr bwMode="auto">
          <a:xfrm>
            <a:off x="4508500" y="4924425"/>
            <a:ext cx="4492625" cy="1393825"/>
            <a:chOff x="3050" y="3188"/>
            <a:chExt cx="2290" cy="878"/>
          </a:xfrm>
        </p:grpSpPr>
        <p:sp>
          <p:nvSpPr>
            <p:cNvPr id="18462" name="Rectangle 27"/>
            <p:cNvSpPr>
              <a:spLocks noChangeArrowheads="1"/>
            </p:cNvSpPr>
            <p:nvPr/>
          </p:nvSpPr>
          <p:spPr bwMode="auto">
            <a:xfrm>
              <a:off x="3050" y="3457"/>
              <a:ext cx="229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GB" altLang="en-US" sz="2000" b="1">
                  <a:solidFill>
                    <a:srgbClr val="336599"/>
                  </a:solidFill>
                </a:rPr>
                <a:t>Wavelength:</a:t>
              </a:r>
              <a:r>
                <a:rPr lang="en-GB" altLang="en-US" b="1">
                  <a:solidFill>
                    <a:srgbClr val="336599"/>
                  </a:solidFill>
                </a:rPr>
                <a:t> </a:t>
              </a:r>
              <a:r>
                <a:rPr lang="en-GB" altLang="en-US" sz="3200" b="1">
                  <a:solidFill>
                    <a:srgbClr val="336599"/>
                  </a:solidFill>
                  <a:latin typeface="Symbol" pitchFamily="18" charset="2"/>
                </a:rPr>
                <a:t>l </a:t>
              </a:r>
              <a:r>
                <a:rPr lang="en-GB" altLang="en-US" sz="2000" b="1">
                  <a:solidFill>
                    <a:srgbClr val="336599"/>
                  </a:solidFill>
                </a:rPr>
                <a:t>(nanometres)</a:t>
              </a:r>
            </a:p>
          </p:txBody>
        </p:sp>
        <p:sp>
          <p:nvSpPr>
            <p:cNvPr id="18463" name="Rectangle 28"/>
            <p:cNvSpPr>
              <a:spLocks noChangeArrowheads="1"/>
            </p:cNvSpPr>
            <p:nvPr/>
          </p:nvSpPr>
          <p:spPr bwMode="auto">
            <a:xfrm>
              <a:off x="3369" y="3701"/>
              <a:ext cx="165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altLang="en-US" sz="2000" b="1">
                  <a:solidFill>
                    <a:srgbClr val="336599"/>
                  </a:solidFill>
                </a:rPr>
                <a:t>Frequency:</a:t>
              </a:r>
              <a:r>
                <a:rPr lang="en-GB" altLang="en-US" b="1">
                  <a:solidFill>
                    <a:srgbClr val="336599"/>
                  </a:solidFill>
                </a:rPr>
                <a:t> </a:t>
              </a:r>
              <a:r>
                <a:rPr lang="en-GB" altLang="en-US" sz="3200" b="1">
                  <a:solidFill>
                    <a:srgbClr val="336599"/>
                  </a:solidFill>
                  <a:latin typeface="Symbol" pitchFamily="18" charset="2"/>
                </a:rPr>
                <a:t>¦</a:t>
              </a:r>
              <a:r>
                <a:rPr lang="en-GB" altLang="en-US" sz="2800">
                  <a:solidFill>
                    <a:srgbClr val="336599"/>
                  </a:solidFill>
                  <a:latin typeface="Symbol" pitchFamily="18" charset="2"/>
                </a:rPr>
                <a:t> </a:t>
              </a:r>
              <a:r>
                <a:rPr lang="en-GB" altLang="en-US" sz="2000" b="1">
                  <a:solidFill>
                    <a:srgbClr val="336599"/>
                  </a:solidFill>
                </a:rPr>
                <a:t>(Terahertz)</a:t>
              </a:r>
            </a:p>
          </p:txBody>
        </p:sp>
        <p:sp>
          <p:nvSpPr>
            <p:cNvPr id="18464" name="Text Box 29"/>
            <p:cNvSpPr txBox="1">
              <a:spLocks noChangeArrowheads="1"/>
            </p:cNvSpPr>
            <p:nvPr/>
          </p:nvSpPr>
          <p:spPr bwMode="auto">
            <a:xfrm>
              <a:off x="3897" y="3188"/>
              <a:ext cx="6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GB" altLang="en-US" b="1">
                  <a:solidFill>
                    <a:srgbClr val="336599"/>
                  </a:solidFill>
                  <a:ea typeface="MS PGothic" pitchFamily="34" charset="-128"/>
                </a:rPr>
                <a:t> c</a:t>
              </a:r>
              <a:r>
                <a:rPr lang="en-GB" altLang="en-US" sz="2800" b="1">
                  <a:solidFill>
                    <a:srgbClr val="336599"/>
                  </a:solidFill>
                  <a:ea typeface="MS PGothic" pitchFamily="34" charset="-128"/>
                </a:rPr>
                <a:t> </a:t>
              </a:r>
              <a:r>
                <a:rPr lang="en-GB" altLang="en-US" b="1">
                  <a:solidFill>
                    <a:srgbClr val="336599"/>
                  </a:solidFill>
                  <a:ea typeface="MS PGothic" pitchFamily="34" charset="-128"/>
                </a:rPr>
                <a:t>=</a:t>
              </a:r>
              <a:r>
                <a:rPr lang="en-GB" altLang="en-US" sz="2800" b="1">
                  <a:solidFill>
                    <a:srgbClr val="336599"/>
                  </a:solidFill>
                  <a:latin typeface="Symbol" pitchFamily="18" charset="2"/>
                  <a:ea typeface="MS PGothic" pitchFamily="34" charset="-128"/>
                </a:rPr>
                <a:t>¦ l</a:t>
              </a:r>
              <a:endParaRPr lang="en-GB" altLang="en-US" sz="3200" b="1">
                <a:solidFill>
                  <a:srgbClr val="336599"/>
                </a:solidFill>
                <a:latin typeface="Symbol" pitchFamily="18" charset="2"/>
                <a:ea typeface="MS PGothic" pitchFamily="34" charset="-128"/>
              </a:endParaRPr>
            </a:p>
          </p:txBody>
        </p:sp>
        <p:sp>
          <p:nvSpPr>
            <p:cNvPr id="18465" name="Rectangle 30"/>
            <p:cNvSpPr>
              <a:spLocks noChangeArrowheads="1"/>
            </p:cNvSpPr>
            <p:nvPr/>
          </p:nvSpPr>
          <p:spPr bwMode="auto">
            <a:xfrm>
              <a:off x="3097" y="3203"/>
              <a:ext cx="2197" cy="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p>
              <a:endParaRPr lang="en-US"/>
            </a:p>
          </p:txBody>
        </p:sp>
      </p:grpSp>
      <p:sp>
        <p:nvSpPr>
          <p:cNvPr id="18459" name="Freeform 31"/>
          <p:cNvSpPr>
            <a:spLocks/>
          </p:cNvSpPr>
          <p:nvPr/>
        </p:nvSpPr>
        <p:spPr bwMode="auto">
          <a:xfrm>
            <a:off x="2895600" y="3192463"/>
            <a:ext cx="1208088" cy="1843087"/>
          </a:xfrm>
          <a:custGeom>
            <a:avLst/>
            <a:gdLst>
              <a:gd name="T0" fmla="*/ 0 w 761"/>
              <a:gd name="T1" fmla="*/ 2147483647 h 1161"/>
              <a:gd name="T2" fmla="*/ 2147483647 w 761"/>
              <a:gd name="T3" fmla="*/ 2147483647 h 1161"/>
              <a:gd name="T4" fmla="*/ 2147483647 w 761"/>
              <a:gd name="T5" fmla="*/ 0 h 1161"/>
              <a:gd name="T6" fmla="*/ 0 60000 65536"/>
              <a:gd name="T7" fmla="*/ 0 60000 65536"/>
              <a:gd name="T8" fmla="*/ 0 60000 65536"/>
              <a:gd name="T9" fmla="*/ 0 w 761"/>
              <a:gd name="T10" fmla="*/ 0 h 1161"/>
              <a:gd name="T11" fmla="*/ 761 w 761"/>
              <a:gd name="T12" fmla="*/ 1161 h 1161"/>
            </a:gdLst>
            <a:ahLst/>
            <a:cxnLst>
              <a:cxn ang="T6">
                <a:pos x="T0" y="T1"/>
              </a:cxn>
              <a:cxn ang="T7">
                <a:pos x="T2" y="T3"/>
              </a:cxn>
              <a:cxn ang="T8">
                <a:pos x="T4" y="T5"/>
              </a:cxn>
            </a:cxnLst>
            <a:rect l="T9" t="T10" r="T11" b="T12"/>
            <a:pathLst>
              <a:path w="761" h="1161">
                <a:moveTo>
                  <a:pt x="0" y="986"/>
                </a:moveTo>
                <a:cubicBezTo>
                  <a:pt x="291" y="1073"/>
                  <a:pt x="583" y="1161"/>
                  <a:pt x="672" y="997"/>
                </a:cubicBezTo>
                <a:cubicBezTo>
                  <a:pt x="761" y="833"/>
                  <a:pt x="647" y="416"/>
                  <a:pt x="533" y="0"/>
                </a:cubicBezTo>
              </a:path>
            </a:pathLst>
          </a:custGeom>
          <a:noFill/>
          <a:ln w="9525">
            <a:solidFill>
              <a:srgbClr val="00CC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8460" name="Freeform 32"/>
          <p:cNvSpPr>
            <a:spLocks/>
          </p:cNvSpPr>
          <p:nvPr/>
        </p:nvSpPr>
        <p:spPr bwMode="auto">
          <a:xfrm>
            <a:off x="3141663" y="3741738"/>
            <a:ext cx="1963737" cy="1412875"/>
          </a:xfrm>
          <a:custGeom>
            <a:avLst/>
            <a:gdLst>
              <a:gd name="T0" fmla="*/ 0 w 1237"/>
              <a:gd name="T1" fmla="*/ 2147483647 h 890"/>
              <a:gd name="T2" fmla="*/ 2147483647 w 1237"/>
              <a:gd name="T3" fmla="*/ 2147483647 h 890"/>
              <a:gd name="T4" fmla="*/ 2147483647 w 1237"/>
              <a:gd name="T5" fmla="*/ 0 h 890"/>
              <a:gd name="T6" fmla="*/ 0 60000 65536"/>
              <a:gd name="T7" fmla="*/ 0 60000 65536"/>
              <a:gd name="T8" fmla="*/ 0 60000 65536"/>
              <a:gd name="T9" fmla="*/ 0 w 1237"/>
              <a:gd name="T10" fmla="*/ 0 h 890"/>
              <a:gd name="T11" fmla="*/ 1237 w 1237"/>
              <a:gd name="T12" fmla="*/ 890 h 890"/>
            </a:gdLst>
            <a:ahLst/>
            <a:cxnLst>
              <a:cxn ang="T6">
                <a:pos x="T0" y="T1"/>
              </a:cxn>
              <a:cxn ang="T7">
                <a:pos x="T2" y="T3"/>
              </a:cxn>
              <a:cxn ang="T8">
                <a:pos x="T4" y="T5"/>
              </a:cxn>
            </a:cxnLst>
            <a:rect l="T9" t="T10" r="T11" b="T12"/>
            <a:pathLst>
              <a:path w="1237" h="890">
                <a:moveTo>
                  <a:pt x="0" y="886"/>
                </a:moveTo>
                <a:cubicBezTo>
                  <a:pt x="374" y="888"/>
                  <a:pt x="748" y="890"/>
                  <a:pt x="954" y="742"/>
                </a:cubicBezTo>
                <a:cubicBezTo>
                  <a:pt x="1160" y="594"/>
                  <a:pt x="1198" y="297"/>
                  <a:pt x="1237" y="0"/>
                </a:cubicBezTo>
              </a:path>
            </a:pathLst>
          </a:custGeom>
          <a:noFill/>
          <a:ln w="9525">
            <a:solidFill>
              <a:srgbClr val="0000FF"/>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8461" name="Freeform 33"/>
          <p:cNvSpPr>
            <a:spLocks/>
          </p:cNvSpPr>
          <p:nvPr/>
        </p:nvSpPr>
        <p:spPr bwMode="auto">
          <a:xfrm>
            <a:off x="3700463" y="4335463"/>
            <a:ext cx="3073400" cy="1125537"/>
          </a:xfrm>
          <a:custGeom>
            <a:avLst/>
            <a:gdLst>
              <a:gd name="T0" fmla="*/ 0 w 1936"/>
              <a:gd name="T1" fmla="*/ 2147483647 h 709"/>
              <a:gd name="T2" fmla="*/ 2147483647 w 1936"/>
              <a:gd name="T3" fmla="*/ 2147483647 h 709"/>
              <a:gd name="T4" fmla="*/ 2147483647 w 1936"/>
              <a:gd name="T5" fmla="*/ 0 h 709"/>
              <a:gd name="T6" fmla="*/ 0 60000 65536"/>
              <a:gd name="T7" fmla="*/ 0 60000 65536"/>
              <a:gd name="T8" fmla="*/ 0 60000 65536"/>
              <a:gd name="T9" fmla="*/ 0 w 1936"/>
              <a:gd name="T10" fmla="*/ 0 h 709"/>
              <a:gd name="T11" fmla="*/ 1936 w 1936"/>
              <a:gd name="T12" fmla="*/ 709 h 709"/>
            </a:gdLst>
            <a:ahLst/>
            <a:cxnLst>
              <a:cxn ang="T6">
                <a:pos x="T0" y="T1"/>
              </a:cxn>
              <a:cxn ang="T7">
                <a:pos x="T2" y="T3"/>
              </a:cxn>
              <a:cxn ang="T8">
                <a:pos x="T4" y="T5"/>
              </a:cxn>
            </a:cxnLst>
            <a:rect l="T9" t="T10" r="T11" b="T12"/>
            <a:pathLst>
              <a:path w="1936" h="709">
                <a:moveTo>
                  <a:pt x="0" y="709"/>
                </a:moveTo>
                <a:cubicBezTo>
                  <a:pt x="609" y="597"/>
                  <a:pt x="1218" y="486"/>
                  <a:pt x="1541" y="368"/>
                </a:cubicBezTo>
                <a:cubicBezTo>
                  <a:pt x="1864" y="250"/>
                  <a:pt x="1900" y="125"/>
                  <a:pt x="1936" y="0"/>
                </a:cubicBezTo>
              </a:path>
            </a:pathLst>
          </a:custGeom>
          <a:noFill/>
          <a:ln w="9525">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Tree>
    <p:extLst>
      <p:ext uri="{BB962C8B-B14F-4D97-AF65-F5344CB8AC3E}">
        <p14:creationId xmlns:p14="http://schemas.microsoft.com/office/powerpoint/2010/main" val="319015557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title"/>
          </p:nvPr>
        </p:nvSpPr>
        <p:spPr>
          <a:xfrm>
            <a:off x="304800" y="228600"/>
            <a:ext cx="8145463" cy="609600"/>
          </a:xfrm>
        </p:spPr>
        <p:txBody>
          <a:bodyPr/>
          <a:lstStyle/>
          <a:p>
            <a:pPr eaLnBrk="1" hangingPunct="1"/>
            <a:r>
              <a:rPr lang="en-US" smtClean="0">
                <a:solidFill>
                  <a:srgbClr val="009999"/>
                </a:solidFill>
                <a:ea typeface="MS PGothic" pitchFamily="34" charset="-128"/>
              </a:rPr>
              <a:t>Wavelength and Frequency</a:t>
            </a:r>
          </a:p>
        </p:txBody>
      </p:sp>
      <p:sp>
        <p:nvSpPr>
          <p:cNvPr id="4" name="Rectangle 9"/>
          <p:cNvSpPr txBox="1">
            <a:spLocks noChangeArrowheads="1"/>
          </p:cNvSpPr>
          <p:nvPr>
            <p:custDataLst>
              <p:tags r:id="rId1"/>
            </p:custDataLst>
          </p:nvPr>
        </p:nvSpPr>
        <p:spPr>
          <a:xfrm>
            <a:off x="381000" y="1209675"/>
            <a:ext cx="8389938" cy="3571875"/>
          </a:xfrm>
          <a:prstGeom prst="rect">
            <a:avLst/>
          </a:prstGeom>
          <a:noFill/>
        </p:spPr>
        <p:txBody>
          <a:bodyPr/>
          <a:lstStyle/>
          <a:p>
            <a:pPr marL="228600" indent="-228600" fontAlgn="auto">
              <a:lnSpc>
                <a:spcPct val="95000"/>
              </a:lnSpc>
              <a:spcBef>
                <a:spcPts val="1440"/>
              </a:spcBef>
              <a:spcAft>
                <a:spcPts val="0"/>
              </a:spcAft>
              <a:buClr>
                <a:srgbClr val="009999"/>
              </a:buClr>
              <a:buSzPct val="90000"/>
              <a:buFont typeface="Arial" pitchFamily="34" charset="0"/>
              <a:buChar char="•"/>
              <a:defRPr/>
            </a:pPr>
            <a:r>
              <a:rPr lang="en-US" sz="2000" dirty="0">
                <a:solidFill>
                  <a:srgbClr val="546568"/>
                </a:solidFill>
                <a:latin typeface="+mj-lt"/>
                <a:ea typeface="ＭＳ Ｐゴシック" pitchFamily="50" charset="-128"/>
              </a:rPr>
              <a:t>Wavelength (</a:t>
            </a:r>
            <a:r>
              <a:rPr lang="en-US" sz="2000" dirty="0">
                <a:solidFill>
                  <a:srgbClr val="546568"/>
                </a:solidFill>
                <a:latin typeface="+mj-lt"/>
                <a:ea typeface="ＭＳ Ｐゴシック" pitchFamily="50" charset="-128"/>
                <a:sym typeface="Symbol" pitchFamily="18" charset="2"/>
              </a:rPr>
              <a:t>Lambda ) of light</a:t>
            </a:r>
            <a:r>
              <a:rPr lang="en-US" sz="2000" dirty="0">
                <a:solidFill>
                  <a:srgbClr val="546568"/>
                </a:solidFill>
                <a:latin typeface="+mj-lt"/>
                <a:ea typeface="ＭＳ Ｐゴシック" pitchFamily="50" charset="-128"/>
              </a:rPr>
              <a:t>: in optical communications normally measured in nanometers, 10</a:t>
            </a:r>
            <a:r>
              <a:rPr lang="en-US" sz="2000" baseline="30000" dirty="0">
                <a:solidFill>
                  <a:srgbClr val="546568"/>
                </a:solidFill>
                <a:latin typeface="+mj-lt"/>
                <a:ea typeface="ＭＳ Ｐゴシック" pitchFamily="50" charset="-128"/>
              </a:rPr>
              <a:t>–</a:t>
            </a:r>
            <a:r>
              <a:rPr lang="en-US" sz="2000" baseline="30000" dirty="0" err="1">
                <a:solidFill>
                  <a:srgbClr val="546568"/>
                </a:solidFill>
                <a:latin typeface="+mj-lt"/>
                <a:ea typeface="ＭＳ Ｐゴシック" pitchFamily="50" charset="-128"/>
              </a:rPr>
              <a:t>9</a:t>
            </a:r>
            <a:r>
              <a:rPr lang="en-US" sz="2000" dirty="0" err="1">
                <a:solidFill>
                  <a:srgbClr val="546568"/>
                </a:solidFill>
                <a:latin typeface="+mj-lt"/>
                <a:ea typeface="ＭＳ Ｐゴシック" pitchFamily="50" charset="-128"/>
              </a:rPr>
              <a:t>m</a:t>
            </a:r>
            <a:r>
              <a:rPr lang="en-US" sz="2000" dirty="0">
                <a:solidFill>
                  <a:srgbClr val="546568"/>
                </a:solidFill>
                <a:latin typeface="+mj-lt"/>
                <a:ea typeface="ＭＳ Ｐゴシック" pitchFamily="50" charset="-128"/>
              </a:rPr>
              <a:t> (nm)</a:t>
            </a:r>
          </a:p>
          <a:p>
            <a:pPr marL="228600" indent="-228600" fontAlgn="auto">
              <a:lnSpc>
                <a:spcPct val="95000"/>
              </a:lnSpc>
              <a:spcBef>
                <a:spcPts val="1440"/>
              </a:spcBef>
              <a:spcAft>
                <a:spcPts val="0"/>
              </a:spcAft>
              <a:buClr>
                <a:srgbClr val="009999"/>
              </a:buClr>
              <a:buSzPct val="90000"/>
              <a:buFont typeface="Arial" pitchFamily="34" charset="0"/>
              <a:buChar char="•"/>
              <a:defRPr/>
            </a:pPr>
            <a:r>
              <a:rPr lang="en-US" sz="2000" dirty="0">
                <a:solidFill>
                  <a:srgbClr val="546568"/>
                </a:solidFill>
                <a:latin typeface="+mj-lt"/>
                <a:ea typeface="ＭＳ Ｐゴシック" pitchFamily="50" charset="-128"/>
              </a:rPr>
              <a:t>Frequency (</a:t>
            </a:r>
            <a:r>
              <a:rPr lang="en-US" sz="2000" dirty="0">
                <a:solidFill>
                  <a:srgbClr val="546568"/>
                </a:solidFill>
                <a:latin typeface="+mj-lt"/>
                <a:ea typeface="ＭＳ Ｐゴシック" pitchFamily="50" charset="-128"/>
                <a:sym typeface="Symbol" pitchFamily="18" charset="2"/>
              </a:rPr>
              <a:t></a:t>
            </a:r>
            <a:r>
              <a:rPr lang="en-US" sz="2000" dirty="0">
                <a:solidFill>
                  <a:srgbClr val="546568"/>
                </a:solidFill>
                <a:latin typeface="+mj-lt"/>
                <a:ea typeface="ＭＳ Ｐゴシック" pitchFamily="50" charset="-128"/>
              </a:rPr>
              <a:t>) in Hertz (Hz): n</a:t>
            </a:r>
            <a:r>
              <a:rPr lang="en-GB" sz="2000" dirty="0" err="1">
                <a:solidFill>
                  <a:srgbClr val="546568"/>
                </a:solidFill>
                <a:latin typeface="+mj-lt"/>
                <a:ea typeface="ＭＳ Ｐゴシック" pitchFamily="50" charset="-128"/>
              </a:rPr>
              <a:t>ormally</a:t>
            </a:r>
            <a:r>
              <a:rPr lang="en-GB" sz="2000" dirty="0">
                <a:solidFill>
                  <a:srgbClr val="546568"/>
                </a:solidFill>
                <a:latin typeface="+mj-lt"/>
                <a:ea typeface="ＭＳ Ｐゴシック" pitchFamily="50" charset="-128"/>
              </a:rPr>
              <a:t> expressed in </a:t>
            </a:r>
            <a:r>
              <a:rPr lang="en-GB" sz="2000" dirty="0" err="1">
                <a:solidFill>
                  <a:srgbClr val="546568"/>
                </a:solidFill>
                <a:latin typeface="+mj-lt"/>
                <a:ea typeface="ＭＳ Ｐゴシック" pitchFamily="50" charset="-128"/>
              </a:rPr>
              <a:t>TeraHertz</a:t>
            </a:r>
            <a:r>
              <a:rPr lang="en-GB" sz="2000" dirty="0">
                <a:solidFill>
                  <a:srgbClr val="546568"/>
                </a:solidFill>
                <a:latin typeface="+mj-lt"/>
                <a:ea typeface="ＭＳ Ｐゴシック" pitchFamily="50" charset="-128"/>
              </a:rPr>
              <a:t> (THz), 10</a:t>
            </a:r>
            <a:r>
              <a:rPr lang="en-GB" sz="2000" baseline="30000" dirty="0">
                <a:solidFill>
                  <a:srgbClr val="546568"/>
                </a:solidFill>
                <a:latin typeface="+mj-lt"/>
                <a:ea typeface="ＭＳ Ｐゴシック" pitchFamily="50" charset="-128"/>
              </a:rPr>
              <a:t>12</a:t>
            </a:r>
            <a:r>
              <a:rPr lang="en-GB" sz="2000" dirty="0">
                <a:solidFill>
                  <a:srgbClr val="546568"/>
                </a:solidFill>
                <a:latin typeface="+mj-lt"/>
                <a:ea typeface="ＭＳ Ｐゴシック" pitchFamily="50" charset="-128"/>
              </a:rPr>
              <a:t> Hz</a:t>
            </a:r>
          </a:p>
          <a:p>
            <a:pPr marL="228600" indent="-228600" fontAlgn="auto">
              <a:lnSpc>
                <a:spcPct val="95000"/>
              </a:lnSpc>
              <a:spcBef>
                <a:spcPts val="1440"/>
              </a:spcBef>
              <a:spcAft>
                <a:spcPts val="0"/>
              </a:spcAft>
              <a:buClr>
                <a:srgbClr val="009999"/>
              </a:buClr>
              <a:buSzPct val="90000"/>
              <a:buFont typeface="Arial" pitchFamily="34" charset="0"/>
              <a:buChar char="•"/>
              <a:defRPr/>
            </a:pPr>
            <a:r>
              <a:rPr lang="en-GB" sz="2000" dirty="0">
                <a:solidFill>
                  <a:srgbClr val="546568"/>
                </a:solidFill>
                <a:latin typeface="+mj-lt"/>
                <a:ea typeface="ＭＳ Ｐゴシック" pitchFamily="50" charset="-128"/>
              </a:rPr>
              <a:t>Converting between wavelength and frequency:</a:t>
            </a:r>
          </a:p>
        </p:txBody>
      </p:sp>
      <p:grpSp>
        <p:nvGrpSpPr>
          <p:cNvPr id="19460" name="Group 6"/>
          <p:cNvGrpSpPr>
            <a:grpSpLocks/>
          </p:cNvGrpSpPr>
          <p:nvPr/>
        </p:nvGrpSpPr>
        <p:grpSpPr bwMode="auto">
          <a:xfrm>
            <a:off x="609600" y="3389313"/>
            <a:ext cx="8001000" cy="1981200"/>
            <a:chOff x="609600" y="4267200"/>
            <a:chExt cx="8001000" cy="1981200"/>
          </a:xfrm>
        </p:grpSpPr>
        <p:sp>
          <p:nvSpPr>
            <p:cNvPr id="19462" name="Rectangle 14"/>
            <p:cNvSpPr>
              <a:spLocks noChangeArrowheads="1"/>
            </p:cNvSpPr>
            <p:nvPr/>
          </p:nvSpPr>
          <p:spPr bwMode="auto">
            <a:xfrm>
              <a:off x="609600" y="4267200"/>
              <a:ext cx="8001000" cy="1981200"/>
            </a:xfrm>
            <a:prstGeom prst="rect">
              <a:avLst/>
            </a:prstGeom>
            <a:solidFill>
              <a:srgbClr val="009999"/>
            </a:solidFill>
            <a:ln w="9525">
              <a:solidFill>
                <a:schemeClr val="tx1"/>
              </a:solidFill>
              <a:miter lim="800000"/>
              <a:headEnd/>
              <a:tailEnd/>
            </a:ln>
          </p:spPr>
          <p:txBody>
            <a:bodyPr wrap="none" anchor="ctr"/>
            <a:lstStyle/>
            <a:p>
              <a:endParaRPr lang="en-GB"/>
            </a:p>
          </p:txBody>
        </p:sp>
        <p:sp>
          <p:nvSpPr>
            <p:cNvPr id="19463" name="Rectangle 10"/>
            <p:cNvSpPr>
              <a:spLocks noChangeArrowheads="1"/>
            </p:cNvSpPr>
            <p:nvPr/>
          </p:nvSpPr>
          <p:spPr bwMode="auto">
            <a:xfrm>
              <a:off x="914400" y="4572000"/>
              <a:ext cx="71707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2124" tIns="41061" rIns="82124" bIns="41061">
              <a:spAutoFit/>
            </a:bodyPr>
            <a:lstStyle/>
            <a:p>
              <a:pPr defTabSz="814388">
                <a:spcBef>
                  <a:spcPct val="40000"/>
                </a:spcBef>
                <a:buClr>
                  <a:schemeClr val="accent1"/>
                </a:buClr>
                <a:buSzPct val="100000"/>
                <a:buFont typeface="Arial" pitchFamily="34" charset="0"/>
                <a:buNone/>
              </a:pPr>
              <a:r>
                <a:rPr lang="en-US">
                  <a:solidFill>
                    <a:schemeClr val="bg1"/>
                  </a:solidFill>
                  <a:sym typeface="Symbol" pitchFamily="18" charset="2"/>
                </a:rPr>
                <a:t>Wavelength x frequency </a:t>
              </a:r>
              <a:r>
                <a:rPr lang="en-US">
                  <a:solidFill>
                    <a:schemeClr val="bg1"/>
                  </a:solidFill>
                </a:rPr>
                <a:t>=</a:t>
              </a:r>
              <a:r>
                <a:rPr lang="en-US">
                  <a:solidFill>
                    <a:schemeClr val="bg1"/>
                  </a:solidFill>
                  <a:sym typeface="Symbol" pitchFamily="18" charset="2"/>
                </a:rPr>
                <a:t> </a:t>
              </a:r>
              <a:r>
                <a:rPr lang="en-US">
                  <a:solidFill>
                    <a:schemeClr val="bg1"/>
                  </a:solidFill>
                </a:rPr>
                <a:t>speed of light </a:t>
              </a:r>
              <a:r>
                <a:rPr lang="en-US">
                  <a:solidFill>
                    <a:schemeClr val="bg1"/>
                  </a:solidFill>
                  <a:sym typeface="Symbol" pitchFamily="18" charset="2"/>
                </a:rPr>
                <a:t>  </a:t>
              </a:r>
              <a:r>
                <a:rPr lang="en-US" sz="1400">
                  <a:solidFill>
                    <a:schemeClr val="bg1"/>
                  </a:solidFill>
                  <a:sym typeface="Symbol" pitchFamily="18" charset="2"/>
                </a:rPr>
                <a:t>x</a:t>
              </a:r>
              <a:r>
                <a:rPr lang="en-US">
                  <a:solidFill>
                    <a:schemeClr val="bg1"/>
                  </a:solidFill>
                  <a:sym typeface="Symbol" pitchFamily="18" charset="2"/>
                </a:rPr>
                <a:t>  </a:t>
              </a:r>
              <a:r>
                <a:rPr lang="en-US">
                  <a:solidFill>
                    <a:schemeClr val="bg1"/>
                  </a:solidFill>
                </a:rPr>
                <a:t>= C</a:t>
              </a:r>
            </a:p>
          </p:txBody>
        </p:sp>
        <p:sp>
          <p:nvSpPr>
            <p:cNvPr id="19464" name="Rectangle 11"/>
            <p:cNvSpPr>
              <a:spLocks noChangeArrowheads="1"/>
            </p:cNvSpPr>
            <p:nvPr/>
          </p:nvSpPr>
          <p:spPr bwMode="auto">
            <a:xfrm>
              <a:off x="3429000" y="5410200"/>
              <a:ext cx="2406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lIns="82124" tIns="41061" rIns="82124" bIns="41061">
              <a:spAutoFit/>
            </a:bodyPr>
            <a:lstStyle/>
            <a:p>
              <a:pPr defTabSz="814388">
                <a:spcBef>
                  <a:spcPct val="40000"/>
                </a:spcBef>
                <a:buClr>
                  <a:schemeClr val="accent1"/>
                </a:buClr>
                <a:buSzPct val="100000"/>
                <a:buFont typeface="Arial" pitchFamily="34" charset="0"/>
                <a:buNone/>
              </a:pPr>
              <a:r>
                <a:rPr lang="en-US" sz="2800">
                  <a:solidFill>
                    <a:schemeClr val="bg1"/>
                  </a:solidFill>
                </a:rPr>
                <a:t>C = 3x10</a:t>
              </a:r>
              <a:r>
                <a:rPr lang="en-US" sz="2800" baseline="30000">
                  <a:solidFill>
                    <a:schemeClr val="bg1"/>
                  </a:solidFill>
                </a:rPr>
                <a:t>8</a:t>
              </a:r>
              <a:r>
                <a:rPr lang="en-US" sz="2800">
                  <a:solidFill>
                    <a:schemeClr val="bg1"/>
                  </a:solidFill>
                </a:rPr>
                <a:t> m/s</a:t>
              </a:r>
            </a:p>
          </p:txBody>
        </p:sp>
      </p:grpSp>
      <p:sp>
        <p:nvSpPr>
          <p:cNvPr id="19461" name="TextBox 7"/>
          <p:cNvSpPr txBox="1">
            <a:spLocks noChangeArrowheads="1"/>
          </p:cNvSpPr>
          <p:nvPr/>
        </p:nvSpPr>
        <p:spPr bwMode="auto">
          <a:xfrm>
            <a:off x="901700" y="5718175"/>
            <a:ext cx="720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2000">
                <a:solidFill>
                  <a:srgbClr val="546568"/>
                </a:solidFill>
              </a:rPr>
              <a:t>For example: 1550 nanometers (nm) = 193.41 terahertz (THz)</a:t>
            </a:r>
          </a:p>
        </p:txBody>
      </p:sp>
    </p:spTree>
    <p:extLst>
      <p:ext uri="{BB962C8B-B14F-4D97-AF65-F5344CB8AC3E}">
        <p14:creationId xmlns:p14="http://schemas.microsoft.com/office/powerpoint/2010/main" val="2521442740"/>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57"/>
          <p:cNvSpPr>
            <a:spLocks noGrp="1" noChangeArrowheads="1"/>
          </p:cNvSpPr>
          <p:nvPr>
            <p:ph type="title"/>
          </p:nvPr>
        </p:nvSpPr>
        <p:spPr>
          <a:xfrm>
            <a:off x="434975" y="7887"/>
            <a:ext cx="8229600" cy="686738"/>
          </a:xfrm>
        </p:spPr>
        <p:txBody>
          <a:bodyPr/>
          <a:lstStyle/>
          <a:p>
            <a:r>
              <a:rPr lang="en-US" dirty="0" smtClean="0"/>
              <a:t>ITU Wavelength Grid</a:t>
            </a:r>
          </a:p>
        </p:txBody>
      </p:sp>
      <p:sp>
        <p:nvSpPr>
          <p:cNvPr id="20483" name="Rectangle 58"/>
          <p:cNvSpPr>
            <a:spLocks noGrp="1" noChangeArrowheads="1"/>
          </p:cNvSpPr>
          <p:nvPr>
            <p:ph type="body" idx="1"/>
          </p:nvPr>
        </p:nvSpPr>
        <p:spPr>
          <a:xfrm>
            <a:off x="457200" y="661665"/>
            <a:ext cx="8229600" cy="4718149"/>
          </a:xfrm>
        </p:spPr>
        <p:txBody>
          <a:bodyPr/>
          <a:lstStyle/>
          <a:p>
            <a:pPr>
              <a:spcBef>
                <a:spcPct val="40000"/>
              </a:spcBef>
            </a:pPr>
            <a:r>
              <a:rPr lang="en-US" sz="1800" dirty="0" smtClean="0"/>
              <a:t>The International Telecommunications Union (ITU) has divided the telecom wavelengths into a grid; the grid is divided into bands; </a:t>
            </a:r>
            <a:br>
              <a:rPr lang="en-US" sz="1800" dirty="0" smtClean="0"/>
            </a:br>
            <a:r>
              <a:rPr lang="en-US" sz="1800" dirty="0" smtClean="0"/>
              <a:t>the </a:t>
            </a:r>
            <a:r>
              <a:rPr lang="en-US" sz="1800" dirty="0" smtClean="0">
                <a:solidFill>
                  <a:schemeClr val="accent2"/>
                </a:solidFill>
              </a:rPr>
              <a:t>C and L bands</a:t>
            </a:r>
            <a:r>
              <a:rPr lang="en-US" sz="1800" dirty="0" smtClean="0"/>
              <a:t> are typically used for DWDM</a:t>
            </a:r>
          </a:p>
          <a:p>
            <a:pPr>
              <a:spcBef>
                <a:spcPct val="40000"/>
              </a:spcBef>
            </a:pPr>
            <a:r>
              <a:rPr lang="en-US" sz="1800" dirty="0" smtClean="0">
                <a:solidFill>
                  <a:schemeClr val="accent2"/>
                </a:solidFill>
              </a:rPr>
              <a:t>ITU </a:t>
            </a:r>
            <a:r>
              <a:rPr lang="en-US" sz="1800" dirty="0" smtClean="0">
                <a:solidFill>
                  <a:schemeClr val="accent2"/>
                </a:solidFill>
              </a:rPr>
              <a:t>Bands :</a:t>
            </a:r>
            <a:endParaRPr lang="en-US" sz="1800" dirty="0" smtClean="0">
              <a:solidFill>
                <a:schemeClr val="accent2"/>
              </a:solidFill>
            </a:endParaRPr>
          </a:p>
        </p:txBody>
      </p:sp>
      <p:sp>
        <p:nvSpPr>
          <p:cNvPr id="20484" name="Line 4"/>
          <p:cNvSpPr>
            <a:spLocks noChangeShapeType="1"/>
          </p:cNvSpPr>
          <p:nvPr/>
        </p:nvSpPr>
        <p:spPr bwMode="auto">
          <a:xfrm>
            <a:off x="1042988" y="4555902"/>
            <a:ext cx="6288087" cy="0"/>
          </a:xfrm>
          <a:prstGeom prst="line">
            <a:avLst/>
          </a:prstGeom>
          <a:noFill/>
          <a:ln w="28575">
            <a:solidFill>
              <a:srgbClr val="999999"/>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485" name="Text Box 5"/>
          <p:cNvSpPr txBox="1">
            <a:spLocks noChangeArrowheads="1"/>
          </p:cNvSpPr>
          <p:nvPr/>
        </p:nvSpPr>
        <p:spPr bwMode="auto">
          <a:xfrm>
            <a:off x="7843838" y="4389214"/>
            <a:ext cx="3143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latin typeface="Symbol" pitchFamily="18" charset="2"/>
                <a:ea typeface="MS PGothic" pitchFamily="34" charset="-128"/>
              </a:rPr>
              <a:t>l</a:t>
            </a:r>
            <a:endParaRPr lang="en-US">
              <a:ea typeface="MS PGothic" pitchFamily="34" charset="-128"/>
            </a:endParaRPr>
          </a:p>
        </p:txBody>
      </p:sp>
      <p:sp>
        <p:nvSpPr>
          <p:cNvPr id="20486" name="Line 6"/>
          <p:cNvSpPr>
            <a:spLocks noChangeShapeType="1"/>
          </p:cNvSpPr>
          <p:nvPr/>
        </p:nvSpPr>
        <p:spPr bwMode="auto">
          <a:xfrm flipV="1">
            <a:off x="1555750" y="3890739"/>
            <a:ext cx="0" cy="6651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487" name="Line 7"/>
          <p:cNvSpPr>
            <a:spLocks noChangeShapeType="1"/>
          </p:cNvSpPr>
          <p:nvPr/>
        </p:nvSpPr>
        <p:spPr bwMode="auto">
          <a:xfrm flipV="1">
            <a:off x="1962150" y="3890739"/>
            <a:ext cx="0" cy="6651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488" name="Line 8"/>
          <p:cNvSpPr>
            <a:spLocks noChangeShapeType="1"/>
          </p:cNvSpPr>
          <p:nvPr/>
        </p:nvSpPr>
        <p:spPr bwMode="auto">
          <a:xfrm flipV="1">
            <a:off x="2368550" y="3890739"/>
            <a:ext cx="0" cy="6651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489" name="Line 9"/>
          <p:cNvSpPr>
            <a:spLocks noChangeShapeType="1"/>
          </p:cNvSpPr>
          <p:nvPr/>
        </p:nvSpPr>
        <p:spPr bwMode="auto">
          <a:xfrm flipV="1">
            <a:off x="2774950" y="3890739"/>
            <a:ext cx="0" cy="6651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490" name="Line 10"/>
          <p:cNvSpPr>
            <a:spLocks noChangeShapeType="1"/>
          </p:cNvSpPr>
          <p:nvPr/>
        </p:nvSpPr>
        <p:spPr bwMode="auto">
          <a:xfrm flipV="1">
            <a:off x="3181350" y="3890739"/>
            <a:ext cx="0" cy="6651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491" name="Line 11"/>
          <p:cNvSpPr>
            <a:spLocks noChangeShapeType="1"/>
          </p:cNvSpPr>
          <p:nvPr/>
        </p:nvSpPr>
        <p:spPr bwMode="auto">
          <a:xfrm flipV="1">
            <a:off x="5157788" y="3890739"/>
            <a:ext cx="0" cy="6651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492" name="Line 12"/>
          <p:cNvSpPr>
            <a:spLocks noChangeShapeType="1"/>
          </p:cNvSpPr>
          <p:nvPr/>
        </p:nvSpPr>
        <p:spPr bwMode="auto">
          <a:xfrm flipV="1">
            <a:off x="5564188" y="3890739"/>
            <a:ext cx="0" cy="6651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493" name="Line 13"/>
          <p:cNvSpPr>
            <a:spLocks noChangeShapeType="1"/>
          </p:cNvSpPr>
          <p:nvPr/>
        </p:nvSpPr>
        <p:spPr bwMode="auto">
          <a:xfrm flipV="1">
            <a:off x="5970588" y="3890739"/>
            <a:ext cx="0" cy="6651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494" name="Line 14"/>
          <p:cNvSpPr>
            <a:spLocks noChangeShapeType="1"/>
          </p:cNvSpPr>
          <p:nvPr/>
        </p:nvSpPr>
        <p:spPr bwMode="auto">
          <a:xfrm flipV="1">
            <a:off x="6376988" y="3890739"/>
            <a:ext cx="0" cy="6651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495" name="Line 15"/>
          <p:cNvSpPr>
            <a:spLocks noChangeShapeType="1"/>
          </p:cNvSpPr>
          <p:nvPr/>
        </p:nvSpPr>
        <p:spPr bwMode="auto">
          <a:xfrm flipV="1">
            <a:off x="6783388" y="3890739"/>
            <a:ext cx="0" cy="665163"/>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496" name="Oval 16"/>
          <p:cNvSpPr>
            <a:spLocks noChangeArrowheads="1"/>
          </p:cNvSpPr>
          <p:nvPr/>
        </p:nvSpPr>
        <p:spPr bwMode="auto">
          <a:xfrm>
            <a:off x="3621088" y="4255864"/>
            <a:ext cx="74612" cy="74613"/>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US"/>
          </a:p>
        </p:txBody>
      </p:sp>
      <p:sp>
        <p:nvSpPr>
          <p:cNvPr id="20497" name="Oval 17"/>
          <p:cNvSpPr>
            <a:spLocks noChangeArrowheads="1"/>
          </p:cNvSpPr>
          <p:nvPr/>
        </p:nvSpPr>
        <p:spPr bwMode="auto">
          <a:xfrm>
            <a:off x="3921125" y="4255864"/>
            <a:ext cx="74613" cy="74613"/>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US"/>
          </a:p>
        </p:txBody>
      </p:sp>
      <p:sp>
        <p:nvSpPr>
          <p:cNvPr id="20498" name="Oval 18"/>
          <p:cNvSpPr>
            <a:spLocks noChangeArrowheads="1"/>
          </p:cNvSpPr>
          <p:nvPr/>
        </p:nvSpPr>
        <p:spPr bwMode="auto">
          <a:xfrm>
            <a:off x="4276725" y="4255864"/>
            <a:ext cx="74613" cy="74613"/>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US"/>
          </a:p>
        </p:txBody>
      </p:sp>
      <p:sp>
        <p:nvSpPr>
          <p:cNvPr id="20499" name="Oval 19"/>
          <p:cNvSpPr>
            <a:spLocks noChangeArrowheads="1"/>
          </p:cNvSpPr>
          <p:nvPr/>
        </p:nvSpPr>
        <p:spPr bwMode="auto">
          <a:xfrm>
            <a:off x="4632325" y="4255864"/>
            <a:ext cx="74613" cy="74613"/>
          </a:xfrm>
          <a:prstGeom prst="ellipse">
            <a:avLst/>
          </a:prstGeom>
          <a:solidFill>
            <a:schemeClr val="accent2"/>
          </a:solidFill>
          <a:ln w="9525">
            <a:solidFill>
              <a:schemeClr val="accent2"/>
            </a:solidFill>
            <a:round/>
            <a:headEnd/>
            <a:tailEnd/>
          </a:ln>
        </p:spPr>
        <p:txBody>
          <a:bodyPr wrap="none" lIns="73025" tIns="36512" rIns="73025" bIns="36512" anchor="ctr"/>
          <a:lstStyle/>
          <a:p>
            <a:endParaRPr lang="en-US"/>
          </a:p>
        </p:txBody>
      </p:sp>
      <p:sp>
        <p:nvSpPr>
          <p:cNvPr id="20500" name="Text Box 20"/>
          <p:cNvSpPr txBox="1">
            <a:spLocks noChangeArrowheads="1"/>
          </p:cNvSpPr>
          <p:nvPr/>
        </p:nvSpPr>
        <p:spPr bwMode="auto">
          <a:xfrm>
            <a:off x="1979613" y="4630514"/>
            <a:ext cx="13779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ea typeface="MS PGothic" pitchFamily="34" charset="-128"/>
              </a:rPr>
              <a:t>1530.33 nm</a:t>
            </a:r>
          </a:p>
        </p:txBody>
      </p:sp>
      <p:sp>
        <p:nvSpPr>
          <p:cNvPr id="20501" name="Text Box 21"/>
          <p:cNvSpPr txBox="1">
            <a:spLocks noChangeArrowheads="1"/>
          </p:cNvSpPr>
          <p:nvPr/>
        </p:nvSpPr>
        <p:spPr bwMode="auto">
          <a:xfrm>
            <a:off x="6238875" y="4592414"/>
            <a:ext cx="13779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ea typeface="MS PGothic" pitchFamily="34" charset="-128"/>
              </a:rPr>
              <a:t>1553.86 nm</a:t>
            </a:r>
          </a:p>
        </p:txBody>
      </p:sp>
      <p:sp>
        <p:nvSpPr>
          <p:cNvPr id="20502" name="Text Box 22"/>
          <p:cNvSpPr txBox="1">
            <a:spLocks noChangeArrowheads="1"/>
          </p:cNvSpPr>
          <p:nvPr/>
        </p:nvSpPr>
        <p:spPr bwMode="auto">
          <a:xfrm>
            <a:off x="4960938" y="4781327"/>
            <a:ext cx="9969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ea typeface="MS PGothic" pitchFamily="34" charset="-128"/>
              </a:rPr>
              <a:t>0.80 nm</a:t>
            </a:r>
          </a:p>
        </p:txBody>
      </p:sp>
      <p:sp>
        <p:nvSpPr>
          <p:cNvPr id="20503" name="AutoShape 23"/>
          <p:cNvSpPr>
            <a:spLocks/>
          </p:cNvSpPr>
          <p:nvPr/>
        </p:nvSpPr>
        <p:spPr bwMode="auto">
          <a:xfrm rot="16200000" flipV="1">
            <a:off x="5237956" y="4496371"/>
            <a:ext cx="231775" cy="430212"/>
          </a:xfrm>
          <a:prstGeom prst="leftBrace">
            <a:avLst>
              <a:gd name="adj1" fmla="val 32870"/>
              <a:gd name="adj2" fmla="val 48708"/>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lIns="73025" tIns="36512" rIns="73025" bIns="36512" anchor="ctr"/>
          <a:lstStyle/>
          <a:p>
            <a:endParaRPr lang="en-GB"/>
          </a:p>
        </p:txBody>
      </p:sp>
      <p:sp>
        <p:nvSpPr>
          <p:cNvPr id="20504" name="Text Box 24"/>
          <p:cNvSpPr txBox="1">
            <a:spLocks noChangeArrowheads="1"/>
          </p:cNvSpPr>
          <p:nvPr/>
        </p:nvSpPr>
        <p:spPr bwMode="auto">
          <a:xfrm>
            <a:off x="7843838" y="5021039"/>
            <a:ext cx="30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ea typeface="MS PGothic" pitchFamily="34" charset="-128"/>
                <a:sym typeface="Symbol" pitchFamily="18" charset="2"/>
              </a:rPr>
              <a:t></a:t>
            </a:r>
          </a:p>
        </p:txBody>
      </p:sp>
      <p:sp>
        <p:nvSpPr>
          <p:cNvPr id="20505" name="Text Box 25"/>
          <p:cNvSpPr txBox="1">
            <a:spLocks noChangeArrowheads="1"/>
          </p:cNvSpPr>
          <p:nvPr/>
        </p:nvSpPr>
        <p:spPr bwMode="auto">
          <a:xfrm>
            <a:off x="2020888" y="5170264"/>
            <a:ext cx="12001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ea typeface="MS PGothic" pitchFamily="34" charset="-128"/>
              </a:rPr>
              <a:t>195.9 THz</a:t>
            </a:r>
          </a:p>
        </p:txBody>
      </p:sp>
      <p:sp>
        <p:nvSpPr>
          <p:cNvPr id="20506" name="Text Box 26"/>
          <p:cNvSpPr txBox="1">
            <a:spLocks noChangeArrowheads="1"/>
          </p:cNvSpPr>
          <p:nvPr/>
        </p:nvSpPr>
        <p:spPr bwMode="auto">
          <a:xfrm>
            <a:off x="6269038" y="5111527"/>
            <a:ext cx="12001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ea typeface="MS PGothic" pitchFamily="34" charset="-128"/>
              </a:rPr>
              <a:t>193.0 THz</a:t>
            </a:r>
          </a:p>
        </p:txBody>
      </p:sp>
      <p:sp>
        <p:nvSpPr>
          <p:cNvPr id="20507" name="Text Box 27"/>
          <p:cNvSpPr txBox="1">
            <a:spLocks noChangeArrowheads="1"/>
          </p:cNvSpPr>
          <p:nvPr/>
        </p:nvSpPr>
        <p:spPr bwMode="auto">
          <a:xfrm>
            <a:off x="3021013" y="5457602"/>
            <a:ext cx="4010713" cy="44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baseline="0" dirty="0" smtClean="0">
                <a:solidFill>
                  <a:schemeClr val="accent2"/>
                </a:solidFill>
                <a:ea typeface="MS PGothic" pitchFamily="34" charset="-128"/>
              </a:rPr>
              <a:t>CWDM vs. DWDM Spacing</a:t>
            </a:r>
            <a:endParaRPr lang="en-US" dirty="0">
              <a:solidFill>
                <a:schemeClr val="accent2"/>
              </a:solidFill>
              <a:ea typeface="MS PGothic" pitchFamily="34" charset="-128"/>
            </a:endParaRPr>
          </a:p>
        </p:txBody>
      </p:sp>
      <p:sp>
        <p:nvSpPr>
          <p:cNvPr id="20508" name="Line 28"/>
          <p:cNvSpPr>
            <a:spLocks noChangeShapeType="1"/>
          </p:cNvSpPr>
          <p:nvPr/>
        </p:nvSpPr>
        <p:spPr bwMode="auto">
          <a:xfrm flipH="1">
            <a:off x="1042988" y="5117877"/>
            <a:ext cx="6288087" cy="0"/>
          </a:xfrm>
          <a:prstGeom prst="line">
            <a:avLst/>
          </a:prstGeom>
          <a:noFill/>
          <a:ln w="28575">
            <a:solidFill>
              <a:srgbClr val="999999"/>
            </a:solidFill>
            <a:round/>
            <a:headEnd/>
            <a:tailEnd type="triangle" w="med" len="med"/>
          </a:ln>
          <a:extLst>
            <a:ext uri="{909E8E84-426E-40DD-AFC4-6F175D3DCCD1}">
              <a14:hiddenFill xmlns:a14="http://schemas.microsoft.com/office/drawing/2010/main">
                <a:noFill/>
              </a14:hiddenFill>
            </a:ext>
          </a:extLst>
        </p:spPr>
        <p:txBody>
          <a:bodyPr wrap="none" lIns="73025" tIns="36512" rIns="73025" bIns="36512" anchor="ctr"/>
          <a:lstStyle/>
          <a:p>
            <a:endParaRPr lang="en-US"/>
          </a:p>
        </p:txBody>
      </p:sp>
      <p:sp>
        <p:nvSpPr>
          <p:cNvPr id="20509" name="AutoShape 29"/>
          <p:cNvSpPr>
            <a:spLocks/>
          </p:cNvSpPr>
          <p:nvPr/>
        </p:nvSpPr>
        <p:spPr bwMode="auto">
          <a:xfrm rot="16200000" flipV="1">
            <a:off x="5257006" y="5037709"/>
            <a:ext cx="231775" cy="430212"/>
          </a:xfrm>
          <a:prstGeom prst="leftBrace">
            <a:avLst>
              <a:gd name="adj1" fmla="val 32870"/>
              <a:gd name="adj2" fmla="val 48708"/>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lIns="73025" tIns="36512" rIns="73025" bIns="36512" anchor="ctr"/>
          <a:lstStyle/>
          <a:p>
            <a:endParaRPr lang="en-GB"/>
          </a:p>
        </p:txBody>
      </p:sp>
      <p:grpSp>
        <p:nvGrpSpPr>
          <p:cNvPr id="20510" name="Group 30"/>
          <p:cNvGrpSpPr>
            <a:grpSpLocks/>
          </p:cNvGrpSpPr>
          <p:nvPr/>
        </p:nvGrpSpPr>
        <p:grpSpPr bwMode="auto">
          <a:xfrm>
            <a:off x="1644650" y="2076227"/>
            <a:ext cx="5257800" cy="771525"/>
            <a:chOff x="1036" y="1633"/>
            <a:chExt cx="3312" cy="486"/>
          </a:xfrm>
        </p:grpSpPr>
        <p:sp>
          <p:nvSpPr>
            <p:cNvPr id="20523" name="Text Box 31"/>
            <p:cNvSpPr txBox="1">
              <a:spLocks noChangeArrowheads="1"/>
            </p:cNvSpPr>
            <p:nvPr/>
          </p:nvSpPr>
          <p:spPr bwMode="auto">
            <a:xfrm>
              <a:off x="1440" y="1639"/>
              <a:ext cx="2448" cy="360"/>
            </a:xfrm>
            <a:prstGeom prst="rect">
              <a:avLst/>
            </a:prstGeom>
            <a:solidFill>
              <a:srgbClr val="8DBAE7"/>
            </a:solidFill>
            <a:ln w="19050">
              <a:solidFill>
                <a:schemeClr val="tx1"/>
              </a:solidFill>
              <a:miter lim="800000"/>
              <a:headEnd/>
              <a:tailEnd/>
            </a:ln>
          </p:spPr>
          <p:txBody>
            <a:bodyPr anchor="ctr" anchorCtr="1"/>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eaLnBrk="1" hangingPunct="1"/>
              <a:r>
                <a:rPr lang="en-US" dirty="0">
                  <a:ea typeface="MS PGothic" pitchFamily="34" charset="-128"/>
                </a:rPr>
                <a:t> </a:t>
              </a:r>
              <a:r>
                <a:rPr lang="en-US" dirty="0" smtClean="0">
                  <a:ea typeface="MS PGothic" pitchFamily="34" charset="-128"/>
                </a:rPr>
                <a:t>      O          </a:t>
              </a:r>
              <a:r>
                <a:rPr lang="en-US" dirty="0">
                  <a:ea typeface="MS PGothic" pitchFamily="34" charset="-128"/>
                </a:rPr>
                <a:t>E   </a:t>
              </a:r>
              <a:r>
                <a:rPr lang="en-US" dirty="0" smtClean="0">
                  <a:ea typeface="MS PGothic" pitchFamily="34" charset="-128"/>
                </a:rPr>
                <a:t>    S     C    L        </a:t>
              </a:r>
              <a:r>
                <a:rPr lang="en-US" dirty="0">
                  <a:ea typeface="MS PGothic" pitchFamily="34" charset="-128"/>
                </a:rPr>
                <a:t>U</a:t>
              </a:r>
            </a:p>
          </p:txBody>
        </p:sp>
        <p:sp>
          <p:nvSpPr>
            <p:cNvPr id="20524" name="Line 32"/>
            <p:cNvSpPr>
              <a:spLocks noChangeShapeType="1"/>
            </p:cNvSpPr>
            <p:nvPr/>
          </p:nvSpPr>
          <p:spPr bwMode="auto">
            <a:xfrm>
              <a:off x="1440" y="1639"/>
              <a:ext cx="0"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5" name="Line 33"/>
            <p:cNvSpPr>
              <a:spLocks noChangeShapeType="1"/>
            </p:cNvSpPr>
            <p:nvPr/>
          </p:nvSpPr>
          <p:spPr bwMode="auto">
            <a:xfrm>
              <a:off x="2064" y="1639"/>
              <a:ext cx="0"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6" name="Line 34"/>
            <p:cNvSpPr>
              <a:spLocks noChangeShapeType="1"/>
            </p:cNvSpPr>
            <p:nvPr/>
          </p:nvSpPr>
          <p:spPr bwMode="auto">
            <a:xfrm>
              <a:off x="2640" y="1639"/>
              <a:ext cx="0"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7" name="Line 35"/>
            <p:cNvSpPr>
              <a:spLocks noChangeShapeType="1"/>
            </p:cNvSpPr>
            <p:nvPr/>
          </p:nvSpPr>
          <p:spPr bwMode="auto">
            <a:xfrm>
              <a:off x="2928" y="1633"/>
              <a:ext cx="0"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8" name="Line 36"/>
            <p:cNvSpPr>
              <a:spLocks noChangeShapeType="1"/>
            </p:cNvSpPr>
            <p:nvPr/>
          </p:nvSpPr>
          <p:spPr bwMode="auto">
            <a:xfrm>
              <a:off x="3168" y="1639"/>
              <a:ext cx="0"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9" name="Line 37"/>
            <p:cNvSpPr>
              <a:spLocks noChangeShapeType="1"/>
            </p:cNvSpPr>
            <p:nvPr/>
          </p:nvSpPr>
          <p:spPr bwMode="auto">
            <a:xfrm>
              <a:off x="3504" y="1639"/>
              <a:ext cx="0"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0" name="Line 38"/>
            <p:cNvSpPr>
              <a:spLocks noChangeShapeType="1"/>
            </p:cNvSpPr>
            <p:nvPr/>
          </p:nvSpPr>
          <p:spPr bwMode="auto">
            <a:xfrm>
              <a:off x="3888" y="1639"/>
              <a:ext cx="0" cy="48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1" name="Line 39"/>
            <p:cNvSpPr>
              <a:spLocks noChangeShapeType="1"/>
            </p:cNvSpPr>
            <p:nvPr/>
          </p:nvSpPr>
          <p:spPr bwMode="auto">
            <a:xfrm>
              <a:off x="1036" y="2002"/>
              <a:ext cx="3312"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511" name="Text Box 40"/>
          <p:cNvSpPr txBox="1">
            <a:spLocks noChangeArrowheads="1"/>
          </p:cNvSpPr>
          <p:nvPr/>
        </p:nvSpPr>
        <p:spPr bwMode="auto">
          <a:xfrm>
            <a:off x="6973888" y="2425477"/>
            <a:ext cx="8080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latin typeface="Symbol" pitchFamily="18" charset="2"/>
                <a:ea typeface="MS PGothic" pitchFamily="34" charset="-128"/>
              </a:rPr>
              <a:t>l(</a:t>
            </a:r>
            <a:r>
              <a:rPr lang="en-US">
                <a:ea typeface="MS PGothic" pitchFamily="34" charset="-128"/>
              </a:rPr>
              <a:t>nm</a:t>
            </a:r>
            <a:r>
              <a:rPr lang="en-US">
                <a:latin typeface="Symbol" pitchFamily="18" charset="2"/>
                <a:ea typeface="MS PGothic" pitchFamily="34" charset="-128"/>
              </a:rPr>
              <a:t>)</a:t>
            </a:r>
            <a:endParaRPr lang="en-US">
              <a:ea typeface="MS PGothic" pitchFamily="34" charset="-128"/>
            </a:endParaRPr>
          </a:p>
        </p:txBody>
      </p:sp>
      <p:sp>
        <p:nvSpPr>
          <p:cNvPr id="20512" name="Text Box 41"/>
          <p:cNvSpPr txBox="1">
            <a:spLocks noChangeArrowheads="1"/>
          </p:cNvSpPr>
          <p:nvPr/>
        </p:nvSpPr>
        <p:spPr bwMode="auto">
          <a:xfrm>
            <a:off x="1409700" y="3551014"/>
            <a:ext cx="3556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latin typeface="Symbol" pitchFamily="18" charset="2"/>
                <a:ea typeface="MS PGothic" pitchFamily="34" charset="-128"/>
              </a:rPr>
              <a:t>l</a:t>
            </a:r>
            <a:r>
              <a:rPr lang="en-US">
                <a:ea typeface="MS PGothic" pitchFamily="34" charset="-128"/>
              </a:rPr>
              <a:t>0</a:t>
            </a:r>
            <a:endParaRPr lang="en-US">
              <a:latin typeface="Wingdings" pitchFamily="2" charset="2"/>
              <a:ea typeface="MS PGothic" pitchFamily="34" charset="-128"/>
            </a:endParaRPr>
          </a:p>
        </p:txBody>
      </p:sp>
      <p:sp>
        <p:nvSpPr>
          <p:cNvPr id="20513" name="Text Box 42"/>
          <p:cNvSpPr txBox="1">
            <a:spLocks noChangeArrowheads="1"/>
          </p:cNvSpPr>
          <p:nvPr/>
        </p:nvSpPr>
        <p:spPr bwMode="auto">
          <a:xfrm>
            <a:off x="1779588" y="3551014"/>
            <a:ext cx="3556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latin typeface="Symbol" pitchFamily="18" charset="2"/>
                <a:ea typeface="MS PGothic" pitchFamily="34" charset="-128"/>
              </a:rPr>
              <a:t>l</a:t>
            </a:r>
            <a:r>
              <a:rPr lang="en-US">
                <a:ea typeface="MS PGothic" pitchFamily="34" charset="-128"/>
              </a:rPr>
              <a:t>1</a:t>
            </a:r>
            <a:endParaRPr lang="en-US">
              <a:latin typeface="Wingdings" pitchFamily="2" charset="2"/>
              <a:ea typeface="MS PGothic" pitchFamily="34" charset="-128"/>
            </a:endParaRPr>
          </a:p>
        </p:txBody>
      </p:sp>
      <p:sp>
        <p:nvSpPr>
          <p:cNvPr id="20514" name="Text Box 43"/>
          <p:cNvSpPr txBox="1">
            <a:spLocks noChangeArrowheads="1"/>
          </p:cNvSpPr>
          <p:nvPr/>
        </p:nvSpPr>
        <p:spPr bwMode="auto">
          <a:xfrm>
            <a:off x="6570663" y="3551014"/>
            <a:ext cx="3651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latin typeface="Symbol" pitchFamily="18" charset="2"/>
                <a:ea typeface="MS PGothic" pitchFamily="34" charset="-128"/>
              </a:rPr>
              <a:t>l</a:t>
            </a:r>
            <a:r>
              <a:rPr lang="en-US">
                <a:ea typeface="MS PGothic" pitchFamily="34" charset="-128"/>
              </a:rPr>
              <a:t>n</a:t>
            </a:r>
            <a:endParaRPr lang="en-US">
              <a:latin typeface="Wingdings" pitchFamily="2" charset="2"/>
              <a:ea typeface="MS PGothic" pitchFamily="34" charset="-128"/>
            </a:endParaRPr>
          </a:p>
        </p:txBody>
      </p:sp>
      <p:sp>
        <p:nvSpPr>
          <p:cNvPr id="20515" name="Text Box 44"/>
          <p:cNvSpPr txBox="1">
            <a:spLocks noChangeArrowheads="1"/>
          </p:cNvSpPr>
          <p:nvPr/>
        </p:nvSpPr>
        <p:spPr bwMode="auto">
          <a:xfrm rot="-5400000">
            <a:off x="2009776" y="2977926"/>
            <a:ext cx="571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500">
                <a:ea typeface="MS PGothic" pitchFamily="34" charset="-128"/>
              </a:rPr>
              <a:t>1260</a:t>
            </a:r>
          </a:p>
        </p:txBody>
      </p:sp>
      <p:sp>
        <p:nvSpPr>
          <p:cNvPr id="20516" name="Text Box 45"/>
          <p:cNvSpPr txBox="1">
            <a:spLocks noChangeArrowheads="1"/>
          </p:cNvSpPr>
          <p:nvPr/>
        </p:nvSpPr>
        <p:spPr bwMode="auto">
          <a:xfrm rot="-5400000">
            <a:off x="2976563" y="2984276"/>
            <a:ext cx="571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500">
                <a:ea typeface="MS PGothic" pitchFamily="34" charset="-128"/>
              </a:rPr>
              <a:t>1360</a:t>
            </a:r>
          </a:p>
        </p:txBody>
      </p:sp>
      <p:sp>
        <p:nvSpPr>
          <p:cNvPr id="20517" name="Text Box 46"/>
          <p:cNvSpPr txBox="1">
            <a:spLocks noChangeArrowheads="1"/>
          </p:cNvSpPr>
          <p:nvPr/>
        </p:nvSpPr>
        <p:spPr bwMode="auto">
          <a:xfrm rot="-5400000">
            <a:off x="3914776" y="2976339"/>
            <a:ext cx="571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500">
                <a:ea typeface="MS PGothic" pitchFamily="34" charset="-128"/>
              </a:rPr>
              <a:t>1460</a:t>
            </a:r>
          </a:p>
        </p:txBody>
      </p:sp>
      <p:sp>
        <p:nvSpPr>
          <p:cNvPr id="20518" name="Text Box 47"/>
          <p:cNvSpPr txBox="1">
            <a:spLocks noChangeArrowheads="1"/>
          </p:cNvSpPr>
          <p:nvPr/>
        </p:nvSpPr>
        <p:spPr bwMode="auto">
          <a:xfrm rot="-5400000">
            <a:off x="4371976" y="2987451"/>
            <a:ext cx="571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500">
                <a:ea typeface="MS PGothic" pitchFamily="34" charset="-128"/>
              </a:rPr>
              <a:t>1530</a:t>
            </a:r>
          </a:p>
        </p:txBody>
      </p:sp>
      <p:sp>
        <p:nvSpPr>
          <p:cNvPr id="20519" name="Text Box 48"/>
          <p:cNvSpPr txBox="1">
            <a:spLocks noChangeArrowheads="1"/>
          </p:cNvSpPr>
          <p:nvPr/>
        </p:nvSpPr>
        <p:spPr bwMode="auto">
          <a:xfrm rot="-5400000">
            <a:off x="4764088" y="2996976"/>
            <a:ext cx="571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500">
                <a:ea typeface="MS PGothic" pitchFamily="34" charset="-128"/>
              </a:rPr>
              <a:t>1565</a:t>
            </a:r>
          </a:p>
        </p:txBody>
      </p:sp>
      <p:sp>
        <p:nvSpPr>
          <p:cNvPr id="20520" name="Text Box 49"/>
          <p:cNvSpPr txBox="1">
            <a:spLocks noChangeArrowheads="1"/>
          </p:cNvSpPr>
          <p:nvPr/>
        </p:nvSpPr>
        <p:spPr bwMode="auto">
          <a:xfrm rot="-5400000">
            <a:off x="5275263" y="2976339"/>
            <a:ext cx="571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500">
                <a:ea typeface="MS PGothic" pitchFamily="34" charset="-128"/>
              </a:rPr>
              <a:t>1625</a:t>
            </a:r>
          </a:p>
        </p:txBody>
      </p:sp>
      <p:sp>
        <p:nvSpPr>
          <p:cNvPr id="20521" name="Text Box 50"/>
          <p:cNvSpPr txBox="1">
            <a:spLocks noChangeArrowheads="1"/>
          </p:cNvSpPr>
          <p:nvPr/>
        </p:nvSpPr>
        <p:spPr bwMode="auto">
          <a:xfrm rot="-5400000">
            <a:off x="5884863" y="2965226"/>
            <a:ext cx="5715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500">
                <a:ea typeface="MS PGothic" pitchFamily="34" charset="-128"/>
              </a:rPr>
              <a:t>1675</a:t>
            </a:r>
          </a:p>
        </p:txBody>
      </p:sp>
      <p:sp>
        <p:nvSpPr>
          <p:cNvPr id="20522" name="Line 52"/>
          <p:cNvSpPr>
            <a:spLocks noChangeShapeType="1"/>
          </p:cNvSpPr>
          <p:nvPr/>
        </p:nvSpPr>
        <p:spPr bwMode="auto">
          <a:xfrm>
            <a:off x="522288" y="3555777"/>
            <a:ext cx="80549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61169" y="5879013"/>
            <a:ext cx="8659303" cy="646331"/>
          </a:xfrm>
          <a:prstGeom prst="rect">
            <a:avLst/>
          </a:prstGeom>
        </p:spPr>
        <p:txBody>
          <a:bodyPr wrap="square">
            <a:spAutoFit/>
          </a:bodyPr>
          <a:lstStyle/>
          <a:p>
            <a:r>
              <a:rPr lang="en-US" i="1" dirty="0">
                <a:solidFill>
                  <a:srgbClr val="FF0000"/>
                </a:solidFill>
              </a:rPr>
              <a:t>CWDM systems have channels at wavelengths spaced 20 </a:t>
            </a:r>
            <a:r>
              <a:rPr lang="en-US" i="1" dirty="0" smtClean="0">
                <a:solidFill>
                  <a:srgbClr val="FF0000"/>
                </a:solidFill>
              </a:rPr>
              <a:t>(nm</a:t>
            </a:r>
            <a:r>
              <a:rPr lang="en-US" i="1" dirty="0">
                <a:solidFill>
                  <a:srgbClr val="FF0000"/>
                </a:solidFill>
              </a:rPr>
              <a:t>) apart, compared with 0.4 nm spacing for DWDM</a:t>
            </a:r>
          </a:p>
        </p:txBody>
      </p:sp>
    </p:spTree>
    <p:extLst>
      <p:ext uri="{BB962C8B-B14F-4D97-AF65-F5344CB8AC3E}">
        <p14:creationId xmlns:p14="http://schemas.microsoft.com/office/powerpoint/2010/main" val="425741958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What is DWDM?</a:t>
            </a:r>
          </a:p>
        </p:txBody>
      </p:sp>
      <p:sp>
        <p:nvSpPr>
          <p:cNvPr id="215043" name="Rectangle 3"/>
          <p:cNvSpPr>
            <a:spLocks noGrp="1" noChangeArrowheads="1"/>
          </p:cNvSpPr>
          <p:nvPr>
            <p:ph type="body" idx="1"/>
          </p:nvPr>
        </p:nvSpPr>
        <p:spPr>
          <a:xfrm>
            <a:off x="0" y="1422400"/>
            <a:ext cx="8991600" cy="1768475"/>
          </a:xfrm>
        </p:spPr>
        <p:txBody>
          <a:bodyPr/>
          <a:lstStyle/>
          <a:p>
            <a:r>
              <a:rPr lang="en-US" sz="2000" smtClean="0">
                <a:solidFill>
                  <a:schemeClr val="accent2"/>
                </a:solidFill>
              </a:rPr>
              <a:t>D</a:t>
            </a:r>
            <a:r>
              <a:rPr lang="en-US" sz="2000" smtClean="0">
                <a:solidFill>
                  <a:schemeClr val="bg2"/>
                </a:solidFill>
              </a:rPr>
              <a:t>ense </a:t>
            </a:r>
            <a:r>
              <a:rPr lang="en-US" sz="2000" smtClean="0">
                <a:solidFill>
                  <a:schemeClr val="accent2"/>
                </a:solidFill>
              </a:rPr>
              <a:t>W</a:t>
            </a:r>
            <a:r>
              <a:rPr lang="en-US" sz="2000" smtClean="0"/>
              <a:t>ave </a:t>
            </a:r>
            <a:r>
              <a:rPr lang="en-US" sz="2000" smtClean="0">
                <a:solidFill>
                  <a:schemeClr val="accent2"/>
                </a:solidFill>
              </a:rPr>
              <a:t>D</a:t>
            </a:r>
            <a:r>
              <a:rPr lang="en-US" sz="2000" smtClean="0"/>
              <a:t>ivision </a:t>
            </a:r>
            <a:r>
              <a:rPr lang="en-US" sz="2000" smtClean="0">
                <a:solidFill>
                  <a:schemeClr val="accent2"/>
                </a:solidFill>
              </a:rPr>
              <a:t>M</a:t>
            </a:r>
            <a:r>
              <a:rPr lang="en-US" sz="2000" smtClean="0"/>
              <a:t>ultiplexing</a:t>
            </a:r>
          </a:p>
          <a:p>
            <a:pPr>
              <a:spcBef>
                <a:spcPct val="35000"/>
              </a:spcBef>
            </a:pPr>
            <a:r>
              <a:rPr lang="en-US" sz="2000" smtClean="0"/>
              <a:t>Optical (light) signals of different wavelengths travel on the same fiber.</a:t>
            </a:r>
          </a:p>
          <a:p>
            <a:pPr>
              <a:spcBef>
                <a:spcPct val="35000"/>
              </a:spcBef>
            </a:pPr>
            <a:r>
              <a:rPr lang="en-US" sz="2000" smtClean="0">
                <a:solidFill>
                  <a:schemeClr val="accent2"/>
                </a:solidFill>
              </a:rPr>
              <a:t>Each wavelength represents an independent optical channel.</a:t>
            </a:r>
          </a:p>
          <a:p>
            <a:r>
              <a:rPr lang="en-US" sz="2000" smtClean="0"/>
              <a:t>Optical channel = wavelength = lambda (</a:t>
            </a:r>
            <a:r>
              <a:rPr lang="fr-FR" sz="2000" smtClean="0">
                <a:latin typeface="Symbol" pitchFamily="18" charset="2"/>
              </a:rPr>
              <a:t></a:t>
            </a:r>
            <a:r>
              <a:rPr lang="fr-FR" sz="2000" smtClean="0"/>
              <a:t>)</a:t>
            </a:r>
            <a:endParaRPr lang="en-US" sz="2000" smtClean="0"/>
          </a:p>
          <a:p>
            <a:pPr>
              <a:spcBef>
                <a:spcPct val="35000"/>
              </a:spcBef>
            </a:pPr>
            <a:endParaRPr lang="en-US" sz="2000" smtClean="0"/>
          </a:p>
        </p:txBody>
      </p:sp>
      <p:grpSp>
        <p:nvGrpSpPr>
          <p:cNvPr id="2" name="Group 4"/>
          <p:cNvGrpSpPr>
            <a:grpSpLocks/>
          </p:cNvGrpSpPr>
          <p:nvPr/>
        </p:nvGrpSpPr>
        <p:grpSpPr bwMode="auto">
          <a:xfrm>
            <a:off x="765175" y="3352800"/>
            <a:ext cx="7646988" cy="3114675"/>
            <a:chOff x="482" y="2112"/>
            <a:chExt cx="4817" cy="1962"/>
          </a:xfrm>
        </p:grpSpPr>
        <p:sp>
          <p:nvSpPr>
            <p:cNvPr id="21509" name="Oval 5"/>
            <p:cNvSpPr>
              <a:spLocks noChangeArrowheads="1"/>
            </p:cNvSpPr>
            <p:nvPr/>
          </p:nvSpPr>
          <p:spPr bwMode="auto">
            <a:xfrm>
              <a:off x="1722" y="2507"/>
              <a:ext cx="1355" cy="1247"/>
            </a:xfrm>
            <a:prstGeom prst="ellipse">
              <a:avLst/>
            </a:prstGeom>
            <a:solidFill>
              <a:schemeClr val="bg1"/>
            </a:solidFill>
            <a:ln w="9525">
              <a:round/>
              <a:headEnd/>
              <a:tailEnd/>
            </a:ln>
            <a:scene3d>
              <a:camera prst="legacyPerspectiveFront">
                <a:rot lat="21299983" lon="18300000" rev="0"/>
              </a:camera>
              <a:lightRig rig="legacyFlat2" dir="t"/>
            </a:scene3d>
            <a:sp3d extrusionH="3630600" prstMaterial="legacyMatte">
              <a:bevelT w="13500" h="13500" prst="angle"/>
              <a:bevelB w="13500" h="13500" prst="angle"/>
              <a:extrusionClr>
                <a:srgbClr val="FFFF66"/>
              </a:extrusionClr>
            </a:sp3d>
          </p:spPr>
          <p:txBody>
            <a:bodyPr wrap="none" anchor="ctr">
              <a:flatTx/>
            </a:bodyPr>
            <a:lstStyle/>
            <a:p>
              <a:endParaRPr lang="en-US"/>
            </a:p>
          </p:txBody>
        </p:sp>
        <p:sp>
          <p:nvSpPr>
            <p:cNvPr id="21510" name="Oval 6"/>
            <p:cNvSpPr>
              <a:spLocks noChangeArrowheads="1"/>
            </p:cNvSpPr>
            <p:nvPr/>
          </p:nvSpPr>
          <p:spPr bwMode="auto">
            <a:xfrm>
              <a:off x="2019" y="2591"/>
              <a:ext cx="1266" cy="1062"/>
            </a:xfrm>
            <a:prstGeom prst="ellipse">
              <a:avLst/>
            </a:prstGeom>
            <a:solidFill>
              <a:schemeClr val="bg1"/>
            </a:solidFill>
            <a:ln w="9525">
              <a:round/>
              <a:headEnd/>
              <a:tailEnd/>
            </a:ln>
            <a:scene3d>
              <a:camera prst="legacyPerspectiveFront">
                <a:rot lat="21299983" lon="18000000" rev="0"/>
              </a:camera>
              <a:lightRig rig="legacyFlat2" dir="t"/>
            </a:scene3d>
            <a:sp3d extrusionH="430200" prstMaterial="legacyMatte">
              <a:bevelT w="13500" h="13500" prst="angle"/>
              <a:bevelB w="13500" h="13500" prst="angle"/>
              <a:extrusionClr>
                <a:schemeClr val="accent2"/>
              </a:extrusionClr>
            </a:sp3d>
          </p:spPr>
          <p:txBody>
            <a:bodyPr wrap="none" anchor="ctr">
              <a:flatTx/>
            </a:bodyPr>
            <a:lstStyle/>
            <a:p>
              <a:endParaRPr lang="en-US"/>
            </a:p>
          </p:txBody>
        </p:sp>
        <p:sp>
          <p:nvSpPr>
            <p:cNvPr id="21511" name="Oval 7"/>
            <p:cNvSpPr>
              <a:spLocks noChangeArrowheads="1"/>
            </p:cNvSpPr>
            <p:nvPr/>
          </p:nvSpPr>
          <p:spPr bwMode="auto">
            <a:xfrm>
              <a:off x="2430" y="2668"/>
              <a:ext cx="885" cy="866"/>
            </a:xfrm>
            <a:prstGeom prst="ellipse">
              <a:avLst/>
            </a:prstGeom>
            <a:solidFill>
              <a:schemeClr val="bg1"/>
            </a:solidFill>
            <a:ln w="9525">
              <a:round/>
              <a:headEnd/>
              <a:tailEnd/>
            </a:ln>
            <a:scene3d>
              <a:camera prst="legacyPerspectiveFront">
                <a:rot lat="21299983" lon="18000000" rev="0"/>
              </a:camera>
              <a:lightRig rig="legacyFlat2" dir="t"/>
            </a:scene3d>
            <a:sp3d extrusionH="430200" prstMaterial="legacyMatte">
              <a:bevelT w="13500" h="13500" prst="angle"/>
              <a:bevelB w="13500" h="13500" prst="angle"/>
              <a:extrusionClr>
                <a:srgbClr val="FF33CC"/>
              </a:extrusionClr>
            </a:sp3d>
          </p:spPr>
          <p:txBody>
            <a:bodyPr wrap="none" anchor="ctr">
              <a:flatTx/>
            </a:bodyPr>
            <a:lstStyle/>
            <a:p>
              <a:endParaRPr lang="en-US"/>
            </a:p>
          </p:txBody>
        </p:sp>
        <p:grpSp>
          <p:nvGrpSpPr>
            <p:cNvPr id="21512" name="Group 8"/>
            <p:cNvGrpSpPr>
              <a:grpSpLocks/>
            </p:cNvGrpSpPr>
            <p:nvPr/>
          </p:nvGrpSpPr>
          <p:grpSpPr bwMode="auto">
            <a:xfrm>
              <a:off x="2851" y="2869"/>
              <a:ext cx="1468" cy="439"/>
              <a:chOff x="3209" y="2405"/>
              <a:chExt cx="1974" cy="591"/>
            </a:xfrm>
          </p:grpSpPr>
          <p:sp>
            <p:nvSpPr>
              <p:cNvPr id="21554" name="AutoShape 9"/>
              <p:cNvSpPr>
                <a:spLocks noChangeArrowheads="1"/>
              </p:cNvSpPr>
              <p:nvPr/>
            </p:nvSpPr>
            <p:spPr bwMode="auto">
              <a:xfrm>
                <a:off x="3209" y="2405"/>
                <a:ext cx="307"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66FF66"/>
                </a:extrusionClr>
              </a:sp3d>
            </p:spPr>
            <p:txBody>
              <a:bodyPr wrap="none" anchor="ctr">
                <a:flatTx/>
              </a:bodyPr>
              <a:lstStyle/>
              <a:p>
                <a:endParaRPr lang="en-US"/>
              </a:p>
            </p:txBody>
          </p:sp>
          <p:sp>
            <p:nvSpPr>
              <p:cNvPr id="21555" name="AutoShape 10"/>
              <p:cNvSpPr>
                <a:spLocks noChangeArrowheads="1"/>
              </p:cNvSpPr>
              <p:nvPr/>
            </p:nvSpPr>
            <p:spPr bwMode="auto">
              <a:xfrm>
                <a:off x="3677" y="2418"/>
                <a:ext cx="307" cy="4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87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66FF66"/>
                </a:extrusionClr>
              </a:sp3d>
            </p:spPr>
            <p:txBody>
              <a:bodyPr wrap="none" anchor="ctr">
                <a:flatTx/>
              </a:bodyPr>
              <a:lstStyle/>
              <a:p>
                <a:endParaRPr lang="en-US"/>
              </a:p>
            </p:txBody>
          </p:sp>
          <p:sp>
            <p:nvSpPr>
              <p:cNvPr id="21556" name="AutoShape 11"/>
              <p:cNvSpPr>
                <a:spLocks noChangeArrowheads="1"/>
              </p:cNvSpPr>
              <p:nvPr/>
            </p:nvSpPr>
            <p:spPr bwMode="auto">
              <a:xfrm flipV="1">
                <a:off x="3921" y="2532"/>
                <a:ext cx="307"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66FF66"/>
                </a:extrusionClr>
              </a:sp3d>
            </p:spPr>
            <p:txBody>
              <a:bodyPr wrap="none" anchor="ctr">
                <a:flatTx/>
              </a:bodyPr>
              <a:lstStyle/>
              <a:p>
                <a:endParaRPr lang="en-US"/>
              </a:p>
            </p:txBody>
          </p:sp>
          <p:sp>
            <p:nvSpPr>
              <p:cNvPr id="21557" name="AutoShape 12"/>
              <p:cNvSpPr>
                <a:spLocks noChangeArrowheads="1"/>
              </p:cNvSpPr>
              <p:nvPr/>
            </p:nvSpPr>
            <p:spPr bwMode="auto">
              <a:xfrm flipV="1">
                <a:off x="3448" y="2529"/>
                <a:ext cx="307"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66FF66"/>
                </a:extrusionClr>
              </a:sp3d>
            </p:spPr>
            <p:txBody>
              <a:bodyPr wrap="none" anchor="ctr">
                <a:flatTx/>
              </a:bodyPr>
              <a:lstStyle/>
              <a:p>
                <a:endParaRPr lang="en-US"/>
              </a:p>
            </p:txBody>
          </p:sp>
          <p:sp>
            <p:nvSpPr>
              <p:cNvPr id="21558" name="AutoShape 13"/>
              <p:cNvSpPr>
                <a:spLocks noChangeArrowheads="1"/>
              </p:cNvSpPr>
              <p:nvPr/>
            </p:nvSpPr>
            <p:spPr bwMode="auto">
              <a:xfrm>
                <a:off x="4158" y="2450"/>
                <a:ext cx="308"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66FF66"/>
                </a:extrusionClr>
              </a:sp3d>
            </p:spPr>
            <p:txBody>
              <a:bodyPr wrap="none" anchor="ctr">
                <a:flatTx/>
              </a:bodyPr>
              <a:lstStyle/>
              <a:p>
                <a:endParaRPr lang="en-US"/>
              </a:p>
            </p:txBody>
          </p:sp>
          <p:sp>
            <p:nvSpPr>
              <p:cNvPr id="21559" name="AutoShape 14"/>
              <p:cNvSpPr>
                <a:spLocks noChangeArrowheads="1"/>
              </p:cNvSpPr>
              <p:nvPr/>
            </p:nvSpPr>
            <p:spPr bwMode="auto">
              <a:xfrm>
                <a:off x="4632" y="2458"/>
                <a:ext cx="307"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66FF66"/>
                </a:extrusionClr>
              </a:sp3d>
            </p:spPr>
            <p:txBody>
              <a:bodyPr wrap="none" anchor="ctr">
                <a:flatTx/>
              </a:bodyPr>
              <a:lstStyle/>
              <a:p>
                <a:endParaRPr lang="en-US"/>
              </a:p>
            </p:txBody>
          </p:sp>
          <p:sp>
            <p:nvSpPr>
              <p:cNvPr id="21560" name="AutoShape 15"/>
              <p:cNvSpPr>
                <a:spLocks noChangeArrowheads="1"/>
              </p:cNvSpPr>
              <p:nvPr/>
            </p:nvSpPr>
            <p:spPr bwMode="auto">
              <a:xfrm flipV="1">
                <a:off x="4876" y="2571"/>
                <a:ext cx="307"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66FF66"/>
                </a:extrusionClr>
              </a:sp3d>
            </p:spPr>
            <p:txBody>
              <a:bodyPr wrap="none" anchor="ctr">
                <a:flatTx/>
              </a:bodyPr>
              <a:lstStyle/>
              <a:p>
                <a:endParaRPr lang="en-US"/>
              </a:p>
            </p:txBody>
          </p:sp>
          <p:sp>
            <p:nvSpPr>
              <p:cNvPr id="21561" name="AutoShape 16"/>
              <p:cNvSpPr>
                <a:spLocks noChangeArrowheads="1"/>
              </p:cNvSpPr>
              <p:nvPr/>
            </p:nvSpPr>
            <p:spPr bwMode="auto">
              <a:xfrm flipV="1">
                <a:off x="4402" y="2563"/>
                <a:ext cx="308"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66FF66"/>
                </a:extrusionClr>
              </a:sp3d>
            </p:spPr>
            <p:txBody>
              <a:bodyPr wrap="none" anchor="ctr">
                <a:flatTx/>
              </a:bodyPr>
              <a:lstStyle/>
              <a:p>
                <a:endParaRPr lang="en-US"/>
              </a:p>
            </p:txBody>
          </p:sp>
        </p:grpSp>
        <p:grpSp>
          <p:nvGrpSpPr>
            <p:cNvPr id="21513" name="Group 17"/>
            <p:cNvGrpSpPr>
              <a:grpSpLocks/>
            </p:cNvGrpSpPr>
            <p:nvPr/>
          </p:nvGrpSpPr>
          <p:grpSpPr bwMode="auto">
            <a:xfrm>
              <a:off x="2883" y="3179"/>
              <a:ext cx="1528" cy="664"/>
              <a:chOff x="3252" y="2822"/>
              <a:chExt cx="2055" cy="893"/>
            </a:xfrm>
          </p:grpSpPr>
          <p:sp>
            <p:nvSpPr>
              <p:cNvPr id="21548" name="AutoShape 18"/>
              <p:cNvSpPr>
                <a:spLocks noChangeArrowheads="1"/>
              </p:cNvSpPr>
              <p:nvPr/>
            </p:nvSpPr>
            <p:spPr bwMode="auto">
              <a:xfrm rot="495610">
                <a:off x="3252" y="2822"/>
                <a:ext cx="426"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DDF567"/>
                </a:extrusionClr>
              </a:sp3d>
            </p:spPr>
            <p:txBody>
              <a:bodyPr wrap="none" anchor="ctr">
                <a:flatTx/>
              </a:bodyPr>
              <a:lstStyle/>
              <a:p>
                <a:endParaRPr lang="en-US"/>
              </a:p>
            </p:txBody>
          </p:sp>
          <p:sp>
            <p:nvSpPr>
              <p:cNvPr id="21549" name="AutoShape 19"/>
              <p:cNvSpPr>
                <a:spLocks noChangeArrowheads="1"/>
              </p:cNvSpPr>
              <p:nvPr/>
            </p:nvSpPr>
            <p:spPr bwMode="auto">
              <a:xfrm rot="495610">
                <a:off x="3912" y="2958"/>
                <a:ext cx="426" cy="4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500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DDF567"/>
                </a:extrusionClr>
              </a:sp3d>
            </p:spPr>
            <p:txBody>
              <a:bodyPr wrap="none" anchor="ctr">
                <a:flatTx/>
              </a:bodyPr>
              <a:lstStyle/>
              <a:p>
                <a:endParaRPr lang="en-US"/>
              </a:p>
            </p:txBody>
          </p:sp>
          <p:sp>
            <p:nvSpPr>
              <p:cNvPr id="21550" name="AutoShape 20"/>
              <p:cNvSpPr>
                <a:spLocks noChangeArrowheads="1"/>
              </p:cNvSpPr>
              <p:nvPr/>
            </p:nvSpPr>
            <p:spPr bwMode="auto">
              <a:xfrm rot="495610" flipV="1">
                <a:off x="3571" y="2996"/>
                <a:ext cx="426"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DDF567"/>
                </a:extrusionClr>
              </a:sp3d>
            </p:spPr>
            <p:txBody>
              <a:bodyPr wrap="none" anchor="ctr">
                <a:flatTx/>
              </a:bodyPr>
              <a:lstStyle/>
              <a:p>
                <a:endParaRPr lang="en-US"/>
              </a:p>
            </p:txBody>
          </p:sp>
          <p:sp>
            <p:nvSpPr>
              <p:cNvPr id="21551" name="AutoShape 21"/>
              <p:cNvSpPr>
                <a:spLocks noChangeArrowheads="1"/>
              </p:cNvSpPr>
              <p:nvPr/>
            </p:nvSpPr>
            <p:spPr bwMode="auto">
              <a:xfrm rot="495610">
                <a:off x="4567" y="3110"/>
                <a:ext cx="426" cy="42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500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DDF567"/>
                </a:extrusionClr>
              </a:sp3d>
            </p:spPr>
            <p:txBody>
              <a:bodyPr wrap="none" anchor="ctr">
                <a:flatTx/>
              </a:bodyPr>
              <a:lstStyle/>
              <a:p>
                <a:endParaRPr lang="en-US"/>
              </a:p>
            </p:txBody>
          </p:sp>
          <p:sp>
            <p:nvSpPr>
              <p:cNvPr id="21552" name="AutoShape 22"/>
              <p:cNvSpPr>
                <a:spLocks noChangeArrowheads="1"/>
              </p:cNvSpPr>
              <p:nvPr/>
            </p:nvSpPr>
            <p:spPr bwMode="auto">
              <a:xfrm rot="495610" flipV="1">
                <a:off x="4881" y="3290"/>
                <a:ext cx="426"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DDF567"/>
                </a:extrusionClr>
              </a:sp3d>
            </p:spPr>
            <p:txBody>
              <a:bodyPr wrap="none" anchor="ctr">
                <a:flatTx/>
              </a:bodyPr>
              <a:lstStyle/>
              <a:p>
                <a:endParaRPr lang="en-US"/>
              </a:p>
            </p:txBody>
          </p:sp>
          <p:sp>
            <p:nvSpPr>
              <p:cNvPr id="21553" name="AutoShape 23"/>
              <p:cNvSpPr>
                <a:spLocks noChangeArrowheads="1"/>
              </p:cNvSpPr>
              <p:nvPr/>
            </p:nvSpPr>
            <p:spPr bwMode="auto">
              <a:xfrm rot="495610" flipV="1">
                <a:off x="4230" y="3132"/>
                <a:ext cx="427"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DDF567"/>
                </a:extrusionClr>
              </a:sp3d>
            </p:spPr>
            <p:txBody>
              <a:bodyPr wrap="none" anchor="ctr">
                <a:flatTx/>
              </a:bodyPr>
              <a:lstStyle/>
              <a:p>
                <a:endParaRPr lang="en-US"/>
              </a:p>
            </p:txBody>
          </p:sp>
        </p:grpSp>
        <p:grpSp>
          <p:nvGrpSpPr>
            <p:cNvPr id="21514" name="Group 24"/>
            <p:cNvGrpSpPr>
              <a:grpSpLocks/>
            </p:cNvGrpSpPr>
            <p:nvPr/>
          </p:nvGrpSpPr>
          <p:grpSpPr bwMode="auto">
            <a:xfrm>
              <a:off x="2807" y="2513"/>
              <a:ext cx="806" cy="461"/>
              <a:chOff x="3149" y="1926"/>
              <a:chExt cx="1949" cy="620"/>
            </a:xfrm>
          </p:grpSpPr>
          <p:grpSp>
            <p:nvGrpSpPr>
              <p:cNvPr id="21537" name="Group 25"/>
              <p:cNvGrpSpPr>
                <a:grpSpLocks/>
              </p:cNvGrpSpPr>
              <p:nvPr/>
            </p:nvGrpSpPr>
            <p:grpSpPr bwMode="auto">
              <a:xfrm rot="-441533">
                <a:off x="3149" y="1999"/>
                <a:ext cx="808" cy="547"/>
                <a:chOff x="2502" y="1380"/>
                <a:chExt cx="1512" cy="810"/>
              </a:xfrm>
            </p:grpSpPr>
            <p:sp>
              <p:nvSpPr>
                <p:cNvPr id="21544" name="AutoShape 26"/>
                <p:cNvSpPr>
                  <a:spLocks noChangeArrowheads="1"/>
                </p:cNvSpPr>
                <p:nvPr/>
              </p:nvSpPr>
              <p:spPr bwMode="auto">
                <a:xfrm>
                  <a:off x="2502" y="1380"/>
                  <a:ext cx="456" cy="6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74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45" name="AutoShape 27"/>
                <p:cNvSpPr>
                  <a:spLocks noChangeArrowheads="1"/>
                </p:cNvSpPr>
                <p:nvPr/>
              </p:nvSpPr>
              <p:spPr bwMode="auto">
                <a:xfrm>
                  <a:off x="3204" y="1392"/>
                  <a:ext cx="456" cy="6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74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46" name="AutoShape 28"/>
                <p:cNvSpPr>
                  <a:spLocks noChangeArrowheads="1"/>
                </p:cNvSpPr>
                <p:nvPr/>
              </p:nvSpPr>
              <p:spPr bwMode="auto">
                <a:xfrm flipV="1">
                  <a:off x="3558" y="1560"/>
                  <a:ext cx="456" cy="6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74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47" name="AutoShape 29"/>
                <p:cNvSpPr>
                  <a:spLocks noChangeArrowheads="1"/>
                </p:cNvSpPr>
                <p:nvPr/>
              </p:nvSpPr>
              <p:spPr bwMode="auto">
                <a:xfrm flipV="1">
                  <a:off x="2856" y="1548"/>
                  <a:ext cx="456" cy="6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74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grpSp>
          <p:sp>
            <p:nvSpPr>
              <p:cNvPr id="21538" name="AutoShape 30"/>
              <p:cNvSpPr>
                <a:spLocks noChangeArrowheads="1"/>
              </p:cNvSpPr>
              <p:nvPr/>
            </p:nvSpPr>
            <p:spPr bwMode="auto">
              <a:xfrm rot="-441533">
                <a:off x="3895" y="1978"/>
                <a:ext cx="244"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39" name="AutoShape 31"/>
              <p:cNvSpPr>
                <a:spLocks noChangeArrowheads="1"/>
              </p:cNvSpPr>
              <p:nvPr/>
            </p:nvSpPr>
            <p:spPr bwMode="auto">
              <a:xfrm rot="-441533">
                <a:off x="4268" y="1938"/>
                <a:ext cx="244" cy="4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87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40" name="AutoShape 32"/>
              <p:cNvSpPr>
                <a:spLocks noChangeArrowheads="1"/>
              </p:cNvSpPr>
              <p:nvPr/>
            </p:nvSpPr>
            <p:spPr bwMode="auto">
              <a:xfrm rot="21158467" flipV="1">
                <a:off x="4470" y="2027"/>
                <a:ext cx="244"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41" name="AutoShape 33"/>
              <p:cNvSpPr>
                <a:spLocks noChangeArrowheads="1"/>
              </p:cNvSpPr>
              <p:nvPr/>
            </p:nvSpPr>
            <p:spPr bwMode="auto">
              <a:xfrm rot="21158467" flipV="1">
                <a:off x="4097" y="2066"/>
                <a:ext cx="244" cy="4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87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42" name="AutoShape 34"/>
              <p:cNvSpPr>
                <a:spLocks noChangeArrowheads="1"/>
              </p:cNvSpPr>
              <p:nvPr/>
            </p:nvSpPr>
            <p:spPr bwMode="auto">
              <a:xfrm rot="-441533">
                <a:off x="4652" y="1926"/>
                <a:ext cx="244" cy="4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87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43" name="AutoShape 35"/>
              <p:cNvSpPr>
                <a:spLocks noChangeArrowheads="1"/>
              </p:cNvSpPr>
              <p:nvPr/>
            </p:nvSpPr>
            <p:spPr bwMode="auto">
              <a:xfrm rot="21158467" flipV="1">
                <a:off x="4854" y="2015"/>
                <a:ext cx="244"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grpSp>
        <p:grpSp>
          <p:nvGrpSpPr>
            <p:cNvPr id="21515" name="Group 36"/>
            <p:cNvGrpSpPr>
              <a:grpSpLocks/>
            </p:cNvGrpSpPr>
            <p:nvPr/>
          </p:nvGrpSpPr>
          <p:grpSpPr bwMode="auto">
            <a:xfrm>
              <a:off x="3583" y="2419"/>
              <a:ext cx="806" cy="461"/>
              <a:chOff x="3149" y="1926"/>
              <a:chExt cx="1949" cy="620"/>
            </a:xfrm>
          </p:grpSpPr>
          <p:grpSp>
            <p:nvGrpSpPr>
              <p:cNvPr id="21526" name="Group 37"/>
              <p:cNvGrpSpPr>
                <a:grpSpLocks/>
              </p:cNvGrpSpPr>
              <p:nvPr/>
            </p:nvGrpSpPr>
            <p:grpSpPr bwMode="auto">
              <a:xfrm rot="-441533">
                <a:off x="3149" y="1999"/>
                <a:ext cx="808" cy="547"/>
                <a:chOff x="2502" y="1380"/>
                <a:chExt cx="1512" cy="810"/>
              </a:xfrm>
            </p:grpSpPr>
            <p:sp>
              <p:nvSpPr>
                <p:cNvPr id="21533" name="AutoShape 38"/>
                <p:cNvSpPr>
                  <a:spLocks noChangeArrowheads="1"/>
                </p:cNvSpPr>
                <p:nvPr/>
              </p:nvSpPr>
              <p:spPr bwMode="auto">
                <a:xfrm>
                  <a:off x="2502" y="1380"/>
                  <a:ext cx="456" cy="6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74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34" name="AutoShape 39"/>
                <p:cNvSpPr>
                  <a:spLocks noChangeArrowheads="1"/>
                </p:cNvSpPr>
                <p:nvPr/>
              </p:nvSpPr>
              <p:spPr bwMode="auto">
                <a:xfrm>
                  <a:off x="3204" y="1392"/>
                  <a:ext cx="456" cy="6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74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35" name="AutoShape 40"/>
                <p:cNvSpPr>
                  <a:spLocks noChangeArrowheads="1"/>
                </p:cNvSpPr>
                <p:nvPr/>
              </p:nvSpPr>
              <p:spPr bwMode="auto">
                <a:xfrm flipV="1">
                  <a:off x="3558" y="1560"/>
                  <a:ext cx="456" cy="6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74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36" name="AutoShape 41"/>
                <p:cNvSpPr>
                  <a:spLocks noChangeArrowheads="1"/>
                </p:cNvSpPr>
                <p:nvPr/>
              </p:nvSpPr>
              <p:spPr bwMode="auto">
                <a:xfrm flipV="1">
                  <a:off x="2856" y="1548"/>
                  <a:ext cx="456" cy="63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74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grpSp>
          <p:sp>
            <p:nvSpPr>
              <p:cNvPr id="21527" name="AutoShape 42"/>
              <p:cNvSpPr>
                <a:spLocks noChangeArrowheads="1"/>
              </p:cNvSpPr>
              <p:nvPr/>
            </p:nvSpPr>
            <p:spPr bwMode="auto">
              <a:xfrm rot="-441533">
                <a:off x="3895" y="1978"/>
                <a:ext cx="244"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28" name="AutoShape 43"/>
              <p:cNvSpPr>
                <a:spLocks noChangeArrowheads="1"/>
              </p:cNvSpPr>
              <p:nvPr/>
            </p:nvSpPr>
            <p:spPr bwMode="auto">
              <a:xfrm rot="-441533">
                <a:off x="4268" y="1938"/>
                <a:ext cx="244" cy="4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87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29" name="AutoShape 44"/>
              <p:cNvSpPr>
                <a:spLocks noChangeArrowheads="1"/>
              </p:cNvSpPr>
              <p:nvPr/>
            </p:nvSpPr>
            <p:spPr bwMode="auto">
              <a:xfrm rot="21158467" flipV="1">
                <a:off x="4470" y="2027"/>
                <a:ext cx="244"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30" name="AutoShape 45"/>
              <p:cNvSpPr>
                <a:spLocks noChangeArrowheads="1"/>
              </p:cNvSpPr>
              <p:nvPr/>
            </p:nvSpPr>
            <p:spPr bwMode="auto">
              <a:xfrm rot="21158467" flipV="1">
                <a:off x="4097" y="2066"/>
                <a:ext cx="244" cy="4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87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31" name="AutoShape 46"/>
              <p:cNvSpPr>
                <a:spLocks noChangeArrowheads="1"/>
              </p:cNvSpPr>
              <p:nvPr/>
            </p:nvSpPr>
            <p:spPr bwMode="auto">
              <a:xfrm rot="-441533">
                <a:off x="4652" y="1926"/>
                <a:ext cx="244" cy="42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87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sp>
            <p:nvSpPr>
              <p:cNvPr id="21532" name="AutoShape 47"/>
              <p:cNvSpPr>
                <a:spLocks noChangeArrowheads="1"/>
              </p:cNvSpPr>
              <p:nvPr/>
            </p:nvSpPr>
            <p:spPr bwMode="auto">
              <a:xfrm rot="21158467" flipV="1">
                <a:off x="4854" y="2015"/>
                <a:ext cx="244" cy="4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3468 h 21600"/>
                </a:gdLst>
                <a:ahLst/>
                <a:cxnLst>
                  <a:cxn ang="T8">
                    <a:pos x="T0" y="T1"/>
                  </a:cxn>
                  <a:cxn ang="T9">
                    <a:pos x="T2" y="T3"/>
                  </a:cxn>
                  <a:cxn ang="T10">
                    <a:pos x="T4" y="T5"/>
                  </a:cxn>
                  <a:cxn ang="T11">
                    <a:pos x="T6" y="T7"/>
                  </a:cxn>
                </a:cxnLst>
                <a:rect l="T12" t="T13" r="T14" b="T15"/>
                <a:pathLst>
                  <a:path w="21600" h="21600">
                    <a:moveTo>
                      <a:pt x="19610" y="12856"/>
                    </a:moveTo>
                    <a:cubicBezTo>
                      <a:pt x="18654" y="16950"/>
                      <a:pt x="15004" y="19846"/>
                      <a:pt x="10800" y="19847"/>
                    </a:cubicBezTo>
                    <a:cubicBezTo>
                      <a:pt x="6595" y="19847"/>
                      <a:pt x="2945" y="16950"/>
                      <a:pt x="1989" y="12856"/>
                    </a:cubicBezTo>
                    <a:lnTo>
                      <a:pt x="282" y="13255"/>
                    </a:lnTo>
                    <a:cubicBezTo>
                      <a:pt x="1423" y="18142"/>
                      <a:pt x="5781" y="21600"/>
                      <a:pt x="10800" y="21600"/>
                    </a:cubicBezTo>
                    <a:cubicBezTo>
                      <a:pt x="15818" y="21599"/>
                      <a:pt x="20176" y="18142"/>
                      <a:pt x="21317" y="13255"/>
                    </a:cubicBezTo>
                    <a:lnTo>
                      <a:pt x="19610" y="12856"/>
                    </a:lnTo>
                    <a:close/>
                  </a:path>
                </a:pathLst>
              </a:custGeom>
              <a:solidFill>
                <a:schemeClr val="bg1"/>
              </a:solidFill>
              <a:ln w="9525">
                <a:round/>
                <a:headEnd/>
                <a:tailEnd/>
              </a:ln>
              <a:scene3d>
                <a:camera prst="legacyObliqueTopRight">
                  <a:rot lat="0" lon="899994" rev="0"/>
                </a:camera>
                <a:lightRig rig="legacyFlat3" dir="b"/>
              </a:scene3d>
              <a:sp3d extrusionH="100000" prstMaterial="legacyMatte">
                <a:bevelT w="13500" h="13500" prst="angle"/>
                <a:bevelB w="13500" h="13500" prst="angle"/>
                <a:extrusionClr>
                  <a:srgbClr val="02E5F6"/>
                </a:extrusionClr>
              </a:sp3d>
            </p:spPr>
            <p:txBody>
              <a:bodyPr wrap="none" anchor="ctr">
                <a:flatTx/>
              </a:bodyPr>
              <a:lstStyle/>
              <a:p>
                <a:endParaRPr lang="en-US"/>
              </a:p>
            </p:txBody>
          </p:sp>
        </p:grpSp>
        <p:sp>
          <p:nvSpPr>
            <p:cNvPr id="21516" name="Text Box 48"/>
            <p:cNvSpPr txBox="1">
              <a:spLocks noChangeArrowheads="1"/>
            </p:cNvSpPr>
            <p:nvPr/>
          </p:nvSpPr>
          <p:spPr bwMode="auto">
            <a:xfrm>
              <a:off x="4479" y="2445"/>
              <a:ext cx="8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nSpc>
                  <a:spcPct val="100000"/>
                </a:lnSpc>
              </a:pPr>
              <a:r>
                <a:rPr lang="en-US" sz="1800">
                  <a:ea typeface="MS PGothic" pitchFamily="34" charset="-128"/>
                </a:rPr>
                <a:t>Channel 1</a:t>
              </a:r>
            </a:p>
          </p:txBody>
        </p:sp>
        <p:sp>
          <p:nvSpPr>
            <p:cNvPr id="21517" name="Text Box 49"/>
            <p:cNvSpPr txBox="1">
              <a:spLocks noChangeArrowheads="1"/>
            </p:cNvSpPr>
            <p:nvPr/>
          </p:nvSpPr>
          <p:spPr bwMode="auto">
            <a:xfrm>
              <a:off x="4479" y="2934"/>
              <a:ext cx="8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nSpc>
                  <a:spcPct val="100000"/>
                </a:lnSpc>
              </a:pPr>
              <a:r>
                <a:rPr lang="en-US" sz="1800">
                  <a:ea typeface="MS PGothic" pitchFamily="34" charset="-128"/>
                </a:rPr>
                <a:t>Channel 2</a:t>
              </a:r>
            </a:p>
          </p:txBody>
        </p:sp>
        <p:sp>
          <p:nvSpPr>
            <p:cNvPr id="21518" name="Text Box 50"/>
            <p:cNvSpPr txBox="1">
              <a:spLocks noChangeArrowheads="1"/>
            </p:cNvSpPr>
            <p:nvPr/>
          </p:nvSpPr>
          <p:spPr bwMode="auto">
            <a:xfrm>
              <a:off x="4495" y="3422"/>
              <a:ext cx="8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nSpc>
                  <a:spcPct val="100000"/>
                </a:lnSpc>
              </a:pPr>
              <a:r>
                <a:rPr lang="en-US" sz="1800">
                  <a:ea typeface="MS PGothic" pitchFamily="34" charset="-128"/>
                </a:rPr>
                <a:t>Channel 3</a:t>
              </a:r>
            </a:p>
          </p:txBody>
        </p:sp>
        <p:sp>
          <p:nvSpPr>
            <p:cNvPr id="21519" name="Text Box 51"/>
            <p:cNvSpPr txBox="1">
              <a:spLocks noChangeArrowheads="1"/>
            </p:cNvSpPr>
            <p:nvPr/>
          </p:nvSpPr>
          <p:spPr bwMode="auto">
            <a:xfrm>
              <a:off x="883" y="3843"/>
              <a:ext cx="1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nSpc>
                  <a:spcPct val="100000"/>
                </a:lnSpc>
              </a:pPr>
              <a:r>
                <a:rPr lang="en-US" sz="1800">
                  <a:ea typeface="MS PGothic" pitchFamily="34" charset="-128"/>
                </a:rPr>
                <a:t>Fiber optic cable</a:t>
              </a:r>
            </a:p>
          </p:txBody>
        </p:sp>
        <p:sp>
          <p:nvSpPr>
            <p:cNvPr id="21520" name="Text Box 52"/>
            <p:cNvSpPr txBox="1">
              <a:spLocks noChangeArrowheads="1"/>
            </p:cNvSpPr>
            <p:nvPr/>
          </p:nvSpPr>
          <p:spPr bwMode="auto">
            <a:xfrm>
              <a:off x="2604" y="2112"/>
              <a:ext cx="42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lnSpc>
                  <a:spcPct val="100000"/>
                </a:lnSpc>
              </a:pPr>
              <a:r>
                <a:rPr lang="en-US" sz="1800">
                  <a:ea typeface="MS PGothic" pitchFamily="34" charset="-128"/>
                </a:rPr>
                <a:t>Core</a:t>
              </a:r>
            </a:p>
          </p:txBody>
        </p:sp>
        <p:sp>
          <p:nvSpPr>
            <p:cNvPr id="21521" name="Text Box 53"/>
            <p:cNvSpPr txBox="1">
              <a:spLocks noChangeArrowheads="1"/>
            </p:cNvSpPr>
            <p:nvPr/>
          </p:nvSpPr>
          <p:spPr bwMode="auto">
            <a:xfrm>
              <a:off x="1968" y="2229"/>
              <a:ext cx="70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lnSpc>
                  <a:spcPct val="100000"/>
                </a:lnSpc>
              </a:pPr>
              <a:r>
                <a:rPr lang="en-US" sz="1800">
                  <a:ea typeface="MS PGothic" pitchFamily="34" charset="-128"/>
                </a:rPr>
                <a:t>Cladding</a:t>
              </a:r>
            </a:p>
          </p:txBody>
        </p:sp>
        <p:sp>
          <p:nvSpPr>
            <p:cNvPr id="21522" name="Text Box 54"/>
            <p:cNvSpPr txBox="1">
              <a:spLocks noChangeArrowheads="1"/>
            </p:cNvSpPr>
            <p:nvPr/>
          </p:nvSpPr>
          <p:spPr bwMode="auto">
            <a:xfrm>
              <a:off x="482" y="2429"/>
              <a:ext cx="62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lnSpc>
                  <a:spcPct val="100000"/>
                </a:lnSpc>
              </a:pPr>
              <a:r>
                <a:rPr lang="en-US" sz="1800">
                  <a:ea typeface="MS PGothic" pitchFamily="34" charset="-128"/>
                </a:rPr>
                <a:t>Coating</a:t>
              </a:r>
            </a:p>
          </p:txBody>
        </p:sp>
        <p:sp>
          <p:nvSpPr>
            <p:cNvPr id="21523" name="Line 55"/>
            <p:cNvSpPr>
              <a:spLocks noChangeShapeType="1"/>
            </p:cNvSpPr>
            <p:nvPr/>
          </p:nvSpPr>
          <p:spPr bwMode="auto">
            <a:xfrm>
              <a:off x="2304" y="2448"/>
              <a:ext cx="0"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1524" name="Line 56"/>
            <p:cNvSpPr>
              <a:spLocks noChangeShapeType="1"/>
            </p:cNvSpPr>
            <p:nvPr/>
          </p:nvSpPr>
          <p:spPr bwMode="auto">
            <a:xfrm>
              <a:off x="2784" y="2304"/>
              <a:ext cx="0"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1525" name="Line 57"/>
            <p:cNvSpPr>
              <a:spLocks noChangeShapeType="1"/>
            </p:cNvSpPr>
            <p:nvPr/>
          </p:nvSpPr>
          <p:spPr bwMode="auto">
            <a:xfrm>
              <a:off x="816" y="2640"/>
              <a:ext cx="0"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73025" tIns="36512" rIns="73025" bIns="36512"/>
            <a:lstStyle/>
            <a:p>
              <a:endParaRPr lang="en-US"/>
            </a:p>
          </p:txBody>
        </p:sp>
      </p:grpSp>
    </p:spTree>
    <p:extLst>
      <p:ext uri="{BB962C8B-B14F-4D97-AF65-F5344CB8AC3E}">
        <p14:creationId xmlns:p14="http://schemas.microsoft.com/office/powerpoint/2010/main" val="4956108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blinds(horizontal)">
                                      <p:cBhvr>
                                        <p:cTn id="7" dur="500"/>
                                        <p:tgtEl>
                                          <p:spTgt spid="2150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043">
                                            <p:txEl>
                                              <p:pRg st="1" end="1"/>
                                            </p:txEl>
                                          </p:spTgt>
                                        </p:tgtEl>
                                        <p:attrNameLst>
                                          <p:attrName>style.visibility</p:attrName>
                                        </p:attrNameLst>
                                      </p:cBhvr>
                                      <p:to>
                                        <p:strVal val="visible"/>
                                      </p:to>
                                    </p:set>
                                    <p:animEffect transition="in" filter="blinds(horizontal)">
                                      <p:cBhvr>
                                        <p:cTn id="10" dur="500"/>
                                        <p:tgtEl>
                                          <p:spTgt spid="21504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5043">
                                            <p:txEl>
                                              <p:pRg st="2" end="2"/>
                                            </p:txEl>
                                          </p:spTgt>
                                        </p:tgtEl>
                                        <p:attrNameLst>
                                          <p:attrName>style.visibility</p:attrName>
                                        </p:attrNameLst>
                                      </p:cBhvr>
                                      <p:to>
                                        <p:strVal val="visible"/>
                                      </p:to>
                                    </p:set>
                                    <p:animEffect transition="in" filter="blinds(horizontal)">
                                      <p:cBhvr>
                                        <p:cTn id="13" dur="500"/>
                                        <p:tgtEl>
                                          <p:spTgt spid="21504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15043">
                                            <p:txEl>
                                              <p:pRg st="3" end="3"/>
                                            </p:txEl>
                                          </p:spTgt>
                                        </p:tgtEl>
                                        <p:attrNameLst>
                                          <p:attrName>style.visibility</p:attrName>
                                        </p:attrNameLst>
                                      </p:cBhvr>
                                      <p:to>
                                        <p:strVal val="visible"/>
                                      </p:to>
                                    </p:set>
                                    <p:animEffect transition="in" filter="blinds(horizontal)">
                                      <p:cBhvr>
                                        <p:cTn id="16" dur="500"/>
                                        <p:tgtEl>
                                          <p:spTgt spid="21504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Transmission Impairments</a:t>
            </a:r>
          </a:p>
        </p:txBody>
      </p:sp>
      <p:sp>
        <p:nvSpPr>
          <p:cNvPr id="22531" name="Rectangle 3"/>
          <p:cNvSpPr>
            <a:spLocks noGrp="1" noChangeArrowheads="1"/>
          </p:cNvSpPr>
          <p:nvPr>
            <p:ph type="body" sz="half" idx="1"/>
          </p:nvPr>
        </p:nvSpPr>
        <p:spPr>
          <a:xfrm>
            <a:off x="655638" y="1081261"/>
            <a:ext cx="3894137" cy="3571875"/>
          </a:xfrm>
        </p:spPr>
        <p:txBody>
          <a:bodyPr/>
          <a:lstStyle/>
          <a:p>
            <a:r>
              <a:rPr lang="en-US" sz="2200" dirty="0" smtClean="0"/>
              <a:t>Attenuation</a:t>
            </a:r>
          </a:p>
          <a:p>
            <a:pPr marL="457200" lvl="1" indent="117475"/>
            <a:r>
              <a:rPr lang="en-US" sz="1800" dirty="0" smtClean="0"/>
              <a:t>Loss of signal strength </a:t>
            </a:r>
          </a:p>
          <a:p>
            <a:pPr marL="457200" lvl="1" indent="117475"/>
            <a:r>
              <a:rPr lang="en-US" sz="1800" dirty="0" smtClean="0"/>
              <a:t>Limits transmission distance</a:t>
            </a:r>
          </a:p>
          <a:p>
            <a:r>
              <a:rPr lang="en-US" sz="2200" dirty="0" smtClean="0"/>
              <a:t>Chromatic Dispersion (CD)</a:t>
            </a:r>
          </a:p>
          <a:p>
            <a:pPr marL="457200" lvl="1" indent="117475"/>
            <a:r>
              <a:rPr lang="en-US" sz="1800" dirty="0" smtClean="0"/>
              <a:t>Distortion of pulses</a:t>
            </a:r>
          </a:p>
          <a:p>
            <a:pPr marL="457200" lvl="1" indent="117475"/>
            <a:r>
              <a:rPr lang="en-US" sz="1800" dirty="0" smtClean="0"/>
              <a:t>Limits transmission distance</a:t>
            </a:r>
          </a:p>
          <a:p>
            <a:pPr marL="457200" lvl="1" indent="117475"/>
            <a:r>
              <a:rPr lang="en-US" sz="1800" dirty="0" smtClean="0"/>
              <a:t>Proportional to bit rate</a:t>
            </a:r>
          </a:p>
          <a:p>
            <a:r>
              <a:rPr lang="en-US" sz="2200" dirty="0" smtClean="0"/>
              <a:t>Optical Signal to Noise Ratio (OSNR)</a:t>
            </a:r>
          </a:p>
          <a:p>
            <a:pPr marL="457200" lvl="1" indent="117475"/>
            <a:r>
              <a:rPr lang="en-US" sz="1800" dirty="0" smtClean="0"/>
              <a:t>Effect of noise in transmission</a:t>
            </a:r>
          </a:p>
          <a:p>
            <a:pPr marL="457200" lvl="1" indent="117475"/>
            <a:r>
              <a:rPr lang="en-US" sz="1800" dirty="0" smtClean="0"/>
              <a:t>Caused by amplifier</a:t>
            </a:r>
          </a:p>
          <a:p>
            <a:pPr marL="457200" lvl="1" indent="117475"/>
            <a:r>
              <a:rPr lang="en-US" sz="1800" dirty="0" smtClean="0"/>
              <a:t>Limits number of amplifier</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075" y="1604963"/>
            <a:ext cx="25304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638" y="3408363"/>
            <a:ext cx="30591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3138" y="4725144"/>
            <a:ext cx="2347912"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243608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Aspect="1" noChangeShapeType="1"/>
          </p:cNvSpPr>
          <p:nvPr/>
        </p:nvSpPr>
        <p:spPr bwMode="auto">
          <a:xfrm flipV="1">
            <a:off x="3013075" y="3503613"/>
            <a:ext cx="4813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55" name="Line 3"/>
          <p:cNvSpPr>
            <a:spLocks noChangeAspect="1" noChangeShapeType="1"/>
          </p:cNvSpPr>
          <p:nvPr/>
        </p:nvSpPr>
        <p:spPr bwMode="auto">
          <a:xfrm>
            <a:off x="2443163" y="2955925"/>
            <a:ext cx="398462" cy="0"/>
          </a:xfrm>
          <a:prstGeom prst="line">
            <a:avLst/>
          </a:prstGeom>
          <a:noFill/>
          <a:ln w="28575">
            <a:solidFill>
              <a:srgbClr val="336599"/>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56" name="Rectangle 4"/>
          <p:cNvSpPr>
            <a:spLocks noChangeAspect="1" noChangeArrowheads="1"/>
          </p:cNvSpPr>
          <p:nvPr/>
        </p:nvSpPr>
        <p:spPr bwMode="auto">
          <a:xfrm>
            <a:off x="2328863" y="2890838"/>
            <a:ext cx="114300" cy="114300"/>
          </a:xfrm>
          <a:prstGeom prst="rect">
            <a:avLst/>
          </a:prstGeom>
          <a:solidFill>
            <a:srgbClr val="00CC99"/>
          </a:solidFill>
          <a:ln w="12700" algn="ctr">
            <a:solidFill>
              <a:srgbClr val="336599"/>
            </a:solidFill>
            <a:miter lim="800000"/>
            <a:headEnd/>
            <a:tailEnd/>
          </a:ln>
        </p:spPr>
        <p:txBody>
          <a:bodyPr wrap="none" anchor="ctr"/>
          <a:lstStyle/>
          <a:p>
            <a:endParaRPr lang="en-US"/>
          </a:p>
        </p:txBody>
      </p:sp>
      <p:sp>
        <p:nvSpPr>
          <p:cNvPr id="23557" name="Line 5"/>
          <p:cNvSpPr>
            <a:spLocks noChangeAspect="1" noChangeShapeType="1"/>
          </p:cNvSpPr>
          <p:nvPr/>
        </p:nvSpPr>
        <p:spPr bwMode="auto">
          <a:xfrm>
            <a:off x="2443163" y="3117850"/>
            <a:ext cx="398462"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58" name="Rectangle 6"/>
          <p:cNvSpPr>
            <a:spLocks noChangeAspect="1" noChangeArrowheads="1"/>
          </p:cNvSpPr>
          <p:nvPr/>
        </p:nvSpPr>
        <p:spPr bwMode="auto">
          <a:xfrm>
            <a:off x="2328863" y="3052763"/>
            <a:ext cx="114300" cy="114300"/>
          </a:xfrm>
          <a:prstGeom prst="rect">
            <a:avLst/>
          </a:prstGeom>
          <a:solidFill>
            <a:srgbClr val="00CC99"/>
          </a:solidFill>
          <a:ln w="12700" algn="ctr">
            <a:solidFill>
              <a:schemeClr val="accent2"/>
            </a:solidFill>
            <a:miter lim="800000"/>
            <a:headEnd/>
            <a:tailEnd/>
          </a:ln>
        </p:spPr>
        <p:txBody>
          <a:bodyPr wrap="none" anchor="ctr"/>
          <a:lstStyle/>
          <a:p>
            <a:endParaRPr lang="en-US"/>
          </a:p>
        </p:txBody>
      </p:sp>
      <p:sp>
        <p:nvSpPr>
          <p:cNvPr id="23559" name="Line 7"/>
          <p:cNvSpPr>
            <a:spLocks noChangeAspect="1" noChangeShapeType="1"/>
          </p:cNvSpPr>
          <p:nvPr/>
        </p:nvSpPr>
        <p:spPr bwMode="auto">
          <a:xfrm>
            <a:off x="2443163" y="3279775"/>
            <a:ext cx="398462" cy="0"/>
          </a:xfrm>
          <a:prstGeom prst="line">
            <a:avLst/>
          </a:prstGeom>
          <a:noFill/>
          <a:ln w="28575">
            <a:solidFill>
              <a:srgbClr val="F3BF2D"/>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60" name="Rectangle 8"/>
          <p:cNvSpPr>
            <a:spLocks noChangeAspect="1" noChangeArrowheads="1"/>
          </p:cNvSpPr>
          <p:nvPr/>
        </p:nvSpPr>
        <p:spPr bwMode="auto">
          <a:xfrm>
            <a:off x="2328863" y="3214688"/>
            <a:ext cx="114300" cy="114300"/>
          </a:xfrm>
          <a:prstGeom prst="rect">
            <a:avLst/>
          </a:prstGeom>
          <a:solidFill>
            <a:srgbClr val="00CC99"/>
          </a:solidFill>
          <a:ln w="12700" algn="ctr">
            <a:solidFill>
              <a:schemeClr val="folHlink"/>
            </a:solidFill>
            <a:miter lim="800000"/>
            <a:headEnd/>
            <a:tailEnd/>
          </a:ln>
        </p:spPr>
        <p:txBody>
          <a:bodyPr wrap="none" anchor="ctr"/>
          <a:lstStyle/>
          <a:p>
            <a:endParaRPr lang="en-US"/>
          </a:p>
        </p:txBody>
      </p:sp>
      <p:sp>
        <p:nvSpPr>
          <p:cNvPr id="23561" name="Line 9"/>
          <p:cNvSpPr>
            <a:spLocks noChangeAspect="1" noChangeShapeType="1"/>
          </p:cNvSpPr>
          <p:nvPr/>
        </p:nvSpPr>
        <p:spPr bwMode="auto">
          <a:xfrm>
            <a:off x="2443163" y="3441700"/>
            <a:ext cx="398462"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62" name="Rectangle 10"/>
          <p:cNvSpPr>
            <a:spLocks noChangeAspect="1" noChangeArrowheads="1"/>
          </p:cNvSpPr>
          <p:nvPr/>
        </p:nvSpPr>
        <p:spPr bwMode="auto">
          <a:xfrm>
            <a:off x="2328863" y="3376613"/>
            <a:ext cx="114300" cy="114300"/>
          </a:xfrm>
          <a:prstGeom prst="rect">
            <a:avLst/>
          </a:prstGeom>
          <a:solidFill>
            <a:srgbClr val="00CC99"/>
          </a:solidFill>
          <a:ln w="12700" algn="ctr">
            <a:solidFill>
              <a:schemeClr val="accent1"/>
            </a:solidFill>
            <a:miter lim="800000"/>
            <a:headEnd/>
            <a:tailEnd/>
          </a:ln>
        </p:spPr>
        <p:txBody>
          <a:bodyPr wrap="none" anchor="ctr"/>
          <a:lstStyle/>
          <a:p>
            <a:endParaRPr lang="en-US"/>
          </a:p>
        </p:txBody>
      </p:sp>
      <p:sp>
        <p:nvSpPr>
          <p:cNvPr id="23563" name="Line 11"/>
          <p:cNvSpPr>
            <a:spLocks noChangeAspect="1" noChangeShapeType="1"/>
          </p:cNvSpPr>
          <p:nvPr/>
        </p:nvSpPr>
        <p:spPr bwMode="auto">
          <a:xfrm>
            <a:off x="2443163" y="3603625"/>
            <a:ext cx="398462" cy="0"/>
          </a:xfrm>
          <a:prstGeom prst="line">
            <a:avLst/>
          </a:prstGeom>
          <a:noFill/>
          <a:ln w="28575">
            <a:solidFill>
              <a:srgbClr val="4B87C3"/>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64" name="Rectangle 12"/>
          <p:cNvSpPr>
            <a:spLocks noChangeAspect="1" noChangeArrowheads="1"/>
          </p:cNvSpPr>
          <p:nvPr/>
        </p:nvSpPr>
        <p:spPr bwMode="auto">
          <a:xfrm>
            <a:off x="2328863" y="3538538"/>
            <a:ext cx="114300" cy="114300"/>
          </a:xfrm>
          <a:prstGeom prst="rect">
            <a:avLst/>
          </a:prstGeom>
          <a:solidFill>
            <a:srgbClr val="00CC99"/>
          </a:solidFill>
          <a:ln w="12700" algn="ctr">
            <a:solidFill>
              <a:schemeClr val="hlink"/>
            </a:solidFill>
            <a:miter lim="800000"/>
            <a:headEnd/>
            <a:tailEnd/>
          </a:ln>
        </p:spPr>
        <p:txBody>
          <a:bodyPr wrap="none" anchor="ctr"/>
          <a:lstStyle/>
          <a:p>
            <a:endParaRPr lang="en-US"/>
          </a:p>
        </p:txBody>
      </p:sp>
      <p:sp>
        <p:nvSpPr>
          <p:cNvPr id="23565" name="Line 13"/>
          <p:cNvSpPr>
            <a:spLocks noChangeAspect="1" noChangeShapeType="1"/>
          </p:cNvSpPr>
          <p:nvPr/>
        </p:nvSpPr>
        <p:spPr bwMode="auto">
          <a:xfrm>
            <a:off x="2443163" y="3765550"/>
            <a:ext cx="39846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66" name="Rectangle 14"/>
          <p:cNvSpPr>
            <a:spLocks noChangeAspect="1" noChangeArrowheads="1"/>
          </p:cNvSpPr>
          <p:nvPr/>
        </p:nvSpPr>
        <p:spPr bwMode="auto">
          <a:xfrm>
            <a:off x="2328863" y="3700463"/>
            <a:ext cx="114300" cy="114300"/>
          </a:xfrm>
          <a:prstGeom prst="rect">
            <a:avLst/>
          </a:prstGeom>
          <a:solidFill>
            <a:srgbClr val="00CC99"/>
          </a:solidFill>
          <a:ln w="12700" algn="ctr">
            <a:solidFill>
              <a:srgbClr val="FFFF00"/>
            </a:solidFill>
            <a:miter lim="800000"/>
            <a:headEnd/>
            <a:tailEnd/>
          </a:ln>
        </p:spPr>
        <p:txBody>
          <a:bodyPr wrap="none" anchor="ctr"/>
          <a:lstStyle/>
          <a:p>
            <a:endParaRPr lang="en-US"/>
          </a:p>
        </p:txBody>
      </p:sp>
      <p:sp>
        <p:nvSpPr>
          <p:cNvPr id="23567" name="Line 15"/>
          <p:cNvSpPr>
            <a:spLocks noChangeAspect="1" noChangeShapeType="1"/>
          </p:cNvSpPr>
          <p:nvPr/>
        </p:nvSpPr>
        <p:spPr bwMode="auto">
          <a:xfrm>
            <a:off x="2443163" y="3927475"/>
            <a:ext cx="398462" cy="0"/>
          </a:xfrm>
          <a:prstGeom prst="line">
            <a:avLst/>
          </a:prstGeom>
          <a:noFill/>
          <a:ln w="28575">
            <a:solidFill>
              <a:srgbClr val="DF737D"/>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68" name="Rectangle 16"/>
          <p:cNvSpPr>
            <a:spLocks noChangeAspect="1" noChangeArrowheads="1"/>
          </p:cNvSpPr>
          <p:nvPr/>
        </p:nvSpPr>
        <p:spPr bwMode="auto">
          <a:xfrm>
            <a:off x="2328863" y="3862388"/>
            <a:ext cx="114300" cy="114300"/>
          </a:xfrm>
          <a:prstGeom prst="rect">
            <a:avLst/>
          </a:prstGeom>
          <a:solidFill>
            <a:srgbClr val="00CC99"/>
          </a:solidFill>
          <a:ln w="12700" algn="ctr">
            <a:solidFill>
              <a:srgbClr val="DF737D"/>
            </a:solidFill>
            <a:miter lim="800000"/>
            <a:headEnd/>
            <a:tailEnd/>
          </a:ln>
        </p:spPr>
        <p:txBody>
          <a:bodyPr wrap="none" anchor="ctr"/>
          <a:lstStyle/>
          <a:p>
            <a:endParaRPr lang="en-US"/>
          </a:p>
        </p:txBody>
      </p:sp>
      <p:sp>
        <p:nvSpPr>
          <p:cNvPr id="23569" name="Line 17"/>
          <p:cNvSpPr>
            <a:spLocks noChangeAspect="1" noChangeShapeType="1"/>
          </p:cNvSpPr>
          <p:nvPr/>
        </p:nvSpPr>
        <p:spPr bwMode="auto">
          <a:xfrm>
            <a:off x="2443163" y="4090988"/>
            <a:ext cx="398462" cy="0"/>
          </a:xfrm>
          <a:prstGeom prst="line">
            <a:avLst/>
          </a:prstGeom>
          <a:noFill/>
          <a:ln w="28575">
            <a:solidFill>
              <a:srgbClr val="C3C16F"/>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70" name="Rectangle 18"/>
          <p:cNvSpPr>
            <a:spLocks noChangeAspect="1" noChangeArrowheads="1"/>
          </p:cNvSpPr>
          <p:nvPr/>
        </p:nvSpPr>
        <p:spPr bwMode="auto">
          <a:xfrm>
            <a:off x="2328863" y="4025900"/>
            <a:ext cx="114300" cy="114300"/>
          </a:xfrm>
          <a:prstGeom prst="rect">
            <a:avLst/>
          </a:prstGeom>
          <a:solidFill>
            <a:srgbClr val="00CC99"/>
          </a:solidFill>
          <a:ln w="12700" algn="ctr">
            <a:solidFill>
              <a:srgbClr val="C3C198"/>
            </a:solidFill>
            <a:miter lim="800000"/>
            <a:headEnd/>
            <a:tailEnd/>
          </a:ln>
        </p:spPr>
        <p:txBody>
          <a:bodyPr wrap="none" anchor="ctr"/>
          <a:lstStyle/>
          <a:p>
            <a:endParaRPr lang="en-US"/>
          </a:p>
        </p:txBody>
      </p:sp>
      <p:sp>
        <p:nvSpPr>
          <p:cNvPr id="23571" name="AutoShape 19"/>
          <p:cNvSpPr>
            <a:spLocks noChangeAspect="1" noChangeArrowheads="1"/>
          </p:cNvSpPr>
          <p:nvPr/>
        </p:nvSpPr>
        <p:spPr bwMode="auto">
          <a:xfrm rot="-5400000">
            <a:off x="2085975" y="3395663"/>
            <a:ext cx="1568450" cy="285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sp>
        <p:nvSpPr>
          <p:cNvPr id="23572" name="Line 20"/>
          <p:cNvSpPr>
            <a:spLocks noChangeAspect="1" noChangeShapeType="1"/>
          </p:cNvSpPr>
          <p:nvPr/>
        </p:nvSpPr>
        <p:spPr bwMode="auto">
          <a:xfrm flipH="1">
            <a:off x="7997825" y="2955925"/>
            <a:ext cx="398463" cy="0"/>
          </a:xfrm>
          <a:prstGeom prst="line">
            <a:avLst/>
          </a:prstGeom>
          <a:noFill/>
          <a:ln w="28575">
            <a:solidFill>
              <a:srgbClr val="336599"/>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73" name="Rectangle 21"/>
          <p:cNvSpPr>
            <a:spLocks noChangeAspect="1" noChangeArrowheads="1"/>
          </p:cNvSpPr>
          <p:nvPr/>
        </p:nvSpPr>
        <p:spPr bwMode="auto">
          <a:xfrm flipH="1">
            <a:off x="8396288" y="2890838"/>
            <a:ext cx="114300" cy="114300"/>
          </a:xfrm>
          <a:prstGeom prst="rect">
            <a:avLst/>
          </a:prstGeom>
          <a:solidFill>
            <a:srgbClr val="00CC99"/>
          </a:solidFill>
          <a:ln w="12700" algn="ctr">
            <a:solidFill>
              <a:srgbClr val="336599"/>
            </a:solidFill>
            <a:miter lim="800000"/>
            <a:headEnd/>
            <a:tailEnd/>
          </a:ln>
        </p:spPr>
        <p:txBody>
          <a:bodyPr wrap="none" anchor="ctr"/>
          <a:lstStyle/>
          <a:p>
            <a:endParaRPr lang="en-US"/>
          </a:p>
        </p:txBody>
      </p:sp>
      <p:sp>
        <p:nvSpPr>
          <p:cNvPr id="23574" name="Line 22"/>
          <p:cNvSpPr>
            <a:spLocks noChangeAspect="1" noChangeShapeType="1"/>
          </p:cNvSpPr>
          <p:nvPr/>
        </p:nvSpPr>
        <p:spPr bwMode="auto">
          <a:xfrm flipH="1">
            <a:off x="7997825" y="3117850"/>
            <a:ext cx="398463"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75" name="Rectangle 23"/>
          <p:cNvSpPr>
            <a:spLocks noChangeAspect="1" noChangeArrowheads="1"/>
          </p:cNvSpPr>
          <p:nvPr/>
        </p:nvSpPr>
        <p:spPr bwMode="auto">
          <a:xfrm flipH="1">
            <a:off x="8396288" y="3052763"/>
            <a:ext cx="114300" cy="114300"/>
          </a:xfrm>
          <a:prstGeom prst="rect">
            <a:avLst/>
          </a:prstGeom>
          <a:solidFill>
            <a:srgbClr val="00CC99"/>
          </a:solidFill>
          <a:ln w="12700" algn="ctr">
            <a:solidFill>
              <a:schemeClr val="accent2"/>
            </a:solidFill>
            <a:miter lim="800000"/>
            <a:headEnd/>
            <a:tailEnd/>
          </a:ln>
        </p:spPr>
        <p:txBody>
          <a:bodyPr wrap="none" anchor="ctr"/>
          <a:lstStyle/>
          <a:p>
            <a:endParaRPr lang="en-US"/>
          </a:p>
        </p:txBody>
      </p:sp>
      <p:sp>
        <p:nvSpPr>
          <p:cNvPr id="23576" name="Line 24"/>
          <p:cNvSpPr>
            <a:spLocks noChangeAspect="1" noChangeShapeType="1"/>
          </p:cNvSpPr>
          <p:nvPr/>
        </p:nvSpPr>
        <p:spPr bwMode="auto">
          <a:xfrm flipH="1">
            <a:off x="7997825" y="3279775"/>
            <a:ext cx="398463" cy="0"/>
          </a:xfrm>
          <a:prstGeom prst="line">
            <a:avLst/>
          </a:prstGeom>
          <a:noFill/>
          <a:ln w="28575">
            <a:solidFill>
              <a:srgbClr val="F3BF2D"/>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77" name="Rectangle 25"/>
          <p:cNvSpPr>
            <a:spLocks noChangeAspect="1" noChangeArrowheads="1"/>
          </p:cNvSpPr>
          <p:nvPr/>
        </p:nvSpPr>
        <p:spPr bwMode="auto">
          <a:xfrm flipH="1">
            <a:off x="8396288" y="3214688"/>
            <a:ext cx="114300" cy="114300"/>
          </a:xfrm>
          <a:prstGeom prst="rect">
            <a:avLst/>
          </a:prstGeom>
          <a:solidFill>
            <a:srgbClr val="00CC99"/>
          </a:solidFill>
          <a:ln w="12700" algn="ctr">
            <a:solidFill>
              <a:schemeClr val="folHlink"/>
            </a:solidFill>
            <a:miter lim="800000"/>
            <a:headEnd/>
            <a:tailEnd/>
          </a:ln>
        </p:spPr>
        <p:txBody>
          <a:bodyPr wrap="none" anchor="ctr"/>
          <a:lstStyle/>
          <a:p>
            <a:endParaRPr lang="en-US"/>
          </a:p>
        </p:txBody>
      </p:sp>
      <p:sp>
        <p:nvSpPr>
          <p:cNvPr id="23578" name="Line 26"/>
          <p:cNvSpPr>
            <a:spLocks noChangeAspect="1" noChangeShapeType="1"/>
          </p:cNvSpPr>
          <p:nvPr/>
        </p:nvSpPr>
        <p:spPr bwMode="auto">
          <a:xfrm flipH="1">
            <a:off x="7997825" y="3441700"/>
            <a:ext cx="398463"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79" name="Rectangle 27"/>
          <p:cNvSpPr>
            <a:spLocks noChangeAspect="1" noChangeArrowheads="1"/>
          </p:cNvSpPr>
          <p:nvPr/>
        </p:nvSpPr>
        <p:spPr bwMode="auto">
          <a:xfrm flipH="1">
            <a:off x="8396288" y="3376613"/>
            <a:ext cx="114300" cy="114300"/>
          </a:xfrm>
          <a:prstGeom prst="rect">
            <a:avLst/>
          </a:prstGeom>
          <a:solidFill>
            <a:srgbClr val="00CC99"/>
          </a:solidFill>
          <a:ln w="12700" algn="ctr">
            <a:solidFill>
              <a:schemeClr val="accent1"/>
            </a:solidFill>
            <a:miter lim="800000"/>
            <a:headEnd/>
            <a:tailEnd/>
          </a:ln>
        </p:spPr>
        <p:txBody>
          <a:bodyPr wrap="none" anchor="ctr"/>
          <a:lstStyle/>
          <a:p>
            <a:endParaRPr lang="en-US"/>
          </a:p>
        </p:txBody>
      </p:sp>
      <p:sp>
        <p:nvSpPr>
          <p:cNvPr id="23580" name="Line 28"/>
          <p:cNvSpPr>
            <a:spLocks noChangeAspect="1" noChangeShapeType="1"/>
          </p:cNvSpPr>
          <p:nvPr/>
        </p:nvSpPr>
        <p:spPr bwMode="auto">
          <a:xfrm flipH="1">
            <a:off x="7997825" y="3603625"/>
            <a:ext cx="398463" cy="0"/>
          </a:xfrm>
          <a:prstGeom prst="line">
            <a:avLst/>
          </a:prstGeom>
          <a:noFill/>
          <a:ln w="28575">
            <a:solidFill>
              <a:srgbClr val="4B87C3"/>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81" name="Rectangle 29"/>
          <p:cNvSpPr>
            <a:spLocks noChangeAspect="1" noChangeArrowheads="1"/>
          </p:cNvSpPr>
          <p:nvPr/>
        </p:nvSpPr>
        <p:spPr bwMode="auto">
          <a:xfrm flipH="1">
            <a:off x="8396288" y="3538538"/>
            <a:ext cx="114300" cy="114300"/>
          </a:xfrm>
          <a:prstGeom prst="rect">
            <a:avLst/>
          </a:prstGeom>
          <a:solidFill>
            <a:srgbClr val="00CC99"/>
          </a:solidFill>
          <a:ln w="12700" algn="ctr">
            <a:solidFill>
              <a:schemeClr val="hlink"/>
            </a:solidFill>
            <a:miter lim="800000"/>
            <a:headEnd/>
            <a:tailEnd/>
          </a:ln>
        </p:spPr>
        <p:txBody>
          <a:bodyPr wrap="none" anchor="ctr"/>
          <a:lstStyle/>
          <a:p>
            <a:endParaRPr lang="en-US"/>
          </a:p>
        </p:txBody>
      </p:sp>
      <p:sp>
        <p:nvSpPr>
          <p:cNvPr id="23582" name="Line 30"/>
          <p:cNvSpPr>
            <a:spLocks noChangeAspect="1" noChangeShapeType="1"/>
          </p:cNvSpPr>
          <p:nvPr/>
        </p:nvSpPr>
        <p:spPr bwMode="auto">
          <a:xfrm flipH="1">
            <a:off x="7997825" y="3765550"/>
            <a:ext cx="398463"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83" name="Rectangle 31"/>
          <p:cNvSpPr>
            <a:spLocks noChangeAspect="1" noChangeArrowheads="1"/>
          </p:cNvSpPr>
          <p:nvPr/>
        </p:nvSpPr>
        <p:spPr bwMode="auto">
          <a:xfrm flipH="1">
            <a:off x="8396288" y="3700463"/>
            <a:ext cx="114300" cy="114300"/>
          </a:xfrm>
          <a:prstGeom prst="rect">
            <a:avLst/>
          </a:prstGeom>
          <a:solidFill>
            <a:srgbClr val="00CC99"/>
          </a:solidFill>
          <a:ln w="12700" algn="ctr">
            <a:solidFill>
              <a:srgbClr val="FFFF00"/>
            </a:solidFill>
            <a:miter lim="800000"/>
            <a:headEnd/>
            <a:tailEnd/>
          </a:ln>
        </p:spPr>
        <p:txBody>
          <a:bodyPr wrap="none" anchor="ctr"/>
          <a:lstStyle/>
          <a:p>
            <a:endParaRPr lang="en-US"/>
          </a:p>
        </p:txBody>
      </p:sp>
      <p:sp>
        <p:nvSpPr>
          <p:cNvPr id="23584" name="Line 32"/>
          <p:cNvSpPr>
            <a:spLocks noChangeAspect="1" noChangeShapeType="1"/>
          </p:cNvSpPr>
          <p:nvPr/>
        </p:nvSpPr>
        <p:spPr bwMode="auto">
          <a:xfrm flipH="1">
            <a:off x="7997825" y="3927475"/>
            <a:ext cx="398463" cy="0"/>
          </a:xfrm>
          <a:prstGeom prst="line">
            <a:avLst/>
          </a:prstGeom>
          <a:noFill/>
          <a:ln w="28575">
            <a:solidFill>
              <a:srgbClr val="DF737D"/>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85" name="Rectangle 33"/>
          <p:cNvSpPr>
            <a:spLocks noChangeAspect="1" noChangeArrowheads="1"/>
          </p:cNvSpPr>
          <p:nvPr/>
        </p:nvSpPr>
        <p:spPr bwMode="auto">
          <a:xfrm flipH="1">
            <a:off x="8396288" y="3862388"/>
            <a:ext cx="114300" cy="114300"/>
          </a:xfrm>
          <a:prstGeom prst="rect">
            <a:avLst/>
          </a:prstGeom>
          <a:solidFill>
            <a:srgbClr val="00CC99"/>
          </a:solidFill>
          <a:ln w="12700" algn="ctr">
            <a:solidFill>
              <a:srgbClr val="DF737D"/>
            </a:solidFill>
            <a:miter lim="800000"/>
            <a:headEnd/>
            <a:tailEnd/>
          </a:ln>
        </p:spPr>
        <p:txBody>
          <a:bodyPr wrap="none" anchor="ctr"/>
          <a:lstStyle/>
          <a:p>
            <a:endParaRPr lang="en-US"/>
          </a:p>
        </p:txBody>
      </p:sp>
      <p:sp>
        <p:nvSpPr>
          <p:cNvPr id="23586" name="Line 34"/>
          <p:cNvSpPr>
            <a:spLocks noChangeAspect="1" noChangeShapeType="1"/>
          </p:cNvSpPr>
          <p:nvPr/>
        </p:nvSpPr>
        <p:spPr bwMode="auto">
          <a:xfrm flipH="1">
            <a:off x="7997825" y="4090988"/>
            <a:ext cx="398463" cy="0"/>
          </a:xfrm>
          <a:prstGeom prst="line">
            <a:avLst/>
          </a:prstGeom>
          <a:noFill/>
          <a:ln w="28575">
            <a:solidFill>
              <a:srgbClr val="C3C16F"/>
            </a:solidFill>
            <a:round/>
            <a:headEnd/>
            <a:tailEnd/>
          </a:ln>
          <a:extLst>
            <a:ext uri="{909E8E84-426E-40DD-AFC4-6F175D3DCCD1}">
              <a14:hiddenFill xmlns:a14="http://schemas.microsoft.com/office/drawing/2010/main">
                <a:noFill/>
              </a14:hiddenFill>
            </a:ext>
          </a:extLst>
        </p:spPr>
        <p:txBody>
          <a:bodyPr lIns="73025" tIns="36512" rIns="73025" bIns="36512"/>
          <a:lstStyle/>
          <a:p>
            <a:endParaRPr lang="en-US"/>
          </a:p>
        </p:txBody>
      </p:sp>
      <p:sp>
        <p:nvSpPr>
          <p:cNvPr id="23587" name="Rectangle 35"/>
          <p:cNvSpPr>
            <a:spLocks noChangeAspect="1" noChangeArrowheads="1"/>
          </p:cNvSpPr>
          <p:nvPr/>
        </p:nvSpPr>
        <p:spPr bwMode="auto">
          <a:xfrm flipH="1">
            <a:off x="8396288" y="4025900"/>
            <a:ext cx="114300" cy="114300"/>
          </a:xfrm>
          <a:prstGeom prst="rect">
            <a:avLst/>
          </a:prstGeom>
          <a:solidFill>
            <a:srgbClr val="00CC99"/>
          </a:solidFill>
          <a:ln w="12700" algn="ctr">
            <a:solidFill>
              <a:srgbClr val="C3C198"/>
            </a:solidFill>
            <a:miter lim="800000"/>
            <a:headEnd/>
            <a:tailEnd/>
          </a:ln>
        </p:spPr>
        <p:txBody>
          <a:bodyPr wrap="none" anchor="ctr"/>
          <a:lstStyle/>
          <a:p>
            <a:endParaRPr lang="en-US"/>
          </a:p>
        </p:txBody>
      </p:sp>
      <p:sp>
        <p:nvSpPr>
          <p:cNvPr id="23588" name="AutoShape 36"/>
          <p:cNvSpPr>
            <a:spLocks noChangeAspect="1" noChangeArrowheads="1"/>
          </p:cNvSpPr>
          <p:nvPr/>
        </p:nvSpPr>
        <p:spPr bwMode="auto">
          <a:xfrm rot="5400000" flipH="1">
            <a:off x="7185025" y="3395663"/>
            <a:ext cx="1568450" cy="285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23589" name="Oval 37"/>
          <p:cNvSpPr>
            <a:spLocks noChangeAspect="1" noChangeArrowheads="1"/>
          </p:cNvSpPr>
          <p:nvPr/>
        </p:nvSpPr>
        <p:spPr bwMode="auto">
          <a:xfrm>
            <a:off x="3970338" y="3163888"/>
            <a:ext cx="138112" cy="3397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endParaRPr lang="en-US"/>
          </a:p>
        </p:txBody>
      </p:sp>
      <p:sp>
        <p:nvSpPr>
          <p:cNvPr id="23590" name="AutoShape 38"/>
          <p:cNvSpPr>
            <a:spLocks noChangeAspect="1" noChangeArrowheads="1"/>
          </p:cNvSpPr>
          <p:nvPr/>
        </p:nvSpPr>
        <p:spPr bwMode="auto">
          <a:xfrm rot="5400000">
            <a:off x="3219450" y="3298826"/>
            <a:ext cx="477837" cy="341312"/>
          </a:xfrm>
          <a:prstGeom prst="triangle">
            <a:avLst>
              <a:gd name="adj" fmla="val 50000"/>
            </a:avLst>
          </a:prstGeom>
          <a:solidFill>
            <a:schemeClr val="accent2"/>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lIns="73025" tIns="36512" rIns="73025" bIns="36512"/>
          <a:lstStyle/>
          <a:p>
            <a:endParaRPr lang="en-US"/>
          </a:p>
        </p:txBody>
      </p:sp>
      <p:sp>
        <p:nvSpPr>
          <p:cNvPr id="23591" name="Oval 39"/>
          <p:cNvSpPr>
            <a:spLocks noChangeAspect="1" noChangeArrowheads="1"/>
          </p:cNvSpPr>
          <p:nvPr/>
        </p:nvSpPr>
        <p:spPr bwMode="auto">
          <a:xfrm>
            <a:off x="5364163" y="3163888"/>
            <a:ext cx="134937" cy="3397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endParaRPr lang="en-US"/>
          </a:p>
        </p:txBody>
      </p:sp>
      <p:sp>
        <p:nvSpPr>
          <p:cNvPr id="23592" name="Rectangle 40"/>
          <p:cNvSpPr>
            <a:spLocks noChangeAspect="1" noChangeArrowheads="1"/>
          </p:cNvSpPr>
          <p:nvPr/>
        </p:nvSpPr>
        <p:spPr bwMode="auto">
          <a:xfrm>
            <a:off x="7196138" y="3406775"/>
            <a:ext cx="180975" cy="1809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p>
            <a:endParaRPr lang="en-US"/>
          </a:p>
        </p:txBody>
      </p:sp>
      <p:sp>
        <p:nvSpPr>
          <p:cNvPr id="23593" name="Oval 41"/>
          <p:cNvSpPr>
            <a:spLocks noChangeAspect="1" noChangeArrowheads="1"/>
          </p:cNvSpPr>
          <p:nvPr/>
        </p:nvSpPr>
        <p:spPr bwMode="auto">
          <a:xfrm>
            <a:off x="6799263" y="3163888"/>
            <a:ext cx="136525" cy="3397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73025" tIns="36512" rIns="73025" bIns="36512" anchor="ctr"/>
          <a:lstStyle/>
          <a:p>
            <a:endParaRPr lang="en-US"/>
          </a:p>
        </p:txBody>
      </p:sp>
      <p:sp>
        <p:nvSpPr>
          <p:cNvPr id="23594" name="AutoShape 42"/>
          <p:cNvSpPr>
            <a:spLocks noChangeAspect="1" noChangeArrowheads="1"/>
          </p:cNvSpPr>
          <p:nvPr/>
        </p:nvSpPr>
        <p:spPr bwMode="auto">
          <a:xfrm rot="5400000">
            <a:off x="4814888" y="3368675"/>
            <a:ext cx="342900" cy="203200"/>
          </a:xfrm>
          <a:prstGeom prst="triangle">
            <a:avLst>
              <a:gd name="adj" fmla="val 50000"/>
            </a:avLst>
          </a:prstGeom>
          <a:solidFill>
            <a:schemeClr val="accent2"/>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lIns="73025" tIns="36512" rIns="73025" bIns="36512"/>
          <a:lstStyle/>
          <a:p>
            <a:endParaRPr lang="en-US"/>
          </a:p>
        </p:txBody>
      </p:sp>
      <p:sp>
        <p:nvSpPr>
          <p:cNvPr id="23595" name="Rectangle 43"/>
          <p:cNvSpPr>
            <a:spLocks noChangeAspect="1" noChangeArrowheads="1"/>
          </p:cNvSpPr>
          <p:nvPr/>
        </p:nvSpPr>
        <p:spPr bwMode="auto">
          <a:xfrm>
            <a:off x="4884738" y="3429000"/>
            <a:ext cx="80962" cy="968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nchor="ctr"/>
          <a:lstStyle/>
          <a:p>
            <a:endParaRPr lang="en-US"/>
          </a:p>
        </p:txBody>
      </p:sp>
      <p:sp>
        <p:nvSpPr>
          <p:cNvPr id="23596" name="AutoShape 44"/>
          <p:cNvSpPr>
            <a:spLocks noChangeAspect="1" noChangeArrowheads="1"/>
          </p:cNvSpPr>
          <p:nvPr/>
        </p:nvSpPr>
        <p:spPr bwMode="auto">
          <a:xfrm rot="5400000">
            <a:off x="6273800" y="3368675"/>
            <a:ext cx="342900" cy="203200"/>
          </a:xfrm>
          <a:prstGeom prst="triangle">
            <a:avLst>
              <a:gd name="adj" fmla="val 50000"/>
            </a:avLst>
          </a:prstGeom>
          <a:solidFill>
            <a:schemeClr val="accent2"/>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lIns="73025" tIns="36512" rIns="73025" bIns="36512"/>
          <a:lstStyle/>
          <a:p>
            <a:endParaRPr lang="en-US"/>
          </a:p>
        </p:txBody>
      </p:sp>
      <p:sp>
        <p:nvSpPr>
          <p:cNvPr id="23597" name="Text Box 45"/>
          <p:cNvSpPr txBox="1">
            <a:spLocks noChangeArrowheads="1"/>
          </p:cNvSpPr>
          <p:nvPr/>
        </p:nvSpPr>
        <p:spPr bwMode="auto">
          <a:xfrm>
            <a:off x="203200" y="1447800"/>
            <a:ext cx="2201863" cy="354013"/>
          </a:xfrm>
          <a:prstGeom prst="rect">
            <a:avLst/>
          </a:prstGeom>
          <a:solidFill>
            <a:srgbClr val="C3C16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2" rIns="73025" bIns="36512"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r>
              <a:rPr lang="en-US" sz="2000" b="1" baseline="0"/>
              <a:t>DWDM Optics</a:t>
            </a:r>
          </a:p>
        </p:txBody>
      </p:sp>
      <p:pic>
        <p:nvPicPr>
          <p:cNvPr id="23598" name="Picture 46" descr="df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3" y="5486400"/>
            <a:ext cx="1481137" cy="1004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99" name="Line 47"/>
          <p:cNvSpPr>
            <a:spLocks noChangeShapeType="1"/>
          </p:cNvSpPr>
          <p:nvPr/>
        </p:nvSpPr>
        <p:spPr bwMode="auto">
          <a:xfrm>
            <a:off x="2552700" y="4094163"/>
            <a:ext cx="0" cy="1385887"/>
          </a:xfrm>
          <a:prstGeom prst="line">
            <a:avLst/>
          </a:prstGeom>
          <a:noFill/>
          <a:ln w="25400">
            <a:solidFill>
              <a:srgbClr val="CCCCCC"/>
            </a:solidFill>
            <a:prstDash val="dash"/>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grpSp>
        <p:nvGrpSpPr>
          <p:cNvPr id="2" name="Group 48"/>
          <p:cNvGrpSpPr>
            <a:grpSpLocks/>
          </p:cNvGrpSpPr>
          <p:nvPr/>
        </p:nvGrpSpPr>
        <p:grpSpPr bwMode="auto">
          <a:xfrm>
            <a:off x="469900" y="1752600"/>
            <a:ext cx="3754438" cy="3883025"/>
            <a:chOff x="296" y="1072"/>
            <a:chExt cx="2365" cy="2446"/>
          </a:xfrm>
        </p:grpSpPr>
        <p:sp>
          <p:nvSpPr>
            <p:cNvPr id="23618" name="Text Box 49"/>
            <p:cNvSpPr txBox="1">
              <a:spLocks noChangeArrowheads="1"/>
            </p:cNvSpPr>
            <p:nvPr/>
          </p:nvSpPr>
          <p:spPr bwMode="auto">
            <a:xfrm>
              <a:off x="296" y="1072"/>
              <a:ext cx="1011" cy="225"/>
            </a:xfrm>
            <a:prstGeom prst="rect">
              <a:avLst/>
            </a:prstGeom>
            <a:solidFill>
              <a:srgbClr val="C3C16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2" rIns="73025" bIns="36512"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r>
                <a:rPr lang="en-US" sz="2000" b="1" baseline="0"/>
                <a:t>Mux-Demux</a:t>
              </a:r>
            </a:p>
          </p:txBody>
        </p:sp>
        <p:pic>
          <p:nvPicPr>
            <p:cNvPr id="23619" name="Picture 50" descr="a1it"/>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 y="2791"/>
              <a:ext cx="969" cy="727"/>
            </a:xfrm>
            <a:prstGeom prst="rect">
              <a:avLst/>
            </a:prstGeom>
            <a:solidFill>
              <a:srgbClr val="FFFF99"/>
            </a:solidFill>
            <a:ln w="12700" algn="ctr">
              <a:solidFill>
                <a:schemeClr val="tx1"/>
              </a:solidFill>
              <a:miter lim="800000"/>
              <a:headEnd/>
              <a:tailEnd/>
            </a:ln>
          </p:spPr>
        </p:pic>
      </p:grpSp>
      <p:sp>
        <p:nvSpPr>
          <p:cNvPr id="23601" name="Line 51"/>
          <p:cNvSpPr>
            <a:spLocks noChangeShapeType="1"/>
          </p:cNvSpPr>
          <p:nvPr/>
        </p:nvSpPr>
        <p:spPr bwMode="auto">
          <a:xfrm>
            <a:off x="3119438" y="3503613"/>
            <a:ext cx="0" cy="9429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spAutoFit/>
          </a:bodyPr>
          <a:lstStyle/>
          <a:p>
            <a:endParaRPr lang="en-US"/>
          </a:p>
        </p:txBody>
      </p:sp>
      <p:sp>
        <p:nvSpPr>
          <p:cNvPr id="23602" name="Line 52"/>
          <p:cNvSpPr>
            <a:spLocks noChangeShapeType="1"/>
          </p:cNvSpPr>
          <p:nvPr/>
        </p:nvSpPr>
        <p:spPr bwMode="auto">
          <a:xfrm>
            <a:off x="6632575" y="3521075"/>
            <a:ext cx="0" cy="13144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spAutoFit/>
          </a:bodyPr>
          <a:lstStyle/>
          <a:p>
            <a:endParaRPr lang="en-US"/>
          </a:p>
        </p:txBody>
      </p:sp>
      <p:grpSp>
        <p:nvGrpSpPr>
          <p:cNvPr id="3" name="Group 53"/>
          <p:cNvGrpSpPr>
            <a:grpSpLocks/>
          </p:cNvGrpSpPr>
          <p:nvPr/>
        </p:nvGrpSpPr>
        <p:grpSpPr bwMode="auto">
          <a:xfrm>
            <a:off x="817563" y="2209800"/>
            <a:ext cx="7473950" cy="4021138"/>
            <a:chOff x="515" y="1330"/>
            <a:chExt cx="4708" cy="2533"/>
          </a:xfrm>
        </p:grpSpPr>
        <p:sp>
          <p:nvSpPr>
            <p:cNvPr id="23615" name="Text Box 54"/>
            <p:cNvSpPr txBox="1">
              <a:spLocks noChangeArrowheads="1"/>
            </p:cNvSpPr>
            <p:nvPr/>
          </p:nvSpPr>
          <p:spPr bwMode="auto">
            <a:xfrm>
              <a:off x="515" y="1330"/>
              <a:ext cx="796" cy="225"/>
            </a:xfrm>
            <a:prstGeom prst="rect">
              <a:avLst/>
            </a:prstGeom>
            <a:solidFill>
              <a:srgbClr val="C3C16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2" rIns="73025" bIns="36512"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r>
                <a:rPr lang="en-US" sz="2000" b="1" baseline="0"/>
                <a:t>Amplifier</a:t>
              </a:r>
            </a:p>
          </p:txBody>
        </p:sp>
        <p:pic>
          <p:nvPicPr>
            <p:cNvPr id="23616" name="Picture 55" descr="7000epostout"/>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1" y="3037"/>
              <a:ext cx="1102" cy="826"/>
            </a:xfrm>
            <a:prstGeom prst="rect">
              <a:avLst/>
            </a:prstGeom>
            <a:solidFill>
              <a:srgbClr val="FFFF99"/>
            </a:solidFill>
            <a:ln w="12700" algn="ctr">
              <a:solidFill>
                <a:schemeClr val="tx1"/>
              </a:solidFill>
              <a:miter lim="800000"/>
              <a:headEnd/>
              <a:tailEnd/>
            </a:ln>
          </p:spPr>
        </p:pic>
        <p:pic>
          <p:nvPicPr>
            <p:cNvPr id="23617" name="Picture 56" descr="7000epostin"/>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4" y="3043"/>
              <a:ext cx="1092" cy="819"/>
            </a:xfrm>
            <a:prstGeom prst="rect">
              <a:avLst/>
            </a:prstGeom>
            <a:solidFill>
              <a:srgbClr val="FFFF99"/>
            </a:solidFill>
            <a:ln w="12700" algn="ctr">
              <a:solidFill>
                <a:schemeClr val="tx1"/>
              </a:solidFill>
              <a:miter lim="800000"/>
              <a:headEnd/>
              <a:tailEnd/>
            </a:ln>
          </p:spPr>
        </p:pic>
      </p:grpSp>
      <p:sp>
        <p:nvSpPr>
          <p:cNvPr id="23604" name="Line 57"/>
          <p:cNvSpPr>
            <a:spLocks noChangeShapeType="1"/>
          </p:cNvSpPr>
          <p:nvPr/>
        </p:nvSpPr>
        <p:spPr bwMode="auto">
          <a:xfrm>
            <a:off x="6240463" y="3494088"/>
            <a:ext cx="0" cy="13287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spAutoFit/>
          </a:bodyPr>
          <a:lstStyle/>
          <a:p>
            <a:endParaRPr lang="en-US"/>
          </a:p>
        </p:txBody>
      </p:sp>
      <p:sp>
        <p:nvSpPr>
          <p:cNvPr id="23605" name="Line 58"/>
          <p:cNvSpPr>
            <a:spLocks noChangeShapeType="1"/>
          </p:cNvSpPr>
          <p:nvPr/>
        </p:nvSpPr>
        <p:spPr bwMode="auto">
          <a:xfrm flipV="1">
            <a:off x="7081838" y="2693988"/>
            <a:ext cx="0" cy="7858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lIns="82124" tIns="41061" rIns="82124" bIns="41061">
            <a:spAutoFit/>
          </a:bodyPr>
          <a:lstStyle/>
          <a:p>
            <a:endParaRPr lang="en-US"/>
          </a:p>
        </p:txBody>
      </p:sp>
      <p:grpSp>
        <p:nvGrpSpPr>
          <p:cNvPr id="4" name="Group 59"/>
          <p:cNvGrpSpPr>
            <a:grpSpLocks/>
          </p:cNvGrpSpPr>
          <p:nvPr/>
        </p:nvGrpSpPr>
        <p:grpSpPr bwMode="auto">
          <a:xfrm>
            <a:off x="1298575" y="1752600"/>
            <a:ext cx="7408863" cy="1247775"/>
            <a:chOff x="818" y="1019"/>
            <a:chExt cx="4667" cy="786"/>
          </a:xfrm>
        </p:grpSpPr>
        <p:sp>
          <p:nvSpPr>
            <p:cNvPr id="23612" name="Text Box 60"/>
            <p:cNvSpPr txBox="1">
              <a:spLocks noChangeArrowheads="1"/>
            </p:cNvSpPr>
            <p:nvPr/>
          </p:nvSpPr>
          <p:spPr bwMode="auto">
            <a:xfrm>
              <a:off x="818" y="1580"/>
              <a:ext cx="488" cy="225"/>
            </a:xfrm>
            <a:prstGeom prst="rect">
              <a:avLst/>
            </a:prstGeom>
            <a:solidFill>
              <a:srgbClr val="C3C16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73025" tIns="36512" rIns="73025" bIns="36512"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r>
                <a:rPr lang="en-US" sz="2000" b="1" baseline="0"/>
                <a:t>DCU</a:t>
              </a:r>
            </a:p>
          </p:txBody>
        </p:sp>
        <p:pic>
          <p:nvPicPr>
            <p:cNvPr id="23613" name="Picture 61" descr="screen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9" y="1019"/>
              <a:ext cx="862" cy="648"/>
            </a:xfrm>
            <a:prstGeom prst="rect">
              <a:avLst/>
            </a:prstGeom>
            <a:solidFill>
              <a:srgbClr val="FFFF99"/>
            </a:solidFill>
            <a:ln w="12700" algn="ctr">
              <a:solidFill>
                <a:schemeClr val="tx1"/>
              </a:solidFill>
              <a:miter lim="800000"/>
              <a:headEnd/>
              <a:tailEnd/>
            </a:ln>
          </p:spPr>
        </p:pic>
        <p:pic>
          <p:nvPicPr>
            <p:cNvPr id="23614" name="Picture 62" descr="BTB%20N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3" y="1019"/>
              <a:ext cx="862" cy="648"/>
            </a:xfrm>
            <a:prstGeom prst="rect">
              <a:avLst/>
            </a:prstGeom>
            <a:solidFill>
              <a:srgbClr val="FFFF99"/>
            </a:solidFill>
            <a:ln w="12700" algn="ctr">
              <a:solidFill>
                <a:schemeClr val="tx1"/>
              </a:solidFill>
              <a:miter lim="800000"/>
              <a:headEnd/>
              <a:tailEnd/>
            </a:ln>
          </p:spPr>
        </p:pic>
      </p:grpSp>
      <p:sp>
        <p:nvSpPr>
          <p:cNvPr id="23607" name="Line 63"/>
          <p:cNvSpPr>
            <a:spLocks noChangeShapeType="1"/>
          </p:cNvSpPr>
          <p:nvPr/>
        </p:nvSpPr>
        <p:spPr bwMode="auto">
          <a:xfrm flipV="1">
            <a:off x="7462838" y="2660650"/>
            <a:ext cx="0" cy="8429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lIns="82124" tIns="41061" rIns="82124" bIns="41061">
            <a:spAutoFit/>
          </a:bodyPr>
          <a:lstStyle/>
          <a:p>
            <a:endParaRPr lang="en-US"/>
          </a:p>
        </p:txBody>
      </p:sp>
      <p:sp>
        <p:nvSpPr>
          <p:cNvPr id="23608" name="Rectangle 64"/>
          <p:cNvSpPr>
            <a:spLocks noGrp="1" noChangeArrowheads="1"/>
          </p:cNvSpPr>
          <p:nvPr>
            <p:ph type="title"/>
          </p:nvPr>
        </p:nvSpPr>
        <p:spPr>
          <a:xfrm>
            <a:off x="561975" y="44624"/>
            <a:ext cx="8145463" cy="533400"/>
          </a:xfrm>
          <a:noFill/>
        </p:spPr>
        <p:txBody>
          <a:bodyPr/>
          <a:lstStyle/>
          <a:p>
            <a:pPr eaLnBrk="1" hangingPunct="1"/>
            <a:r>
              <a:rPr lang="en-US" dirty="0" smtClean="0"/>
              <a:t>DWDM Components</a:t>
            </a:r>
          </a:p>
        </p:txBody>
      </p:sp>
      <p:sp>
        <p:nvSpPr>
          <p:cNvPr id="23609" name="Rectangle 65"/>
          <p:cNvSpPr>
            <a:spLocks noChangeArrowheads="1"/>
          </p:cNvSpPr>
          <p:nvPr/>
        </p:nvSpPr>
        <p:spPr bwMode="auto">
          <a:xfrm>
            <a:off x="304800" y="626641"/>
            <a:ext cx="30019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236538" indent="-236538" algn="l" defTabSz="814388">
              <a:spcBef>
                <a:spcPct val="30000"/>
              </a:spcBef>
              <a:buClr>
                <a:schemeClr val="tx2"/>
              </a:buClr>
              <a:buSzPct val="100000"/>
              <a:buFont typeface="Wingdings" pitchFamily="2" charset="2"/>
              <a:buChar char="§"/>
            </a:pPr>
            <a:r>
              <a:rPr lang="en-US" sz="1600" baseline="0" dirty="0"/>
              <a:t>Optical Transmitter</a:t>
            </a:r>
          </a:p>
          <a:p>
            <a:pPr marL="574675" lvl="1" algn="l" defTabSz="814388">
              <a:spcBef>
                <a:spcPct val="30000"/>
              </a:spcBef>
            </a:pPr>
            <a:r>
              <a:rPr lang="en-US" sz="1200" baseline="0" dirty="0"/>
              <a:t>Transponders (10G,40G, 100G)</a:t>
            </a:r>
          </a:p>
          <a:p>
            <a:pPr marL="574675" lvl="1" algn="l" defTabSz="814388">
              <a:spcBef>
                <a:spcPct val="30000"/>
              </a:spcBef>
            </a:pPr>
            <a:r>
              <a:rPr lang="en-US" sz="1200" baseline="0" dirty="0"/>
              <a:t>DWDM XFPs, SFP+, CFP</a:t>
            </a:r>
          </a:p>
          <a:p>
            <a:pPr marL="574675" lvl="1" algn="l" defTabSz="814388">
              <a:spcBef>
                <a:spcPct val="30000"/>
              </a:spcBef>
            </a:pPr>
            <a:endParaRPr lang="en-US" sz="1200" baseline="0" dirty="0"/>
          </a:p>
        </p:txBody>
      </p:sp>
      <p:sp>
        <p:nvSpPr>
          <p:cNvPr id="23610" name="Rectangle 66"/>
          <p:cNvSpPr>
            <a:spLocks noChangeArrowheads="1"/>
          </p:cNvSpPr>
          <p:nvPr/>
        </p:nvSpPr>
        <p:spPr bwMode="auto">
          <a:xfrm>
            <a:off x="3048000" y="638200"/>
            <a:ext cx="3276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236538" indent="-236538" algn="l" defTabSz="814388">
              <a:spcBef>
                <a:spcPct val="30000"/>
              </a:spcBef>
              <a:buClr>
                <a:schemeClr val="tx2"/>
              </a:buClr>
              <a:buSzPct val="100000"/>
              <a:buFont typeface="Wingdings" pitchFamily="2" charset="2"/>
              <a:buChar char="§"/>
            </a:pPr>
            <a:r>
              <a:rPr lang="en-US" sz="1600" baseline="0" dirty="0"/>
              <a:t>Optical transmission hardware</a:t>
            </a:r>
          </a:p>
          <a:p>
            <a:pPr marL="574675" lvl="1" algn="l" defTabSz="814388">
              <a:spcBef>
                <a:spcPct val="30000"/>
              </a:spcBef>
            </a:pPr>
            <a:r>
              <a:rPr lang="en-US" sz="1200" baseline="0" dirty="0"/>
              <a:t>OADM, R-OADM</a:t>
            </a:r>
          </a:p>
          <a:p>
            <a:pPr marL="574675" lvl="1" algn="l" defTabSz="814388">
              <a:spcBef>
                <a:spcPct val="30000"/>
              </a:spcBef>
            </a:pPr>
            <a:r>
              <a:rPr lang="en-US" sz="1200" baseline="0" dirty="0"/>
              <a:t>DCU, Amplifiers</a:t>
            </a:r>
          </a:p>
        </p:txBody>
      </p:sp>
      <p:sp>
        <p:nvSpPr>
          <p:cNvPr id="23611" name="Rectangle 67"/>
          <p:cNvSpPr>
            <a:spLocks noChangeArrowheads="1"/>
          </p:cNvSpPr>
          <p:nvPr/>
        </p:nvSpPr>
        <p:spPr bwMode="auto">
          <a:xfrm>
            <a:off x="6248400" y="626641"/>
            <a:ext cx="27733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lstStyle/>
          <a:p>
            <a:pPr marL="236538" indent="-236538" algn="l" defTabSz="814388">
              <a:spcBef>
                <a:spcPct val="30000"/>
              </a:spcBef>
              <a:buClr>
                <a:schemeClr val="tx2"/>
              </a:buClr>
              <a:buSzPct val="100000"/>
              <a:buFont typeface="Wingdings" pitchFamily="2" charset="2"/>
              <a:buChar char="§"/>
            </a:pPr>
            <a:r>
              <a:rPr lang="en-US" sz="1600" baseline="0" dirty="0"/>
              <a:t>Optical receiver</a:t>
            </a:r>
          </a:p>
          <a:p>
            <a:pPr marL="574675" lvl="1" algn="l" defTabSz="814388">
              <a:spcBef>
                <a:spcPct val="30000"/>
              </a:spcBef>
            </a:pPr>
            <a:r>
              <a:rPr lang="en-US" sz="1200" baseline="0" dirty="0"/>
              <a:t>Transponders </a:t>
            </a:r>
          </a:p>
          <a:p>
            <a:pPr marL="574675" lvl="1" algn="l" defTabSz="814388">
              <a:spcBef>
                <a:spcPct val="30000"/>
              </a:spcBef>
            </a:pPr>
            <a:r>
              <a:rPr lang="en-US" sz="1200" baseline="0" dirty="0"/>
              <a:t>DWDM XFPs, SFP+, CFP</a:t>
            </a:r>
          </a:p>
        </p:txBody>
      </p:sp>
    </p:spTree>
    <p:extLst>
      <p:ext uri="{BB962C8B-B14F-4D97-AF65-F5344CB8AC3E}">
        <p14:creationId xmlns:p14="http://schemas.microsoft.com/office/powerpoint/2010/main" val="20436933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304800"/>
            <a:ext cx="8145463" cy="533400"/>
          </a:xfrm>
        </p:spPr>
        <p:txBody>
          <a:bodyPr/>
          <a:lstStyle/>
          <a:p>
            <a:pPr eaLnBrk="1" hangingPunct="1"/>
            <a:r>
              <a:rPr lang="en-US" smtClean="0"/>
              <a:t>Basic WDM Component Terminology</a:t>
            </a:r>
          </a:p>
        </p:txBody>
      </p:sp>
      <p:sp>
        <p:nvSpPr>
          <p:cNvPr id="24579" name="Rectangle 3"/>
          <p:cNvSpPr>
            <a:spLocks noGrp="1" noChangeArrowheads="1"/>
          </p:cNvSpPr>
          <p:nvPr>
            <p:ph type="body" idx="4294967295"/>
          </p:nvPr>
        </p:nvSpPr>
        <p:spPr>
          <a:xfrm>
            <a:off x="2971800" y="1520825"/>
            <a:ext cx="5715000" cy="4270375"/>
          </a:xfrm>
        </p:spPr>
        <p:txBody>
          <a:bodyPr/>
          <a:lstStyle/>
          <a:p>
            <a:r>
              <a:rPr lang="en-US" sz="2000" smtClean="0"/>
              <a:t>Multiplexer/Demultiplexer</a:t>
            </a:r>
          </a:p>
          <a:p>
            <a:pPr lvl="1"/>
            <a:r>
              <a:rPr lang="en-US" sz="1600" smtClean="0"/>
              <a:t>Combines/Separates all wavelengths on the fiber</a:t>
            </a:r>
          </a:p>
          <a:p>
            <a:pPr lvl="1"/>
            <a:r>
              <a:rPr lang="en-US" sz="1600" smtClean="0"/>
              <a:t>‘Terminates’ the fiber link – all circuits end here</a:t>
            </a:r>
          </a:p>
          <a:p>
            <a:pPr lvl="1"/>
            <a:r>
              <a:rPr lang="en-US" sz="1600" smtClean="0"/>
              <a:t>Typically exists in 8 channel increments</a:t>
            </a:r>
          </a:p>
          <a:p>
            <a:pPr lvl="1"/>
            <a:r>
              <a:rPr lang="en-US" sz="1600" smtClean="0"/>
              <a:t>Mux/Demux are often combined into one physical part</a:t>
            </a:r>
          </a:p>
          <a:p>
            <a:r>
              <a:rPr lang="en-US" sz="2000" smtClean="0"/>
              <a:t>Optical Add/Drop Multiplexer (OADM)</a:t>
            </a:r>
          </a:p>
          <a:p>
            <a:pPr lvl="1"/>
            <a:r>
              <a:rPr lang="en-US" sz="1600" smtClean="0"/>
              <a:t>Drops a fixed number of channels while others </a:t>
            </a:r>
            <a:br>
              <a:rPr lang="en-US" sz="1600" smtClean="0"/>
            </a:br>
            <a:r>
              <a:rPr lang="en-US" sz="1600" smtClean="0"/>
              <a:t>pass through</a:t>
            </a:r>
          </a:p>
          <a:p>
            <a:pPr lvl="1"/>
            <a:r>
              <a:rPr lang="en-US" sz="1600" smtClean="0"/>
              <a:t>Typically used in ring configurations</a:t>
            </a:r>
          </a:p>
          <a:p>
            <a:r>
              <a:rPr lang="en-US" sz="2000" smtClean="0"/>
              <a:t>Optical Amplifier (EDFA)</a:t>
            </a:r>
          </a:p>
          <a:p>
            <a:pPr lvl="1"/>
            <a:r>
              <a:rPr lang="en-US" sz="1600" smtClean="0"/>
              <a:t>Boosts DWDM signals for extended distance</a:t>
            </a:r>
          </a:p>
          <a:p>
            <a:r>
              <a:rPr lang="en-US" sz="2000" smtClean="0"/>
              <a:t>Dispersion Compensation Unit (DCU)</a:t>
            </a:r>
          </a:p>
          <a:p>
            <a:pPr lvl="1"/>
            <a:r>
              <a:rPr lang="en-US" sz="1600" smtClean="0"/>
              <a:t>DCUs provide compensation for the accumulated chromatic dispersion</a:t>
            </a:r>
          </a:p>
        </p:txBody>
      </p:sp>
      <p:sp>
        <p:nvSpPr>
          <p:cNvPr id="24580" name="Rectangle 4"/>
          <p:cNvSpPr>
            <a:spLocks noChangeArrowheads="1"/>
          </p:cNvSpPr>
          <p:nvPr/>
        </p:nvSpPr>
        <p:spPr bwMode="auto">
          <a:xfrm rot="-5400000">
            <a:off x="1866900" y="1790700"/>
            <a:ext cx="76200" cy="76200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73025" tIns="36512" rIns="73025" bIns="36512" anchor="ctr"/>
          <a:lstStyle/>
          <a:p>
            <a:endParaRPr lang="en-US" sz="1800" b="1">
              <a:cs typeface="Arial" pitchFamily="34" charset="0"/>
            </a:endParaRPr>
          </a:p>
        </p:txBody>
      </p:sp>
      <p:sp>
        <p:nvSpPr>
          <p:cNvPr id="24581" name="Line 5"/>
          <p:cNvSpPr>
            <a:spLocks noChangeShapeType="1"/>
          </p:cNvSpPr>
          <p:nvPr/>
        </p:nvSpPr>
        <p:spPr bwMode="auto">
          <a:xfrm>
            <a:off x="762000" y="1981200"/>
            <a:ext cx="6096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24582" name="Line 6"/>
          <p:cNvSpPr>
            <a:spLocks noChangeShapeType="1"/>
          </p:cNvSpPr>
          <p:nvPr/>
        </p:nvSpPr>
        <p:spPr bwMode="auto">
          <a:xfrm>
            <a:off x="762000" y="2133600"/>
            <a:ext cx="609600" cy="0"/>
          </a:xfrm>
          <a:prstGeom prst="line">
            <a:avLst/>
          </a:prstGeom>
          <a:noFill/>
          <a:ln w="28575">
            <a:solidFill>
              <a:srgbClr val="1C6DB0"/>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24583" name="Line 7"/>
          <p:cNvSpPr>
            <a:spLocks noChangeShapeType="1"/>
          </p:cNvSpPr>
          <p:nvPr/>
        </p:nvSpPr>
        <p:spPr bwMode="auto">
          <a:xfrm>
            <a:off x="762000" y="2286000"/>
            <a:ext cx="609600"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24584" name="Line 8"/>
          <p:cNvSpPr>
            <a:spLocks noChangeShapeType="1"/>
          </p:cNvSpPr>
          <p:nvPr/>
        </p:nvSpPr>
        <p:spPr bwMode="auto">
          <a:xfrm>
            <a:off x="762000" y="2438400"/>
            <a:ext cx="609600" cy="0"/>
          </a:xfrm>
          <a:prstGeom prst="line">
            <a:avLst/>
          </a:prstGeom>
          <a:noFill/>
          <a:ln w="28575">
            <a:solidFill>
              <a:srgbClr val="13912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24585" name="AutoShape 9"/>
          <p:cNvSpPr>
            <a:spLocks noChangeArrowheads="1"/>
          </p:cNvSpPr>
          <p:nvPr/>
        </p:nvSpPr>
        <p:spPr bwMode="auto">
          <a:xfrm rot="5400000" flipH="1" flipV="1">
            <a:off x="786607" y="2032793"/>
            <a:ext cx="1371600" cy="354013"/>
          </a:xfrm>
          <a:custGeom>
            <a:avLst/>
            <a:gdLst>
              <a:gd name="T0" fmla="*/ 1200150 w 21600"/>
              <a:gd name="T1" fmla="*/ 177007 h 21600"/>
              <a:gd name="T2" fmla="*/ 685800 w 21600"/>
              <a:gd name="T3" fmla="*/ 354013 h 21600"/>
              <a:gd name="T4" fmla="*/ 171450 w 21600"/>
              <a:gd name="T5" fmla="*/ 177007 h 21600"/>
              <a:gd name="T6" fmla="*/ 685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a:noFill/>
          </a:ln>
          <a:effectLst>
            <a:outerShdw dist="1796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lIns="100584" tIns="54864" rIns="100584" bIns="54864" anchor="ctr"/>
          <a:lstStyle/>
          <a:p>
            <a:endParaRPr lang="en-US"/>
          </a:p>
        </p:txBody>
      </p:sp>
      <p:grpSp>
        <p:nvGrpSpPr>
          <p:cNvPr id="24586" name="Group 10"/>
          <p:cNvGrpSpPr>
            <a:grpSpLocks/>
          </p:cNvGrpSpPr>
          <p:nvPr/>
        </p:nvGrpSpPr>
        <p:grpSpPr bwMode="auto">
          <a:xfrm>
            <a:off x="609600" y="3352800"/>
            <a:ext cx="1676400" cy="990600"/>
            <a:chOff x="240" y="1872"/>
            <a:chExt cx="1056" cy="624"/>
          </a:xfrm>
        </p:grpSpPr>
        <p:sp>
          <p:nvSpPr>
            <p:cNvPr id="24600" name="Rectangle 11"/>
            <p:cNvSpPr>
              <a:spLocks noChangeArrowheads="1"/>
            </p:cNvSpPr>
            <p:nvPr/>
          </p:nvSpPr>
          <p:spPr bwMode="auto">
            <a:xfrm>
              <a:off x="528" y="1872"/>
              <a:ext cx="480" cy="384"/>
            </a:xfrm>
            <a:prstGeom prst="rect">
              <a:avLst/>
            </a:prstGeom>
            <a:solidFill>
              <a:srgbClr val="A0C02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pPr defTabSz="814388"/>
              <a:endParaRPr lang="en-US" sz="3000" b="1"/>
            </a:p>
          </p:txBody>
        </p:sp>
        <p:sp>
          <p:nvSpPr>
            <p:cNvPr id="24601" name="Line 12"/>
            <p:cNvSpPr>
              <a:spLocks noChangeShapeType="1"/>
            </p:cNvSpPr>
            <p:nvPr/>
          </p:nvSpPr>
          <p:spPr bwMode="auto">
            <a:xfrm>
              <a:off x="240" y="2160"/>
              <a:ext cx="384"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24602" name="Line 13"/>
            <p:cNvSpPr>
              <a:spLocks noChangeShapeType="1"/>
            </p:cNvSpPr>
            <p:nvPr/>
          </p:nvSpPr>
          <p:spPr bwMode="auto">
            <a:xfrm flipV="1">
              <a:off x="624" y="2160"/>
              <a:ext cx="0" cy="3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24603" name="Line 14"/>
            <p:cNvSpPr>
              <a:spLocks noChangeShapeType="1"/>
            </p:cNvSpPr>
            <p:nvPr/>
          </p:nvSpPr>
          <p:spPr bwMode="auto">
            <a:xfrm>
              <a:off x="240" y="1968"/>
              <a:ext cx="1056" cy="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24604" name="Line 15"/>
            <p:cNvSpPr>
              <a:spLocks noChangeShapeType="1"/>
            </p:cNvSpPr>
            <p:nvPr/>
          </p:nvSpPr>
          <p:spPr bwMode="auto">
            <a:xfrm>
              <a:off x="240" y="2064"/>
              <a:ext cx="1056" cy="0"/>
            </a:xfrm>
            <a:prstGeom prst="line">
              <a:avLst/>
            </a:prstGeom>
            <a:noFill/>
            <a:ln w="28575">
              <a:solidFill>
                <a:srgbClr val="13912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24605" name="Line 16"/>
            <p:cNvSpPr>
              <a:spLocks noChangeShapeType="1"/>
            </p:cNvSpPr>
            <p:nvPr/>
          </p:nvSpPr>
          <p:spPr bwMode="auto">
            <a:xfrm>
              <a:off x="912" y="2160"/>
              <a:ext cx="384"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24606" name="Line 17"/>
            <p:cNvSpPr>
              <a:spLocks noChangeShapeType="1"/>
            </p:cNvSpPr>
            <p:nvPr/>
          </p:nvSpPr>
          <p:spPr bwMode="auto">
            <a:xfrm flipV="1">
              <a:off x="912" y="2160"/>
              <a:ext cx="0" cy="33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grpSp>
      <p:sp>
        <p:nvSpPr>
          <p:cNvPr id="24587" name="Rectangle 18"/>
          <p:cNvSpPr>
            <a:spLocks noChangeArrowheads="1"/>
          </p:cNvSpPr>
          <p:nvPr/>
        </p:nvSpPr>
        <p:spPr bwMode="auto">
          <a:xfrm rot="-5400000">
            <a:off x="952500" y="4557713"/>
            <a:ext cx="76200" cy="76200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73025" tIns="36512" rIns="73025" bIns="36512" anchor="ctr"/>
          <a:lstStyle/>
          <a:p>
            <a:endParaRPr lang="en-US" sz="1800" b="1">
              <a:cs typeface="Arial" pitchFamily="34" charset="0"/>
            </a:endParaRPr>
          </a:p>
        </p:txBody>
      </p:sp>
      <p:sp>
        <p:nvSpPr>
          <p:cNvPr id="24588" name="Rectangle 19"/>
          <p:cNvSpPr>
            <a:spLocks noChangeArrowheads="1"/>
          </p:cNvSpPr>
          <p:nvPr/>
        </p:nvSpPr>
        <p:spPr bwMode="auto">
          <a:xfrm rot="-5400000">
            <a:off x="1828800" y="4572000"/>
            <a:ext cx="152400" cy="76200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73025" tIns="36512" rIns="73025" bIns="36512" anchor="ctr"/>
          <a:lstStyle/>
          <a:p>
            <a:endParaRPr lang="en-US" sz="1800" b="1">
              <a:cs typeface="Arial" pitchFamily="34" charset="0"/>
            </a:endParaRPr>
          </a:p>
        </p:txBody>
      </p:sp>
      <p:sp>
        <p:nvSpPr>
          <p:cNvPr id="24589" name="AutoShape 20"/>
          <p:cNvSpPr>
            <a:spLocks noChangeArrowheads="1"/>
          </p:cNvSpPr>
          <p:nvPr/>
        </p:nvSpPr>
        <p:spPr bwMode="auto">
          <a:xfrm rot="5400000">
            <a:off x="1104900" y="4610100"/>
            <a:ext cx="762000" cy="685800"/>
          </a:xfrm>
          <a:prstGeom prst="triangle">
            <a:avLst>
              <a:gd name="adj" fmla="val 50000"/>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p>
            <a:endParaRPr lang="en-US"/>
          </a:p>
        </p:txBody>
      </p:sp>
      <p:grpSp>
        <p:nvGrpSpPr>
          <p:cNvPr id="24590" name="Group 21"/>
          <p:cNvGrpSpPr>
            <a:grpSpLocks/>
          </p:cNvGrpSpPr>
          <p:nvPr/>
        </p:nvGrpSpPr>
        <p:grpSpPr bwMode="auto">
          <a:xfrm>
            <a:off x="381000" y="5715000"/>
            <a:ext cx="2133600" cy="609600"/>
            <a:chOff x="384" y="3456"/>
            <a:chExt cx="1440" cy="384"/>
          </a:xfrm>
        </p:grpSpPr>
        <p:sp>
          <p:nvSpPr>
            <p:cNvPr id="24591" name="Rectangle 22"/>
            <p:cNvSpPr>
              <a:spLocks noChangeArrowheads="1"/>
            </p:cNvSpPr>
            <p:nvPr/>
          </p:nvSpPr>
          <p:spPr bwMode="auto">
            <a:xfrm>
              <a:off x="864" y="3456"/>
              <a:ext cx="480" cy="384"/>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gradFill>
            <a:ln w="38100">
              <a:solidFill>
                <a:schemeClr val="tx1"/>
              </a:solidFill>
              <a:miter lim="800000"/>
              <a:headEnd type="none" w="sm" len="sm"/>
              <a:tailEnd type="none" w="sm" len="sm"/>
            </a:ln>
          </p:spPr>
          <p:txBody>
            <a:bodyPr wrap="none" lIns="73025" tIns="36512" rIns="73025" bIns="36512" anchor="ctr"/>
            <a:lstStyle/>
            <a:p>
              <a:endParaRPr lang="en-US"/>
            </a:p>
          </p:txBody>
        </p:sp>
        <p:sp>
          <p:nvSpPr>
            <p:cNvPr id="24592" name="Rectangle 23"/>
            <p:cNvSpPr>
              <a:spLocks noChangeArrowheads="1"/>
            </p:cNvSpPr>
            <p:nvPr/>
          </p:nvSpPr>
          <p:spPr bwMode="auto">
            <a:xfrm rot="-5400000">
              <a:off x="600" y="3528"/>
              <a:ext cx="48" cy="48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73025" tIns="36512" rIns="73025" bIns="36512" anchor="ctr"/>
            <a:lstStyle/>
            <a:p>
              <a:endParaRPr lang="en-US" sz="1800" b="1">
                <a:cs typeface="Arial" pitchFamily="34" charset="0"/>
              </a:endParaRPr>
            </a:p>
          </p:txBody>
        </p:sp>
        <p:sp>
          <p:nvSpPr>
            <p:cNvPr id="24593" name="Rectangle 24"/>
            <p:cNvSpPr>
              <a:spLocks noChangeArrowheads="1"/>
            </p:cNvSpPr>
            <p:nvPr/>
          </p:nvSpPr>
          <p:spPr bwMode="auto">
            <a:xfrm rot="-5400000">
              <a:off x="1560" y="3480"/>
              <a:ext cx="48" cy="480"/>
            </a:xfrm>
            <a:prstGeom prst="rect">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lIns="73025" tIns="36512" rIns="73025" bIns="36512" anchor="ctr"/>
            <a:lstStyle/>
            <a:p>
              <a:endParaRPr lang="en-US" sz="1800" b="1">
                <a:cs typeface="Arial" pitchFamily="34" charset="0"/>
              </a:endParaRPr>
            </a:p>
          </p:txBody>
        </p:sp>
        <p:sp>
          <p:nvSpPr>
            <p:cNvPr id="24594" name="Freeform 25"/>
            <p:cNvSpPr>
              <a:spLocks/>
            </p:cNvSpPr>
            <p:nvPr/>
          </p:nvSpPr>
          <p:spPr bwMode="auto">
            <a:xfrm>
              <a:off x="1344" y="3504"/>
              <a:ext cx="144" cy="192"/>
            </a:xfrm>
            <a:custGeom>
              <a:avLst/>
              <a:gdLst>
                <a:gd name="T0" fmla="*/ 0 w 552"/>
                <a:gd name="T1" fmla="*/ 10 h 503"/>
                <a:gd name="T2" fmla="*/ 0 w 552"/>
                <a:gd name="T3" fmla="*/ 10 h 503"/>
                <a:gd name="T4" fmla="*/ 0 w 552"/>
                <a:gd name="T5" fmla="*/ 10 h 503"/>
                <a:gd name="T6" fmla="*/ 0 w 552"/>
                <a:gd name="T7" fmla="*/ 10 h 503"/>
                <a:gd name="T8" fmla="*/ 1 w 552"/>
                <a:gd name="T9" fmla="*/ 10 h 503"/>
                <a:gd name="T10" fmla="*/ 1 w 552"/>
                <a:gd name="T11" fmla="*/ 10 h 503"/>
                <a:gd name="T12" fmla="*/ 1 w 552"/>
                <a:gd name="T13" fmla="*/ 10 h 503"/>
                <a:gd name="T14" fmla="*/ 1 w 552"/>
                <a:gd name="T15" fmla="*/ 9 h 503"/>
                <a:gd name="T16" fmla="*/ 1 w 552"/>
                <a:gd name="T17" fmla="*/ 9 h 503"/>
                <a:gd name="T18" fmla="*/ 1 w 552"/>
                <a:gd name="T19" fmla="*/ 9 h 503"/>
                <a:gd name="T20" fmla="*/ 1 w 552"/>
                <a:gd name="T21" fmla="*/ 8 h 503"/>
                <a:gd name="T22" fmla="*/ 1 w 552"/>
                <a:gd name="T23" fmla="*/ 8 h 503"/>
                <a:gd name="T24" fmla="*/ 1 w 552"/>
                <a:gd name="T25" fmla="*/ 8 h 503"/>
                <a:gd name="T26" fmla="*/ 1 w 552"/>
                <a:gd name="T27" fmla="*/ 7 h 503"/>
                <a:gd name="T28" fmla="*/ 1 w 552"/>
                <a:gd name="T29" fmla="*/ 7 h 503"/>
                <a:gd name="T30" fmla="*/ 1 w 552"/>
                <a:gd name="T31" fmla="*/ 6 h 503"/>
                <a:gd name="T32" fmla="*/ 1 w 552"/>
                <a:gd name="T33" fmla="*/ 6 h 503"/>
                <a:gd name="T34" fmla="*/ 1 w 552"/>
                <a:gd name="T35" fmla="*/ 5 h 503"/>
                <a:gd name="T36" fmla="*/ 1 w 552"/>
                <a:gd name="T37" fmla="*/ 5 h 503"/>
                <a:gd name="T38" fmla="*/ 1 w 552"/>
                <a:gd name="T39" fmla="*/ 5 h 503"/>
                <a:gd name="T40" fmla="*/ 1 w 552"/>
                <a:gd name="T41" fmla="*/ 4 h 503"/>
                <a:gd name="T42" fmla="*/ 1 w 552"/>
                <a:gd name="T43" fmla="*/ 4 h 503"/>
                <a:gd name="T44" fmla="*/ 1 w 552"/>
                <a:gd name="T45" fmla="*/ 3 h 503"/>
                <a:gd name="T46" fmla="*/ 1 w 552"/>
                <a:gd name="T47" fmla="*/ 3 h 503"/>
                <a:gd name="T48" fmla="*/ 1 w 552"/>
                <a:gd name="T49" fmla="*/ 2 h 503"/>
                <a:gd name="T50" fmla="*/ 1 w 552"/>
                <a:gd name="T51" fmla="*/ 2 h 503"/>
                <a:gd name="T52" fmla="*/ 1 w 552"/>
                <a:gd name="T53" fmla="*/ 2 h 503"/>
                <a:gd name="T54" fmla="*/ 1 w 552"/>
                <a:gd name="T55" fmla="*/ 1 h 503"/>
                <a:gd name="T56" fmla="*/ 1 w 552"/>
                <a:gd name="T57" fmla="*/ 1 h 503"/>
                <a:gd name="T58" fmla="*/ 1 w 552"/>
                <a:gd name="T59" fmla="*/ 0 h 503"/>
                <a:gd name="T60" fmla="*/ 1 w 552"/>
                <a:gd name="T61" fmla="*/ 0 h 503"/>
                <a:gd name="T62" fmla="*/ 1 w 552"/>
                <a:gd name="T63" fmla="*/ 0 h 503"/>
                <a:gd name="T64" fmla="*/ 1 w 552"/>
                <a:gd name="T65" fmla="*/ 0 h 503"/>
                <a:gd name="T66" fmla="*/ 1 w 552"/>
                <a:gd name="T67" fmla="*/ 1 h 503"/>
                <a:gd name="T68" fmla="*/ 2 w 552"/>
                <a:gd name="T69" fmla="*/ 1 h 503"/>
                <a:gd name="T70" fmla="*/ 2 w 552"/>
                <a:gd name="T71" fmla="*/ 2 h 503"/>
                <a:gd name="T72" fmla="*/ 2 w 552"/>
                <a:gd name="T73" fmla="*/ 2 h 503"/>
                <a:gd name="T74" fmla="*/ 2 w 552"/>
                <a:gd name="T75" fmla="*/ 2 h 503"/>
                <a:gd name="T76" fmla="*/ 2 w 552"/>
                <a:gd name="T77" fmla="*/ 3 h 503"/>
                <a:gd name="T78" fmla="*/ 2 w 552"/>
                <a:gd name="T79" fmla="*/ 3 h 503"/>
                <a:gd name="T80" fmla="*/ 2 w 552"/>
                <a:gd name="T81" fmla="*/ 4 h 503"/>
                <a:gd name="T82" fmla="*/ 2 w 552"/>
                <a:gd name="T83" fmla="*/ 4 h 503"/>
                <a:gd name="T84" fmla="*/ 2 w 552"/>
                <a:gd name="T85" fmla="*/ 5 h 503"/>
                <a:gd name="T86" fmla="*/ 2 w 552"/>
                <a:gd name="T87" fmla="*/ 5 h 503"/>
                <a:gd name="T88" fmla="*/ 2 w 552"/>
                <a:gd name="T89" fmla="*/ 6 h 503"/>
                <a:gd name="T90" fmla="*/ 2 w 552"/>
                <a:gd name="T91" fmla="*/ 6 h 503"/>
                <a:gd name="T92" fmla="*/ 2 w 552"/>
                <a:gd name="T93" fmla="*/ 6 h 503"/>
                <a:gd name="T94" fmla="*/ 2 w 552"/>
                <a:gd name="T95" fmla="*/ 7 h 503"/>
                <a:gd name="T96" fmla="*/ 2 w 552"/>
                <a:gd name="T97" fmla="*/ 7 h 503"/>
                <a:gd name="T98" fmla="*/ 2 w 552"/>
                <a:gd name="T99" fmla="*/ 8 h 503"/>
                <a:gd name="T100" fmla="*/ 2 w 552"/>
                <a:gd name="T101" fmla="*/ 8 h 503"/>
                <a:gd name="T102" fmla="*/ 2 w 552"/>
                <a:gd name="T103" fmla="*/ 8 h 503"/>
                <a:gd name="T104" fmla="*/ 2 w 552"/>
                <a:gd name="T105" fmla="*/ 9 h 503"/>
                <a:gd name="T106" fmla="*/ 2 w 552"/>
                <a:gd name="T107" fmla="*/ 9 h 503"/>
                <a:gd name="T108" fmla="*/ 2 w 552"/>
                <a:gd name="T109" fmla="*/ 10 h 503"/>
                <a:gd name="T110" fmla="*/ 2 w 552"/>
                <a:gd name="T111" fmla="*/ 10 h 503"/>
                <a:gd name="T112" fmla="*/ 2 w 552"/>
                <a:gd name="T113" fmla="*/ 10 h 503"/>
                <a:gd name="T114" fmla="*/ 2 w 552"/>
                <a:gd name="T115" fmla="*/ 10 h 503"/>
                <a:gd name="T116" fmla="*/ 2 w 552"/>
                <a:gd name="T117" fmla="*/ 10 h 503"/>
                <a:gd name="T118" fmla="*/ 2 w 552"/>
                <a:gd name="T119" fmla="*/ 10 h 503"/>
                <a:gd name="T120" fmla="*/ 2 w 552"/>
                <a:gd name="T121" fmla="*/ 11 h 503"/>
                <a:gd name="T122" fmla="*/ 2 w 552"/>
                <a:gd name="T123" fmla="*/ 11 h 503"/>
                <a:gd name="T124" fmla="*/ 3 w 552"/>
                <a:gd name="T125" fmla="*/ 11 h 5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2"/>
                <a:gd name="T190" fmla="*/ 0 h 503"/>
                <a:gd name="T191" fmla="*/ 552 w 552"/>
                <a:gd name="T192" fmla="*/ 503 h 5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2" h="503">
                  <a:moveTo>
                    <a:pt x="0" y="494"/>
                  </a:moveTo>
                  <a:lnTo>
                    <a:pt x="2" y="494"/>
                  </a:lnTo>
                  <a:lnTo>
                    <a:pt x="2" y="495"/>
                  </a:lnTo>
                  <a:lnTo>
                    <a:pt x="4" y="495"/>
                  </a:lnTo>
                  <a:lnTo>
                    <a:pt x="5" y="494"/>
                  </a:lnTo>
                  <a:lnTo>
                    <a:pt x="7" y="494"/>
                  </a:lnTo>
                  <a:lnTo>
                    <a:pt x="8" y="494"/>
                  </a:lnTo>
                  <a:lnTo>
                    <a:pt x="10" y="494"/>
                  </a:lnTo>
                  <a:lnTo>
                    <a:pt x="11" y="494"/>
                  </a:lnTo>
                  <a:lnTo>
                    <a:pt x="11" y="492"/>
                  </a:lnTo>
                  <a:lnTo>
                    <a:pt x="14" y="491"/>
                  </a:lnTo>
                  <a:lnTo>
                    <a:pt x="16" y="492"/>
                  </a:lnTo>
                  <a:lnTo>
                    <a:pt x="18" y="492"/>
                  </a:lnTo>
                  <a:lnTo>
                    <a:pt x="22" y="492"/>
                  </a:lnTo>
                  <a:lnTo>
                    <a:pt x="24" y="491"/>
                  </a:lnTo>
                  <a:lnTo>
                    <a:pt x="26" y="491"/>
                  </a:lnTo>
                  <a:lnTo>
                    <a:pt x="27" y="491"/>
                  </a:lnTo>
                  <a:lnTo>
                    <a:pt x="29" y="493"/>
                  </a:lnTo>
                  <a:lnTo>
                    <a:pt x="30" y="493"/>
                  </a:lnTo>
                  <a:lnTo>
                    <a:pt x="31" y="493"/>
                  </a:lnTo>
                  <a:lnTo>
                    <a:pt x="33" y="492"/>
                  </a:lnTo>
                  <a:lnTo>
                    <a:pt x="34" y="492"/>
                  </a:lnTo>
                  <a:lnTo>
                    <a:pt x="35" y="492"/>
                  </a:lnTo>
                  <a:lnTo>
                    <a:pt x="37" y="492"/>
                  </a:lnTo>
                  <a:lnTo>
                    <a:pt x="38" y="492"/>
                  </a:lnTo>
                  <a:lnTo>
                    <a:pt x="40" y="493"/>
                  </a:lnTo>
                  <a:lnTo>
                    <a:pt x="43" y="492"/>
                  </a:lnTo>
                  <a:lnTo>
                    <a:pt x="44" y="492"/>
                  </a:lnTo>
                  <a:lnTo>
                    <a:pt x="45" y="492"/>
                  </a:lnTo>
                  <a:lnTo>
                    <a:pt x="48" y="492"/>
                  </a:lnTo>
                  <a:lnTo>
                    <a:pt x="48" y="489"/>
                  </a:lnTo>
                  <a:lnTo>
                    <a:pt x="49" y="489"/>
                  </a:lnTo>
                  <a:lnTo>
                    <a:pt x="50" y="489"/>
                  </a:lnTo>
                  <a:lnTo>
                    <a:pt x="51" y="489"/>
                  </a:lnTo>
                  <a:lnTo>
                    <a:pt x="53" y="488"/>
                  </a:lnTo>
                  <a:lnTo>
                    <a:pt x="54" y="489"/>
                  </a:lnTo>
                  <a:lnTo>
                    <a:pt x="56" y="490"/>
                  </a:lnTo>
                  <a:lnTo>
                    <a:pt x="56" y="488"/>
                  </a:lnTo>
                  <a:lnTo>
                    <a:pt x="59" y="488"/>
                  </a:lnTo>
                  <a:lnTo>
                    <a:pt x="61" y="487"/>
                  </a:lnTo>
                  <a:lnTo>
                    <a:pt x="61" y="485"/>
                  </a:lnTo>
                  <a:lnTo>
                    <a:pt x="62" y="485"/>
                  </a:lnTo>
                  <a:lnTo>
                    <a:pt x="65" y="485"/>
                  </a:lnTo>
                  <a:lnTo>
                    <a:pt x="68" y="487"/>
                  </a:lnTo>
                  <a:lnTo>
                    <a:pt x="68" y="486"/>
                  </a:lnTo>
                  <a:lnTo>
                    <a:pt x="70" y="486"/>
                  </a:lnTo>
                  <a:lnTo>
                    <a:pt x="71" y="485"/>
                  </a:lnTo>
                  <a:lnTo>
                    <a:pt x="71" y="483"/>
                  </a:lnTo>
                  <a:lnTo>
                    <a:pt x="72" y="483"/>
                  </a:lnTo>
                  <a:lnTo>
                    <a:pt x="75" y="483"/>
                  </a:lnTo>
                  <a:lnTo>
                    <a:pt x="76" y="482"/>
                  </a:lnTo>
                  <a:lnTo>
                    <a:pt x="77" y="482"/>
                  </a:lnTo>
                  <a:lnTo>
                    <a:pt x="79" y="483"/>
                  </a:lnTo>
                  <a:lnTo>
                    <a:pt x="79" y="481"/>
                  </a:lnTo>
                  <a:lnTo>
                    <a:pt x="82" y="480"/>
                  </a:lnTo>
                  <a:lnTo>
                    <a:pt x="82" y="479"/>
                  </a:lnTo>
                  <a:lnTo>
                    <a:pt x="83" y="479"/>
                  </a:lnTo>
                  <a:lnTo>
                    <a:pt x="84" y="479"/>
                  </a:lnTo>
                  <a:lnTo>
                    <a:pt x="84" y="477"/>
                  </a:lnTo>
                  <a:lnTo>
                    <a:pt x="85" y="477"/>
                  </a:lnTo>
                  <a:lnTo>
                    <a:pt x="87" y="477"/>
                  </a:lnTo>
                  <a:lnTo>
                    <a:pt x="87" y="475"/>
                  </a:lnTo>
                  <a:lnTo>
                    <a:pt x="89" y="475"/>
                  </a:lnTo>
                  <a:lnTo>
                    <a:pt x="90" y="474"/>
                  </a:lnTo>
                  <a:lnTo>
                    <a:pt x="92" y="474"/>
                  </a:lnTo>
                  <a:lnTo>
                    <a:pt x="91" y="470"/>
                  </a:lnTo>
                  <a:lnTo>
                    <a:pt x="92" y="470"/>
                  </a:lnTo>
                  <a:lnTo>
                    <a:pt x="94" y="470"/>
                  </a:lnTo>
                  <a:lnTo>
                    <a:pt x="95" y="470"/>
                  </a:lnTo>
                  <a:lnTo>
                    <a:pt x="96" y="470"/>
                  </a:lnTo>
                  <a:lnTo>
                    <a:pt x="97" y="470"/>
                  </a:lnTo>
                  <a:lnTo>
                    <a:pt x="97" y="467"/>
                  </a:lnTo>
                  <a:lnTo>
                    <a:pt x="100" y="466"/>
                  </a:lnTo>
                  <a:lnTo>
                    <a:pt x="102" y="466"/>
                  </a:lnTo>
                  <a:lnTo>
                    <a:pt x="102" y="463"/>
                  </a:lnTo>
                  <a:lnTo>
                    <a:pt x="104" y="464"/>
                  </a:lnTo>
                  <a:lnTo>
                    <a:pt x="104" y="462"/>
                  </a:lnTo>
                  <a:lnTo>
                    <a:pt x="104" y="460"/>
                  </a:lnTo>
                  <a:lnTo>
                    <a:pt x="107" y="461"/>
                  </a:lnTo>
                  <a:lnTo>
                    <a:pt x="107" y="459"/>
                  </a:lnTo>
                  <a:lnTo>
                    <a:pt x="107" y="458"/>
                  </a:lnTo>
                  <a:lnTo>
                    <a:pt x="109" y="457"/>
                  </a:lnTo>
                  <a:lnTo>
                    <a:pt x="111" y="457"/>
                  </a:lnTo>
                  <a:lnTo>
                    <a:pt x="112" y="454"/>
                  </a:lnTo>
                  <a:lnTo>
                    <a:pt x="113" y="454"/>
                  </a:lnTo>
                  <a:lnTo>
                    <a:pt x="113" y="453"/>
                  </a:lnTo>
                  <a:lnTo>
                    <a:pt x="114" y="453"/>
                  </a:lnTo>
                  <a:lnTo>
                    <a:pt x="116" y="453"/>
                  </a:lnTo>
                  <a:lnTo>
                    <a:pt x="116" y="449"/>
                  </a:lnTo>
                  <a:lnTo>
                    <a:pt x="117" y="449"/>
                  </a:lnTo>
                  <a:lnTo>
                    <a:pt x="116" y="448"/>
                  </a:lnTo>
                  <a:lnTo>
                    <a:pt x="119" y="446"/>
                  </a:lnTo>
                  <a:lnTo>
                    <a:pt x="119" y="444"/>
                  </a:lnTo>
                  <a:lnTo>
                    <a:pt x="119" y="442"/>
                  </a:lnTo>
                  <a:lnTo>
                    <a:pt x="121" y="442"/>
                  </a:lnTo>
                  <a:lnTo>
                    <a:pt x="121" y="440"/>
                  </a:lnTo>
                  <a:lnTo>
                    <a:pt x="121" y="436"/>
                  </a:lnTo>
                  <a:lnTo>
                    <a:pt x="123" y="436"/>
                  </a:lnTo>
                  <a:lnTo>
                    <a:pt x="123" y="435"/>
                  </a:lnTo>
                  <a:lnTo>
                    <a:pt x="124" y="435"/>
                  </a:lnTo>
                  <a:lnTo>
                    <a:pt x="127" y="431"/>
                  </a:lnTo>
                  <a:lnTo>
                    <a:pt x="128" y="431"/>
                  </a:lnTo>
                  <a:lnTo>
                    <a:pt x="128" y="430"/>
                  </a:lnTo>
                  <a:lnTo>
                    <a:pt x="130" y="427"/>
                  </a:lnTo>
                  <a:lnTo>
                    <a:pt x="131" y="427"/>
                  </a:lnTo>
                  <a:lnTo>
                    <a:pt x="131" y="425"/>
                  </a:lnTo>
                  <a:lnTo>
                    <a:pt x="131" y="423"/>
                  </a:lnTo>
                  <a:lnTo>
                    <a:pt x="132" y="423"/>
                  </a:lnTo>
                  <a:lnTo>
                    <a:pt x="132" y="422"/>
                  </a:lnTo>
                  <a:lnTo>
                    <a:pt x="134" y="420"/>
                  </a:lnTo>
                  <a:lnTo>
                    <a:pt x="134" y="419"/>
                  </a:lnTo>
                  <a:lnTo>
                    <a:pt x="135" y="419"/>
                  </a:lnTo>
                  <a:lnTo>
                    <a:pt x="135" y="418"/>
                  </a:lnTo>
                  <a:lnTo>
                    <a:pt x="135" y="416"/>
                  </a:lnTo>
                  <a:lnTo>
                    <a:pt x="138" y="415"/>
                  </a:lnTo>
                  <a:lnTo>
                    <a:pt x="138" y="414"/>
                  </a:lnTo>
                  <a:lnTo>
                    <a:pt x="138" y="413"/>
                  </a:lnTo>
                  <a:lnTo>
                    <a:pt x="138" y="411"/>
                  </a:lnTo>
                  <a:lnTo>
                    <a:pt x="139" y="410"/>
                  </a:lnTo>
                  <a:lnTo>
                    <a:pt x="139" y="408"/>
                  </a:lnTo>
                  <a:lnTo>
                    <a:pt x="139" y="406"/>
                  </a:lnTo>
                  <a:lnTo>
                    <a:pt x="141" y="406"/>
                  </a:lnTo>
                  <a:lnTo>
                    <a:pt x="140" y="402"/>
                  </a:lnTo>
                  <a:lnTo>
                    <a:pt x="143" y="403"/>
                  </a:lnTo>
                  <a:lnTo>
                    <a:pt x="142" y="401"/>
                  </a:lnTo>
                  <a:lnTo>
                    <a:pt x="142" y="399"/>
                  </a:lnTo>
                  <a:lnTo>
                    <a:pt x="145" y="399"/>
                  </a:lnTo>
                  <a:lnTo>
                    <a:pt x="145" y="397"/>
                  </a:lnTo>
                  <a:lnTo>
                    <a:pt x="145" y="396"/>
                  </a:lnTo>
                  <a:lnTo>
                    <a:pt x="145" y="393"/>
                  </a:lnTo>
                  <a:lnTo>
                    <a:pt x="147" y="393"/>
                  </a:lnTo>
                  <a:lnTo>
                    <a:pt x="147" y="392"/>
                  </a:lnTo>
                  <a:lnTo>
                    <a:pt x="146" y="389"/>
                  </a:lnTo>
                  <a:lnTo>
                    <a:pt x="146" y="387"/>
                  </a:lnTo>
                  <a:lnTo>
                    <a:pt x="146" y="386"/>
                  </a:lnTo>
                  <a:lnTo>
                    <a:pt x="149" y="385"/>
                  </a:lnTo>
                  <a:lnTo>
                    <a:pt x="149" y="384"/>
                  </a:lnTo>
                  <a:lnTo>
                    <a:pt x="149" y="381"/>
                  </a:lnTo>
                  <a:lnTo>
                    <a:pt x="151" y="381"/>
                  </a:lnTo>
                  <a:lnTo>
                    <a:pt x="151" y="380"/>
                  </a:lnTo>
                  <a:lnTo>
                    <a:pt x="152" y="380"/>
                  </a:lnTo>
                  <a:lnTo>
                    <a:pt x="151" y="377"/>
                  </a:lnTo>
                  <a:lnTo>
                    <a:pt x="151" y="375"/>
                  </a:lnTo>
                  <a:lnTo>
                    <a:pt x="154" y="374"/>
                  </a:lnTo>
                  <a:lnTo>
                    <a:pt x="154" y="372"/>
                  </a:lnTo>
                  <a:lnTo>
                    <a:pt x="156" y="370"/>
                  </a:lnTo>
                  <a:lnTo>
                    <a:pt x="156" y="369"/>
                  </a:lnTo>
                  <a:lnTo>
                    <a:pt x="156" y="366"/>
                  </a:lnTo>
                  <a:lnTo>
                    <a:pt x="158" y="364"/>
                  </a:lnTo>
                  <a:lnTo>
                    <a:pt x="158" y="362"/>
                  </a:lnTo>
                  <a:lnTo>
                    <a:pt x="159" y="362"/>
                  </a:lnTo>
                  <a:lnTo>
                    <a:pt x="159" y="361"/>
                  </a:lnTo>
                  <a:lnTo>
                    <a:pt x="159" y="358"/>
                  </a:lnTo>
                  <a:lnTo>
                    <a:pt x="160" y="357"/>
                  </a:lnTo>
                  <a:lnTo>
                    <a:pt x="160" y="355"/>
                  </a:lnTo>
                  <a:lnTo>
                    <a:pt x="159" y="353"/>
                  </a:lnTo>
                  <a:lnTo>
                    <a:pt x="162" y="354"/>
                  </a:lnTo>
                  <a:lnTo>
                    <a:pt x="162" y="353"/>
                  </a:lnTo>
                  <a:lnTo>
                    <a:pt x="163" y="350"/>
                  </a:lnTo>
                  <a:lnTo>
                    <a:pt x="164" y="350"/>
                  </a:lnTo>
                  <a:lnTo>
                    <a:pt x="164" y="348"/>
                  </a:lnTo>
                  <a:lnTo>
                    <a:pt x="164" y="345"/>
                  </a:lnTo>
                  <a:lnTo>
                    <a:pt x="164" y="344"/>
                  </a:lnTo>
                  <a:lnTo>
                    <a:pt x="165" y="345"/>
                  </a:lnTo>
                  <a:lnTo>
                    <a:pt x="165" y="344"/>
                  </a:lnTo>
                  <a:lnTo>
                    <a:pt x="165" y="342"/>
                  </a:lnTo>
                  <a:lnTo>
                    <a:pt x="166" y="339"/>
                  </a:lnTo>
                  <a:lnTo>
                    <a:pt x="166" y="337"/>
                  </a:lnTo>
                  <a:lnTo>
                    <a:pt x="166" y="335"/>
                  </a:lnTo>
                  <a:lnTo>
                    <a:pt x="167" y="334"/>
                  </a:lnTo>
                  <a:lnTo>
                    <a:pt x="167" y="333"/>
                  </a:lnTo>
                  <a:lnTo>
                    <a:pt x="167" y="330"/>
                  </a:lnTo>
                  <a:lnTo>
                    <a:pt x="170" y="330"/>
                  </a:lnTo>
                  <a:lnTo>
                    <a:pt x="170" y="329"/>
                  </a:lnTo>
                  <a:lnTo>
                    <a:pt x="170" y="327"/>
                  </a:lnTo>
                  <a:lnTo>
                    <a:pt x="170" y="325"/>
                  </a:lnTo>
                  <a:lnTo>
                    <a:pt x="170" y="324"/>
                  </a:lnTo>
                  <a:lnTo>
                    <a:pt x="170" y="323"/>
                  </a:lnTo>
                  <a:lnTo>
                    <a:pt x="170" y="322"/>
                  </a:lnTo>
                  <a:lnTo>
                    <a:pt x="171" y="322"/>
                  </a:lnTo>
                  <a:lnTo>
                    <a:pt x="172" y="319"/>
                  </a:lnTo>
                  <a:lnTo>
                    <a:pt x="172" y="316"/>
                  </a:lnTo>
                  <a:lnTo>
                    <a:pt x="175" y="314"/>
                  </a:lnTo>
                  <a:lnTo>
                    <a:pt x="175" y="313"/>
                  </a:lnTo>
                  <a:lnTo>
                    <a:pt x="175" y="311"/>
                  </a:lnTo>
                  <a:lnTo>
                    <a:pt x="176" y="310"/>
                  </a:lnTo>
                  <a:lnTo>
                    <a:pt x="175" y="307"/>
                  </a:lnTo>
                  <a:lnTo>
                    <a:pt x="176" y="306"/>
                  </a:lnTo>
                  <a:lnTo>
                    <a:pt x="177" y="303"/>
                  </a:lnTo>
                  <a:lnTo>
                    <a:pt x="177" y="301"/>
                  </a:lnTo>
                  <a:lnTo>
                    <a:pt x="179" y="300"/>
                  </a:lnTo>
                  <a:lnTo>
                    <a:pt x="179" y="299"/>
                  </a:lnTo>
                  <a:lnTo>
                    <a:pt x="178" y="296"/>
                  </a:lnTo>
                  <a:lnTo>
                    <a:pt x="180" y="295"/>
                  </a:lnTo>
                  <a:lnTo>
                    <a:pt x="180" y="294"/>
                  </a:lnTo>
                  <a:lnTo>
                    <a:pt x="180" y="291"/>
                  </a:lnTo>
                  <a:lnTo>
                    <a:pt x="181" y="291"/>
                  </a:lnTo>
                  <a:lnTo>
                    <a:pt x="181" y="289"/>
                  </a:lnTo>
                  <a:lnTo>
                    <a:pt x="181" y="288"/>
                  </a:lnTo>
                  <a:lnTo>
                    <a:pt x="181" y="285"/>
                  </a:lnTo>
                  <a:lnTo>
                    <a:pt x="183" y="283"/>
                  </a:lnTo>
                  <a:lnTo>
                    <a:pt x="183" y="282"/>
                  </a:lnTo>
                  <a:lnTo>
                    <a:pt x="183" y="281"/>
                  </a:lnTo>
                  <a:lnTo>
                    <a:pt x="184" y="278"/>
                  </a:lnTo>
                  <a:lnTo>
                    <a:pt x="184" y="277"/>
                  </a:lnTo>
                  <a:lnTo>
                    <a:pt x="186" y="274"/>
                  </a:lnTo>
                  <a:lnTo>
                    <a:pt x="186" y="273"/>
                  </a:lnTo>
                  <a:lnTo>
                    <a:pt x="186" y="269"/>
                  </a:lnTo>
                  <a:lnTo>
                    <a:pt x="186" y="268"/>
                  </a:lnTo>
                  <a:lnTo>
                    <a:pt x="186" y="266"/>
                  </a:lnTo>
                  <a:lnTo>
                    <a:pt x="186" y="265"/>
                  </a:lnTo>
                  <a:lnTo>
                    <a:pt x="186" y="264"/>
                  </a:lnTo>
                  <a:lnTo>
                    <a:pt x="189" y="264"/>
                  </a:lnTo>
                  <a:lnTo>
                    <a:pt x="189" y="262"/>
                  </a:lnTo>
                  <a:lnTo>
                    <a:pt x="188" y="260"/>
                  </a:lnTo>
                  <a:lnTo>
                    <a:pt x="189" y="256"/>
                  </a:lnTo>
                  <a:lnTo>
                    <a:pt x="191" y="257"/>
                  </a:lnTo>
                  <a:lnTo>
                    <a:pt x="191" y="256"/>
                  </a:lnTo>
                  <a:lnTo>
                    <a:pt x="191" y="255"/>
                  </a:lnTo>
                  <a:lnTo>
                    <a:pt x="191" y="254"/>
                  </a:lnTo>
                  <a:lnTo>
                    <a:pt x="193" y="251"/>
                  </a:lnTo>
                  <a:lnTo>
                    <a:pt x="193" y="250"/>
                  </a:lnTo>
                  <a:lnTo>
                    <a:pt x="192" y="248"/>
                  </a:lnTo>
                  <a:lnTo>
                    <a:pt x="193" y="247"/>
                  </a:lnTo>
                  <a:lnTo>
                    <a:pt x="193" y="246"/>
                  </a:lnTo>
                  <a:lnTo>
                    <a:pt x="193" y="243"/>
                  </a:lnTo>
                  <a:lnTo>
                    <a:pt x="194" y="242"/>
                  </a:lnTo>
                  <a:lnTo>
                    <a:pt x="195" y="242"/>
                  </a:lnTo>
                  <a:lnTo>
                    <a:pt x="195" y="241"/>
                  </a:lnTo>
                  <a:lnTo>
                    <a:pt x="195" y="239"/>
                  </a:lnTo>
                  <a:lnTo>
                    <a:pt x="194" y="237"/>
                  </a:lnTo>
                  <a:lnTo>
                    <a:pt x="197" y="235"/>
                  </a:lnTo>
                  <a:lnTo>
                    <a:pt x="197" y="234"/>
                  </a:lnTo>
                  <a:lnTo>
                    <a:pt x="197" y="231"/>
                  </a:lnTo>
                  <a:lnTo>
                    <a:pt x="197" y="230"/>
                  </a:lnTo>
                  <a:lnTo>
                    <a:pt x="199" y="228"/>
                  </a:lnTo>
                  <a:lnTo>
                    <a:pt x="199" y="226"/>
                  </a:lnTo>
                  <a:lnTo>
                    <a:pt x="199" y="225"/>
                  </a:lnTo>
                  <a:lnTo>
                    <a:pt x="199" y="224"/>
                  </a:lnTo>
                  <a:lnTo>
                    <a:pt x="199" y="222"/>
                  </a:lnTo>
                  <a:lnTo>
                    <a:pt x="199" y="220"/>
                  </a:lnTo>
                  <a:lnTo>
                    <a:pt x="202" y="218"/>
                  </a:lnTo>
                  <a:lnTo>
                    <a:pt x="202" y="215"/>
                  </a:lnTo>
                  <a:lnTo>
                    <a:pt x="202" y="212"/>
                  </a:lnTo>
                  <a:lnTo>
                    <a:pt x="202" y="210"/>
                  </a:lnTo>
                  <a:lnTo>
                    <a:pt x="202" y="208"/>
                  </a:lnTo>
                  <a:lnTo>
                    <a:pt x="202" y="206"/>
                  </a:lnTo>
                  <a:lnTo>
                    <a:pt x="202" y="205"/>
                  </a:lnTo>
                  <a:lnTo>
                    <a:pt x="202" y="201"/>
                  </a:lnTo>
                  <a:lnTo>
                    <a:pt x="204" y="200"/>
                  </a:lnTo>
                  <a:lnTo>
                    <a:pt x="205" y="199"/>
                  </a:lnTo>
                  <a:lnTo>
                    <a:pt x="206" y="195"/>
                  </a:lnTo>
                  <a:lnTo>
                    <a:pt x="208" y="195"/>
                  </a:lnTo>
                  <a:lnTo>
                    <a:pt x="208" y="194"/>
                  </a:lnTo>
                  <a:lnTo>
                    <a:pt x="207" y="191"/>
                  </a:lnTo>
                  <a:lnTo>
                    <a:pt x="207" y="190"/>
                  </a:lnTo>
                  <a:lnTo>
                    <a:pt x="209" y="186"/>
                  </a:lnTo>
                  <a:lnTo>
                    <a:pt x="209" y="185"/>
                  </a:lnTo>
                  <a:lnTo>
                    <a:pt x="209" y="183"/>
                  </a:lnTo>
                  <a:lnTo>
                    <a:pt x="211" y="181"/>
                  </a:lnTo>
                  <a:lnTo>
                    <a:pt x="212" y="179"/>
                  </a:lnTo>
                  <a:lnTo>
                    <a:pt x="211" y="178"/>
                  </a:lnTo>
                  <a:lnTo>
                    <a:pt x="212" y="176"/>
                  </a:lnTo>
                  <a:lnTo>
                    <a:pt x="212" y="173"/>
                  </a:lnTo>
                  <a:lnTo>
                    <a:pt x="214" y="171"/>
                  </a:lnTo>
                  <a:lnTo>
                    <a:pt x="214" y="169"/>
                  </a:lnTo>
                  <a:lnTo>
                    <a:pt x="214" y="168"/>
                  </a:lnTo>
                  <a:lnTo>
                    <a:pt x="213" y="166"/>
                  </a:lnTo>
                  <a:lnTo>
                    <a:pt x="215" y="163"/>
                  </a:lnTo>
                  <a:lnTo>
                    <a:pt x="215" y="159"/>
                  </a:lnTo>
                  <a:lnTo>
                    <a:pt x="215" y="158"/>
                  </a:lnTo>
                  <a:lnTo>
                    <a:pt x="217" y="157"/>
                  </a:lnTo>
                  <a:lnTo>
                    <a:pt x="216" y="155"/>
                  </a:lnTo>
                  <a:lnTo>
                    <a:pt x="218" y="152"/>
                  </a:lnTo>
                  <a:lnTo>
                    <a:pt x="218" y="151"/>
                  </a:lnTo>
                  <a:lnTo>
                    <a:pt x="219" y="148"/>
                  </a:lnTo>
                  <a:lnTo>
                    <a:pt x="220" y="148"/>
                  </a:lnTo>
                  <a:lnTo>
                    <a:pt x="220" y="145"/>
                  </a:lnTo>
                  <a:lnTo>
                    <a:pt x="220" y="144"/>
                  </a:lnTo>
                  <a:lnTo>
                    <a:pt x="221" y="142"/>
                  </a:lnTo>
                  <a:lnTo>
                    <a:pt x="221" y="140"/>
                  </a:lnTo>
                  <a:lnTo>
                    <a:pt x="221" y="136"/>
                  </a:lnTo>
                  <a:lnTo>
                    <a:pt x="222" y="132"/>
                  </a:lnTo>
                  <a:lnTo>
                    <a:pt x="222" y="131"/>
                  </a:lnTo>
                  <a:lnTo>
                    <a:pt x="223" y="130"/>
                  </a:lnTo>
                  <a:lnTo>
                    <a:pt x="223" y="129"/>
                  </a:lnTo>
                  <a:lnTo>
                    <a:pt x="223" y="127"/>
                  </a:lnTo>
                  <a:lnTo>
                    <a:pt x="226" y="126"/>
                  </a:lnTo>
                  <a:lnTo>
                    <a:pt x="227" y="126"/>
                  </a:lnTo>
                  <a:lnTo>
                    <a:pt x="227" y="124"/>
                  </a:lnTo>
                  <a:lnTo>
                    <a:pt x="227" y="123"/>
                  </a:lnTo>
                  <a:lnTo>
                    <a:pt x="227" y="122"/>
                  </a:lnTo>
                  <a:lnTo>
                    <a:pt x="228" y="122"/>
                  </a:lnTo>
                  <a:lnTo>
                    <a:pt x="228" y="118"/>
                  </a:lnTo>
                  <a:lnTo>
                    <a:pt x="228" y="116"/>
                  </a:lnTo>
                  <a:lnTo>
                    <a:pt x="228" y="115"/>
                  </a:lnTo>
                  <a:lnTo>
                    <a:pt x="228" y="114"/>
                  </a:lnTo>
                  <a:lnTo>
                    <a:pt x="228" y="113"/>
                  </a:lnTo>
                  <a:lnTo>
                    <a:pt x="228" y="110"/>
                  </a:lnTo>
                  <a:lnTo>
                    <a:pt x="229" y="109"/>
                  </a:lnTo>
                  <a:lnTo>
                    <a:pt x="228" y="105"/>
                  </a:lnTo>
                  <a:lnTo>
                    <a:pt x="229" y="105"/>
                  </a:lnTo>
                  <a:lnTo>
                    <a:pt x="231" y="105"/>
                  </a:lnTo>
                  <a:lnTo>
                    <a:pt x="231" y="101"/>
                  </a:lnTo>
                  <a:lnTo>
                    <a:pt x="231" y="97"/>
                  </a:lnTo>
                  <a:lnTo>
                    <a:pt x="234" y="97"/>
                  </a:lnTo>
                  <a:lnTo>
                    <a:pt x="234" y="96"/>
                  </a:lnTo>
                  <a:lnTo>
                    <a:pt x="234" y="93"/>
                  </a:lnTo>
                  <a:lnTo>
                    <a:pt x="234" y="92"/>
                  </a:lnTo>
                  <a:lnTo>
                    <a:pt x="235" y="89"/>
                  </a:lnTo>
                  <a:lnTo>
                    <a:pt x="235" y="88"/>
                  </a:lnTo>
                  <a:lnTo>
                    <a:pt x="237" y="88"/>
                  </a:lnTo>
                  <a:lnTo>
                    <a:pt x="237" y="86"/>
                  </a:lnTo>
                  <a:lnTo>
                    <a:pt x="237" y="85"/>
                  </a:lnTo>
                  <a:lnTo>
                    <a:pt x="238" y="85"/>
                  </a:lnTo>
                  <a:lnTo>
                    <a:pt x="238" y="83"/>
                  </a:lnTo>
                  <a:lnTo>
                    <a:pt x="238" y="79"/>
                  </a:lnTo>
                  <a:lnTo>
                    <a:pt x="240" y="79"/>
                  </a:lnTo>
                  <a:lnTo>
                    <a:pt x="240" y="76"/>
                  </a:lnTo>
                  <a:lnTo>
                    <a:pt x="240" y="75"/>
                  </a:lnTo>
                  <a:lnTo>
                    <a:pt x="241" y="75"/>
                  </a:lnTo>
                  <a:lnTo>
                    <a:pt x="240" y="72"/>
                  </a:lnTo>
                  <a:lnTo>
                    <a:pt x="240" y="71"/>
                  </a:lnTo>
                  <a:lnTo>
                    <a:pt x="243" y="71"/>
                  </a:lnTo>
                  <a:lnTo>
                    <a:pt x="243" y="68"/>
                  </a:lnTo>
                  <a:lnTo>
                    <a:pt x="243" y="67"/>
                  </a:lnTo>
                  <a:lnTo>
                    <a:pt x="244" y="64"/>
                  </a:lnTo>
                  <a:lnTo>
                    <a:pt x="243" y="62"/>
                  </a:lnTo>
                  <a:lnTo>
                    <a:pt x="244" y="61"/>
                  </a:lnTo>
                  <a:lnTo>
                    <a:pt x="245" y="59"/>
                  </a:lnTo>
                  <a:lnTo>
                    <a:pt x="245" y="57"/>
                  </a:lnTo>
                  <a:lnTo>
                    <a:pt x="247" y="56"/>
                  </a:lnTo>
                  <a:lnTo>
                    <a:pt x="247" y="54"/>
                  </a:lnTo>
                  <a:lnTo>
                    <a:pt x="247" y="53"/>
                  </a:lnTo>
                  <a:lnTo>
                    <a:pt x="248" y="49"/>
                  </a:lnTo>
                  <a:lnTo>
                    <a:pt x="249" y="49"/>
                  </a:lnTo>
                  <a:lnTo>
                    <a:pt x="249" y="47"/>
                  </a:lnTo>
                  <a:lnTo>
                    <a:pt x="249" y="45"/>
                  </a:lnTo>
                  <a:lnTo>
                    <a:pt x="252" y="44"/>
                  </a:lnTo>
                  <a:lnTo>
                    <a:pt x="254" y="41"/>
                  </a:lnTo>
                  <a:lnTo>
                    <a:pt x="254" y="40"/>
                  </a:lnTo>
                  <a:lnTo>
                    <a:pt x="255" y="39"/>
                  </a:lnTo>
                  <a:lnTo>
                    <a:pt x="254" y="35"/>
                  </a:lnTo>
                  <a:lnTo>
                    <a:pt x="254" y="32"/>
                  </a:lnTo>
                  <a:lnTo>
                    <a:pt x="256" y="32"/>
                  </a:lnTo>
                  <a:lnTo>
                    <a:pt x="256" y="30"/>
                  </a:lnTo>
                  <a:lnTo>
                    <a:pt x="256" y="31"/>
                  </a:lnTo>
                  <a:lnTo>
                    <a:pt x="257" y="28"/>
                  </a:lnTo>
                  <a:lnTo>
                    <a:pt x="256" y="27"/>
                  </a:lnTo>
                  <a:lnTo>
                    <a:pt x="259" y="27"/>
                  </a:lnTo>
                  <a:lnTo>
                    <a:pt x="259" y="24"/>
                  </a:lnTo>
                  <a:lnTo>
                    <a:pt x="260" y="24"/>
                  </a:lnTo>
                  <a:lnTo>
                    <a:pt x="260" y="23"/>
                  </a:lnTo>
                  <a:lnTo>
                    <a:pt x="262" y="21"/>
                  </a:lnTo>
                  <a:lnTo>
                    <a:pt x="262" y="19"/>
                  </a:lnTo>
                  <a:lnTo>
                    <a:pt x="263" y="19"/>
                  </a:lnTo>
                  <a:lnTo>
                    <a:pt x="263" y="17"/>
                  </a:lnTo>
                  <a:lnTo>
                    <a:pt x="264" y="16"/>
                  </a:lnTo>
                  <a:lnTo>
                    <a:pt x="264" y="14"/>
                  </a:lnTo>
                  <a:lnTo>
                    <a:pt x="266" y="15"/>
                  </a:lnTo>
                  <a:lnTo>
                    <a:pt x="266" y="14"/>
                  </a:lnTo>
                  <a:lnTo>
                    <a:pt x="268" y="13"/>
                  </a:lnTo>
                  <a:lnTo>
                    <a:pt x="268" y="11"/>
                  </a:lnTo>
                  <a:lnTo>
                    <a:pt x="269" y="11"/>
                  </a:lnTo>
                  <a:lnTo>
                    <a:pt x="269" y="9"/>
                  </a:lnTo>
                  <a:lnTo>
                    <a:pt x="271" y="9"/>
                  </a:lnTo>
                  <a:lnTo>
                    <a:pt x="271" y="6"/>
                  </a:lnTo>
                  <a:lnTo>
                    <a:pt x="273" y="6"/>
                  </a:lnTo>
                  <a:lnTo>
                    <a:pt x="274" y="5"/>
                  </a:lnTo>
                  <a:lnTo>
                    <a:pt x="273" y="2"/>
                  </a:lnTo>
                  <a:lnTo>
                    <a:pt x="275" y="2"/>
                  </a:lnTo>
                  <a:lnTo>
                    <a:pt x="275" y="3"/>
                  </a:lnTo>
                  <a:lnTo>
                    <a:pt x="275" y="2"/>
                  </a:lnTo>
                  <a:lnTo>
                    <a:pt x="276" y="2"/>
                  </a:lnTo>
                  <a:lnTo>
                    <a:pt x="280" y="2"/>
                  </a:lnTo>
                  <a:lnTo>
                    <a:pt x="280" y="1"/>
                  </a:lnTo>
                  <a:lnTo>
                    <a:pt x="281" y="1"/>
                  </a:lnTo>
                  <a:lnTo>
                    <a:pt x="282" y="1"/>
                  </a:lnTo>
                  <a:lnTo>
                    <a:pt x="283" y="0"/>
                  </a:lnTo>
                  <a:lnTo>
                    <a:pt x="285" y="0"/>
                  </a:lnTo>
                  <a:lnTo>
                    <a:pt x="288" y="0"/>
                  </a:lnTo>
                  <a:lnTo>
                    <a:pt x="288" y="2"/>
                  </a:lnTo>
                  <a:lnTo>
                    <a:pt x="290" y="2"/>
                  </a:lnTo>
                  <a:lnTo>
                    <a:pt x="291" y="4"/>
                  </a:lnTo>
                  <a:lnTo>
                    <a:pt x="291" y="6"/>
                  </a:lnTo>
                  <a:lnTo>
                    <a:pt x="295" y="6"/>
                  </a:lnTo>
                  <a:lnTo>
                    <a:pt x="297" y="6"/>
                  </a:lnTo>
                  <a:lnTo>
                    <a:pt x="297" y="10"/>
                  </a:lnTo>
                  <a:lnTo>
                    <a:pt x="297" y="11"/>
                  </a:lnTo>
                  <a:lnTo>
                    <a:pt x="298" y="11"/>
                  </a:lnTo>
                  <a:lnTo>
                    <a:pt x="298" y="14"/>
                  </a:lnTo>
                  <a:lnTo>
                    <a:pt x="301" y="14"/>
                  </a:lnTo>
                  <a:lnTo>
                    <a:pt x="301" y="15"/>
                  </a:lnTo>
                  <a:lnTo>
                    <a:pt x="301" y="17"/>
                  </a:lnTo>
                  <a:lnTo>
                    <a:pt x="302" y="17"/>
                  </a:lnTo>
                  <a:lnTo>
                    <a:pt x="302" y="19"/>
                  </a:lnTo>
                  <a:lnTo>
                    <a:pt x="304" y="19"/>
                  </a:lnTo>
                  <a:lnTo>
                    <a:pt x="304" y="23"/>
                  </a:lnTo>
                  <a:lnTo>
                    <a:pt x="305" y="23"/>
                  </a:lnTo>
                  <a:lnTo>
                    <a:pt x="305" y="26"/>
                  </a:lnTo>
                  <a:lnTo>
                    <a:pt x="307" y="26"/>
                  </a:lnTo>
                  <a:lnTo>
                    <a:pt x="308" y="27"/>
                  </a:lnTo>
                  <a:lnTo>
                    <a:pt x="308" y="28"/>
                  </a:lnTo>
                  <a:lnTo>
                    <a:pt x="309" y="28"/>
                  </a:lnTo>
                  <a:lnTo>
                    <a:pt x="309" y="30"/>
                  </a:lnTo>
                  <a:lnTo>
                    <a:pt x="309" y="31"/>
                  </a:lnTo>
                  <a:lnTo>
                    <a:pt x="310" y="31"/>
                  </a:lnTo>
                  <a:lnTo>
                    <a:pt x="309" y="32"/>
                  </a:lnTo>
                  <a:lnTo>
                    <a:pt x="309" y="35"/>
                  </a:lnTo>
                  <a:lnTo>
                    <a:pt x="311" y="36"/>
                  </a:lnTo>
                  <a:lnTo>
                    <a:pt x="312" y="39"/>
                  </a:lnTo>
                  <a:lnTo>
                    <a:pt x="312" y="41"/>
                  </a:lnTo>
                  <a:lnTo>
                    <a:pt x="313" y="40"/>
                  </a:lnTo>
                  <a:lnTo>
                    <a:pt x="313" y="41"/>
                  </a:lnTo>
                  <a:lnTo>
                    <a:pt x="312" y="43"/>
                  </a:lnTo>
                  <a:lnTo>
                    <a:pt x="314" y="44"/>
                  </a:lnTo>
                  <a:lnTo>
                    <a:pt x="314" y="45"/>
                  </a:lnTo>
                  <a:lnTo>
                    <a:pt x="317" y="48"/>
                  </a:lnTo>
                  <a:lnTo>
                    <a:pt x="316" y="49"/>
                  </a:lnTo>
                  <a:lnTo>
                    <a:pt x="317" y="50"/>
                  </a:lnTo>
                  <a:lnTo>
                    <a:pt x="317" y="52"/>
                  </a:lnTo>
                  <a:lnTo>
                    <a:pt x="317" y="54"/>
                  </a:lnTo>
                  <a:lnTo>
                    <a:pt x="317" y="57"/>
                  </a:lnTo>
                  <a:lnTo>
                    <a:pt x="317" y="59"/>
                  </a:lnTo>
                  <a:lnTo>
                    <a:pt x="318" y="59"/>
                  </a:lnTo>
                  <a:lnTo>
                    <a:pt x="318" y="61"/>
                  </a:lnTo>
                  <a:lnTo>
                    <a:pt x="319" y="62"/>
                  </a:lnTo>
                  <a:lnTo>
                    <a:pt x="321" y="62"/>
                  </a:lnTo>
                  <a:lnTo>
                    <a:pt x="321" y="64"/>
                  </a:lnTo>
                  <a:lnTo>
                    <a:pt x="320" y="67"/>
                  </a:lnTo>
                  <a:lnTo>
                    <a:pt x="323" y="67"/>
                  </a:lnTo>
                  <a:lnTo>
                    <a:pt x="323" y="69"/>
                  </a:lnTo>
                  <a:lnTo>
                    <a:pt x="323" y="71"/>
                  </a:lnTo>
                  <a:lnTo>
                    <a:pt x="324" y="75"/>
                  </a:lnTo>
                  <a:lnTo>
                    <a:pt x="325" y="75"/>
                  </a:lnTo>
                  <a:lnTo>
                    <a:pt x="325" y="78"/>
                  </a:lnTo>
                  <a:lnTo>
                    <a:pt x="325" y="79"/>
                  </a:lnTo>
                  <a:lnTo>
                    <a:pt x="324" y="82"/>
                  </a:lnTo>
                  <a:lnTo>
                    <a:pt x="326" y="83"/>
                  </a:lnTo>
                  <a:lnTo>
                    <a:pt x="326" y="85"/>
                  </a:lnTo>
                  <a:lnTo>
                    <a:pt x="326" y="86"/>
                  </a:lnTo>
                  <a:lnTo>
                    <a:pt x="329" y="86"/>
                  </a:lnTo>
                  <a:lnTo>
                    <a:pt x="329" y="88"/>
                  </a:lnTo>
                  <a:lnTo>
                    <a:pt x="328" y="89"/>
                  </a:lnTo>
                  <a:lnTo>
                    <a:pt x="328" y="92"/>
                  </a:lnTo>
                  <a:lnTo>
                    <a:pt x="328" y="93"/>
                  </a:lnTo>
                  <a:lnTo>
                    <a:pt x="331" y="96"/>
                  </a:lnTo>
                  <a:lnTo>
                    <a:pt x="330" y="97"/>
                  </a:lnTo>
                  <a:lnTo>
                    <a:pt x="330" y="100"/>
                  </a:lnTo>
                  <a:lnTo>
                    <a:pt x="332" y="101"/>
                  </a:lnTo>
                  <a:lnTo>
                    <a:pt x="332" y="105"/>
                  </a:lnTo>
                  <a:lnTo>
                    <a:pt x="333" y="105"/>
                  </a:lnTo>
                  <a:lnTo>
                    <a:pt x="334" y="109"/>
                  </a:lnTo>
                  <a:lnTo>
                    <a:pt x="334" y="110"/>
                  </a:lnTo>
                  <a:lnTo>
                    <a:pt x="335" y="113"/>
                  </a:lnTo>
                  <a:lnTo>
                    <a:pt x="335" y="114"/>
                  </a:lnTo>
                  <a:lnTo>
                    <a:pt x="335" y="115"/>
                  </a:lnTo>
                  <a:lnTo>
                    <a:pt x="336" y="116"/>
                  </a:lnTo>
                  <a:lnTo>
                    <a:pt x="336" y="119"/>
                  </a:lnTo>
                  <a:lnTo>
                    <a:pt x="336" y="122"/>
                  </a:lnTo>
                  <a:lnTo>
                    <a:pt x="336" y="123"/>
                  </a:lnTo>
                  <a:lnTo>
                    <a:pt x="337" y="123"/>
                  </a:lnTo>
                  <a:lnTo>
                    <a:pt x="337" y="124"/>
                  </a:lnTo>
                  <a:lnTo>
                    <a:pt x="337" y="126"/>
                  </a:lnTo>
                  <a:lnTo>
                    <a:pt x="336" y="128"/>
                  </a:lnTo>
                  <a:lnTo>
                    <a:pt x="339" y="128"/>
                  </a:lnTo>
                  <a:lnTo>
                    <a:pt x="339" y="129"/>
                  </a:lnTo>
                  <a:lnTo>
                    <a:pt x="339" y="130"/>
                  </a:lnTo>
                  <a:lnTo>
                    <a:pt x="339" y="132"/>
                  </a:lnTo>
                  <a:lnTo>
                    <a:pt x="340" y="132"/>
                  </a:lnTo>
                  <a:lnTo>
                    <a:pt x="339" y="136"/>
                  </a:lnTo>
                  <a:lnTo>
                    <a:pt x="339" y="140"/>
                  </a:lnTo>
                  <a:lnTo>
                    <a:pt x="341" y="142"/>
                  </a:lnTo>
                  <a:lnTo>
                    <a:pt x="340" y="144"/>
                  </a:lnTo>
                  <a:lnTo>
                    <a:pt x="343" y="145"/>
                  </a:lnTo>
                  <a:lnTo>
                    <a:pt x="343" y="147"/>
                  </a:lnTo>
                  <a:lnTo>
                    <a:pt x="343" y="148"/>
                  </a:lnTo>
                  <a:lnTo>
                    <a:pt x="343" y="151"/>
                  </a:lnTo>
                  <a:lnTo>
                    <a:pt x="344" y="151"/>
                  </a:lnTo>
                  <a:lnTo>
                    <a:pt x="344" y="152"/>
                  </a:lnTo>
                  <a:lnTo>
                    <a:pt x="344" y="155"/>
                  </a:lnTo>
                  <a:lnTo>
                    <a:pt x="346" y="157"/>
                  </a:lnTo>
                  <a:lnTo>
                    <a:pt x="346" y="158"/>
                  </a:lnTo>
                  <a:lnTo>
                    <a:pt x="347" y="162"/>
                  </a:lnTo>
                  <a:lnTo>
                    <a:pt x="347" y="163"/>
                  </a:lnTo>
                  <a:lnTo>
                    <a:pt x="346" y="165"/>
                  </a:lnTo>
                  <a:lnTo>
                    <a:pt x="346" y="168"/>
                  </a:lnTo>
                  <a:lnTo>
                    <a:pt x="348" y="169"/>
                  </a:lnTo>
                  <a:lnTo>
                    <a:pt x="348" y="173"/>
                  </a:lnTo>
                  <a:lnTo>
                    <a:pt x="348" y="174"/>
                  </a:lnTo>
                  <a:lnTo>
                    <a:pt x="349" y="177"/>
                  </a:lnTo>
                  <a:lnTo>
                    <a:pt x="349" y="178"/>
                  </a:lnTo>
                  <a:lnTo>
                    <a:pt x="349" y="180"/>
                  </a:lnTo>
                  <a:lnTo>
                    <a:pt x="352" y="180"/>
                  </a:lnTo>
                  <a:lnTo>
                    <a:pt x="351" y="182"/>
                  </a:lnTo>
                  <a:lnTo>
                    <a:pt x="351" y="184"/>
                  </a:lnTo>
                  <a:lnTo>
                    <a:pt x="351" y="186"/>
                  </a:lnTo>
                  <a:lnTo>
                    <a:pt x="352" y="185"/>
                  </a:lnTo>
                  <a:lnTo>
                    <a:pt x="353" y="188"/>
                  </a:lnTo>
                  <a:lnTo>
                    <a:pt x="352" y="191"/>
                  </a:lnTo>
                  <a:lnTo>
                    <a:pt x="353" y="191"/>
                  </a:lnTo>
                  <a:lnTo>
                    <a:pt x="353" y="193"/>
                  </a:lnTo>
                  <a:lnTo>
                    <a:pt x="353" y="195"/>
                  </a:lnTo>
                  <a:lnTo>
                    <a:pt x="353" y="196"/>
                  </a:lnTo>
                  <a:lnTo>
                    <a:pt x="353" y="198"/>
                  </a:lnTo>
                  <a:lnTo>
                    <a:pt x="353" y="199"/>
                  </a:lnTo>
                  <a:lnTo>
                    <a:pt x="354" y="200"/>
                  </a:lnTo>
                  <a:lnTo>
                    <a:pt x="354" y="205"/>
                  </a:lnTo>
                  <a:lnTo>
                    <a:pt x="356" y="205"/>
                  </a:lnTo>
                  <a:lnTo>
                    <a:pt x="356" y="206"/>
                  </a:lnTo>
                  <a:lnTo>
                    <a:pt x="355" y="208"/>
                  </a:lnTo>
                  <a:lnTo>
                    <a:pt x="356" y="208"/>
                  </a:lnTo>
                  <a:lnTo>
                    <a:pt x="356" y="210"/>
                  </a:lnTo>
                  <a:lnTo>
                    <a:pt x="357" y="212"/>
                  </a:lnTo>
                  <a:lnTo>
                    <a:pt x="357" y="215"/>
                  </a:lnTo>
                  <a:lnTo>
                    <a:pt x="359" y="216"/>
                  </a:lnTo>
                  <a:lnTo>
                    <a:pt x="359" y="217"/>
                  </a:lnTo>
                  <a:lnTo>
                    <a:pt x="359" y="220"/>
                  </a:lnTo>
                  <a:lnTo>
                    <a:pt x="361" y="221"/>
                  </a:lnTo>
                  <a:lnTo>
                    <a:pt x="361" y="224"/>
                  </a:lnTo>
                  <a:lnTo>
                    <a:pt x="361" y="225"/>
                  </a:lnTo>
                  <a:lnTo>
                    <a:pt x="361" y="226"/>
                  </a:lnTo>
                  <a:lnTo>
                    <a:pt x="363" y="225"/>
                  </a:lnTo>
                  <a:lnTo>
                    <a:pt x="362" y="230"/>
                  </a:lnTo>
                  <a:lnTo>
                    <a:pt x="362" y="231"/>
                  </a:lnTo>
                  <a:lnTo>
                    <a:pt x="364" y="233"/>
                  </a:lnTo>
                  <a:lnTo>
                    <a:pt x="365" y="234"/>
                  </a:lnTo>
                  <a:lnTo>
                    <a:pt x="365" y="236"/>
                  </a:lnTo>
                  <a:lnTo>
                    <a:pt x="364" y="238"/>
                  </a:lnTo>
                  <a:lnTo>
                    <a:pt x="364" y="241"/>
                  </a:lnTo>
                  <a:lnTo>
                    <a:pt x="364" y="242"/>
                  </a:lnTo>
                  <a:lnTo>
                    <a:pt x="364" y="245"/>
                  </a:lnTo>
                  <a:lnTo>
                    <a:pt x="365" y="245"/>
                  </a:lnTo>
                  <a:lnTo>
                    <a:pt x="365" y="246"/>
                  </a:lnTo>
                  <a:lnTo>
                    <a:pt x="365" y="247"/>
                  </a:lnTo>
                  <a:lnTo>
                    <a:pt x="365" y="249"/>
                  </a:lnTo>
                  <a:lnTo>
                    <a:pt x="368" y="251"/>
                  </a:lnTo>
                  <a:lnTo>
                    <a:pt x="367" y="254"/>
                  </a:lnTo>
                  <a:lnTo>
                    <a:pt x="368" y="255"/>
                  </a:lnTo>
                  <a:lnTo>
                    <a:pt x="368" y="259"/>
                  </a:lnTo>
                  <a:lnTo>
                    <a:pt x="368" y="260"/>
                  </a:lnTo>
                  <a:lnTo>
                    <a:pt x="370" y="260"/>
                  </a:lnTo>
                  <a:lnTo>
                    <a:pt x="370" y="264"/>
                  </a:lnTo>
                  <a:lnTo>
                    <a:pt x="370" y="265"/>
                  </a:lnTo>
                  <a:lnTo>
                    <a:pt x="370" y="266"/>
                  </a:lnTo>
                  <a:lnTo>
                    <a:pt x="372" y="267"/>
                  </a:lnTo>
                  <a:lnTo>
                    <a:pt x="372" y="269"/>
                  </a:lnTo>
                  <a:lnTo>
                    <a:pt x="372" y="270"/>
                  </a:lnTo>
                  <a:lnTo>
                    <a:pt x="372" y="274"/>
                  </a:lnTo>
                  <a:lnTo>
                    <a:pt x="371" y="277"/>
                  </a:lnTo>
                  <a:lnTo>
                    <a:pt x="371" y="278"/>
                  </a:lnTo>
                  <a:lnTo>
                    <a:pt x="373" y="278"/>
                  </a:lnTo>
                  <a:lnTo>
                    <a:pt x="374" y="281"/>
                  </a:lnTo>
                  <a:lnTo>
                    <a:pt x="374" y="282"/>
                  </a:lnTo>
                  <a:lnTo>
                    <a:pt x="375" y="282"/>
                  </a:lnTo>
                  <a:lnTo>
                    <a:pt x="375" y="284"/>
                  </a:lnTo>
                  <a:lnTo>
                    <a:pt x="374" y="287"/>
                  </a:lnTo>
                  <a:lnTo>
                    <a:pt x="376" y="288"/>
                  </a:lnTo>
                  <a:lnTo>
                    <a:pt x="376" y="290"/>
                  </a:lnTo>
                  <a:lnTo>
                    <a:pt x="376" y="291"/>
                  </a:lnTo>
                  <a:lnTo>
                    <a:pt x="377" y="293"/>
                  </a:lnTo>
                  <a:lnTo>
                    <a:pt x="377" y="294"/>
                  </a:lnTo>
                  <a:lnTo>
                    <a:pt x="377" y="295"/>
                  </a:lnTo>
                  <a:lnTo>
                    <a:pt x="377" y="297"/>
                  </a:lnTo>
                  <a:lnTo>
                    <a:pt x="380" y="300"/>
                  </a:lnTo>
                  <a:lnTo>
                    <a:pt x="379" y="301"/>
                  </a:lnTo>
                  <a:lnTo>
                    <a:pt x="379" y="303"/>
                  </a:lnTo>
                  <a:lnTo>
                    <a:pt x="381" y="305"/>
                  </a:lnTo>
                  <a:lnTo>
                    <a:pt x="381" y="308"/>
                  </a:lnTo>
                  <a:lnTo>
                    <a:pt x="381" y="309"/>
                  </a:lnTo>
                  <a:lnTo>
                    <a:pt x="381" y="311"/>
                  </a:lnTo>
                  <a:lnTo>
                    <a:pt x="381" y="313"/>
                  </a:lnTo>
                  <a:lnTo>
                    <a:pt x="381" y="315"/>
                  </a:lnTo>
                  <a:lnTo>
                    <a:pt x="384" y="315"/>
                  </a:lnTo>
                  <a:lnTo>
                    <a:pt x="384" y="316"/>
                  </a:lnTo>
                  <a:lnTo>
                    <a:pt x="384" y="319"/>
                  </a:lnTo>
                  <a:lnTo>
                    <a:pt x="384" y="320"/>
                  </a:lnTo>
                  <a:lnTo>
                    <a:pt x="384" y="322"/>
                  </a:lnTo>
                  <a:lnTo>
                    <a:pt x="384" y="323"/>
                  </a:lnTo>
                  <a:lnTo>
                    <a:pt x="384" y="324"/>
                  </a:lnTo>
                  <a:lnTo>
                    <a:pt x="386" y="324"/>
                  </a:lnTo>
                  <a:lnTo>
                    <a:pt x="386" y="327"/>
                  </a:lnTo>
                  <a:lnTo>
                    <a:pt x="386" y="329"/>
                  </a:lnTo>
                  <a:lnTo>
                    <a:pt x="388" y="329"/>
                  </a:lnTo>
                  <a:lnTo>
                    <a:pt x="388" y="332"/>
                  </a:lnTo>
                  <a:lnTo>
                    <a:pt x="387" y="333"/>
                  </a:lnTo>
                  <a:lnTo>
                    <a:pt x="387" y="334"/>
                  </a:lnTo>
                  <a:lnTo>
                    <a:pt x="387" y="335"/>
                  </a:lnTo>
                  <a:lnTo>
                    <a:pt x="387" y="337"/>
                  </a:lnTo>
                  <a:lnTo>
                    <a:pt x="390" y="340"/>
                  </a:lnTo>
                  <a:lnTo>
                    <a:pt x="390" y="342"/>
                  </a:lnTo>
                  <a:lnTo>
                    <a:pt x="390" y="344"/>
                  </a:lnTo>
                  <a:lnTo>
                    <a:pt x="392" y="345"/>
                  </a:lnTo>
                  <a:lnTo>
                    <a:pt x="392" y="348"/>
                  </a:lnTo>
                  <a:lnTo>
                    <a:pt x="391" y="350"/>
                  </a:lnTo>
                  <a:lnTo>
                    <a:pt x="392" y="352"/>
                  </a:lnTo>
                  <a:lnTo>
                    <a:pt x="392" y="354"/>
                  </a:lnTo>
                  <a:lnTo>
                    <a:pt x="393" y="354"/>
                  </a:lnTo>
                  <a:lnTo>
                    <a:pt x="393" y="357"/>
                  </a:lnTo>
                  <a:lnTo>
                    <a:pt x="397" y="357"/>
                  </a:lnTo>
                  <a:lnTo>
                    <a:pt x="397" y="360"/>
                  </a:lnTo>
                  <a:lnTo>
                    <a:pt x="397" y="361"/>
                  </a:lnTo>
                  <a:lnTo>
                    <a:pt x="397" y="362"/>
                  </a:lnTo>
                  <a:lnTo>
                    <a:pt x="397" y="364"/>
                  </a:lnTo>
                  <a:lnTo>
                    <a:pt x="397" y="365"/>
                  </a:lnTo>
                  <a:lnTo>
                    <a:pt x="398" y="365"/>
                  </a:lnTo>
                  <a:lnTo>
                    <a:pt x="398" y="366"/>
                  </a:lnTo>
                  <a:lnTo>
                    <a:pt x="397" y="370"/>
                  </a:lnTo>
                  <a:lnTo>
                    <a:pt x="399" y="371"/>
                  </a:lnTo>
                  <a:lnTo>
                    <a:pt x="399" y="373"/>
                  </a:lnTo>
                  <a:lnTo>
                    <a:pt x="401" y="375"/>
                  </a:lnTo>
                  <a:lnTo>
                    <a:pt x="401" y="379"/>
                  </a:lnTo>
                  <a:lnTo>
                    <a:pt x="401" y="380"/>
                  </a:lnTo>
                  <a:lnTo>
                    <a:pt x="401" y="383"/>
                  </a:lnTo>
                  <a:lnTo>
                    <a:pt x="403" y="383"/>
                  </a:lnTo>
                  <a:lnTo>
                    <a:pt x="403" y="384"/>
                  </a:lnTo>
                  <a:lnTo>
                    <a:pt x="404" y="386"/>
                  </a:lnTo>
                  <a:lnTo>
                    <a:pt x="406" y="386"/>
                  </a:lnTo>
                  <a:lnTo>
                    <a:pt x="405" y="387"/>
                  </a:lnTo>
                  <a:lnTo>
                    <a:pt x="405" y="388"/>
                  </a:lnTo>
                  <a:lnTo>
                    <a:pt x="406" y="389"/>
                  </a:lnTo>
                  <a:lnTo>
                    <a:pt x="406" y="391"/>
                  </a:lnTo>
                  <a:lnTo>
                    <a:pt x="408" y="393"/>
                  </a:lnTo>
                  <a:lnTo>
                    <a:pt x="408" y="395"/>
                  </a:lnTo>
                  <a:lnTo>
                    <a:pt x="407" y="397"/>
                  </a:lnTo>
                  <a:lnTo>
                    <a:pt x="408" y="397"/>
                  </a:lnTo>
                  <a:lnTo>
                    <a:pt x="409" y="398"/>
                  </a:lnTo>
                  <a:lnTo>
                    <a:pt x="409" y="401"/>
                  </a:lnTo>
                  <a:lnTo>
                    <a:pt x="410" y="401"/>
                  </a:lnTo>
                  <a:lnTo>
                    <a:pt x="410" y="403"/>
                  </a:lnTo>
                  <a:lnTo>
                    <a:pt x="412" y="402"/>
                  </a:lnTo>
                  <a:lnTo>
                    <a:pt x="412" y="406"/>
                  </a:lnTo>
                  <a:lnTo>
                    <a:pt x="413" y="407"/>
                  </a:lnTo>
                  <a:lnTo>
                    <a:pt x="414" y="409"/>
                  </a:lnTo>
                  <a:lnTo>
                    <a:pt x="414" y="411"/>
                  </a:lnTo>
                  <a:lnTo>
                    <a:pt x="416" y="411"/>
                  </a:lnTo>
                  <a:lnTo>
                    <a:pt x="415" y="414"/>
                  </a:lnTo>
                  <a:lnTo>
                    <a:pt x="416" y="414"/>
                  </a:lnTo>
                  <a:lnTo>
                    <a:pt x="416" y="415"/>
                  </a:lnTo>
                  <a:lnTo>
                    <a:pt x="416" y="417"/>
                  </a:lnTo>
                  <a:lnTo>
                    <a:pt x="416" y="418"/>
                  </a:lnTo>
                  <a:lnTo>
                    <a:pt x="417" y="419"/>
                  </a:lnTo>
                  <a:lnTo>
                    <a:pt x="419" y="419"/>
                  </a:lnTo>
                  <a:lnTo>
                    <a:pt x="419" y="422"/>
                  </a:lnTo>
                  <a:lnTo>
                    <a:pt x="418" y="424"/>
                  </a:lnTo>
                  <a:lnTo>
                    <a:pt x="419" y="424"/>
                  </a:lnTo>
                  <a:lnTo>
                    <a:pt x="419" y="426"/>
                  </a:lnTo>
                  <a:lnTo>
                    <a:pt x="422" y="427"/>
                  </a:lnTo>
                  <a:lnTo>
                    <a:pt x="422" y="428"/>
                  </a:lnTo>
                  <a:lnTo>
                    <a:pt x="422" y="431"/>
                  </a:lnTo>
                  <a:lnTo>
                    <a:pt x="424" y="431"/>
                  </a:lnTo>
                  <a:lnTo>
                    <a:pt x="425" y="435"/>
                  </a:lnTo>
                  <a:lnTo>
                    <a:pt x="425" y="436"/>
                  </a:lnTo>
                  <a:lnTo>
                    <a:pt x="427" y="436"/>
                  </a:lnTo>
                  <a:lnTo>
                    <a:pt x="427" y="440"/>
                  </a:lnTo>
                  <a:lnTo>
                    <a:pt x="428" y="440"/>
                  </a:lnTo>
                  <a:lnTo>
                    <a:pt x="428" y="442"/>
                  </a:lnTo>
                  <a:lnTo>
                    <a:pt x="431" y="442"/>
                  </a:lnTo>
                  <a:lnTo>
                    <a:pt x="432" y="442"/>
                  </a:lnTo>
                  <a:lnTo>
                    <a:pt x="432" y="444"/>
                  </a:lnTo>
                  <a:lnTo>
                    <a:pt x="432" y="446"/>
                  </a:lnTo>
                  <a:lnTo>
                    <a:pt x="433" y="445"/>
                  </a:lnTo>
                  <a:lnTo>
                    <a:pt x="433" y="448"/>
                  </a:lnTo>
                  <a:lnTo>
                    <a:pt x="433" y="449"/>
                  </a:lnTo>
                  <a:lnTo>
                    <a:pt x="435" y="449"/>
                  </a:lnTo>
                  <a:lnTo>
                    <a:pt x="435" y="452"/>
                  </a:lnTo>
                  <a:lnTo>
                    <a:pt x="435" y="453"/>
                  </a:lnTo>
                  <a:lnTo>
                    <a:pt x="436" y="453"/>
                  </a:lnTo>
                  <a:lnTo>
                    <a:pt x="438" y="454"/>
                  </a:lnTo>
                  <a:lnTo>
                    <a:pt x="438" y="457"/>
                  </a:lnTo>
                  <a:lnTo>
                    <a:pt x="441" y="457"/>
                  </a:lnTo>
                  <a:lnTo>
                    <a:pt x="441" y="458"/>
                  </a:lnTo>
                  <a:lnTo>
                    <a:pt x="441" y="459"/>
                  </a:lnTo>
                  <a:lnTo>
                    <a:pt x="442" y="458"/>
                  </a:lnTo>
                  <a:lnTo>
                    <a:pt x="441" y="461"/>
                  </a:lnTo>
                  <a:lnTo>
                    <a:pt x="442" y="461"/>
                  </a:lnTo>
                  <a:lnTo>
                    <a:pt x="444" y="461"/>
                  </a:lnTo>
                  <a:lnTo>
                    <a:pt x="444" y="463"/>
                  </a:lnTo>
                  <a:lnTo>
                    <a:pt x="445" y="463"/>
                  </a:lnTo>
                  <a:lnTo>
                    <a:pt x="446" y="466"/>
                  </a:lnTo>
                  <a:lnTo>
                    <a:pt x="447" y="466"/>
                  </a:lnTo>
                  <a:lnTo>
                    <a:pt x="447" y="468"/>
                  </a:lnTo>
                  <a:lnTo>
                    <a:pt x="449" y="468"/>
                  </a:lnTo>
                  <a:lnTo>
                    <a:pt x="449" y="470"/>
                  </a:lnTo>
                  <a:lnTo>
                    <a:pt x="451" y="470"/>
                  </a:lnTo>
                  <a:lnTo>
                    <a:pt x="451" y="474"/>
                  </a:lnTo>
                  <a:lnTo>
                    <a:pt x="453" y="474"/>
                  </a:lnTo>
                  <a:lnTo>
                    <a:pt x="454" y="475"/>
                  </a:lnTo>
                  <a:lnTo>
                    <a:pt x="454" y="476"/>
                  </a:lnTo>
                  <a:lnTo>
                    <a:pt x="458" y="476"/>
                  </a:lnTo>
                  <a:lnTo>
                    <a:pt x="458" y="479"/>
                  </a:lnTo>
                  <a:lnTo>
                    <a:pt x="459" y="479"/>
                  </a:lnTo>
                  <a:lnTo>
                    <a:pt x="460" y="479"/>
                  </a:lnTo>
                  <a:lnTo>
                    <a:pt x="460" y="480"/>
                  </a:lnTo>
                  <a:lnTo>
                    <a:pt x="463" y="480"/>
                  </a:lnTo>
                  <a:lnTo>
                    <a:pt x="463" y="482"/>
                  </a:lnTo>
                  <a:lnTo>
                    <a:pt x="466" y="482"/>
                  </a:lnTo>
                  <a:lnTo>
                    <a:pt x="466" y="483"/>
                  </a:lnTo>
                  <a:lnTo>
                    <a:pt x="467" y="483"/>
                  </a:lnTo>
                  <a:lnTo>
                    <a:pt x="467" y="486"/>
                  </a:lnTo>
                  <a:lnTo>
                    <a:pt x="469" y="486"/>
                  </a:lnTo>
                  <a:lnTo>
                    <a:pt x="470" y="486"/>
                  </a:lnTo>
                  <a:lnTo>
                    <a:pt x="473" y="485"/>
                  </a:lnTo>
                  <a:lnTo>
                    <a:pt x="474" y="488"/>
                  </a:lnTo>
                  <a:lnTo>
                    <a:pt x="476" y="488"/>
                  </a:lnTo>
                  <a:lnTo>
                    <a:pt x="479" y="490"/>
                  </a:lnTo>
                  <a:lnTo>
                    <a:pt x="481" y="489"/>
                  </a:lnTo>
                  <a:lnTo>
                    <a:pt x="481" y="491"/>
                  </a:lnTo>
                  <a:lnTo>
                    <a:pt x="483" y="491"/>
                  </a:lnTo>
                  <a:lnTo>
                    <a:pt x="485" y="491"/>
                  </a:lnTo>
                  <a:lnTo>
                    <a:pt x="486" y="491"/>
                  </a:lnTo>
                  <a:lnTo>
                    <a:pt x="486" y="493"/>
                  </a:lnTo>
                  <a:lnTo>
                    <a:pt x="486" y="495"/>
                  </a:lnTo>
                  <a:lnTo>
                    <a:pt x="487" y="495"/>
                  </a:lnTo>
                  <a:lnTo>
                    <a:pt x="489" y="495"/>
                  </a:lnTo>
                  <a:lnTo>
                    <a:pt x="491" y="494"/>
                  </a:lnTo>
                  <a:lnTo>
                    <a:pt x="490" y="496"/>
                  </a:lnTo>
                  <a:lnTo>
                    <a:pt x="493" y="496"/>
                  </a:lnTo>
                  <a:lnTo>
                    <a:pt x="494" y="496"/>
                  </a:lnTo>
                  <a:lnTo>
                    <a:pt x="495" y="496"/>
                  </a:lnTo>
                  <a:lnTo>
                    <a:pt x="495" y="498"/>
                  </a:lnTo>
                  <a:lnTo>
                    <a:pt x="497" y="498"/>
                  </a:lnTo>
                  <a:lnTo>
                    <a:pt x="498" y="499"/>
                  </a:lnTo>
                  <a:lnTo>
                    <a:pt x="501" y="498"/>
                  </a:lnTo>
                  <a:lnTo>
                    <a:pt x="502" y="498"/>
                  </a:lnTo>
                  <a:lnTo>
                    <a:pt x="506" y="498"/>
                  </a:lnTo>
                  <a:lnTo>
                    <a:pt x="505" y="499"/>
                  </a:lnTo>
                  <a:lnTo>
                    <a:pt x="506" y="499"/>
                  </a:lnTo>
                  <a:lnTo>
                    <a:pt x="507" y="499"/>
                  </a:lnTo>
                  <a:lnTo>
                    <a:pt x="508" y="499"/>
                  </a:lnTo>
                  <a:lnTo>
                    <a:pt x="510" y="498"/>
                  </a:lnTo>
                  <a:lnTo>
                    <a:pt x="511" y="499"/>
                  </a:lnTo>
                  <a:lnTo>
                    <a:pt x="514" y="499"/>
                  </a:lnTo>
                  <a:lnTo>
                    <a:pt x="516" y="499"/>
                  </a:lnTo>
                  <a:lnTo>
                    <a:pt x="517" y="499"/>
                  </a:lnTo>
                  <a:lnTo>
                    <a:pt x="518" y="498"/>
                  </a:lnTo>
                  <a:lnTo>
                    <a:pt x="520" y="498"/>
                  </a:lnTo>
                  <a:lnTo>
                    <a:pt x="521" y="498"/>
                  </a:lnTo>
                  <a:lnTo>
                    <a:pt x="522" y="498"/>
                  </a:lnTo>
                  <a:lnTo>
                    <a:pt x="524" y="500"/>
                  </a:lnTo>
                  <a:lnTo>
                    <a:pt x="526" y="501"/>
                  </a:lnTo>
                  <a:lnTo>
                    <a:pt x="527" y="501"/>
                  </a:lnTo>
                  <a:lnTo>
                    <a:pt x="529" y="500"/>
                  </a:lnTo>
                  <a:lnTo>
                    <a:pt x="530" y="500"/>
                  </a:lnTo>
                  <a:lnTo>
                    <a:pt x="532" y="500"/>
                  </a:lnTo>
                  <a:lnTo>
                    <a:pt x="533" y="500"/>
                  </a:lnTo>
                  <a:lnTo>
                    <a:pt x="536" y="501"/>
                  </a:lnTo>
                  <a:lnTo>
                    <a:pt x="537" y="501"/>
                  </a:lnTo>
                  <a:lnTo>
                    <a:pt x="540" y="500"/>
                  </a:lnTo>
                  <a:lnTo>
                    <a:pt x="540" y="502"/>
                  </a:lnTo>
                  <a:lnTo>
                    <a:pt x="541" y="502"/>
                  </a:lnTo>
                  <a:lnTo>
                    <a:pt x="543" y="502"/>
                  </a:lnTo>
                  <a:lnTo>
                    <a:pt x="546" y="502"/>
                  </a:lnTo>
                  <a:lnTo>
                    <a:pt x="548" y="501"/>
                  </a:lnTo>
                  <a:lnTo>
                    <a:pt x="549" y="502"/>
                  </a:lnTo>
                  <a:lnTo>
                    <a:pt x="551" y="502"/>
                  </a:lnTo>
                  <a:lnTo>
                    <a:pt x="0" y="494"/>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4595" name="Freeform 26"/>
            <p:cNvSpPr>
              <a:spLocks/>
            </p:cNvSpPr>
            <p:nvPr/>
          </p:nvSpPr>
          <p:spPr bwMode="auto">
            <a:xfrm>
              <a:off x="1488" y="3504"/>
              <a:ext cx="144" cy="192"/>
            </a:xfrm>
            <a:custGeom>
              <a:avLst/>
              <a:gdLst>
                <a:gd name="T0" fmla="*/ 0 w 552"/>
                <a:gd name="T1" fmla="*/ 10 h 503"/>
                <a:gd name="T2" fmla="*/ 0 w 552"/>
                <a:gd name="T3" fmla="*/ 10 h 503"/>
                <a:gd name="T4" fmla="*/ 0 w 552"/>
                <a:gd name="T5" fmla="*/ 10 h 503"/>
                <a:gd name="T6" fmla="*/ 0 w 552"/>
                <a:gd name="T7" fmla="*/ 10 h 503"/>
                <a:gd name="T8" fmla="*/ 1 w 552"/>
                <a:gd name="T9" fmla="*/ 10 h 503"/>
                <a:gd name="T10" fmla="*/ 1 w 552"/>
                <a:gd name="T11" fmla="*/ 10 h 503"/>
                <a:gd name="T12" fmla="*/ 1 w 552"/>
                <a:gd name="T13" fmla="*/ 10 h 503"/>
                <a:gd name="T14" fmla="*/ 1 w 552"/>
                <a:gd name="T15" fmla="*/ 9 h 503"/>
                <a:gd name="T16" fmla="*/ 1 w 552"/>
                <a:gd name="T17" fmla="*/ 9 h 503"/>
                <a:gd name="T18" fmla="*/ 1 w 552"/>
                <a:gd name="T19" fmla="*/ 9 h 503"/>
                <a:gd name="T20" fmla="*/ 1 w 552"/>
                <a:gd name="T21" fmla="*/ 8 h 503"/>
                <a:gd name="T22" fmla="*/ 1 w 552"/>
                <a:gd name="T23" fmla="*/ 8 h 503"/>
                <a:gd name="T24" fmla="*/ 1 w 552"/>
                <a:gd name="T25" fmla="*/ 8 h 503"/>
                <a:gd name="T26" fmla="*/ 1 w 552"/>
                <a:gd name="T27" fmla="*/ 7 h 503"/>
                <a:gd name="T28" fmla="*/ 1 w 552"/>
                <a:gd name="T29" fmla="*/ 7 h 503"/>
                <a:gd name="T30" fmla="*/ 1 w 552"/>
                <a:gd name="T31" fmla="*/ 6 h 503"/>
                <a:gd name="T32" fmla="*/ 1 w 552"/>
                <a:gd name="T33" fmla="*/ 6 h 503"/>
                <a:gd name="T34" fmla="*/ 1 w 552"/>
                <a:gd name="T35" fmla="*/ 5 h 503"/>
                <a:gd name="T36" fmla="*/ 1 w 552"/>
                <a:gd name="T37" fmla="*/ 5 h 503"/>
                <a:gd name="T38" fmla="*/ 1 w 552"/>
                <a:gd name="T39" fmla="*/ 5 h 503"/>
                <a:gd name="T40" fmla="*/ 1 w 552"/>
                <a:gd name="T41" fmla="*/ 4 h 503"/>
                <a:gd name="T42" fmla="*/ 1 w 552"/>
                <a:gd name="T43" fmla="*/ 4 h 503"/>
                <a:gd name="T44" fmla="*/ 1 w 552"/>
                <a:gd name="T45" fmla="*/ 3 h 503"/>
                <a:gd name="T46" fmla="*/ 1 w 552"/>
                <a:gd name="T47" fmla="*/ 3 h 503"/>
                <a:gd name="T48" fmla="*/ 1 w 552"/>
                <a:gd name="T49" fmla="*/ 2 h 503"/>
                <a:gd name="T50" fmla="*/ 1 w 552"/>
                <a:gd name="T51" fmla="*/ 2 h 503"/>
                <a:gd name="T52" fmla="*/ 1 w 552"/>
                <a:gd name="T53" fmla="*/ 2 h 503"/>
                <a:gd name="T54" fmla="*/ 1 w 552"/>
                <a:gd name="T55" fmla="*/ 1 h 503"/>
                <a:gd name="T56" fmla="*/ 1 w 552"/>
                <a:gd name="T57" fmla="*/ 1 h 503"/>
                <a:gd name="T58" fmla="*/ 1 w 552"/>
                <a:gd name="T59" fmla="*/ 0 h 503"/>
                <a:gd name="T60" fmla="*/ 1 w 552"/>
                <a:gd name="T61" fmla="*/ 0 h 503"/>
                <a:gd name="T62" fmla="*/ 1 w 552"/>
                <a:gd name="T63" fmla="*/ 0 h 503"/>
                <a:gd name="T64" fmla="*/ 1 w 552"/>
                <a:gd name="T65" fmla="*/ 0 h 503"/>
                <a:gd name="T66" fmla="*/ 1 w 552"/>
                <a:gd name="T67" fmla="*/ 1 h 503"/>
                <a:gd name="T68" fmla="*/ 2 w 552"/>
                <a:gd name="T69" fmla="*/ 1 h 503"/>
                <a:gd name="T70" fmla="*/ 2 w 552"/>
                <a:gd name="T71" fmla="*/ 2 h 503"/>
                <a:gd name="T72" fmla="*/ 2 w 552"/>
                <a:gd name="T73" fmla="*/ 2 h 503"/>
                <a:gd name="T74" fmla="*/ 2 w 552"/>
                <a:gd name="T75" fmla="*/ 2 h 503"/>
                <a:gd name="T76" fmla="*/ 2 w 552"/>
                <a:gd name="T77" fmla="*/ 3 h 503"/>
                <a:gd name="T78" fmla="*/ 2 w 552"/>
                <a:gd name="T79" fmla="*/ 3 h 503"/>
                <a:gd name="T80" fmla="*/ 2 w 552"/>
                <a:gd name="T81" fmla="*/ 4 h 503"/>
                <a:gd name="T82" fmla="*/ 2 w 552"/>
                <a:gd name="T83" fmla="*/ 4 h 503"/>
                <a:gd name="T84" fmla="*/ 2 w 552"/>
                <a:gd name="T85" fmla="*/ 5 h 503"/>
                <a:gd name="T86" fmla="*/ 2 w 552"/>
                <a:gd name="T87" fmla="*/ 5 h 503"/>
                <a:gd name="T88" fmla="*/ 2 w 552"/>
                <a:gd name="T89" fmla="*/ 6 h 503"/>
                <a:gd name="T90" fmla="*/ 2 w 552"/>
                <a:gd name="T91" fmla="*/ 6 h 503"/>
                <a:gd name="T92" fmla="*/ 2 w 552"/>
                <a:gd name="T93" fmla="*/ 6 h 503"/>
                <a:gd name="T94" fmla="*/ 2 w 552"/>
                <a:gd name="T95" fmla="*/ 7 h 503"/>
                <a:gd name="T96" fmla="*/ 2 w 552"/>
                <a:gd name="T97" fmla="*/ 7 h 503"/>
                <a:gd name="T98" fmla="*/ 2 w 552"/>
                <a:gd name="T99" fmla="*/ 8 h 503"/>
                <a:gd name="T100" fmla="*/ 2 w 552"/>
                <a:gd name="T101" fmla="*/ 8 h 503"/>
                <a:gd name="T102" fmla="*/ 2 w 552"/>
                <a:gd name="T103" fmla="*/ 8 h 503"/>
                <a:gd name="T104" fmla="*/ 2 w 552"/>
                <a:gd name="T105" fmla="*/ 9 h 503"/>
                <a:gd name="T106" fmla="*/ 2 w 552"/>
                <a:gd name="T107" fmla="*/ 9 h 503"/>
                <a:gd name="T108" fmla="*/ 2 w 552"/>
                <a:gd name="T109" fmla="*/ 10 h 503"/>
                <a:gd name="T110" fmla="*/ 2 w 552"/>
                <a:gd name="T111" fmla="*/ 10 h 503"/>
                <a:gd name="T112" fmla="*/ 2 w 552"/>
                <a:gd name="T113" fmla="*/ 10 h 503"/>
                <a:gd name="T114" fmla="*/ 2 w 552"/>
                <a:gd name="T115" fmla="*/ 10 h 503"/>
                <a:gd name="T116" fmla="*/ 2 w 552"/>
                <a:gd name="T117" fmla="*/ 10 h 503"/>
                <a:gd name="T118" fmla="*/ 2 w 552"/>
                <a:gd name="T119" fmla="*/ 10 h 503"/>
                <a:gd name="T120" fmla="*/ 2 w 552"/>
                <a:gd name="T121" fmla="*/ 11 h 503"/>
                <a:gd name="T122" fmla="*/ 2 w 552"/>
                <a:gd name="T123" fmla="*/ 11 h 503"/>
                <a:gd name="T124" fmla="*/ 3 w 552"/>
                <a:gd name="T125" fmla="*/ 11 h 5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2"/>
                <a:gd name="T190" fmla="*/ 0 h 503"/>
                <a:gd name="T191" fmla="*/ 552 w 552"/>
                <a:gd name="T192" fmla="*/ 503 h 5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2" h="503">
                  <a:moveTo>
                    <a:pt x="0" y="494"/>
                  </a:moveTo>
                  <a:lnTo>
                    <a:pt x="2" y="494"/>
                  </a:lnTo>
                  <a:lnTo>
                    <a:pt x="2" y="495"/>
                  </a:lnTo>
                  <a:lnTo>
                    <a:pt x="4" y="495"/>
                  </a:lnTo>
                  <a:lnTo>
                    <a:pt x="5" y="494"/>
                  </a:lnTo>
                  <a:lnTo>
                    <a:pt x="7" y="494"/>
                  </a:lnTo>
                  <a:lnTo>
                    <a:pt x="8" y="494"/>
                  </a:lnTo>
                  <a:lnTo>
                    <a:pt x="10" y="494"/>
                  </a:lnTo>
                  <a:lnTo>
                    <a:pt x="11" y="494"/>
                  </a:lnTo>
                  <a:lnTo>
                    <a:pt x="11" y="492"/>
                  </a:lnTo>
                  <a:lnTo>
                    <a:pt x="14" y="491"/>
                  </a:lnTo>
                  <a:lnTo>
                    <a:pt x="16" y="492"/>
                  </a:lnTo>
                  <a:lnTo>
                    <a:pt x="18" y="492"/>
                  </a:lnTo>
                  <a:lnTo>
                    <a:pt x="22" y="492"/>
                  </a:lnTo>
                  <a:lnTo>
                    <a:pt x="24" y="491"/>
                  </a:lnTo>
                  <a:lnTo>
                    <a:pt x="26" y="491"/>
                  </a:lnTo>
                  <a:lnTo>
                    <a:pt x="27" y="491"/>
                  </a:lnTo>
                  <a:lnTo>
                    <a:pt x="29" y="493"/>
                  </a:lnTo>
                  <a:lnTo>
                    <a:pt x="30" y="493"/>
                  </a:lnTo>
                  <a:lnTo>
                    <a:pt x="31" y="493"/>
                  </a:lnTo>
                  <a:lnTo>
                    <a:pt x="33" y="492"/>
                  </a:lnTo>
                  <a:lnTo>
                    <a:pt x="34" y="492"/>
                  </a:lnTo>
                  <a:lnTo>
                    <a:pt x="35" y="492"/>
                  </a:lnTo>
                  <a:lnTo>
                    <a:pt x="37" y="492"/>
                  </a:lnTo>
                  <a:lnTo>
                    <a:pt x="38" y="492"/>
                  </a:lnTo>
                  <a:lnTo>
                    <a:pt x="40" y="493"/>
                  </a:lnTo>
                  <a:lnTo>
                    <a:pt x="43" y="492"/>
                  </a:lnTo>
                  <a:lnTo>
                    <a:pt x="44" y="492"/>
                  </a:lnTo>
                  <a:lnTo>
                    <a:pt x="45" y="492"/>
                  </a:lnTo>
                  <a:lnTo>
                    <a:pt x="48" y="492"/>
                  </a:lnTo>
                  <a:lnTo>
                    <a:pt x="48" y="489"/>
                  </a:lnTo>
                  <a:lnTo>
                    <a:pt x="49" y="489"/>
                  </a:lnTo>
                  <a:lnTo>
                    <a:pt x="50" y="489"/>
                  </a:lnTo>
                  <a:lnTo>
                    <a:pt x="51" y="489"/>
                  </a:lnTo>
                  <a:lnTo>
                    <a:pt x="53" y="488"/>
                  </a:lnTo>
                  <a:lnTo>
                    <a:pt x="54" y="489"/>
                  </a:lnTo>
                  <a:lnTo>
                    <a:pt x="56" y="490"/>
                  </a:lnTo>
                  <a:lnTo>
                    <a:pt x="56" y="488"/>
                  </a:lnTo>
                  <a:lnTo>
                    <a:pt x="59" y="488"/>
                  </a:lnTo>
                  <a:lnTo>
                    <a:pt x="61" y="487"/>
                  </a:lnTo>
                  <a:lnTo>
                    <a:pt x="61" y="485"/>
                  </a:lnTo>
                  <a:lnTo>
                    <a:pt x="62" y="485"/>
                  </a:lnTo>
                  <a:lnTo>
                    <a:pt x="65" y="485"/>
                  </a:lnTo>
                  <a:lnTo>
                    <a:pt x="68" y="487"/>
                  </a:lnTo>
                  <a:lnTo>
                    <a:pt x="68" y="486"/>
                  </a:lnTo>
                  <a:lnTo>
                    <a:pt x="70" y="486"/>
                  </a:lnTo>
                  <a:lnTo>
                    <a:pt x="71" y="485"/>
                  </a:lnTo>
                  <a:lnTo>
                    <a:pt x="71" y="483"/>
                  </a:lnTo>
                  <a:lnTo>
                    <a:pt x="72" y="483"/>
                  </a:lnTo>
                  <a:lnTo>
                    <a:pt x="75" y="483"/>
                  </a:lnTo>
                  <a:lnTo>
                    <a:pt x="76" y="482"/>
                  </a:lnTo>
                  <a:lnTo>
                    <a:pt x="77" y="482"/>
                  </a:lnTo>
                  <a:lnTo>
                    <a:pt x="79" y="483"/>
                  </a:lnTo>
                  <a:lnTo>
                    <a:pt x="79" y="481"/>
                  </a:lnTo>
                  <a:lnTo>
                    <a:pt x="82" y="480"/>
                  </a:lnTo>
                  <a:lnTo>
                    <a:pt x="82" y="479"/>
                  </a:lnTo>
                  <a:lnTo>
                    <a:pt x="83" y="479"/>
                  </a:lnTo>
                  <a:lnTo>
                    <a:pt x="84" y="479"/>
                  </a:lnTo>
                  <a:lnTo>
                    <a:pt x="84" y="477"/>
                  </a:lnTo>
                  <a:lnTo>
                    <a:pt x="85" y="477"/>
                  </a:lnTo>
                  <a:lnTo>
                    <a:pt x="87" y="477"/>
                  </a:lnTo>
                  <a:lnTo>
                    <a:pt x="87" y="475"/>
                  </a:lnTo>
                  <a:lnTo>
                    <a:pt x="89" y="475"/>
                  </a:lnTo>
                  <a:lnTo>
                    <a:pt x="90" y="474"/>
                  </a:lnTo>
                  <a:lnTo>
                    <a:pt x="92" y="474"/>
                  </a:lnTo>
                  <a:lnTo>
                    <a:pt x="91" y="470"/>
                  </a:lnTo>
                  <a:lnTo>
                    <a:pt x="92" y="470"/>
                  </a:lnTo>
                  <a:lnTo>
                    <a:pt x="94" y="470"/>
                  </a:lnTo>
                  <a:lnTo>
                    <a:pt x="95" y="470"/>
                  </a:lnTo>
                  <a:lnTo>
                    <a:pt x="96" y="470"/>
                  </a:lnTo>
                  <a:lnTo>
                    <a:pt x="97" y="470"/>
                  </a:lnTo>
                  <a:lnTo>
                    <a:pt x="97" y="467"/>
                  </a:lnTo>
                  <a:lnTo>
                    <a:pt x="100" y="466"/>
                  </a:lnTo>
                  <a:lnTo>
                    <a:pt x="102" y="466"/>
                  </a:lnTo>
                  <a:lnTo>
                    <a:pt x="102" y="463"/>
                  </a:lnTo>
                  <a:lnTo>
                    <a:pt x="104" y="464"/>
                  </a:lnTo>
                  <a:lnTo>
                    <a:pt x="104" y="462"/>
                  </a:lnTo>
                  <a:lnTo>
                    <a:pt x="104" y="460"/>
                  </a:lnTo>
                  <a:lnTo>
                    <a:pt x="107" y="461"/>
                  </a:lnTo>
                  <a:lnTo>
                    <a:pt x="107" y="459"/>
                  </a:lnTo>
                  <a:lnTo>
                    <a:pt x="107" y="458"/>
                  </a:lnTo>
                  <a:lnTo>
                    <a:pt x="109" y="457"/>
                  </a:lnTo>
                  <a:lnTo>
                    <a:pt x="111" y="457"/>
                  </a:lnTo>
                  <a:lnTo>
                    <a:pt x="112" y="454"/>
                  </a:lnTo>
                  <a:lnTo>
                    <a:pt x="113" y="454"/>
                  </a:lnTo>
                  <a:lnTo>
                    <a:pt x="113" y="453"/>
                  </a:lnTo>
                  <a:lnTo>
                    <a:pt x="114" y="453"/>
                  </a:lnTo>
                  <a:lnTo>
                    <a:pt x="116" y="453"/>
                  </a:lnTo>
                  <a:lnTo>
                    <a:pt x="116" y="449"/>
                  </a:lnTo>
                  <a:lnTo>
                    <a:pt x="117" y="449"/>
                  </a:lnTo>
                  <a:lnTo>
                    <a:pt x="116" y="448"/>
                  </a:lnTo>
                  <a:lnTo>
                    <a:pt x="119" y="446"/>
                  </a:lnTo>
                  <a:lnTo>
                    <a:pt x="119" y="444"/>
                  </a:lnTo>
                  <a:lnTo>
                    <a:pt x="119" y="442"/>
                  </a:lnTo>
                  <a:lnTo>
                    <a:pt x="121" y="442"/>
                  </a:lnTo>
                  <a:lnTo>
                    <a:pt x="121" y="440"/>
                  </a:lnTo>
                  <a:lnTo>
                    <a:pt x="121" y="436"/>
                  </a:lnTo>
                  <a:lnTo>
                    <a:pt x="123" y="436"/>
                  </a:lnTo>
                  <a:lnTo>
                    <a:pt x="123" y="435"/>
                  </a:lnTo>
                  <a:lnTo>
                    <a:pt x="124" y="435"/>
                  </a:lnTo>
                  <a:lnTo>
                    <a:pt x="127" y="431"/>
                  </a:lnTo>
                  <a:lnTo>
                    <a:pt x="128" y="431"/>
                  </a:lnTo>
                  <a:lnTo>
                    <a:pt x="128" y="430"/>
                  </a:lnTo>
                  <a:lnTo>
                    <a:pt x="130" y="427"/>
                  </a:lnTo>
                  <a:lnTo>
                    <a:pt x="131" y="427"/>
                  </a:lnTo>
                  <a:lnTo>
                    <a:pt x="131" y="425"/>
                  </a:lnTo>
                  <a:lnTo>
                    <a:pt x="131" y="423"/>
                  </a:lnTo>
                  <a:lnTo>
                    <a:pt x="132" y="423"/>
                  </a:lnTo>
                  <a:lnTo>
                    <a:pt x="132" y="422"/>
                  </a:lnTo>
                  <a:lnTo>
                    <a:pt x="134" y="420"/>
                  </a:lnTo>
                  <a:lnTo>
                    <a:pt x="134" y="419"/>
                  </a:lnTo>
                  <a:lnTo>
                    <a:pt x="135" y="419"/>
                  </a:lnTo>
                  <a:lnTo>
                    <a:pt x="135" y="418"/>
                  </a:lnTo>
                  <a:lnTo>
                    <a:pt x="135" y="416"/>
                  </a:lnTo>
                  <a:lnTo>
                    <a:pt x="138" y="415"/>
                  </a:lnTo>
                  <a:lnTo>
                    <a:pt x="138" y="414"/>
                  </a:lnTo>
                  <a:lnTo>
                    <a:pt x="138" y="413"/>
                  </a:lnTo>
                  <a:lnTo>
                    <a:pt x="138" y="411"/>
                  </a:lnTo>
                  <a:lnTo>
                    <a:pt x="139" y="410"/>
                  </a:lnTo>
                  <a:lnTo>
                    <a:pt x="139" y="408"/>
                  </a:lnTo>
                  <a:lnTo>
                    <a:pt x="139" y="406"/>
                  </a:lnTo>
                  <a:lnTo>
                    <a:pt x="141" y="406"/>
                  </a:lnTo>
                  <a:lnTo>
                    <a:pt x="140" y="402"/>
                  </a:lnTo>
                  <a:lnTo>
                    <a:pt x="143" y="403"/>
                  </a:lnTo>
                  <a:lnTo>
                    <a:pt x="142" y="401"/>
                  </a:lnTo>
                  <a:lnTo>
                    <a:pt x="142" y="399"/>
                  </a:lnTo>
                  <a:lnTo>
                    <a:pt x="145" y="399"/>
                  </a:lnTo>
                  <a:lnTo>
                    <a:pt x="145" y="397"/>
                  </a:lnTo>
                  <a:lnTo>
                    <a:pt x="145" y="396"/>
                  </a:lnTo>
                  <a:lnTo>
                    <a:pt x="145" y="393"/>
                  </a:lnTo>
                  <a:lnTo>
                    <a:pt x="147" y="393"/>
                  </a:lnTo>
                  <a:lnTo>
                    <a:pt x="147" y="392"/>
                  </a:lnTo>
                  <a:lnTo>
                    <a:pt x="146" y="389"/>
                  </a:lnTo>
                  <a:lnTo>
                    <a:pt x="146" y="387"/>
                  </a:lnTo>
                  <a:lnTo>
                    <a:pt x="146" y="386"/>
                  </a:lnTo>
                  <a:lnTo>
                    <a:pt x="149" y="385"/>
                  </a:lnTo>
                  <a:lnTo>
                    <a:pt x="149" y="384"/>
                  </a:lnTo>
                  <a:lnTo>
                    <a:pt x="149" y="381"/>
                  </a:lnTo>
                  <a:lnTo>
                    <a:pt x="151" y="381"/>
                  </a:lnTo>
                  <a:lnTo>
                    <a:pt x="151" y="380"/>
                  </a:lnTo>
                  <a:lnTo>
                    <a:pt x="152" y="380"/>
                  </a:lnTo>
                  <a:lnTo>
                    <a:pt x="151" y="377"/>
                  </a:lnTo>
                  <a:lnTo>
                    <a:pt x="151" y="375"/>
                  </a:lnTo>
                  <a:lnTo>
                    <a:pt x="154" y="374"/>
                  </a:lnTo>
                  <a:lnTo>
                    <a:pt x="154" y="372"/>
                  </a:lnTo>
                  <a:lnTo>
                    <a:pt x="156" y="370"/>
                  </a:lnTo>
                  <a:lnTo>
                    <a:pt x="156" y="369"/>
                  </a:lnTo>
                  <a:lnTo>
                    <a:pt x="156" y="366"/>
                  </a:lnTo>
                  <a:lnTo>
                    <a:pt x="158" y="364"/>
                  </a:lnTo>
                  <a:lnTo>
                    <a:pt x="158" y="362"/>
                  </a:lnTo>
                  <a:lnTo>
                    <a:pt x="159" y="362"/>
                  </a:lnTo>
                  <a:lnTo>
                    <a:pt x="159" y="361"/>
                  </a:lnTo>
                  <a:lnTo>
                    <a:pt x="159" y="358"/>
                  </a:lnTo>
                  <a:lnTo>
                    <a:pt x="160" y="357"/>
                  </a:lnTo>
                  <a:lnTo>
                    <a:pt x="160" y="355"/>
                  </a:lnTo>
                  <a:lnTo>
                    <a:pt x="159" y="353"/>
                  </a:lnTo>
                  <a:lnTo>
                    <a:pt x="162" y="354"/>
                  </a:lnTo>
                  <a:lnTo>
                    <a:pt x="162" y="353"/>
                  </a:lnTo>
                  <a:lnTo>
                    <a:pt x="163" y="350"/>
                  </a:lnTo>
                  <a:lnTo>
                    <a:pt x="164" y="350"/>
                  </a:lnTo>
                  <a:lnTo>
                    <a:pt x="164" y="348"/>
                  </a:lnTo>
                  <a:lnTo>
                    <a:pt x="164" y="345"/>
                  </a:lnTo>
                  <a:lnTo>
                    <a:pt x="164" y="344"/>
                  </a:lnTo>
                  <a:lnTo>
                    <a:pt x="165" y="345"/>
                  </a:lnTo>
                  <a:lnTo>
                    <a:pt x="165" y="344"/>
                  </a:lnTo>
                  <a:lnTo>
                    <a:pt x="165" y="342"/>
                  </a:lnTo>
                  <a:lnTo>
                    <a:pt x="166" y="339"/>
                  </a:lnTo>
                  <a:lnTo>
                    <a:pt x="166" y="337"/>
                  </a:lnTo>
                  <a:lnTo>
                    <a:pt x="166" y="335"/>
                  </a:lnTo>
                  <a:lnTo>
                    <a:pt x="167" y="334"/>
                  </a:lnTo>
                  <a:lnTo>
                    <a:pt x="167" y="333"/>
                  </a:lnTo>
                  <a:lnTo>
                    <a:pt x="167" y="330"/>
                  </a:lnTo>
                  <a:lnTo>
                    <a:pt x="170" y="330"/>
                  </a:lnTo>
                  <a:lnTo>
                    <a:pt x="170" y="329"/>
                  </a:lnTo>
                  <a:lnTo>
                    <a:pt x="170" y="327"/>
                  </a:lnTo>
                  <a:lnTo>
                    <a:pt x="170" y="325"/>
                  </a:lnTo>
                  <a:lnTo>
                    <a:pt x="170" y="324"/>
                  </a:lnTo>
                  <a:lnTo>
                    <a:pt x="170" y="323"/>
                  </a:lnTo>
                  <a:lnTo>
                    <a:pt x="170" y="322"/>
                  </a:lnTo>
                  <a:lnTo>
                    <a:pt x="171" y="322"/>
                  </a:lnTo>
                  <a:lnTo>
                    <a:pt x="172" y="319"/>
                  </a:lnTo>
                  <a:lnTo>
                    <a:pt x="172" y="316"/>
                  </a:lnTo>
                  <a:lnTo>
                    <a:pt x="175" y="314"/>
                  </a:lnTo>
                  <a:lnTo>
                    <a:pt x="175" y="313"/>
                  </a:lnTo>
                  <a:lnTo>
                    <a:pt x="175" y="311"/>
                  </a:lnTo>
                  <a:lnTo>
                    <a:pt x="176" y="310"/>
                  </a:lnTo>
                  <a:lnTo>
                    <a:pt x="175" y="307"/>
                  </a:lnTo>
                  <a:lnTo>
                    <a:pt x="176" y="306"/>
                  </a:lnTo>
                  <a:lnTo>
                    <a:pt x="177" y="303"/>
                  </a:lnTo>
                  <a:lnTo>
                    <a:pt x="177" y="301"/>
                  </a:lnTo>
                  <a:lnTo>
                    <a:pt x="179" y="300"/>
                  </a:lnTo>
                  <a:lnTo>
                    <a:pt x="179" y="299"/>
                  </a:lnTo>
                  <a:lnTo>
                    <a:pt x="178" y="296"/>
                  </a:lnTo>
                  <a:lnTo>
                    <a:pt x="180" y="295"/>
                  </a:lnTo>
                  <a:lnTo>
                    <a:pt x="180" y="294"/>
                  </a:lnTo>
                  <a:lnTo>
                    <a:pt x="180" y="291"/>
                  </a:lnTo>
                  <a:lnTo>
                    <a:pt x="181" y="291"/>
                  </a:lnTo>
                  <a:lnTo>
                    <a:pt x="181" y="289"/>
                  </a:lnTo>
                  <a:lnTo>
                    <a:pt x="181" y="288"/>
                  </a:lnTo>
                  <a:lnTo>
                    <a:pt x="181" y="285"/>
                  </a:lnTo>
                  <a:lnTo>
                    <a:pt x="183" y="283"/>
                  </a:lnTo>
                  <a:lnTo>
                    <a:pt x="183" y="282"/>
                  </a:lnTo>
                  <a:lnTo>
                    <a:pt x="183" y="281"/>
                  </a:lnTo>
                  <a:lnTo>
                    <a:pt x="184" y="278"/>
                  </a:lnTo>
                  <a:lnTo>
                    <a:pt x="184" y="277"/>
                  </a:lnTo>
                  <a:lnTo>
                    <a:pt x="186" y="274"/>
                  </a:lnTo>
                  <a:lnTo>
                    <a:pt x="186" y="273"/>
                  </a:lnTo>
                  <a:lnTo>
                    <a:pt x="186" y="269"/>
                  </a:lnTo>
                  <a:lnTo>
                    <a:pt x="186" y="268"/>
                  </a:lnTo>
                  <a:lnTo>
                    <a:pt x="186" y="266"/>
                  </a:lnTo>
                  <a:lnTo>
                    <a:pt x="186" y="265"/>
                  </a:lnTo>
                  <a:lnTo>
                    <a:pt x="186" y="264"/>
                  </a:lnTo>
                  <a:lnTo>
                    <a:pt x="189" y="264"/>
                  </a:lnTo>
                  <a:lnTo>
                    <a:pt x="189" y="262"/>
                  </a:lnTo>
                  <a:lnTo>
                    <a:pt x="188" y="260"/>
                  </a:lnTo>
                  <a:lnTo>
                    <a:pt x="189" y="256"/>
                  </a:lnTo>
                  <a:lnTo>
                    <a:pt x="191" y="257"/>
                  </a:lnTo>
                  <a:lnTo>
                    <a:pt x="191" y="256"/>
                  </a:lnTo>
                  <a:lnTo>
                    <a:pt x="191" y="255"/>
                  </a:lnTo>
                  <a:lnTo>
                    <a:pt x="191" y="254"/>
                  </a:lnTo>
                  <a:lnTo>
                    <a:pt x="193" y="251"/>
                  </a:lnTo>
                  <a:lnTo>
                    <a:pt x="193" y="250"/>
                  </a:lnTo>
                  <a:lnTo>
                    <a:pt x="192" y="248"/>
                  </a:lnTo>
                  <a:lnTo>
                    <a:pt x="193" y="247"/>
                  </a:lnTo>
                  <a:lnTo>
                    <a:pt x="193" y="246"/>
                  </a:lnTo>
                  <a:lnTo>
                    <a:pt x="193" y="243"/>
                  </a:lnTo>
                  <a:lnTo>
                    <a:pt x="194" y="242"/>
                  </a:lnTo>
                  <a:lnTo>
                    <a:pt x="195" y="242"/>
                  </a:lnTo>
                  <a:lnTo>
                    <a:pt x="195" y="241"/>
                  </a:lnTo>
                  <a:lnTo>
                    <a:pt x="195" y="239"/>
                  </a:lnTo>
                  <a:lnTo>
                    <a:pt x="194" y="237"/>
                  </a:lnTo>
                  <a:lnTo>
                    <a:pt x="197" y="235"/>
                  </a:lnTo>
                  <a:lnTo>
                    <a:pt x="197" y="234"/>
                  </a:lnTo>
                  <a:lnTo>
                    <a:pt x="197" y="231"/>
                  </a:lnTo>
                  <a:lnTo>
                    <a:pt x="197" y="230"/>
                  </a:lnTo>
                  <a:lnTo>
                    <a:pt x="199" y="228"/>
                  </a:lnTo>
                  <a:lnTo>
                    <a:pt x="199" y="226"/>
                  </a:lnTo>
                  <a:lnTo>
                    <a:pt x="199" y="225"/>
                  </a:lnTo>
                  <a:lnTo>
                    <a:pt x="199" y="224"/>
                  </a:lnTo>
                  <a:lnTo>
                    <a:pt x="199" y="222"/>
                  </a:lnTo>
                  <a:lnTo>
                    <a:pt x="199" y="220"/>
                  </a:lnTo>
                  <a:lnTo>
                    <a:pt x="202" y="218"/>
                  </a:lnTo>
                  <a:lnTo>
                    <a:pt x="202" y="215"/>
                  </a:lnTo>
                  <a:lnTo>
                    <a:pt x="202" y="212"/>
                  </a:lnTo>
                  <a:lnTo>
                    <a:pt x="202" y="210"/>
                  </a:lnTo>
                  <a:lnTo>
                    <a:pt x="202" y="208"/>
                  </a:lnTo>
                  <a:lnTo>
                    <a:pt x="202" y="206"/>
                  </a:lnTo>
                  <a:lnTo>
                    <a:pt x="202" y="205"/>
                  </a:lnTo>
                  <a:lnTo>
                    <a:pt x="202" y="201"/>
                  </a:lnTo>
                  <a:lnTo>
                    <a:pt x="204" y="200"/>
                  </a:lnTo>
                  <a:lnTo>
                    <a:pt x="205" y="199"/>
                  </a:lnTo>
                  <a:lnTo>
                    <a:pt x="206" y="195"/>
                  </a:lnTo>
                  <a:lnTo>
                    <a:pt x="208" y="195"/>
                  </a:lnTo>
                  <a:lnTo>
                    <a:pt x="208" y="194"/>
                  </a:lnTo>
                  <a:lnTo>
                    <a:pt x="207" y="191"/>
                  </a:lnTo>
                  <a:lnTo>
                    <a:pt x="207" y="190"/>
                  </a:lnTo>
                  <a:lnTo>
                    <a:pt x="209" y="186"/>
                  </a:lnTo>
                  <a:lnTo>
                    <a:pt x="209" y="185"/>
                  </a:lnTo>
                  <a:lnTo>
                    <a:pt x="209" y="183"/>
                  </a:lnTo>
                  <a:lnTo>
                    <a:pt x="211" y="181"/>
                  </a:lnTo>
                  <a:lnTo>
                    <a:pt x="212" y="179"/>
                  </a:lnTo>
                  <a:lnTo>
                    <a:pt x="211" y="178"/>
                  </a:lnTo>
                  <a:lnTo>
                    <a:pt x="212" y="176"/>
                  </a:lnTo>
                  <a:lnTo>
                    <a:pt x="212" y="173"/>
                  </a:lnTo>
                  <a:lnTo>
                    <a:pt x="214" y="171"/>
                  </a:lnTo>
                  <a:lnTo>
                    <a:pt x="214" y="169"/>
                  </a:lnTo>
                  <a:lnTo>
                    <a:pt x="214" y="168"/>
                  </a:lnTo>
                  <a:lnTo>
                    <a:pt x="213" y="166"/>
                  </a:lnTo>
                  <a:lnTo>
                    <a:pt x="215" y="163"/>
                  </a:lnTo>
                  <a:lnTo>
                    <a:pt x="215" y="159"/>
                  </a:lnTo>
                  <a:lnTo>
                    <a:pt x="215" y="158"/>
                  </a:lnTo>
                  <a:lnTo>
                    <a:pt x="217" y="157"/>
                  </a:lnTo>
                  <a:lnTo>
                    <a:pt x="216" y="155"/>
                  </a:lnTo>
                  <a:lnTo>
                    <a:pt x="218" y="152"/>
                  </a:lnTo>
                  <a:lnTo>
                    <a:pt x="218" y="151"/>
                  </a:lnTo>
                  <a:lnTo>
                    <a:pt x="219" y="148"/>
                  </a:lnTo>
                  <a:lnTo>
                    <a:pt x="220" y="148"/>
                  </a:lnTo>
                  <a:lnTo>
                    <a:pt x="220" y="145"/>
                  </a:lnTo>
                  <a:lnTo>
                    <a:pt x="220" y="144"/>
                  </a:lnTo>
                  <a:lnTo>
                    <a:pt x="221" y="142"/>
                  </a:lnTo>
                  <a:lnTo>
                    <a:pt x="221" y="140"/>
                  </a:lnTo>
                  <a:lnTo>
                    <a:pt x="221" y="136"/>
                  </a:lnTo>
                  <a:lnTo>
                    <a:pt x="222" y="132"/>
                  </a:lnTo>
                  <a:lnTo>
                    <a:pt x="222" y="131"/>
                  </a:lnTo>
                  <a:lnTo>
                    <a:pt x="223" y="130"/>
                  </a:lnTo>
                  <a:lnTo>
                    <a:pt x="223" y="129"/>
                  </a:lnTo>
                  <a:lnTo>
                    <a:pt x="223" y="127"/>
                  </a:lnTo>
                  <a:lnTo>
                    <a:pt x="226" y="126"/>
                  </a:lnTo>
                  <a:lnTo>
                    <a:pt x="227" y="126"/>
                  </a:lnTo>
                  <a:lnTo>
                    <a:pt x="227" y="124"/>
                  </a:lnTo>
                  <a:lnTo>
                    <a:pt x="227" y="123"/>
                  </a:lnTo>
                  <a:lnTo>
                    <a:pt x="227" y="122"/>
                  </a:lnTo>
                  <a:lnTo>
                    <a:pt x="228" y="122"/>
                  </a:lnTo>
                  <a:lnTo>
                    <a:pt x="228" y="118"/>
                  </a:lnTo>
                  <a:lnTo>
                    <a:pt x="228" y="116"/>
                  </a:lnTo>
                  <a:lnTo>
                    <a:pt x="228" y="115"/>
                  </a:lnTo>
                  <a:lnTo>
                    <a:pt x="228" y="114"/>
                  </a:lnTo>
                  <a:lnTo>
                    <a:pt x="228" y="113"/>
                  </a:lnTo>
                  <a:lnTo>
                    <a:pt x="228" y="110"/>
                  </a:lnTo>
                  <a:lnTo>
                    <a:pt x="229" y="109"/>
                  </a:lnTo>
                  <a:lnTo>
                    <a:pt x="228" y="105"/>
                  </a:lnTo>
                  <a:lnTo>
                    <a:pt x="229" y="105"/>
                  </a:lnTo>
                  <a:lnTo>
                    <a:pt x="231" y="105"/>
                  </a:lnTo>
                  <a:lnTo>
                    <a:pt x="231" y="101"/>
                  </a:lnTo>
                  <a:lnTo>
                    <a:pt x="231" y="97"/>
                  </a:lnTo>
                  <a:lnTo>
                    <a:pt x="234" y="97"/>
                  </a:lnTo>
                  <a:lnTo>
                    <a:pt x="234" y="96"/>
                  </a:lnTo>
                  <a:lnTo>
                    <a:pt x="234" y="93"/>
                  </a:lnTo>
                  <a:lnTo>
                    <a:pt x="234" y="92"/>
                  </a:lnTo>
                  <a:lnTo>
                    <a:pt x="235" y="89"/>
                  </a:lnTo>
                  <a:lnTo>
                    <a:pt x="235" y="88"/>
                  </a:lnTo>
                  <a:lnTo>
                    <a:pt x="237" y="88"/>
                  </a:lnTo>
                  <a:lnTo>
                    <a:pt x="237" y="86"/>
                  </a:lnTo>
                  <a:lnTo>
                    <a:pt x="237" y="85"/>
                  </a:lnTo>
                  <a:lnTo>
                    <a:pt x="238" y="85"/>
                  </a:lnTo>
                  <a:lnTo>
                    <a:pt x="238" y="83"/>
                  </a:lnTo>
                  <a:lnTo>
                    <a:pt x="238" y="79"/>
                  </a:lnTo>
                  <a:lnTo>
                    <a:pt x="240" y="79"/>
                  </a:lnTo>
                  <a:lnTo>
                    <a:pt x="240" y="76"/>
                  </a:lnTo>
                  <a:lnTo>
                    <a:pt x="240" y="75"/>
                  </a:lnTo>
                  <a:lnTo>
                    <a:pt x="241" y="75"/>
                  </a:lnTo>
                  <a:lnTo>
                    <a:pt x="240" y="72"/>
                  </a:lnTo>
                  <a:lnTo>
                    <a:pt x="240" y="71"/>
                  </a:lnTo>
                  <a:lnTo>
                    <a:pt x="243" y="71"/>
                  </a:lnTo>
                  <a:lnTo>
                    <a:pt x="243" y="68"/>
                  </a:lnTo>
                  <a:lnTo>
                    <a:pt x="243" y="67"/>
                  </a:lnTo>
                  <a:lnTo>
                    <a:pt x="244" y="64"/>
                  </a:lnTo>
                  <a:lnTo>
                    <a:pt x="243" y="62"/>
                  </a:lnTo>
                  <a:lnTo>
                    <a:pt x="244" y="61"/>
                  </a:lnTo>
                  <a:lnTo>
                    <a:pt x="245" y="59"/>
                  </a:lnTo>
                  <a:lnTo>
                    <a:pt x="245" y="57"/>
                  </a:lnTo>
                  <a:lnTo>
                    <a:pt x="247" y="56"/>
                  </a:lnTo>
                  <a:lnTo>
                    <a:pt x="247" y="54"/>
                  </a:lnTo>
                  <a:lnTo>
                    <a:pt x="247" y="53"/>
                  </a:lnTo>
                  <a:lnTo>
                    <a:pt x="248" y="49"/>
                  </a:lnTo>
                  <a:lnTo>
                    <a:pt x="249" y="49"/>
                  </a:lnTo>
                  <a:lnTo>
                    <a:pt x="249" y="47"/>
                  </a:lnTo>
                  <a:lnTo>
                    <a:pt x="249" y="45"/>
                  </a:lnTo>
                  <a:lnTo>
                    <a:pt x="252" y="44"/>
                  </a:lnTo>
                  <a:lnTo>
                    <a:pt x="254" y="41"/>
                  </a:lnTo>
                  <a:lnTo>
                    <a:pt x="254" y="40"/>
                  </a:lnTo>
                  <a:lnTo>
                    <a:pt x="255" y="39"/>
                  </a:lnTo>
                  <a:lnTo>
                    <a:pt x="254" y="35"/>
                  </a:lnTo>
                  <a:lnTo>
                    <a:pt x="254" y="32"/>
                  </a:lnTo>
                  <a:lnTo>
                    <a:pt x="256" y="32"/>
                  </a:lnTo>
                  <a:lnTo>
                    <a:pt x="256" y="30"/>
                  </a:lnTo>
                  <a:lnTo>
                    <a:pt x="256" y="31"/>
                  </a:lnTo>
                  <a:lnTo>
                    <a:pt x="257" y="28"/>
                  </a:lnTo>
                  <a:lnTo>
                    <a:pt x="256" y="27"/>
                  </a:lnTo>
                  <a:lnTo>
                    <a:pt x="259" y="27"/>
                  </a:lnTo>
                  <a:lnTo>
                    <a:pt x="259" y="24"/>
                  </a:lnTo>
                  <a:lnTo>
                    <a:pt x="260" y="24"/>
                  </a:lnTo>
                  <a:lnTo>
                    <a:pt x="260" y="23"/>
                  </a:lnTo>
                  <a:lnTo>
                    <a:pt x="262" y="21"/>
                  </a:lnTo>
                  <a:lnTo>
                    <a:pt x="262" y="19"/>
                  </a:lnTo>
                  <a:lnTo>
                    <a:pt x="263" y="19"/>
                  </a:lnTo>
                  <a:lnTo>
                    <a:pt x="263" y="17"/>
                  </a:lnTo>
                  <a:lnTo>
                    <a:pt x="264" y="16"/>
                  </a:lnTo>
                  <a:lnTo>
                    <a:pt x="264" y="14"/>
                  </a:lnTo>
                  <a:lnTo>
                    <a:pt x="266" y="15"/>
                  </a:lnTo>
                  <a:lnTo>
                    <a:pt x="266" y="14"/>
                  </a:lnTo>
                  <a:lnTo>
                    <a:pt x="268" y="13"/>
                  </a:lnTo>
                  <a:lnTo>
                    <a:pt x="268" y="11"/>
                  </a:lnTo>
                  <a:lnTo>
                    <a:pt x="269" y="11"/>
                  </a:lnTo>
                  <a:lnTo>
                    <a:pt x="269" y="9"/>
                  </a:lnTo>
                  <a:lnTo>
                    <a:pt x="271" y="9"/>
                  </a:lnTo>
                  <a:lnTo>
                    <a:pt x="271" y="6"/>
                  </a:lnTo>
                  <a:lnTo>
                    <a:pt x="273" y="6"/>
                  </a:lnTo>
                  <a:lnTo>
                    <a:pt x="274" y="5"/>
                  </a:lnTo>
                  <a:lnTo>
                    <a:pt x="273" y="2"/>
                  </a:lnTo>
                  <a:lnTo>
                    <a:pt x="275" y="2"/>
                  </a:lnTo>
                  <a:lnTo>
                    <a:pt x="275" y="3"/>
                  </a:lnTo>
                  <a:lnTo>
                    <a:pt x="275" y="2"/>
                  </a:lnTo>
                  <a:lnTo>
                    <a:pt x="276" y="2"/>
                  </a:lnTo>
                  <a:lnTo>
                    <a:pt x="280" y="2"/>
                  </a:lnTo>
                  <a:lnTo>
                    <a:pt x="280" y="1"/>
                  </a:lnTo>
                  <a:lnTo>
                    <a:pt x="281" y="1"/>
                  </a:lnTo>
                  <a:lnTo>
                    <a:pt x="282" y="1"/>
                  </a:lnTo>
                  <a:lnTo>
                    <a:pt x="283" y="0"/>
                  </a:lnTo>
                  <a:lnTo>
                    <a:pt x="285" y="0"/>
                  </a:lnTo>
                  <a:lnTo>
                    <a:pt x="288" y="0"/>
                  </a:lnTo>
                  <a:lnTo>
                    <a:pt x="288" y="2"/>
                  </a:lnTo>
                  <a:lnTo>
                    <a:pt x="290" y="2"/>
                  </a:lnTo>
                  <a:lnTo>
                    <a:pt x="291" y="4"/>
                  </a:lnTo>
                  <a:lnTo>
                    <a:pt x="291" y="6"/>
                  </a:lnTo>
                  <a:lnTo>
                    <a:pt x="295" y="6"/>
                  </a:lnTo>
                  <a:lnTo>
                    <a:pt x="297" y="6"/>
                  </a:lnTo>
                  <a:lnTo>
                    <a:pt x="297" y="10"/>
                  </a:lnTo>
                  <a:lnTo>
                    <a:pt x="297" y="11"/>
                  </a:lnTo>
                  <a:lnTo>
                    <a:pt x="298" y="11"/>
                  </a:lnTo>
                  <a:lnTo>
                    <a:pt x="298" y="14"/>
                  </a:lnTo>
                  <a:lnTo>
                    <a:pt x="301" y="14"/>
                  </a:lnTo>
                  <a:lnTo>
                    <a:pt x="301" y="15"/>
                  </a:lnTo>
                  <a:lnTo>
                    <a:pt x="301" y="17"/>
                  </a:lnTo>
                  <a:lnTo>
                    <a:pt x="302" y="17"/>
                  </a:lnTo>
                  <a:lnTo>
                    <a:pt x="302" y="19"/>
                  </a:lnTo>
                  <a:lnTo>
                    <a:pt x="304" y="19"/>
                  </a:lnTo>
                  <a:lnTo>
                    <a:pt x="304" y="23"/>
                  </a:lnTo>
                  <a:lnTo>
                    <a:pt x="305" y="23"/>
                  </a:lnTo>
                  <a:lnTo>
                    <a:pt x="305" y="26"/>
                  </a:lnTo>
                  <a:lnTo>
                    <a:pt x="307" y="26"/>
                  </a:lnTo>
                  <a:lnTo>
                    <a:pt x="308" y="27"/>
                  </a:lnTo>
                  <a:lnTo>
                    <a:pt x="308" y="28"/>
                  </a:lnTo>
                  <a:lnTo>
                    <a:pt x="309" y="28"/>
                  </a:lnTo>
                  <a:lnTo>
                    <a:pt x="309" y="30"/>
                  </a:lnTo>
                  <a:lnTo>
                    <a:pt x="309" y="31"/>
                  </a:lnTo>
                  <a:lnTo>
                    <a:pt x="310" y="31"/>
                  </a:lnTo>
                  <a:lnTo>
                    <a:pt x="309" y="32"/>
                  </a:lnTo>
                  <a:lnTo>
                    <a:pt x="309" y="35"/>
                  </a:lnTo>
                  <a:lnTo>
                    <a:pt x="311" y="36"/>
                  </a:lnTo>
                  <a:lnTo>
                    <a:pt x="312" y="39"/>
                  </a:lnTo>
                  <a:lnTo>
                    <a:pt x="312" y="41"/>
                  </a:lnTo>
                  <a:lnTo>
                    <a:pt x="313" y="40"/>
                  </a:lnTo>
                  <a:lnTo>
                    <a:pt x="313" y="41"/>
                  </a:lnTo>
                  <a:lnTo>
                    <a:pt x="312" y="43"/>
                  </a:lnTo>
                  <a:lnTo>
                    <a:pt x="314" y="44"/>
                  </a:lnTo>
                  <a:lnTo>
                    <a:pt x="314" y="45"/>
                  </a:lnTo>
                  <a:lnTo>
                    <a:pt x="317" y="48"/>
                  </a:lnTo>
                  <a:lnTo>
                    <a:pt x="316" y="49"/>
                  </a:lnTo>
                  <a:lnTo>
                    <a:pt x="317" y="50"/>
                  </a:lnTo>
                  <a:lnTo>
                    <a:pt x="317" y="52"/>
                  </a:lnTo>
                  <a:lnTo>
                    <a:pt x="317" y="54"/>
                  </a:lnTo>
                  <a:lnTo>
                    <a:pt x="317" y="57"/>
                  </a:lnTo>
                  <a:lnTo>
                    <a:pt x="317" y="59"/>
                  </a:lnTo>
                  <a:lnTo>
                    <a:pt x="318" y="59"/>
                  </a:lnTo>
                  <a:lnTo>
                    <a:pt x="318" y="61"/>
                  </a:lnTo>
                  <a:lnTo>
                    <a:pt x="319" y="62"/>
                  </a:lnTo>
                  <a:lnTo>
                    <a:pt x="321" y="62"/>
                  </a:lnTo>
                  <a:lnTo>
                    <a:pt x="321" y="64"/>
                  </a:lnTo>
                  <a:lnTo>
                    <a:pt x="320" y="67"/>
                  </a:lnTo>
                  <a:lnTo>
                    <a:pt x="323" y="67"/>
                  </a:lnTo>
                  <a:lnTo>
                    <a:pt x="323" y="69"/>
                  </a:lnTo>
                  <a:lnTo>
                    <a:pt x="323" y="71"/>
                  </a:lnTo>
                  <a:lnTo>
                    <a:pt x="324" y="75"/>
                  </a:lnTo>
                  <a:lnTo>
                    <a:pt x="325" y="75"/>
                  </a:lnTo>
                  <a:lnTo>
                    <a:pt x="325" y="78"/>
                  </a:lnTo>
                  <a:lnTo>
                    <a:pt x="325" y="79"/>
                  </a:lnTo>
                  <a:lnTo>
                    <a:pt x="324" y="82"/>
                  </a:lnTo>
                  <a:lnTo>
                    <a:pt x="326" y="83"/>
                  </a:lnTo>
                  <a:lnTo>
                    <a:pt x="326" y="85"/>
                  </a:lnTo>
                  <a:lnTo>
                    <a:pt x="326" y="86"/>
                  </a:lnTo>
                  <a:lnTo>
                    <a:pt x="329" y="86"/>
                  </a:lnTo>
                  <a:lnTo>
                    <a:pt x="329" y="88"/>
                  </a:lnTo>
                  <a:lnTo>
                    <a:pt x="328" y="89"/>
                  </a:lnTo>
                  <a:lnTo>
                    <a:pt x="328" y="92"/>
                  </a:lnTo>
                  <a:lnTo>
                    <a:pt x="328" y="93"/>
                  </a:lnTo>
                  <a:lnTo>
                    <a:pt x="331" y="96"/>
                  </a:lnTo>
                  <a:lnTo>
                    <a:pt x="330" y="97"/>
                  </a:lnTo>
                  <a:lnTo>
                    <a:pt x="330" y="100"/>
                  </a:lnTo>
                  <a:lnTo>
                    <a:pt x="332" y="101"/>
                  </a:lnTo>
                  <a:lnTo>
                    <a:pt x="332" y="105"/>
                  </a:lnTo>
                  <a:lnTo>
                    <a:pt x="333" y="105"/>
                  </a:lnTo>
                  <a:lnTo>
                    <a:pt x="334" y="109"/>
                  </a:lnTo>
                  <a:lnTo>
                    <a:pt x="334" y="110"/>
                  </a:lnTo>
                  <a:lnTo>
                    <a:pt x="335" y="113"/>
                  </a:lnTo>
                  <a:lnTo>
                    <a:pt x="335" y="114"/>
                  </a:lnTo>
                  <a:lnTo>
                    <a:pt x="335" y="115"/>
                  </a:lnTo>
                  <a:lnTo>
                    <a:pt x="336" y="116"/>
                  </a:lnTo>
                  <a:lnTo>
                    <a:pt x="336" y="119"/>
                  </a:lnTo>
                  <a:lnTo>
                    <a:pt x="336" y="122"/>
                  </a:lnTo>
                  <a:lnTo>
                    <a:pt x="336" y="123"/>
                  </a:lnTo>
                  <a:lnTo>
                    <a:pt x="337" y="123"/>
                  </a:lnTo>
                  <a:lnTo>
                    <a:pt x="337" y="124"/>
                  </a:lnTo>
                  <a:lnTo>
                    <a:pt x="337" y="126"/>
                  </a:lnTo>
                  <a:lnTo>
                    <a:pt x="336" y="128"/>
                  </a:lnTo>
                  <a:lnTo>
                    <a:pt x="339" y="128"/>
                  </a:lnTo>
                  <a:lnTo>
                    <a:pt x="339" y="129"/>
                  </a:lnTo>
                  <a:lnTo>
                    <a:pt x="339" y="130"/>
                  </a:lnTo>
                  <a:lnTo>
                    <a:pt x="339" y="132"/>
                  </a:lnTo>
                  <a:lnTo>
                    <a:pt x="340" y="132"/>
                  </a:lnTo>
                  <a:lnTo>
                    <a:pt x="339" y="136"/>
                  </a:lnTo>
                  <a:lnTo>
                    <a:pt x="339" y="140"/>
                  </a:lnTo>
                  <a:lnTo>
                    <a:pt x="341" y="142"/>
                  </a:lnTo>
                  <a:lnTo>
                    <a:pt x="340" y="144"/>
                  </a:lnTo>
                  <a:lnTo>
                    <a:pt x="343" y="145"/>
                  </a:lnTo>
                  <a:lnTo>
                    <a:pt x="343" y="147"/>
                  </a:lnTo>
                  <a:lnTo>
                    <a:pt x="343" y="148"/>
                  </a:lnTo>
                  <a:lnTo>
                    <a:pt x="343" y="151"/>
                  </a:lnTo>
                  <a:lnTo>
                    <a:pt x="344" y="151"/>
                  </a:lnTo>
                  <a:lnTo>
                    <a:pt x="344" y="152"/>
                  </a:lnTo>
                  <a:lnTo>
                    <a:pt x="344" y="155"/>
                  </a:lnTo>
                  <a:lnTo>
                    <a:pt x="346" y="157"/>
                  </a:lnTo>
                  <a:lnTo>
                    <a:pt x="346" y="158"/>
                  </a:lnTo>
                  <a:lnTo>
                    <a:pt x="347" y="162"/>
                  </a:lnTo>
                  <a:lnTo>
                    <a:pt x="347" y="163"/>
                  </a:lnTo>
                  <a:lnTo>
                    <a:pt x="346" y="165"/>
                  </a:lnTo>
                  <a:lnTo>
                    <a:pt x="346" y="168"/>
                  </a:lnTo>
                  <a:lnTo>
                    <a:pt x="348" y="169"/>
                  </a:lnTo>
                  <a:lnTo>
                    <a:pt x="348" y="173"/>
                  </a:lnTo>
                  <a:lnTo>
                    <a:pt x="348" y="174"/>
                  </a:lnTo>
                  <a:lnTo>
                    <a:pt x="349" y="177"/>
                  </a:lnTo>
                  <a:lnTo>
                    <a:pt x="349" y="178"/>
                  </a:lnTo>
                  <a:lnTo>
                    <a:pt x="349" y="180"/>
                  </a:lnTo>
                  <a:lnTo>
                    <a:pt x="352" y="180"/>
                  </a:lnTo>
                  <a:lnTo>
                    <a:pt x="351" y="182"/>
                  </a:lnTo>
                  <a:lnTo>
                    <a:pt x="351" y="184"/>
                  </a:lnTo>
                  <a:lnTo>
                    <a:pt x="351" y="186"/>
                  </a:lnTo>
                  <a:lnTo>
                    <a:pt x="352" y="185"/>
                  </a:lnTo>
                  <a:lnTo>
                    <a:pt x="353" y="188"/>
                  </a:lnTo>
                  <a:lnTo>
                    <a:pt x="352" y="191"/>
                  </a:lnTo>
                  <a:lnTo>
                    <a:pt x="353" y="191"/>
                  </a:lnTo>
                  <a:lnTo>
                    <a:pt x="353" y="193"/>
                  </a:lnTo>
                  <a:lnTo>
                    <a:pt x="353" y="195"/>
                  </a:lnTo>
                  <a:lnTo>
                    <a:pt x="353" y="196"/>
                  </a:lnTo>
                  <a:lnTo>
                    <a:pt x="353" y="198"/>
                  </a:lnTo>
                  <a:lnTo>
                    <a:pt x="353" y="199"/>
                  </a:lnTo>
                  <a:lnTo>
                    <a:pt x="354" y="200"/>
                  </a:lnTo>
                  <a:lnTo>
                    <a:pt x="354" y="205"/>
                  </a:lnTo>
                  <a:lnTo>
                    <a:pt x="356" y="205"/>
                  </a:lnTo>
                  <a:lnTo>
                    <a:pt x="356" y="206"/>
                  </a:lnTo>
                  <a:lnTo>
                    <a:pt x="355" y="208"/>
                  </a:lnTo>
                  <a:lnTo>
                    <a:pt x="356" y="208"/>
                  </a:lnTo>
                  <a:lnTo>
                    <a:pt x="356" y="210"/>
                  </a:lnTo>
                  <a:lnTo>
                    <a:pt x="357" y="212"/>
                  </a:lnTo>
                  <a:lnTo>
                    <a:pt x="357" y="215"/>
                  </a:lnTo>
                  <a:lnTo>
                    <a:pt x="359" y="216"/>
                  </a:lnTo>
                  <a:lnTo>
                    <a:pt x="359" y="217"/>
                  </a:lnTo>
                  <a:lnTo>
                    <a:pt x="359" y="220"/>
                  </a:lnTo>
                  <a:lnTo>
                    <a:pt x="361" y="221"/>
                  </a:lnTo>
                  <a:lnTo>
                    <a:pt x="361" y="224"/>
                  </a:lnTo>
                  <a:lnTo>
                    <a:pt x="361" y="225"/>
                  </a:lnTo>
                  <a:lnTo>
                    <a:pt x="361" y="226"/>
                  </a:lnTo>
                  <a:lnTo>
                    <a:pt x="363" y="225"/>
                  </a:lnTo>
                  <a:lnTo>
                    <a:pt x="362" y="230"/>
                  </a:lnTo>
                  <a:lnTo>
                    <a:pt x="362" y="231"/>
                  </a:lnTo>
                  <a:lnTo>
                    <a:pt x="364" y="233"/>
                  </a:lnTo>
                  <a:lnTo>
                    <a:pt x="365" y="234"/>
                  </a:lnTo>
                  <a:lnTo>
                    <a:pt x="365" y="236"/>
                  </a:lnTo>
                  <a:lnTo>
                    <a:pt x="364" y="238"/>
                  </a:lnTo>
                  <a:lnTo>
                    <a:pt x="364" y="241"/>
                  </a:lnTo>
                  <a:lnTo>
                    <a:pt x="364" y="242"/>
                  </a:lnTo>
                  <a:lnTo>
                    <a:pt x="364" y="245"/>
                  </a:lnTo>
                  <a:lnTo>
                    <a:pt x="365" y="245"/>
                  </a:lnTo>
                  <a:lnTo>
                    <a:pt x="365" y="246"/>
                  </a:lnTo>
                  <a:lnTo>
                    <a:pt x="365" y="247"/>
                  </a:lnTo>
                  <a:lnTo>
                    <a:pt x="365" y="249"/>
                  </a:lnTo>
                  <a:lnTo>
                    <a:pt x="368" y="251"/>
                  </a:lnTo>
                  <a:lnTo>
                    <a:pt x="367" y="254"/>
                  </a:lnTo>
                  <a:lnTo>
                    <a:pt x="368" y="255"/>
                  </a:lnTo>
                  <a:lnTo>
                    <a:pt x="368" y="259"/>
                  </a:lnTo>
                  <a:lnTo>
                    <a:pt x="368" y="260"/>
                  </a:lnTo>
                  <a:lnTo>
                    <a:pt x="370" y="260"/>
                  </a:lnTo>
                  <a:lnTo>
                    <a:pt x="370" y="264"/>
                  </a:lnTo>
                  <a:lnTo>
                    <a:pt x="370" y="265"/>
                  </a:lnTo>
                  <a:lnTo>
                    <a:pt x="370" y="266"/>
                  </a:lnTo>
                  <a:lnTo>
                    <a:pt x="372" y="267"/>
                  </a:lnTo>
                  <a:lnTo>
                    <a:pt x="372" y="269"/>
                  </a:lnTo>
                  <a:lnTo>
                    <a:pt x="372" y="270"/>
                  </a:lnTo>
                  <a:lnTo>
                    <a:pt x="372" y="274"/>
                  </a:lnTo>
                  <a:lnTo>
                    <a:pt x="371" y="277"/>
                  </a:lnTo>
                  <a:lnTo>
                    <a:pt x="371" y="278"/>
                  </a:lnTo>
                  <a:lnTo>
                    <a:pt x="373" y="278"/>
                  </a:lnTo>
                  <a:lnTo>
                    <a:pt x="374" y="281"/>
                  </a:lnTo>
                  <a:lnTo>
                    <a:pt x="374" y="282"/>
                  </a:lnTo>
                  <a:lnTo>
                    <a:pt x="375" y="282"/>
                  </a:lnTo>
                  <a:lnTo>
                    <a:pt x="375" y="284"/>
                  </a:lnTo>
                  <a:lnTo>
                    <a:pt x="374" y="287"/>
                  </a:lnTo>
                  <a:lnTo>
                    <a:pt x="376" y="288"/>
                  </a:lnTo>
                  <a:lnTo>
                    <a:pt x="376" y="290"/>
                  </a:lnTo>
                  <a:lnTo>
                    <a:pt x="376" y="291"/>
                  </a:lnTo>
                  <a:lnTo>
                    <a:pt x="377" y="293"/>
                  </a:lnTo>
                  <a:lnTo>
                    <a:pt x="377" y="294"/>
                  </a:lnTo>
                  <a:lnTo>
                    <a:pt x="377" y="295"/>
                  </a:lnTo>
                  <a:lnTo>
                    <a:pt x="377" y="297"/>
                  </a:lnTo>
                  <a:lnTo>
                    <a:pt x="380" y="300"/>
                  </a:lnTo>
                  <a:lnTo>
                    <a:pt x="379" y="301"/>
                  </a:lnTo>
                  <a:lnTo>
                    <a:pt x="379" y="303"/>
                  </a:lnTo>
                  <a:lnTo>
                    <a:pt x="381" y="305"/>
                  </a:lnTo>
                  <a:lnTo>
                    <a:pt x="381" y="308"/>
                  </a:lnTo>
                  <a:lnTo>
                    <a:pt x="381" y="309"/>
                  </a:lnTo>
                  <a:lnTo>
                    <a:pt x="381" y="311"/>
                  </a:lnTo>
                  <a:lnTo>
                    <a:pt x="381" y="313"/>
                  </a:lnTo>
                  <a:lnTo>
                    <a:pt x="381" y="315"/>
                  </a:lnTo>
                  <a:lnTo>
                    <a:pt x="384" y="315"/>
                  </a:lnTo>
                  <a:lnTo>
                    <a:pt x="384" y="316"/>
                  </a:lnTo>
                  <a:lnTo>
                    <a:pt x="384" y="319"/>
                  </a:lnTo>
                  <a:lnTo>
                    <a:pt x="384" y="320"/>
                  </a:lnTo>
                  <a:lnTo>
                    <a:pt x="384" y="322"/>
                  </a:lnTo>
                  <a:lnTo>
                    <a:pt x="384" y="323"/>
                  </a:lnTo>
                  <a:lnTo>
                    <a:pt x="384" y="324"/>
                  </a:lnTo>
                  <a:lnTo>
                    <a:pt x="386" y="324"/>
                  </a:lnTo>
                  <a:lnTo>
                    <a:pt x="386" y="327"/>
                  </a:lnTo>
                  <a:lnTo>
                    <a:pt x="386" y="329"/>
                  </a:lnTo>
                  <a:lnTo>
                    <a:pt x="388" y="329"/>
                  </a:lnTo>
                  <a:lnTo>
                    <a:pt x="388" y="332"/>
                  </a:lnTo>
                  <a:lnTo>
                    <a:pt x="387" y="333"/>
                  </a:lnTo>
                  <a:lnTo>
                    <a:pt x="387" y="334"/>
                  </a:lnTo>
                  <a:lnTo>
                    <a:pt x="387" y="335"/>
                  </a:lnTo>
                  <a:lnTo>
                    <a:pt x="387" y="337"/>
                  </a:lnTo>
                  <a:lnTo>
                    <a:pt x="390" y="340"/>
                  </a:lnTo>
                  <a:lnTo>
                    <a:pt x="390" y="342"/>
                  </a:lnTo>
                  <a:lnTo>
                    <a:pt x="390" y="344"/>
                  </a:lnTo>
                  <a:lnTo>
                    <a:pt x="392" y="345"/>
                  </a:lnTo>
                  <a:lnTo>
                    <a:pt x="392" y="348"/>
                  </a:lnTo>
                  <a:lnTo>
                    <a:pt x="391" y="350"/>
                  </a:lnTo>
                  <a:lnTo>
                    <a:pt x="392" y="352"/>
                  </a:lnTo>
                  <a:lnTo>
                    <a:pt x="392" y="354"/>
                  </a:lnTo>
                  <a:lnTo>
                    <a:pt x="393" y="354"/>
                  </a:lnTo>
                  <a:lnTo>
                    <a:pt x="393" y="357"/>
                  </a:lnTo>
                  <a:lnTo>
                    <a:pt x="397" y="357"/>
                  </a:lnTo>
                  <a:lnTo>
                    <a:pt x="397" y="360"/>
                  </a:lnTo>
                  <a:lnTo>
                    <a:pt x="397" y="361"/>
                  </a:lnTo>
                  <a:lnTo>
                    <a:pt x="397" y="362"/>
                  </a:lnTo>
                  <a:lnTo>
                    <a:pt x="397" y="364"/>
                  </a:lnTo>
                  <a:lnTo>
                    <a:pt x="397" y="365"/>
                  </a:lnTo>
                  <a:lnTo>
                    <a:pt x="398" y="365"/>
                  </a:lnTo>
                  <a:lnTo>
                    <a:pt x="398" y="366"/>
                  </a:lnTo>
                  <a:lnTo>
                    <a:pt x="397" y="370"/>
                  </a:lnTo>
                  <a:lnTo>
                    <a:pt x="399" y="371"/>
                  </a:lnTo>
                  <a:lnTo>
                    <a:pt x="399" y="373"/>
                  </a:lnTo>
                  <a:lnTo>
                    <a:pt x="401" y="375"/>
                  </a:lnTo>
                  <a:lnTo>
                    <a:pt x="401" y="379"/>
                  </a:lnTo>
                  <a:lnTo>
                    <a:pt x="401" y="380"/>
                  </a:lnTo>
                  <a:lnTo>
                    <a:pt x="401" y="383"/>
                  </a:lnTo>
                  <a:lnTo>
                    <a:pt x="403" y="383"/>
                  </a:lnTo>
                  <a:lnTo>
                    <a:pt x="403" y="384"/>
                  </a:lnTo>
                  <a:lnTo>
                    <a:pt x="404" y="386"/>
                  </a:lnTo>
                  <a:lnTo>
                    <a:pt x="406" y="386"/>
                  </a:lnTo>
                  <a:lnTo>
                    <a:pt x="405" y="387"/>
                  </a:lnTo>
                  <a:lnTo>
                    <a:pt x="405" y="388"/>
                  </a:lnTo>
                  <a:lnTo>
                    <a:pt x="406" y="389"/>
                  </a:lnTo>
                  <a:lnTo>
                    <a:pt x="406" y="391"/>
                  </a:lnTo>
                  <a:lnTo>
                    <a:pt x="408" y="393"/>
                  </a:lnTo>
                  <a:lnTo>
                    <a:pt x="408" y="395"/>
                  </a:lnTo>
                  <a:lnTo>
                    <a:pt x="407" y="397"/>
                  </a:lnTo>
                  <a:lnTo>
                    <a:pt x="408" y="397"/>
                  </a:lnTo>
                  <a:lnTo>
                    <a:pt x="409" y="398"/>
                  </a:lnTo>
                  <a:lnTo>
                    <a:pt x="409" y="401"/>
                  </a:lnTo>
                  <a:lnTo>
                    <a:pt x="410" y="401"/>
                  </a:lnTo>
                  <a:lnTo>
                    <a:pt x="410" y="403"/>
                  </a:lnTo>
                  <a:lnTo>
                    <a:pt x="412" y="402"/>
                  </a:lnTo>
                  <a:lnTo>
                    <a:pt x="412" y="406"/>
                  </a:lnTo>
                  <a:lnTo>
                    <a:pt x="413" y="407"/>
                  </a:lnTo>
                  <a:lnTo>
                    <a:pt x="414" y="409"/>
                  </a:lnTo>
                  <a:lnTo>
                    <a:pt x="414" y="411"/>
                  </a:lnTo>
                  <a:lnTo>
                    <a:pt x="416" y="411"/>
                  </a:lnTo>
                  <a:lnTo>
                    <a:pt x="415" y="414"/>
                  </a:lnTo>
                  <a:lnTo>
                    <a:pt x="416" y="414"/>
                  </a:lnTo>
                  <a:lnTo>
                    <a:pt x="416" y="415"/>
                  </a:lnTo>
                  <a:lnTo>
                    <a:pt x="416" y="417"/>
                  </a:lnTo>
                  <a:lnTo>
                    <a:pt x="416" y="418"/>
                  </a:lnTo>
                  <a:lnTo>
                    <a:pt x="417" y="419"/>
                  </a:lnTo>
                  <a:lnTo>
                    <a:pt x="419" y="419"/>
                  </a:lnTo>
                  <a:lnTo>
                    <a:pt x="419" y="422"/>
                  </a:lnTo>
                  <a:lnTo>
                    <a:pt x="418" y="424"/>
                  </a:lnTo>
                  <a:lnTo>
                    <a:pt x="419" y="424"/>
                  </a:lnTo>
                  <a:lnTo>
                    <a:pt x="419" y="426"/>
                  </a:lnTo>
                  <a:lnTo>
                    <a:pt x="422" y="427"/>
                  </a:lnTo>
                  <a:lnTo>
                    <a:pt x="422" y="428"/>
                  </a:lnTo>
                  <a:lnTo>
                    <a:pt x="422" y="431"/>
                  </a:lnTo>
                  <a:lnTo>
                    <a:pt x="424" y="431"/>
                  </a:lnTo>
                  <a:lnTo>
                    <a:pt x="425" y="435"/>
                  </a:lnTo>
                  <a:lnTo>
                    <a:pt x="425" y="436"/>
                  </a:lnTo>
                  <a:lnTo>
                    <a:pt x="427" y="436"/>
                  </a:lnTo>
                  <a:lnTo>
                    <a:pt x="427" y="440"/>
                  </a:lnTo>
                  <a:lnTo>
                    <a:pt x="428" y="440"/>
                  </a:lnTo>
                  <a:lnTo>
                    <a:pt x="428" y="442"/>
                  </a:lnTo>
                  <a:lnTo>
                    <a:pt x="431" y="442"/>
                  </a:lnTo>
                  <a:lnTo>
                    <a:pt x="432" y="442"/>
                  </a:lnTo>
                  <a:lnTo>
                    <a:pt x="432" y="444"/>
                  </a:lnTo>
                  <a:lnTo>
                    <a:pt x="432" y="446"/>
                  </a:lnTo>
                  <a:lnTo>
                    <a:pt x="433" y="445"/>
                  </a:lnTo>
                  <a:lnTo>
                    <a:pt x="433" y="448"/>
                  </a:lnTo>
                  <a:lnTo>
                    <a:pt x="433" y="449"/>
                  </a:lnTo>
                  <a:lnTo>
                    <a:pt x="435" y="449"/>
                  </a:lnTo>
                  <a:lnTo>
                    <a:pt x="435" y="452"/>
                  </a:lnTo>
                  <a:lnTo>
                    <a:pt x="435" y="453"/>
                  </a:lnTo>
                  <a:lnTo>
                    <a:pt x="436" y="453"/>
                  </a:lnTo>
                  <a:lnTo>
                    <a:pt x="438" y="454"/>
                  </a:lnTo>
                  <a:lnTo>
                    <a:pt x="438" y="457"/>
                  </a:lnTo>
                  <a:lnTo>
                    <a:pt x="441" y="457"/>
                  </a:lnTo>
                  <a:lnTo>
                    <a:pt x="441" y="458"/>
                  </a:lnTo>
                  <a:lnTo>
                    <a:pt x="441" y="459"/>
                  </a:lnTo>
                  <a:lnTo>
                    <a:pt x="442" y="458"/>
                  </a:lnTo>
                  <a:lnTo>
                    <a:pt x="441" y="461"/>
                  </a:lnTo>
                  <a:lnTo>
                    <a:pt x="442" y="461"/>
                  </a:lnTo>
                  <a:lnTo>
                    <a:pt x="444" y="461"/>
                  </a:lnTo>
                  <a:lnTo>
                    <a:pt x="444" y="463"/>
                  </a:lnTo>
                  <a:lnTo>
                    <a:pt x="445" y="463"/>
                  </a:lnTo>
                  <a:lnTo>
                    <a:pt x="446" y="466"/>
                  </a:lnTo>
                  <a:lnTo>
                    <a:pt x="447" y="466"/>
                  </a:lnTo>
                  <a:lnTo>
                    <a:pt x="447" y="468"/>
                  </a:lnTo>
                  <a:lnTo>
                    <a:pt x="449" y="468"/>
                  </a:lnTo>
                  <a:lnTo>
                    <a:pt x="449" y="470"/>
                  </a:lnTo>
                  <a:lnTo>
                    <a:pt x="451" y="470"/>
                  </a:lnTo>
                  <a:lnTo>
                    <a:pt x="451" y="474"/>
                  </a:lnTo>
                  <a:lnTo>
                    <a:pt x="453" y="474"/>
                  </a:lnTo>
                  <a:lnTo>
                    <a:pt x="454" y="475"/>
                  </a:lnTo>
                  <a:lnTo>
                    <a:pt x="454" y="476"/>
                  </a:lnTo>
                  <a:lnTo>
                    <a:pt x="458" y="476"/>
                  </a:lnTo>
                  <a:lnTo>
                    <a:pt x="458" y="479"/>
                  </a:lnTo>
                  <a:lnTo>
                    <a:pt x="459" y="479"/>
                  </a:lnTo>
                  <a:lnTo>
                    <a:pt x="460" y="479"/>
                  </a:lnTo>
                  <a:lnTo>
                    <a:pt x="460" y="480"/>
                  </a:lnTo>
                  <a:lnTo>
                    <a:pt x="463" y="480"/>
                  </a:lnTo>
                  <a:lnTo>
                    <a:pt x="463" y="482"/>
                  </a:lnTo>
                  <a:lnTo>
                    <a:pt x="466" y="482"/>
                  </a:lnTo>
                  <a:lnTo>
                    <a:pt x="466" y="483"/>
                  </a:lnTo>
                  <a:lnTo>
                    <a:pt x="467" y="483"/>
                  </a:lnTo>
                  <a:lnTo>
                    <a:pt x="467" y="486"/>
                  </a:lnTo>
                  <a:lnTo>
                    <a:pt x="469" y="486"/>
                  </a:lnTo>
                  <a:lnTo>
                    <a:pt x="470" y="486"/>
                  </a:lnTo>
                  <a:lnTo>
                    <a:pt x="473" y="485"/>
                  </a:lnTo>
                  <a:lnTo>
                    <a:pt x="474" y="488"/>
                  </a:lnTo>
                  <a:lnTo>
                    <a:pt x="476" y="488"/>
                  </a:lnTo>
                  <a:lnTo>
                    <a:pt x="479" y="490"/>
                  </a:lnTo>
                  <a:lnTo>
                    <a:pt x="481" y="489"/>
                  </a:lnTo>
                  <a:lnTo>
                    <a:pt x="481" y="491"/>
                  </a:lnTo>
                  <a:lnTo>
                    <a:pt x="483" y="491"/>
                  </a:lnTo>
                  <a:lnTo>
                    <a:pt x="485" y="491"/>
                  </a:lnTo>
                  <a:lnTo>
                    <a:pt x="486" y="491"/>
                  </a:lnTo>
                  <a:lnTo>
                    <a:pt x="486" y="493"/>
                  </a:lnTo>
                  <a:lnTo>
                    <a:pt x="486" y="495"/>
                  </a:lnTo>
                  <a:lnTo>
                    <a:pt x="487" y="495"/>
                  </a:lnTo>
                  <a:lnTo>
                    <a:pt x="489" y="495"/>
                  </a:lnTo>
                  <a:lnTo>
                    <a:pt x="491" y="494"/>
                  </a:lnTo>
                  <a:lnTo>
                    <a:pt x="490" y="496"/>
                  </a:lnTo>
                  <a:lnTo>
                    <a:pt x="493" y="496"/>
                  </a:lnTo>
                  <a:lnTo>
                    <a:pt x="494" y="496"/>
                  </a:lnTo>
                  <a:lnTo>
                    <a:pt x="495" y="496"/>
                  </a:lnTo>
                  <a:lnTo>
                    <a:pt x="495" y="498"/>
                  </a:lnTo>
                  <a:lnTo>
                    <a:pt x="497" y="498"/>
                  </a:lnTo>
                  <a:lnTo>
                    <a:pt x="498" y="499"/>
                  </a:lnTo>
                  <a:lnTo>
                    <a:pt x="501" y="498"/>
                  </a:lnTo>
                  <a:lnTo>
                    <a:pt x="502" y="498"/>
                  </a:lnTo>
                  <a:lnTo>
                    <a:pt x="506" y="498"/>
                  </a:lnTo>
                  <a:lnTo>
                    <a:pt x="505" y="499"/>
                  </a:lnTo>
                  <a:lnTo>
                    <a:pt x="506" y="499"/>
                  </a:lnTo>
                  <a:lnTo>
                    <a:pt x="507" y="499"/>
                  </a:lnTo>
                  <a:lnTo>
                    <a:pt x="508" y="499"/>
                  </a:lnTo>
                  <a:lnTo>
                    <a:pt x="510" y="498"/>
                  </a:lnTo>
                  <a:lnTo>
                    <a:pt x="511" y="499"/>
                  </a:lnTo>
                  <a:lnTo>
                    <a:pt x="514" y="499"/>
                  </a:lnTo>
                  <a:lnTo>
                    <a:pt x="516" y="499"/>
                  </a:lnTo>
                  <a:lnTo>
                    <a:pt x="517" y="499"/>
                  </a:lnTo>
                  <a:lnTo>
                    <a:pt x="518" y="498"/>
                  </a:lnTo>
                  <a:lnTo>
                    <a:pt x="520" y="498"/>
                  </a:lnTo>
                  <a:lnTo>
                    <a:pt x="521" y="498"/>
                  </a:lnTo>
                  <a:lnTo>
                    <a:pt x="522" y="498"/>
                  </a:lnTo>
                  <a:lnTo>
                    <a:pt x="524" y="500"/>
                  </a:lnTo>
                  <a:lnTo>
                    <a:pt x="526" y="501"/>
                  </a:lnTo>
                  <a:lnTo>
                    <a:pt x="527" y="501"/>
                  </a:lnTo>
                  <a:lnTo>
                    <a:pt x="529" y="500"/>
                  </a:lnTo>
                  <a:lnTo>
                    <a:pt x="530" y="500"/>
                  </a:lnTo>
                  <a:lnTo>
                    <a:pt x="532" y="500"/>
                  </a:lnTo>
                  <a:lnTo>
                    <a:pt x="533" y="500"/>
                  </a:lnTo>
                  <a:lnTo>
                    <a:pt x="536" y="501"/>
                  </a:lnTo>
                  <a:lnTo>
                    <a:pt x="537" y="501"/>
                  </a:lnTo>
                  <a:lnTo>
                    <a:pt x="540" y="500"/>
                  </a:lnTo>
                  <a:lnTo>
                    <a:pt x="540" y="502"/>
                  </a:lnTo>
                  <a:lnTo>
                    <a:pt x="541" y="502"/>
                  </a:lnTo>
                  <a:lnTo>
                    <a:pt x="543" y="502"/>
                  </a:lnTo>
                  <a:lnTo>
                    <a:pt x="546" y="502"/>
                  </a:lnTo>
                  <a:lnTo>
                    <a:pt x="548" y="501"/>
                  </a:lnTo>
                  <a:lnTo>
                    <a:pt x="549" y="502"/>
                  </a:lnTo>
                  <a:lnTo>
                    <a:pt x="551" y="502"/>
                  </a:lnTo>
                  <a:lnTo>
                    <a:pt x="0" y="494"/>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4596" name="Freeform 27"/>
            <p:cNvSpPr>
              <a:spLocks/>
            </p:cNvSpPr>
            <p:nvPr/>
          </p:nvSpPr>
          <p:spPr bwMode="auto">
            <a:xfrm>
              <a:off x="1632" y="3504"/>
              <a:ext cx="144" cy="192"/>
            </a:xfrm>
            <a:custGeom>
              <a:avLst/>
              <a:gdLst>
                <a:gd name="T0" fmla="*/ 0 w 552"/>
                <a:gd name="T1" fmla="*/ 10 h 503"/>
                <a:gd name="T2" fmla="*/ 0 w 552"/>
                <a:gd name="T3" fmla="*/ 10 h 503"/>
                <a:gd name="T4" fmla="*/ 0 w 552"/>
                <a:gd name="T5" fmla="*/ 10 h 503"/>
                <a:gd name="T6" fmla="*/ 0 w 552"/>
                <a:gd name="T7" fmla="*/ 10 h 503"/>
                <a:gd name="T8" fmla="*/ 1 w 552"/>
                <a:gd name="T9" fmla="*/ 10 h 503"/>
                <a:gd name="T10" fmla="*/ 1 w 552"/>
                <a:gd name="T11" fmla="*/ 10 h 503"/>
                <a:gd name="T12" fmla="*/ 1 w 552"/>
                <a:gd name="T13" fmla="*/ 10 h 503"/>
                <a:gd name="T14" fmla="*/ 1 w 552"/>
                <a:gd name="T15" fmla="*/ 9 h 503"/>
                <a:gd name="T16" fmla="*/ 1 w 552"/>
                <a:gd name="T17" fmla="*/ 9 h 503"/>
                <a:gd name="T18" fmla="*/ 1 w 552"/>
                <a:gd name="T19" fmla="*/ 9 h 503"/>
                <a:gd name="T20" fmla="*/ 1 w 552"/>
                <a:gd name="T21" fmla="*/ 8 h 503"/>
                <a:gd name="T22" fmla="*/ 1 w 552"/>
                <a:gd name="T23" fmla="*/ 8 h 503"/>
                <a:gd name="T24" fmla="*/ 1 w 552"/>
                <a:gd name="T25" fmla="*/ 8 h 503"/>
                <a:gd name="T26" fmla="*/ 1 w 552"/>
                <a:gd name="T27" fmla="*/ 7 h 503"/>
                <a:gd name="T28" fmla="*/ 1 w 552"/>
                <a:gd name="T29" fmla="*/ 7 h 503"/>
                <a:gd name="T30" fmla="*/ 1 w 552"/>
                <a:gd name="T31" fmla="*/ 6 h 503"/>
                <a:gd name="T32" fmla="*/ 1 w 552"/>
                <a:gd name="T33" fmla="*/ 6 h 503"/>
                <a:gd name="T34" fmla="*/ 1 w 552"/>
                <a:gd name="T35" fmla="*/ 5 h 503"/>
                <a:gd name="T36" fmla="*/ 1 w 552"/>
                <a:gd name="T37" fmla="*/ 5 h 503"/>
                <a:gd name="T38" fmla="*/ 1 w 552"/>
                <a:gd name="T39" fmla="*/ 5 h 503"/>
                <a:gd name="T40" fmla="*/ 1 w 552"/>
                <a:gd name="T41" fmla="*/ 4 h 503"/>
                <a:gd name="T42" fmla="*/ 1 w 552"/>
                <a:gd name="T43" fmla="*/ 4 h 503"/>
                <a:gd name="T44" fmla="*/ 1 w 552"/>
                <a:gd name="T45" fmla="*/ 3 h 503"/>
                <a:gd name="T46" fmla="*/ 1 w 552"/>
                <a:gd name="T47" fmla="*/ 3 h 503"/>
                <a:gd name="T48" fmla="*/ 1 w 552"/>
                <a:gd name="T49" fmla="*/ 2 h 503"/>
                <a:gd name="T50" fmla="*/ 1 w 552"/>
                <a:gd name="T51" fmla="*/ 2 h 503"/>
                <a:gd name="T52" fmla="*/ 1 w 552"/>
                <a:gd name="T53" fmla="*/ 2 h 503"/>
                <a:gd name="T54" fmla="*/ 1 w 552"/>
                <a:gd name="T55" fmla="*/ 1 h 503"/>
                <a:gd name="T56" fmla="*/ 1 w 552"/>
                <a:gd name="T57" fmla="*/ 1 h 503"/>
                <a:gd name="T58" fmla="*/ 1 w 552"/>
                <a:gd name="T59" fmla="*/ 0 h 503"/>
                <a:gd name="T60" fmla="*/ 1 w 552"/>
                <a:gd name="T61" fmla="*/ 0 h 503"/>
                <a:gd name="T62" fmla="*/ 1 w 552"/>
                <a:gd name="T63" fmla="*/ 0 h 503"/>
                <a:gd name="T64" fmla="*/ 1 w 552"/>
                <a:gd name="T65" fmla="*/ 0 h 503"/>
                <a:gd name="T66" fmla="*/ 1 w 552"/>
                <a:gd name="T67" fmla="*/ 1 h 503"/>
                <a:gd name="T68" fmla="*/ 2 w 552"/>
                <a:gd name="T69" fmla="*/ 1 h 503"/>
                <a:gd name="T70" fmla="*/ 2 w 552"/>
                <a:gd name="T71" fmla="*/ 2 h 503"/>
                <a:gd name="T72" fmla="*/ 2 w 552"/>
                <a:gd name="T73" fmla="*/ 2 h 503"/>
                <a:gd name="T74" fmla="*/ 2 w 552"/>
                <a:gd name="T75" fmla="*/ 2 h 503"/>
                <a:gd name="T76" fmla="*/ 2 w 552"/>
                <a:gd name="T77" fmla="*/ 3 h 503"/>
                <a:gd name="T78" fmla="*/ 2 w 552"/>
                <a:gd name="T79" fmla="*/ 3 h 503"/>
                <a:gd name="T80" fmla="*/ 2 w 552"/>
                <a:gd name="T81" fmla="*/ 4 h 503"/>
                <a:gd name="T82" fmla="*/ 2 w 552"/>
                <a:gd name="T83" fmla="*/ 4 h 503"/>
                <a:gd name="T84" fmla="*/ 2 w 552"/>
                <a:gd name="T85" fmla="*/ 5 h 503"/>
                <a:gd name="T86" fmla="*/ 2 w 552"/>
                <a:gd name="T87" fmla="*/ 5 h 503"/>
                <a:gd name="T88" fmla="*/ 2 w 552"/>
                <a:gd name="T89" fmla="*/ 6 h 503"/>
                <a:gd name="T90" fmla="*/ 2 w 552"/>
                <a:gd name="T91" fmla="*/ 6 h 503"/>
                <a:gd name="T92" fmla="*/ 2 w 552"/>
                <a:gd name="T93" fmla="*/ 6 h 503"/>
                <a:gd name="T94" fmla="*/ 2 w 552"/>
                <a:gd name="T95" fmla="*/ 7 h 503"/>
                <a:gd name="T96" fmla="*/ 2 w 552"/>
                <a:gd name="T97" fmla="*/ 7 h 503"/>
                <a:gd name="T98" fmla="*/ 2 w 552"/>
                <a:gd name="T99" fmla="*/ 8 h 503"/>
                <a:gd name="T100" fmla="*/ 2 w 552"/>
                <a:gd name="T101" fmla="*/ 8 h 503"/>
                <a:gd name="T102" fmla="*/ 2 w 552"/>
                <a:gd name="T103" fmla="*/ 8 h 503"/>
                <a:gd name="T104" fmla="*/ 2 w 552"/>
                <a:gd name="T105" fmla="*/ 9 h 503"/>
                <a:gd name="T106" fmla="*/ 2 w 552"/>
                <a:gd name="T107" fmla="*/ 9 h 503"/>
                <a:gd name="T108" fmla="*/ 2 w 552"/>
                <a:gd name="T109" fmla="*/ 10 h 503"/>
                <a:gd name="T110" fmla="*/ 2 w 552"/>
                <a:gd name="T111" fmla="*/ 10 h 503"/>
                <a:gd name="T112" fmla="*/ 2 w 552"/>
                <a:gd name="T113" fmla="*/ 10 h 503"/>
                <a:gd name="T114" fmla="*/ 2 w 552"/>
                <a:gd name="T115" fmla="*/ 10 h 503"/>
                <a:gd name="T116" fmla="*/ 2 w 552"/>
                <a:gd name="T117" fmla="*/ 10 h 503"/>
                <a:gd name="T118" fmla="*/ 2 w 552"/>
                <a:gd name="T119" fmla="*/ 10 h 503"/>
                <a:gd name="T120" fmla="*/ 2 w 552"/>
                <a:gd name="T121" fmla="*/ 11 h 503"/>
                <a:gd name="T122" fmla="*/ 2 w 552"/>
                <a:gd name="T123" fmla="*/ 11 h 503"/>
                <a:gd name="T124" fmla="*/ 3 w 552"/>
                <a:gd name="T125" fmla="*/ 11 h 5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2"/>
                <a:gd name="T190" fmla="*/ 0 h 503"/>
                <a:gd name="T191" fmla="*/ 552 w 552"/>
                <a:gd name="T192" fmla="*/ 503 h 5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2" h="503">
                  <a:moveTo>
                    <a:pt x="0" y="494"/>
                  </a:moveTo>
                  <a:lnTo>
                    <a:pt x="2" y="494"/>
                  </a:lnTo>
                  <a:lnTo>
                    <a:pt x="2" y="495"/>
                  </a:lnTo>
                  <a:lnTo>
                    <a:pt x="4" y="495"/>
                  </a:lnTo>
                  <a:lnTo>
                    <a:pt x="5" y="494"/>
                  </a:lnTo>
                  <a:lnTo>
                    <a:pt x="7" y="494"/>
                  </a:lnTo>
                  <a:lnTo>
                    <a:pt x="8" y="494"/>
                  </a:lnTo>
                  <a:lnTo>
                    <a:pt x="10" y="494"/>
                  </a:lnTo>
                  <a:lnTo>
                    <a:pt x="11" y="494"/>
                  </a:lnTo>
                  <a:lnTo>
                    <a:pt x="11" y="492"/>
                  </a:lnTo>
                  <a:lnTo>
                    <a:pt x="14" y="491"/>
                  </a:lnTo>
                  <a:lnTo>
                    <a:pt x="16" y="492"/>
                  </a:lnTo>
                  <a:lnTo>
                    <a:pt x="18" y="492"/>
                  </a:lnTo>
                  <a:lnTo>
                    <a:pt x="22" y="492"/>
                  </a:lnTo>
                  <a:lnTo>
                    <a:pt x="24" y="491"/>
                  </a:lnTo>
                  <a:lnTo>
                    <a:pt x="26" y="491"/>
                  </a:lnTo>
                  <a:lnTo>
                    <a:pt x="27" y="491"/>
                  </a:lnTo>
                  <a:lnTo>
                    <a:pt x="29" y="493"/>
                  </a:lnTo>
                  <a:lnTo>
                    <a:pt x="30" y="493"/>
                  </a:lnTo>
                  <a:lnTo>
                    <a:pt x="31" y="493"/>
                  </a:lnTo>
                  <a:lnTo>
                    <a:pt x="33" y="492"/>
                  </a:lnTo>
                  <a:lnTo>
                    <a:pt x="34" y="492"/>
                  </a:lnTo>
                  <a:lnTo>
                    <a:pt x="35" y="492"/>
                  </a:lnTo>
                  <a:lnTo>
                    <a:pt x="37" y="492"/>
                  </a:lnTo>
                  <a:lnTo>
                    <a:pt x="38" y="492"/>
                  </a:lnTo>
                  <a:lnTo>
                    <a:pt x="40" y="493"/>
                  </a:lnTo>
                  <a:lnTo>
                    <a:pt x="43" y="492"/>
                  </a:lnTo>
                  <a:lnTo>
                    <a:pt x="44" y="492"/>
                  </a:lnTo>
                  <a:lnTo>
                    <a:pt x="45" y="492"/>
                  </a:lnTo>
                  <a:lnTo>
                    <a:pt x="48" y="492"/>
                  </a:lnTo>
                  <a:lnTo>
                    <a:pt x="48" y="489"/>
                  </a:lnTo>
                  <a:lnTo>
                    <a:pt x="49" y="489"/>
                  </a:lnTo>
                  <a:lnTo>
                    <a:pt x="50" y="489"/>
                  </a:lnTo>
                  <a:lnTo>
                    <a:pt x="51" y="489"/>
                  </a:lnTo>
                  <a:lnTo>
                    <a:pt x="53" y="488"/>
                  </a:lnTo>
                  <a:lnTo>
                    <a:pt x="54" y="489"/>
                  </a:lnTo>
                  <a:lnTo>
                    <a:pt x="56" y="490"/>
                  </a:lnTo>
                  <a:lnTo>
                    <a:pt x="56" y="488"/>
                  </a:lnTo>
                  <a:lnTo>
                    <a:pt x="59" y="488"/>
                  </a:lnTo>
                  <a:lnTo>
                    <a:pt x="61" y="487"/>
                  </a:lnTo>
                  <a:lnTo>
                    <a:pt x="61" y="485"/>
                  </a:lnTo>
                  <a:lnTo>
                    <a:pt x="62" y="485"/>
                  </a:lnTo>
                  <a:lnTo>
                    <a:pt x="65" y="485"/>
                  </a:lnTo>
                  <a:lnTo>
                    <a:pt x="68" y="487"/>
                  </a:lnTo>
                  <a:lnTo>
                    <a:pt x="68" y="486"/>
                  </a:lnTo>
                  <a:lnTo>
                    <a:pt x="70" y="486"/>
                  </a:lnTo>
                  <a:lnTo>
                    <a:pt x="71" y="485"/>
                  </a:lnTo>
                  <a:lnTo>
                    <a:pt x="71" y="483"/>
                  </a:lnTo>
                  <a:lnTo>
                    <a:pt x="72" y="483"/>
                  </a:lnTo>
                  <a:lnTo>
                    <a:pt x="75" y="483"/>
                  </a:lnTo>
                  <a:lnTo>
                    <a:pt x="76" y="482"/>
                  </a:lnTo>
                  <a:lnTo>
                    <a:pt x="77" y="482"/>
                  </a:lnTo>
                  <a:lnTo>
                    <a:pt x="79" y="483"/>
                  </a:lnTo>
                  <a:lnTo>
                    <a:pt x="79" y="481"/>
                  </a:lnTo>
                  <a:lnTo>
                    <a:pt x="82" y="480"/>
                  </a:lnTo>
                  <a:lnTo>
                    <a:pt x="82" y="479"/>
                  </a:lnTo>
                  <a:lnTo>
                    <a:pt x="83" y="479"/>
                  </a:lnTo>
                  <a:lnTo>
                    <a:pt x="84" y="479"/>
                  </a:lnTo>
                  <a:lnTo>
                    <a:pt x="84" y="477"/>
                  </a:lnTo>
                  <a:lnTo>
                    <a:pt x="85" y="477"/>
                  </a:lnTo>
                  <a:lnTo>
                    <a:pt x="87" y="477"/>
                  </a:lnTo>
                  <a:lnTo>
                    <a:pt x="87" y="475"/>
                  </a:lnTo>
                  <a:lnTo>
                    <a:pt x="89" y="475"/>
                  </a:lnTo>
                  <a:lnTo>
                    <a:pt x="90" y="474"/>
                  </a:lnTo>
                  <a:lnTo>
                    <a:pt x="92" y="474"/>
                  </a:lnTo>
                  <a:lnTo>
                    <a:pt x="91" y="470"/>
                  </a:lnTo>
                  <a:lnTo>
                    <a:pt x="92" y="470"/>
                  </a:lnTo>
                  <a:lnTo>
                    <a:pt x="94" y="470"/>
                  </a:lnTo>
                  <a:lnTo>
                    <a:pt x="95" y="470"/>
                  </a:lnTo>
                  <a:lnTo>
                    <a:pt x="96" y="470"/>
                  </a:lnTo>
                  <a:lnTo>
                    <a:pt x="97" y="470"/>
                  </a:lnTo>
                  <a:lnTo>
                    <a:pt x="97" y="467"/>
                  </a:lnTo>
                  <a:lnTo>
                    <a:pt x="100" y="466"/>
                  </a:lnTo>
                  <a:lnTo>
                    <a:pt x="102" y="466"/>
                  </a:lnTo>
                  <a:lnTo>
                    <a:pt x="102" y="463"/>
                  </a:lnTo>
                  <a:lnTo>
                    <a:pt x="104" y="464"/>
                  </a:lnTo>
                  <a:lnTo>
                    <a:pt x="104" y="462"/>
                  </a:lnTo>
                  <a:lnTo>
                    <a:pt x="104" y="460"/>
                  </a:lnTo>
                  <a:lnTo>
                    <a:pt x="107" y="461"/>
                  </a:lnTo>
                  <a:lnTo>
                    <a:pt x="107" y="459"/>
                  </a:lnTo>
                  <a:lnTo>
                    <a:pt x="107" y="458"/>
                  </a:lnTo>
                  <a:lnTo>
                    <a:pt x="109" y="457"/>
                  </a:lnTo>
                  <a:lnTo>
                    <a:pt x="111" y="457"/>
                  </a:lnTo>
                  <a:lnTo>
                    <a:pt x="112" y="454"/>
                  </a:lnTo>
                  <a:lnTo>
                    <a:pt x="113" y="454"/>
                  </a:lnTo>
                  <a:lnTo>
                    <a:pt x="113" y="453"/>
                  </a:lnTo>
                  <a:lnTo>
                    <a:pt x="114" y="453"/>
                  </a:lnTo>
                  <a:lnTo>
                    <a:pt x="116" y="453"/>
                  </a:lnTo>
                  <a:lnTo>
                    <a:pt x="116" y="449"/>
                  </a:lnTo>
                  <a:lnTo>
                    <a:pt x="117" y="449"/>
                  </a:lnTo>
                  <a:lnTo>
                    <a:pt x="116" y="448"/>
                  </a:lnTo>
                  <a:lnTo>
                    <a:pt x="119" y="446"/>
                  </a:lnTo>
                  <a:lnTo>
                    <a:pt x="119" y="444"/>
                  </a:lnTo>
                  <a:lnTo>
                    <a:pt x="119" y="442"/>
                  </a:lnTo>
                  <a:lnTo>
                    <a:pt x="121" y="442"/>
                  </a:lnTo>
                  <a:lnTo>
                    <a:pt x="121" y="440"/>
                  </a:lnTo>
                  <a:lnTo>
                    <a:pt x="121" y="436"/>
                  </a:lnTo>
                  <a:lnTo>
                    <a:pt x="123" y="436"/>
                  </a:lnTo>
                  <a:lnTo>
                    <a:pt x="123" y="435"/>
                  </a:lnTo>
                  <a:lnTo>
                    <a:pt x="124" y="435"/>
                  </a:lnTo>
                  <a:lnTo>
                    <a:pt x="127" y="431"/>
                  </a:lnTo>
                  <a:lnTo>
                    <a:pt x="128" y="431"/>
                  </a:lnTo>
                  <a:lnTo>
                    <a:pt x="128" y="430"/>
                  </a:lnTo>
                  <a:lnTo>
                    <a:pt x="130" y="427"/>
                  </a:lnTo>
                  <a:lnTo>
                    <a:pt x="131" y="427"/>
                  </a:lnTo>
                  <a:lnTo>
                    <a:pt x="131" y="425"/>
                  </a:lnTo>
                  <a:lnTo>
                    <a:pt x="131" y="423"/>
                  </a:lnTo>
                  <a:lnTo>
                    <a:pt x="132" y="423"/>
                  </a:lnTo>
                  <a:lnTo>
                    <a:pt x="132" y="422"/>
                  </a:lnTo>
                  <a:lnTo>
                    <a:pt x="134" y="420"/>
                  </a:lnTo>
                  <a:lnTo>
                    <a:pt x="134" y="419"/>
                  </a:lnTo>
                  <a:lnTo>
                    <a:pt x="135" y="419"/>
                  </a:lnTo>
                  <a:lnTo>
                    <a:pt x="135" y="418"/>
                  </a:lnTo>
                  <a:lnTo>
                    <a:pt x="135" y="416"/>
                  </a:lnTo>
                  <a:lnTo>
                    <a:pt x="138" y="415"/>
                  </a:lnTo>
                  <a:lnTo>
                    <a:pt x="138" y="414"/>
                  </a:lnTo>
                  <a:lnTo>
                    <a:pt x="138" y="413"/>
                  </a:lnTo>
                  <a:lnTo>
                    <a:pt x="138" y="411"/>
                  </a:lnTo>
                  <a:lnTo>
                    <a:pt x="139" y="410"/>
                  </a:lnTo>
                  <a:lnTo>
                    <a:pt x="139" y="408"/>
                  </a:lnTo>
                  <a:lnTo>
                    <a:pt x="139" y="406"/>
                  </a:lnTo>
                  <a:lnTo>
                    <a:pt x="141" y="406"/>
                  </a:lnTo>
                  <a:lnTo>
                    <a:pt x="140" y="402"/>
                  </a:lnTo>
                  <a:lnTo>
                    <a:pt x="143" y="403"/>
                  </a:lnTo>
                  <a:lnTo>
                    <a:pt x="142" y="401"/>
                  </a:lnTo>
                  <a:lnTo>
                    <a:pt x="142" y="399"/>
                  </a:lnTo>
                  <a:lnTo>
                    <a:pt x="145" y="399"/>
                  </a:lnTo>
                  <a:lnTo>
                    <a:pt x="145" y="397"/>
                  </a:lnTo>
                  <a:lnTo>
                    <a:pt x="145" y="396"/>
                  </a:lnTo>
                  <a:lnTo>
                    <a:pt x="145" y="393"/>
                  </a:lnTo>
                  <a:lnTo>
                    <a:pt x="147" y="393"/>
                  </a:lnTo>
                  <a:lnTo>
                    <a:pt x="147" y="392"/>
                  </a:lnTo>
                  <a:lnTo>
                    <a:pt x="146" y="389"/>
                  </a:lnTo>
                  <a:lnTo>
                    <a:pt x="146" y="387"/>
                  </a:lnTo>
                  <a:lnTo>
                    <a:pt x="146" y="386"/>
                  </a:lnTo>
                  <a:lnTo>
                    <a:pt x="149" y="385"/>
                  </a:lnTo>
                  <a:lnTo>
                    <a:pt x="149" y="384"/>
                  </a:lnTo>
                  <a:lnTo>
                    <a:pt x="149" y="381"/>
                  </a:lnTo>
                  <a:lnTo>
                    <a:pt x="151" y="381"/>
                  </a:lnTo>
                  <a:lnTo>
                    <a:pt x="151" y="380"/>
                  </a:lnTo>
                  <a:lnTo>
                    <a:pt x="152" y="380"/>
                  </a:lnTo>
                  <a:lnTo>
                    <a:pt x="151" y="377"/>
                  </a:lnTo>
                  <a:lnTo>
                    <a:pt x="151" y="375"/>
                  </a:lnTo>
                  <a:lnTo>
                    <a:pt x="154" y="374"/>
                  </a:lnTo>
                  <a:lnTo>
                    <a:pt x="154" y="372"/>
                  </a:lnTo>
                  <a:lnTo>
                    <a:pt x="156" y="370"/>
                  </a:lnTo>
                  <a:lnTo>
                    <a:pt x="156" y="369"/>
                  </a:lnTo>
                  <a:lnTo>
                    <a:pt x="156" y="366"/>
                  </a:lnTo>
                  <a:lnTo>
                    <a:pt x="158" y="364"/>
                  </a:lnTo>
                  <a:lnTo>
                    <a:pt x="158" y="362"/>
                  </a:lnTo>
                  <a:lnTo>
                    <a:pt x="159" y="362"/>
                  </a:lnTo>
                  <a:lnTo>
                    <a:pt x="159" y="361"/>
                  </a:lnTo>
                  <a:lnTo>
                    <a:pt x="159" y="358"/>
                  </a:lnTo>
                  <a:lnTo>
                    <a:pt x="160" y="357"/>
                  </a:lnTo>
                  <a:lnTo>
                    <a:pt x="160" y="355"/>
                  </a:lnTo>
                  <a:lnTo>
                    <a:pt x="159" y="353"/>
                  </a:lnTo>
                  <a:lnTo>
                    <a:pt x="162" y="354"/>
                  </a:lnTo>
                  <a:lnTo>
                    <a:pt x="162" y="353"/>
                  </a:lnTo>
                  <a:lnTo>
                    <a:pt x="163" y="350"/>
                  </a:lnTo>
                  <a:lnTo>
                    <a:pt x="164" y="350"/>
                  </a:lnTo>
                  <a:lnTo>
                    <a:pt x="164" y="348"/>
                  </a:lnTo>
                  <a:lnTo>
                    <a:pt x="164" y="345"/>
                  </a:lnTo>
                  <a:lnTo>
                    <a:pt x="164" y="344"/>
                  </a:lnTo>
                  <a:lnTo>
                    <a:pt x="165" y="345"/>
                  </a:lnTo>
                  <a:lnTo>
                    <a:pt x="165" y="344"/>
                  </a:lnTo>
                  <a:lnTo>
                    <a:pt x="165" y="342"/>
                  </a:lnTo>
                  <a:lnTo>
                    <a:pt x="166" y="339"/>
                  </a:lnTo>
                  <a:lnTo>
                    <a:pt x="166" y="337"/>
                  </a:lnTo>
                  <a:lnTo>
                    <a:pt x="166" y="335"/>
                  </a:lnTo>
                  <a:lnTo>
                    <a:pt x="167" y="334"/>
                  </a:lnTo>
                  <a:lnTo>
                    <a:pt x="167" y="333"/>
                  </a:lnTo>
                  <a:lnTo>
                    <a:pt x="167" y="330"/>
                  </a:lnTo>
                  <a:lnTo>
                    <a:pt x="170" y="330"/>
                  </a:lnTo>
                  <a:lnTo>
                    <a:pt x="170" y="329"/>
                  </a:lnTo>
                  <a:lnTo>
                    <a:pt x="170" y="327"/>
                  </a:lnTo>
                  <a:lnTo>
                    <a:pt x="170" y="325"/>
                  </a:lnTo>
                  <a:lnTo>
                    <a:pt x="170" y="324"/>
                  </a:lnTo>
                  <a:lnTo>
                    <a:pt x="170" y="323"/>
                  </a:lnTo>
                  <a:lnTo>
                    <a:pt x="170" y="322"/>
                  </a:lnTo>
                  <a:lnTo>
                    <a:pt x="171" y="322"/>
                  </a:lnTo>
                  <a:lnTo>
                    <a:pt x="172" y="319"/>
                  </a:lnTo>
                  <a:lnTo>
                    <a:pt x="172" y="316"/>
                  </a:lnTo>
                  <a:lnTo>
                    <a:pt x="175" y="314"/>
                  </a:lnTo>
                  <a:lnTo>
                    <a:pt x="175" y="313"/>
                  </a:lnTo>
                  <a:lnTo>
                    <a:pt x="175" y="311"/>
                  </a:lnTo>
                  <a:lnTo>
                    <a:pt x="176" y="310"/>
                  </a:lnTo>
                  <a:lnTo>
                    <a:pt x="175" y="307"/>
                  </a:lnTo>
                  <a:lnTo>
                    <a:pt x="176" y="306"/>
                  </a:lnTo>
                  <a:lnTo>
                    <a:pt x="177" y="303"/>
                  </a:lnTo>
                  <a:lnTo>
                    <a:pt x="177" y="301"/>
                  </a:lnTo>
                  <a:lnTo>
                    <a:pt x="179" y="300"/>
                  </a:lnTo>
                  <a:lnTo>
                    <a:pt x="179" y="299"/>
                  </a:lnTo>
                  <a:lnTo>
                    <a:pt x="178" y="296"/>
                  </a:lnTo>
                  <a:lnTo>
                    <a:pt x="180" y="295"/>
                  </a:lnTo>
                  <a:lnTo>
                    <a:pt x="180" y="294"/>
                  </a:lnTo>
                  <a:lnTo>
                    <a:pt x="180" y="291"/>
                  </a:lnTo>
                  <a:lnTo>
                    <a:pt x="181" y="291"/>
                  </a:lnTo>
                  <a:lnTo>
                    <a:pt x="181" y="289"/>
                  </a:lnTo>
                  <a:lnTo>
                    <a:pt x="181" y="288"/>
                  </a:lnTo>
                  <a:lnTo>
                    <a:pt x="181" y="285"/>
                  </a:lnTo>
                  <a:lnTo>
                    <a:pt x="183" y="283"/>
                  </a:lnTo>
                  <a:lnTo>
                    <a:pt x="183" y="282"/>
                  </a:lnTo>
                  <a:lnTo>
                    <a:pt x="183" y="281"/>
                  </a:lnTo>
                  <a:lnTo>
                    <a:pt x="184" y="278"/>
                  </a:lnTo>
                  <a:lnTo>
                    <a:pt x="184" y="277"/>
                  </a:lnTo>
                  <a:lnTo>
                    <a:pt x="186" y="274"/>
                  </a:lnTo>
                  <a:lnTo>
                    <a:pt x="186" y="273"/>
                  </a:lnTo>
                  <a:lnTo>
                    <a:pt x="186" y="269"/>
                  </a:lnTo>
                  <a:lnTo>
                    <a:pt x="186" y="268"/>
                  </a:lnTo>
                  <a:lnTo>
                    <a:pt x="186" y="266"/>
                  </a:lnTo>
                  <a:lnTo>
                    <a:pt x="186" y="265"/>
                  </a:lnTo>
                  <a:lnTo>
                    <a:pt x="186" y="264"/>
                  </a:lnTo>
                  <a:lnTo>
                    <a:pt x="189" y="264"/>
                  </a:lnTo>
                  <a:lnTo>
                    <a:pt x="189" y="262"/>
                  </a:lnTo>
                  <a:lnTo>
                    <a:pt x="188" y="260"/>
                  </a:lnTo>
                  <a:lnTo>
                    <a:pt x="189" y="256"/>
                  </a:lnTo>
                  <a:lnTo>
                    <a:pt x="191" y="257"/>
                  </a:lnTo>
                  <a:lnTo>
                    <a:pt x="191" y="256"/>
                  </a:lnTo>
                  <a:lnTo>
                    <a:pt x="191" y="255"/>
                  </a:lnTo>
                  <a:lnTo>
                    <a:pt x="191" y="254"/>
                  </a:lnTo>
                  <a:lnTo>
                    <a:pt x="193" y="251"/>
                  </a:lnTo>
                  <a:lnTo>
                    <a:pt x="193" y="250"/>
                  </a:lnTo>
                  <a:lnTo>
                    <a:pt x="192" y="248"/>
                  </a:lnTo>
                  <a:lnTo>
                    <a:pt x="193" y="247"/>
                  </a:lnTo>
                  <a:lnTo>
                    <a:pt x="193" y="246"/>
                  </a:lnTo>
                  <a:lnTo>
                    <a:pt x="193" y="243"/>
                  </a:lnTo>
                  <a:lnTo>
                    <a:pt x="194" y="242"/>
                  </a:lnTo>
                  <a:lnTo>
                    <a:pt x="195" y="242"/>
                  </a:lnTo>
                  <a:lnTo>
                    <a:pt x="195" y="241"/>
                  </a:lnTo>
                  <a:lnTo>
                    <a:pt x="195" y="239"/>
                  </a:lnTo>
                  <a:lnTo>
                    <a:pt x="194" y="237"/>
                  </a:lnTo>
                  <a:lnTo>
                    <a:pt x="197" y="235"/>
                  </a:lnTo>
                  <a:lnTo>
                    <a:pt x="197" y="234"/>
                  </a:lnTo>
                  <a:lnTo>
                    <a:pt x="197" y="231"/>
                  </a:lnTo>
                  <a:lnTo>
                    <a:pt x="197" y="230"/>
                  </a:lnTo>
                  <a:lnTo>
                    <a:pt x="199" y="228"/>
                  </a:lnTo>
                  <a:lnTo>
                    <a:pt x="199" y="226"/>
                  </a:lnTo>
                  <a:lnTo>
                    <a:pt x="199" y="225"/>
                  </a:lnTo>
                  <a:lnTo>
                    <a:pt x="199" y="224"/>
                  </a:lnTo>
                  <a:lnTo>
                    <a:pt x="199" y="222"/>
                  </a:lnTo>
                  <a:lnTo>
                    <a:pt x="199" y="220"/>
                  </a:lnTo>
                  <a:lnTo>
                    <a:pt x="202" y="218"/>
                  </a:lnTo>
                  <a:lnTo>
                    <a:pt x="202" y="215"/>
                  </a:lnTo>
                  <a:lnTo>
                    <a:pt x="202" y="212"/>
                  </a:lnTo>
                  <a:lnTo>
                    <a:pt x="202" y="210"/>
                  </a:lnTo>
                  <a:lnTo>
                    <a:pt x="202" y="208"/>
                  </a:lnTo>
                  <a:lnTo>
                    <a:pt x="202" y="206"/>
                  </a:lnTo>
                  <a:lnTo>
                    <a:pt x="202" y="205"/>
                  </a:lnTo>
                  <a:lnTo>
                    <a:pt x="202" y="201"/>
                  </a:lnTo>
                  <a:lnTo>
                    <a:pt x="204" y="200"/>
                  </a:lnTo>
                  <a:lnTo>
                    <a:pt x="205" y="199"/>
                  </a:lnTo>
                  <a:lnTo>
                    <a:pt x="206" y="195"/>
                  </a:lnTo>
                  <a:lnTo>
                    <a:pt x="208" y="195"/>
                  </a:lnTo>
                  <a:lnTo>
                    <a:pt x="208" y="194"/>
                  </a:lnTo>
                  <a:lnTo>
                    <a:pt x="207" y="191"/>
                  </a:lnTo>
                  <a:lnTo>
                    <a:pt x="207" y="190"/>
                  </a:lnTo>
                  <a:lnTo>
                    <a:pt x="209" y="186"/>
                  </a:lnTo>
                  <a:lnTo>
                    <a:pt x="209" y="185"/>
                  </a:lnTo>
                  <a:lnTo>
                    <a:pt x="209" y="183"/>
                  </a:lnTo>
                  <a:lnTo>
                    <a:pt x="211" y="181"/>
                  </a:lnTo>
                  <a:lnTo>
                    <a:pt x="212" y="179"/>
                  </a:lnTo>
                  <a:lnTo>
                    <a:pt x="211" y="178"/>
                  </a:lnTo>
                  <a:lnTo>
                    <a:pt x="212" y="176"/>
                  </a:lnTo>
                  <a:lnTo>
                    <a:pt x="212" y="173"/>
                  </a:lnTo>
                  <a:lnTo>
                    <a:pt x="214" y="171"/>
                  </a:lnTo>
                  <a:lnTo>
                    <a:pt x="214" y="169"/>
                  </a:lnTo>
                  <a:lnTo>
                    <a:pt x="214" y="168"/>
                  </a:lnTo>
                  <a:lnTo>
                    <a:pt x="213" y="166"/>
                  </a:lnTo>
                  <a:lnTo>
                    <a:pt x="215" y="163"/>
                  </a:lnTo>
                  <a:lnTo>
                    <a:pt x="215" y="159"/>
                  </a:lnTo>
                  <a:lnTo>
                    <a:pt x="215" y="158"/>
                  </a:lnTo>
                  <a:lnTo>
                    <a:pt x="217" y="157"/>
                  </a:lnTo>
                  <a:lnTo>
                    <a:pt x="216" y="155"/>
                  </a:lnTo>
                  <a:lnTo>
                    <a:pt x="218" y="152"/>
                  </a:lnTo>
                  <a:lnTo>
                    <a:pt x="218" y="151"/>
                  </a:lnTo>
                  <a:lnTo>
                    <a:pt x="219" y="148"/>
                  </a:lnTo>
                  <a:lnTo>
                    <a:pt x="220" y="148"/>
                  </a:lnTo>
                  <a:lnTo>
                    <a:pt x="220" y="145"/>
                  </a:lnTo>
                  <a:lnTo>
                    <a:pt x="220" y="144"/>
                  </a:lnTo>
                  <a:lnTo>
                    <a:pt x="221" y="142"/>
                  </a:lnTo>
                  <a:lnTo>
                    <a:pt x="221" y="140"/>
                  </a:lnTo>
                  <a:lnTo>
                    <a:pt x="221" y="136"/>
                  </a:lnTo>
                  <a:lnTo>
                    <a:pt x="222" y="132"/>
                  </a:lnTo>
                  <a:lnTo>
                    <a:pt x="222" y="131"/>
                  </a:lnTo>
                  <a:lnTo>
                    <a:pt x="223" y="130"/>
                  </a:lnTo>
                  <a:lnTo>
                    <a:pt x="223" y="129"/>
                  </a:lnTo>
                  <a:lnTo>
                    <a:pt x="223" y="127"/>
                  </a:lnTo>
                  <a:lnTo>
                    <a:pt x="226" y="126"/>
                  </a:lnTo>
                  <a:lnTo>
                    <a:pt x="227" y="126"/>
                  </a:lnTo>
                  <a:lnTo>
                    <a:pt x="227" y="124"/>
                  </a:lnTo>
                  <a:lnTo>
                    <a:pt x="227" y="123"/>
                  </a:lnTo>
                  <a:lnTo>
                    <a:pt x="227" y="122"/>
                  </a:lnTo>
                  <a:lnTo>
                    <a:pt x="228" y="122"/>
                  </a:lnTo>
                  <a:lnTo>
                    <a:pt x="228" y="118"/>
                  </a:lnTo>
                  <a:lnTo>
                    <a:pt x="228" y="116"/>
                  </a:lnTo>
                  <a:lnTo>
                    <a:pt x="228" y="115"/>
                  </a:lnTo>
                  <a:lnTo>
                    <a:pt x="228" y="114"/>
                  </a:lnTo>
                  <a:lnTo>
                    <a:pt x="228" y="113"/>
                  </a:lnTo>
                  <a:lnTo>
                    <a:pt x="228" y="110"/>
                  </a:lnTo>
                  <a:lnTo>
                    <a:pt x="229" y="109"/>
                  </a:lnTo>
                  <a:lnTo>
                    <a:pt x="228" y="105"/>
                  </a:lnTo>
                  <a:lnTo>
                    <a:pt x="229" y="105"/>
                  </a:lnTo>
                  <a:lnTo>
                    <a:pt x="231" y="105"/>
                  </a:lnTo>
                  <a:lnTo>
                    <a:pt x="231" y="101"/>
                  </a:lnTo>
                  <a:lnTo>
                    <a:pt x="231" y="97"/>
                  </a:lnTo>
                  <a:lnTo>
                    <a:pt x="234" y="97"/>
                  </a:lnTo>
                  <a:lnTo>
                    <a:pt x="234" y="96"/>
                  </a:lnTo>
                  <a:lnTo>
                    <a:pt x="234" y="93"/>
                  </a:lnTo>
                  <a:lnTo>
                    <a:pt x="234" y="92"/>
                  </a:lnTo>
                  <a:lnTo>
                    <a:pt x="235" y="89"/>
                  </a:lnTo>
                  <a:lnTo>
                    <a:pt x="235" y="88"/>
                  </a:lnTo>
                  <a:lnTo>
                    <a:pt x="237" y="88"/>
                  </a:lnTo>
                  <a:lnTo>
                    <a:pt x="237" y="86"/>
                  </a:lnTo>
                  <a:lnTo>
                    <a:pt x="237" y="85"/>
                  </a:lnTo>
                  <a:lnTo>
                    <a:pt x="238" y="85"/>
                  </a:lnTo>
                  <a:lnTo>
                    <a:pt x="238" y="83"/>
                  </a:lnTo>
                  <a:lnTo>
                    <a:pt x="238" y="79"/>
                  </a:lnTo>
                  <a:lnTo>
                    <a:pt x="240" y="79"/>
                  </a:lnTo>
                  <a:lnTo>
                    <a:pt x="240" y="76"/>
                  </a:lnTo>
                  <a:lnTo>
                    <a:pt x="240" y="75"/>
                  </a:lnTo>
                  <a:lnTo>
                    <a:pt x="241" y="75"/>
                  </a:lnTo>
                  <a:lnTo>
                    <a:pt x="240" y="72"/>
                  </a:lnTo>
                  <a:lnTo>
                    <a:pt x="240" y="71"/>
                  </a:lnTo>
                  <a:lnTo>
                    <a:pt x="243" y="71"/>
                  </a:lnTo>
                  <a:lnTo>
                    <a:pt x="243" y="68"/>
                  </a:lnTo>
                  <a:lnTo>
                    <a:pt x="243" y="67"/>
                  </a:lnTo>
                  <a:lnTo>
                    <a:pt x="244" y="64"/>
                  </a:lnTo>
                  <a:lnTo>
                    <a:pt x="243" y="62"/>
                  </a:lnTo>
                  <a:lnTo>
                    <a:pt x="244" y="61"/>
                  </a:lnTo>
                  <a:lnTo>
                    <a:pt x="245" y="59"/>
                  </a:lnTo>
                  <a:lnTo>
                    <a:pt x="245" y="57"/>
                  </a:lnTo>
                  <a:lnTo>
                    <a:pt x="247" y="56"/>
                  </a:lnTo>
                  <a:lnTo>
                    <a:pt x="247" y="54"/>
                  </a:lnTo>
                  <a:lnTo>
                    <a:pt x="247" y="53"/>
                  </a:lnTo>
                  <a:lnTo>
                    <a:pt x="248" y="49"/>
                  </a:lnTo>
                  <a:lnTo>
                    <a:pt x="249" y="49"/>
                  </a:lnTo>
                  <a:lnTo>
                    <a:pt x="249" y="47"/>
                  </a:lnTo>
                  <a:lnTo>
                    <a:pt x="249" y="45"/>
                  </a:lnTo>
                  <a:lnTo>
                    <a:pt x="252" y="44"/>
                  </a:lnTo>
                  <a:lnTo>
                    <a:pt x="254" y="41"/>
                  </a:lnTo>
                  <a:lnTo>
                    <a:pt x="254" y="40"/>
                  </a:lnTo>
                  <a:lnTo>
                    <a:pt x="255" y="39"/>
                  </a:lnTo>
                  <a:lnTo>
                    <a:pt x="254" y="35"/>
                  </a:lnTo>
                  <a:lnTo>
                    <a:pt x="254" y="32"/>
                  </a:lnTo>
                  <a:lnTo>
                    <a:pt x="256" y="32"/>
                  </a:lnTo>
                  <a:lnTo>
                    <a:pt x="256" y="30"/>
                  </a:lnTo>
                  <a:lnTo>
                    <a:pt x="256" y="31"/>
                  </a:lnTo>
                  <a:lnTo>
                    <a:pt x="257" y="28"/>
                  </a:lnTo>
                  <a:lnTo>
                    <a:pt x="256" y="27"/>
                  </a:lnTo>
                  <a:lnTo>
                    <a:pt x="259" y="27"/>
                  </a:lnTo>
                  <a:lnTo>
                    <a:pt x="259" y="24"/>
                  </a:lnTo>
                  <a:lnTo>
                    <a:pt x="260" y="24"/>
                  </a:lnTo>
                  <a:lnTo>
                    <a:pt x="260" y="23"/>
                  </a:lnTo>
                  <a:lnTo>
                    <a:pt x="262" y="21"/>
                  </a:lnTo>
                  <a:lnTo>
                    <a:pt x="262" y="19"/>
                  </a:lnTo>
                  <a:lnTo>
                    <a:pt x="263" y="19"/>
                  </a:lnTo>
                  <a:lnTo>
                    <a:pt x="263" y="17"/>
                  </a:lnTo>
                  <a:lnTo>
                    <a:pt x="264" y="16"/>
                  </a:lnTo>
                  <a:lnTo>
                    <a:pt x="264" y="14"/>
                  </a:lnTo>
                  <a:lnTo>
                    <a:pt x="266" y="15"/>
                  </a:lnTo>
                  <a:lnTo>
                    <a:pt x="266" y="14"/>
                  </a:lnTo>
                  <a:lnTo>
                    <a:pt x="268" y="13"/>
                  </a:lnTo>
                  <a:lnTo>
                    <a:pt x="268" y="11"/>
                  </a:lnTo>
                  <a:lnTo>
                    <a:pt x="269" y="11"/>
                  </a:lnTo>
                  <a:lnTo>
                    <a:pt x="269" y="9"/>
                  </a:lnTo>
                  <a:lnTo>
                    <a:pt x="271" y="9"/>
                  </a:lnTo>
                  <a:lnTo>
                    <a:pt x="271" y="6"/>
                  </a:lnTo>
                  <a:lnTo>
                    <a:pt x="273" y="6"/>
                  </a:lnTo>
                  <a:lnTo>
                    <a:pt x="274" y="5"/>
                  </a:lnTo>
                  <a:lnTo>
                    <a:pt x="273" y="2"/>
                  </a:lnTo>
                  <a:lnTo>
                    <a:pt x="275" y="2"/>
                  </a:lnTo>
                  <a:lnTo>
                    <a:pt x="275" y="3"/>
                  </a:lnTo>
                  <a:lnTo>
                    <a:pt x="275" y="2"/>
                  </a:lnTo>
                  <a:lnTo>
                    <a:pt x="276" y="2"/>
                  </a:lnTo>
                  <a:lnTo>
                    <a:pt x="280" y="2"/>
                  </a:lnTo>
                  <a:lnTo>
                    <a:pt x="280" y="1"/>
                  </a:lnTo>
                  <a:lnTo>
                    <a:pt x="281" y="1"/>
                  </a:lnTo>
                  <a:lnTo>
                    <a:pt x="282" y="1"/>
                  </a:lnTo>
                  <a:lnTo>
                    <a:pt x="283" y="0"/>
                  </a:lnTo>
                  <a:lnTo>
                    <a:pt x="285" y="0"/>
                  </a:lnTo>
                  <a:lnTo>
                    <a:pt x="288" y="0"/>
                  </a:lnTo>
                  <a:lnTo>
                    <a:pt x="288" y="2"/>
                  </a:lnTo>
                  <a:lnTo>
                    <a:pt x="290" y="2"/>
                  </a:lnTo>
                  <a:lnTo>
                    <a:pt x="291" y="4"/>
                  </a:lnTo>
                  <a:lnTo>
                    <a:pt x="291" y="6"/>
                  </a:lnTo>
                  <a:lnTo>
                    <a:pt x="295" y="6"/>
                  </a:lnTo>
                  <a:lnTo>
                    <a:pt x="297" y="6"/>
                  </a:lnTo>
                  <a:lnTo>
                    <a:pt x="297" y="10"/>
                  </a:lnTo>
                  <a:lnTo>
                    <a:pt x="297" y="11"/>
                  </a:lnTo>
                  <a:lnTo>
                    <a:pt x="298" y="11"/>
                  </a:lnTo>
                  <a:lnTo>
                    <a:pt x="298" y="14"/>
                  </a:lnTo>
                  <a:lnTo>
                    <a:pt x="301" y="14"/>
                  </a:lnTo>
                  <a:lnTo>
                    <a:pt x="301" y="15"/>
                  </a:lnTo>
                  <a:lnTo>
                    <a:pt x="301" y="17"/>
                  </a:lnTo>
                  <a:lnTo>
                    <a:pt x="302" y="17"/>
                  </a:lnTo>
                  <a:lnTo>
                    <a:pt x="302" y="19"/>
                  </a:lnTo>
                  <a:lnTo>
                    <a:pt x="304" y="19"/>
                  </a:lnTo>
                  <a:lnTo>
                    <a:pt x="304" y="23"/>
                  </a:lnTo>
                  <a:lnTo>
                    <a:pt x="305" y="23"/>
                  </a:lnTo>
                  <a:lnTo>
                    <a:pt x="305" y="26"/>
                  </a:lnTo>
                  <a:lnTo>
                    <a:pt x="307" y="26"/>
                  </a:lnTo>
                  <a:lnTo>
                    <a:pt x="308" y="27"/>
                  </a:lnTo>
                  <a:lnTo>
                    <a:pt x="308" y="28"/>
                  </a:lnTo>
                  <a:lnTo>
                    <a:pt x="309" y="28"/>
                  </a:lnTo>
                  <a:lnTo>
                    <a:pt x="309" y="30"/>
                  </a:lnTo>
                  <a:lnTo>
                    <a:pt x="309" y="31"/>
                  </a:lnTo>
                  <a:lnTo>
                    <a:pt x="310" y="31"/>
                  </a:lnTo>
                  <a:lnTo>
                    <a:pt x="309" y="32"/>
                  </a:lnTo>
                  <a:lnTo>
                    <a:pt x="309" y="35"/>
                  </a:lnTo>
                  <a:lnTo>
                    <a:pt x="311" y="36"/>
                  </a:lnTo>
                  <a:lnTo>
                    <a:pt x="312" y="39"/>
                  </a:lnTo>
                  <a:lnTo>
                    <a:pt x="312" y="41"/>
                  </a:lnTo>
                  <a:lnTo>
                    <a:pt x="313" y="40"/>
                  </a:lnTo>
                  <a:lnTo>
                    <a:pt x="313" y="41"/>
                  </a:lnTo>
                  <a:lnTo>
                    <a:pt x="312" y="43"/>
                  </a:lnTo>
                  <a:lnTo>
                    <a:pt x="314" y="44"/>
                  </a:lnTo>
                  <a:lnTo>
                    <a:pt x="314" y="45"/>
                  </a:lnTo>
                  <a:lnTo>
                    <a:pt x="317" y="48"/>
                  </a:lnTo>
                  <a:lnTo>
                    <a:pt x="316" y="49"/>
                  </a:lnTo>
                  <a:lnTo>
                    <a:pt x="317" y="50"/>
                  </a:lnTo>
                  <a:lnTo>
                    <a:pt x="317" y="52"/>
                  </a:lnTo>
                  <a:lnTo>
                    <a:pt x="317" y="54"/>
                  </a:lnTo>
                  <a:lnTo>
                    <a:pt x="317" y="57"/>
                  </a:lnTo>
                  <a:lnTo>
                    <a:pt x="317" y="59"/>
                  </a:lnTo>
                  <a:lnTo>
                    <a:pt x="318" y="59"/>
                  </a:lnTo>
                  <a:lnTo>
                    <a:pt x="318" y="61"/>
                  </a:lnTo>
                  <a:lnTo>
                    <a:pt x="319" y="62"/>
                  </a:lnTo>
                  <a:lnTo>
                    <a:pt x="321" y="62"/>
                  </a:lnTo>
                  <a:lnTo>
                    <a:pt x="321" y="64"/>
                  </a:lnTo>
                  <a:lnTo>
                    <a:pt x="320" y="67"/>
                  </a:lnTo>
                  <a:lnTo>
                    <a:pt x="323" y="67"/>
                  </a:lnTo>
                  <a:lnTo>
                    <a:pt x="323" y="69"/>
                  </a:lnTo>
                  <a:lnTo>
                    <a:pt x="323" y="71"/>
                  </a:lnTo>
                  <a:lnTo>
                    <a:pt x="324" y="75"/>
                  </a:lnTo>
                  <a:lnTo>
                    <a:pt x="325" y="75"/>
                  </a:lnTo>
                  <a:lnTo>
                    <a:pt x="325" y="78"/>
                  </a:lnTo>
                  <a:lnTo>
                    <a:pt x="325" y="79"/>
                  </a:lnTo>
                  <a:lnTo>
                    <a:pt x="324" y="82"/>
                  </a:lnTo>
                  <a:lnTo>
                    <a:pt x="326" y="83"/>
                  </a:lnTo>
                  <a:lnTo>
                    <a:pt x="326" y="85"/>
                  </a:lnTo>
                  <a:lnTo>
                    <a:pt x="326" y="86"/>
                  </a:lnTo>
                  <a:lnTo>
                    <a:pt x="329" y="86"/>
                  </a:lnTo>
                  <a:lnTo>
                    <a:pt x="329" y="88"/>
                  </a:lnTo>
                  <a:lnTo>
                    <a:pt x="328" y="89"/>
                  </a:lnTo>
                  <a:lnTo>
                    <a:pt x="328" y="92"/>
                  </a:lnTo>
                  <a:lnTo>
                    <a:pt x="328" y="93"/>
                  </a:lnTo>
                  <a:lnTo>
                    <a:pt x="331" y="96"/>
                  </a:lnTo>
                  <a:lnTo>
                    <a:pt x="330" y="97"/>
                  </a:lnTo>
                  <a:lnTo>
                    <a:pt x="330" y="100"/>
                  </a:lnTo>
                  <a:lnTo>
                    <a:pt x="332" y="101"/>
                  </a:lnTo>
                  <a:lnTo>
                    <a:pt x="332" y="105"/>
                  </a:lnTo>
                  <a:lnTo>
                    <a:pt x="333" y="105"/>
                  </a:lnTo>
                  <a:lnTo>
                    <a:pt x="334" y="109"/>
                  </a:lnTo>
                  <a:lnTo>
                    <a:pt x="334" y="110"/>
                  </a:lnTo>
                  <a:lnTo>
                    <a:pt x="335" y="113"/>
                  </a:lnTo>
                  <a:lnTo>
                    <a:pt x="335" y="114"/>
                  </a:lnTo>
                  <a:lnTo>
                    <a:pt x="335" y="115"/>
                  </a:lnTo>
                  <a:lnTo>
                    <a:pt x="336" y="116"/>
                  </a:lnTo>
                  <a:lnTo>
                    <a:pt x="336" y="119"/>
                  </a:lnTo>
                  <a:lnTo>
                    <a:pt x="336" y="122"/>
                  </a:lnTo>
                  <a:lnTo>
                    <a:pt x="336" y="123"/>
                  </a:lnTo>
                  <a:lnTo>
                    <a:pt x="337" y="123"/>
                  </a:lnTo>
                  <a:lnTo>
                    <a:pt x="337" y="124"/>
                  </a:lnTo>
                  <a:lnTo>
                    <a:pt x="337" y="126"/>
                  </a:lnTo>
                  <a:lnTo>
                    <a:pt x="336" y="128"/>
                  </a:lnTo>
                  <a:lnTo>
                    <a:pt x="339" y="128"/>
                  </a:lnTo>
                  <a:lnTo>
                    <a:pt x="339" y="129"/>
                  </a:lnTo>
                  <a:lnTo>
                    <a:pt x="339" y="130"/>
                  </a:lnTo>
                  <a:lnTo>
                    <a:pt x="339" y="132"/>
                  </a:lnTo>
                  <a:lnTo>
                    <a:pt x="340" y="132"/>
                  </a:lnTo>
                  <a:lnTo>
                    <a:pt x="339" y="136"/>
                  </a:lnTo>
                  <a:lnTo>
                    <a:pt x="339" y="140"/>
                  </a:lnTo>
                  <a:lnTo>
                    <a:pt x="341" y="142"/>
                  </a:lnTo>
                  <a:lnTo>
                    <a:pt x="340" y="144"/>
                  </a:lnTo>
                  <a:lnTo>
                    <a:pt x="343" y="145"/>
                  </a:lnTo>
                  <a:lnTo>
                    <a:pt x="343" y="147"/>
                  </a:lnTo>
                  <a:lnTo>
                    <a:pt x="343" y="148"/>
                  </a:lnTo>
                  <a:lnTo>
                    <a:pt x="343" y="151"/>
                  </a:lnTo>
                  <a:lnTo>
                    <a:pt x="344" y="151"/>
                  </a:lnTo>
                  <a:lnTo>
                    <a:pt x="344" y="152"/>
                  </a:lnTo>
                  <a:lnTo>
                    <a:pt x="344" y="155"/>
                  </a:lnTo>
                  <a:lnTo>
                    <a:pt x="346" y="157"/>
                  </a:lnTo>
                  <a:lnTo>
                    <a:pt x="346" y="158"/>
                  </a:lnTo>
                  <a:lnTo>
                    <a:pt x="347" y="162"/>
                  </a:lnTo>
                  <a:lnTo>
                    <a:pt x="347" y="163"/>
                  </a:lnTo>
                  <a:lnTo>
                    <a:pt x="346" y="165"/>
                  </a:lnTo>
                  <a:lnTo>
                    <a:pt x="346" y="168"/>
                  </a:lnTo>
                  <a:lnTo>
                    <a:pt x="348" y="169"/>
                  </a:lnTo>
                  <a:lnTo>
                    <a:pt x="348" y="173"/>
                  </a:lnTo>
                  <a:lnTo>
                    <a:pt x="348" y="174"/>
                  </a:lnTo>
                  <a:lnTo>
                    <a:pt x="349" y="177"/>
                  </a:lnTo>
                  <a:lnTo>
                    <a:pt x="349" y="178"/>
                  </a:lnTo>
                  <a:lnTo>
                    <a:pt x="349" y="180"/>
                  </a:lnTo>
                  <a:lnTo>
                    <a:pt x="352" y="180"/>
                  </a:lnTo>
                  <a:lnTo>
                    <a:pt x="351" y="182"/>
                  </a:lnTo>
                  <a:lnTo>
                    <a:pt x="351" y="184"/>
                  </a:lnTo>
                  <a:lnTo>
                    <a:pt x="351" y="186"/>
                  </a:lnTo>
                  <a:lnTo>
                    <a:pt x="352" y="185"/>
                  </a:lnTo>
                  <a:lnTo>
                    <a:pt x="353" y="188"/>
                  </a:lnTo>
                  <a:lnTo>
                    <a:pt x="352" y="191"/>
                  </a:lnTo>
                  <a:lnTo>
                    <a:pt x="353" y="191"/>
                  </a:lnTo>
                  <a:lnTo>
                    <a:pt x="353" y="193"/>
                  </a:lnTo>
                  <a:lnTo>
                    <a:pt x="353" y="195"/>
                  </a:lnTo>
                  <a:lnTo>
                    <a:pt x="353" y="196"/>
                  </a:lnTo>
                  <a:lnTo>
                    <a:pt x="353" y="198"/>
                  </a:lnTo>
                  <a:lnTo>
                    <a:pt x="353" y="199"/>
                  </a:lnTo>
                  <a:lnTo>
                    <a:pt x="354" y="200"/>
                  </a:lnTo>
                  <a:lnTo>
                    <a:pt x="354" y="205"/>
                  </a:lnTo>
                  <a:lnTo>
                    <a:pt x="356" y="205"/>
                  </a:lnTo>
                  <a:lnTo>
                    <a:pt x="356" y="206"/>
                  </a:lnTo>
                  <a:lnTo>
                    <a:pt x="355" y="208"/>
                  </a:lnTo>
                  <a:lnTo>
                    <a:pt x="356" y="208"/>
                  </a:lnTo>
                  <a:lnTo>
                    <a:pt x="356" y="210"/>
                  </a:lnTo>
                  <a:lnTo>
                    <a:pt x="357" y="212"/>
                  </a:lnTo>
                  <a:lnTo>
                    <a:pt x="357" y="215"/>
                  </a:lnTo>
                  <a:lnTo>
                    <a:pt x="359" y="216"/>
                  </a:lnTo>
                  <a:lnTo>
                    <a:pt x="359" y="217"/>
                  </a:lnTo>
                  <a:lnTo>
                    <a:pt x="359" y="220"/>
                  </a:lnTo>
                  <a:lnTo>
                    <a:pt x="361" y="221"/>
                  </a:lnTo>
                  <a:lnTo>
                    <a:pt x="361" y="224"/>
                  </a:lnTo>
                  <a:lnTo>
                    <a:pt x="361" y="225"/>
                  </a:lnTo>
                  <a:lnTo>
                    <a:pt x="361" y="226"/>
                  </a:lnTo>
                  <a:lnTo>
                    <a:pt x="363" y="225"/>
                  </a:lnTo>
                  <a:lnTo>
                    <a:pt x="362" y="230"/>
                  </a:lnTo>
                  <a:lnTo>
                    <a:pt x="362" y="231"/>
                  </a:lnTo>
                  <a:lnTo>
                    <a:pt x="364" y="233"/>
                  </a:lnTo>
                  <a:lnTo>
                    <a:pt x="365" y="234"/>
                  </a:lnTo>
                  <a:lnTo>
                    <a:pt x="365" y="236"/>
                  </a:lnTo>
                  <a:lnTo>
                    <a:pt x="364" y="238"/>
                  </a:lnTo>
                  <a:lnTo>
                    <a:pt x="364" y="241"/>
                  </a:lnTo>
                  <a:lnTo>
                    <a:pt x="364" y="242"/>
                  </a:lnTo>
                  <a:lnTo>
                    <a:pt x="364" y="245"/>
                  </a:lnTo>
                  <a:lnTo>
                    <a:pt x="365" y="245"/>
                  </a:lnTo>
                  <a:lnTo>
                    <a:pt x="365" y="246"/>
                  </a:lnTo>
                  <a:lnTo>
                    <a:pt x="365" y="247"/>
                  </a:lnTo>
                  <a:lnTo>
                    <a:pt x="365" y="249"/>
                  </a:lnTo>
                  <a:lnTo>
                    <a:pt x="368" y="251"/>
                  </a:lnTo>
                  <a:lnTo>
                    <a:pt x="367" y="254"/>
                  </a:lnTo>
                  <a:lnTo>
                    <a:pt x="368" y="255"/>
                  </a:lnTo>
                  <a:lnTo>
                    <a:pt x="368" y="259"/>
                  </a:lnTo>
                  <a:lnTo>
                    <a:pt x="368" y="260"/>
                  </a:lnTo>
                  <a:lnTo>
                    <a:pt x="370" y="260"/>
                  </a:lnTo>
                  <a:lnTo>
                    <a:pt x="370" y="264"/>
                  </a:lnTo>
                  <a:lnTo>
                    <a:pt x="370" y="265"/>
                  </a:lnTo>
                  <a:lnTo>
                    <a:pt x="370" y="266"/>
                  </a:lnTo>
                  <a:lnTo>
                    <a:pt x="372" y="267"/>
                  </a:lnTo>
                  <a:lnTo>
                    <a:pt x="372" y="269"/>
                  </a:lnTo>
                  <a:lnTo>
                    <a:pt x="372" y="270"/>
                  </a:lnTo>
                  <a:lnTo>
                    <a:pt x="372" y="274"/>
                  </a:lnTo>
                  <a:lnTo>
                    <a:pt x="371" y="277"/>
                  </a:lnTo>
                  <a:lnTo>
                    <a:pt x="371" y="278"/>
                  </a:lnTo>
                  <a:lnTo>
                    <a:pt x="373" y="278"/>
                  </a:lnTo>
                  <a:lnTo>
                    <a:pt x="374" y="281"/>
                  </a:lnTo>
                  <a:lnTo>
                    <a:pt x="374" y="282"/>
                  </a:lnTo>
                  <a:lnTo>
                    <a:pt x="375" y="282"/>
                  </a:lnTo>
                  <a:lnTo>
                    <a:pt x="375" y="284"/>
                  </a:lnTo>
                  <a:lnTo>
                    <a:pt x="374" y="287"/>
                  </a:lnTo>
                  <a:lnTo>
                    <a:pt x="376" y="288"/>
                  </a:lnTo>
                  <a:lnTo>
                    <a:pt x="376" y="290"/>
                  </a:lnTo>
                  <a:lnTo>
                    <a:pt x="376" y="291"/>
                  </a:lnTo>
                  <a:lnTo>
                    <a:pt x="377" y="293"/>
                  </a:lnTo>
                  <a:lnTo>
                    <a:pt x="377" y="294"/>
                  </a:lnTo>
                  <a:lnTo>
                    <a:pt x="377" y="295"/>
                  </a:lnTo>
                  <a:lnTo>
                    <a:pt x="377" y="297"/>
                  </a:lnTo>
                  <a:lnTo>
                    <a:pt x="380" y="300"/>
                  </a:lnTo>
                  <a:lnTo>
                    <a:pt x="379" y="301"/>
                  </a:lnTo>
                  <a:lnTo>
                    <a:pt x="379" y="303"/>
                  </a:lnTo>
                  <a:lnTo>
                    <a:pt x="381" y="305"/>
                  </a:lnTo>
                  <a:lnTo>
                    <a:pt x="381" y="308"/>
                  </a:lnTo>
                  <a:lnTo>
                    <a:pt x="381" y="309"/>
                  </a:lnTo>
                  <a:lnTo>
                    <a:pt x="381" y="311"/>
                  </a:lnTo>
                  <a:lnTo>
                    <a:pt x="381" y="313"/>
                  </a:lnTo>
                  <a:lnTo>
                    <a:pt x="381" y="315"/>
                  </a:lnTo>
                  <a:lnTo>
                    <a:pt x="384" y="315"/>
                  </a:lnTo>
                  <a:lnTo>
                    <a:pt x="384" y="316"/>
                  </a:lnTo>
                  <a:lnTo>
                    <a:pt x="384" y="319"/>
                  </a:lnTo>
                  <a:lnTo>
                    <a:pt x="384" y="320"/>
                  </a:lnTo>
                  <a:lnTo>
                    <a:pt x="384" y="322"/>
                  </a:lnTo>
                  <a:lnTo>
                    <a:pt x="384" y="323"/>
                  </a:lnTo>
                  <a:lnTo>
                    <a:pt x="384" y="324"/>
                  </a:lnTo>
                  <a:lnTo>
                    <a:pt x="386" y="324"/>
                  </a:lnTo>
                  <a:lnTo>
                    <a:pt x="386" y="327"/>
                  </a:lnTo>
                  <a:lnTo>
                    <a:pt x="386" y="329"/>
                  </a:lnTo>
                  <a:lnTo>
                    <a:pt x="388" y="329"/>
                  </a:lnTo>
                  <a:lnTo>
                    <a:pt x="388" y="332"/>
                  </a:lnTo>
                  <a:lnTo>
                    <a:pt x="387" y="333"/>
                  </a:lnTo>
                  <a:lnTo>
                    <a:pt x="387" y="334"/>
                  </a:lnTo>
                  <a:lnTo>
                    <a:pt x="387" y="335"/>
                  </a:lnTo>
                  <a:lnTo>
                    <a:pt x="387" y="337"/>
                  </a:lnTo>
                  <a:lnTo>
                    <a:pt x="390" y="340"/>
                  </a:lnTo>
                  <a:lnTo>
                    <a:pt x="390" y="342"/>
                  </a:lnTo>
                  <a:lnTo>
                    <a:pt x="390" y="344"/>
                  </a:lnTo>
                  <a:lnTo>
                    <a:pt x="392" y="345"/>
                  </a:lnTo>
                  <a:lnTo>
                    <a:pt x="392" y="348"/>
                  </a:lnTo>
                  <a:lnTo>
                    <a:pt x="391" y="350"/>
                  </a:lnTo>
                  <a:lnTo>
                    <a:pt x="392" y="352"/>
                  </a:lnTo>
                  <a:lnTo>
                    <a:pt x="392" y="354"/>
                  </a:lnTo>
                  <a:lnTo>
                    <a:pt x="393" y="354"/>
                  </a:lnTo>
                  <a:lnTo>
                    <a:pt x="393" y="357"/>
                  </a:lnTo>
                  <a:lnTo>
                    <a:pt x="397" y="357"/>
                  </a:lnTo>
                  <a:lnTo>
                    <a:pt x="397" y="360"/>
                  </a:lnTo>
                  <a:lnTo>
                    <a:pt x="397" y="361"/>
                  </a:lnTo>
                  <a:lnTo>
                    <a:pt x="397" y="362"/>
                  </a:lnTo>
                  <a:lnTo>
                    <a:pt x="397" y="364"/>
                  </a:lnTo>
                  <a:lnTo>
                    <a:pt x="397" y="365"/>
                  </a:lnTo>
                  <a:lnTo>
                    <a:pt x="398" y="365"/>
                  </a:lnTo>
                  <a:lnTo>
                    <a:pt x="398" y="366"/>
                  </a:lnTo>
                  <a:lnTo>
                    <a:pt x="397" y="370"/>
                  </a:lnTo>
                  <a:lnTo>
                    <a:pt x="399" y="371"/>
                  </a:lnTo>
                  <a:lnTo>
                    <a:pt x="399" y="373"/>
                  </a:lnTo>
                  <a:lnTo>
                    <a:pt x="401" y="375"/>
                  </a:lnTo>
                  <a:lnTo>
                    <a:pt x="401" y="379"/>
                  </a:lnTo>
                  <a:lnTo>
                    <a:pt x="401" y="380"/>
                  </a:lnTo>
                  <a:lnTo>
                    <a:pt x="401" y="383"/>
                  </a:lnTo>
                  <a:lnTo>
                    <a:pt x="403" y="383"/>
                  </a:lnTo>
                  <a:lnTo>
                    <a:pt x="403" y="384"/>
                  </a:lnTo>
                  <a:lnTo>
                    <a:pt x="404" y="386"/>
                  </a:lnTo>
                  <a:lnTo>
                    <a:pt x="406" y="386"/>
                  </a:lnTo>
                  <a:lnTo>
                    <a:pt x="405" y="387"/>
                  </a:lnTo>
                  <a:lnTo>
                    <a:pt x="405" y="388"/>
                  </a:lnTo>
                  <a:lnTo>
                    <a:pt x="406" y="389"/>
                  </a:lnTo>
                  <a:lnTo>
                    <a:pt x="406" y="391"/>
                  </a:lnTo>
                  <a:lnTo>
                    <a:pt x="408" y="393"/>
                  </a:lnTo>
                  <a:lnTo>
                    <a:pt x="408" y="395"/>
                  </a:lnTo>
                  <a:lnTo>
                    <a:pt x="407" y="397"/>
                  </a:lnTo>
                  <a:lnTo>
                    <a:pt x="408" y="397"/>
                  </a:lnTo>
                  <a:lnTo>
                    <a:pt x="409" y="398"/>
                  </a:lnTo>
                  <a:lnTo>
                    <a:pt x="409" y="401"/>
                  </a:lnTo>
                  <a:lnTo>
                    <a:pt x="410" y="401"/>
                  </a:lnTo>
                  <a:lnTo>
                    <a:pt x="410" y="403"/>
                  </a:lnTo>
                  <a:lnTo>
                    <a:pt x="412" y="402"/>
                  </a:lnTo>
                  <a:lnTo>
                    <a:pt x="412" y="406"/>
                  </a:lnTo>
                  <a:lnTo>
                    <a:pt x="413" y="407"/>
                  </a:lnTo>
                  <a:lnTo>
                    <a:pt x="414" y="409"/>
                  </a:lnTo>
                  <a:lnTo>
                    <a:pt x="414" y="411"/>
                  </a:lnTo>
                  <a:lnTo>
                    <a:pt x="416" y="411"/>
                  </a:lnTo>
                  <a:lnTo>
                    <a:pt x="415" y="414"/>
                  </a:lnTo>
                  <a:lnTo>
                    <a:pt x="416" y="414"/>
                  </a:lnTo>
                  <a:lnTo>
                    <a:pt x="416" y="415"/>
                  </a:lnTo>
                  <a:lnTo>
                    <a:pt x="416" y="417"/>
                  </a:lnTo>
                  <a:lnTo>
                    <a:pt x="416" y="418"/>
                  </a:lnTo>
                  <a:lnTo>
                    <a:pt x="417" y="419"/>
                  </a:lnTo>
                  <a:lnTo>
                    <a:pt x="419" y="419"/>
                  </a:lnTo>
                  <a:lnTo>
                    <a:pt x="419" y="422"/>
                  </a:lnTo>
                  <a:lnTo>
                    <a:pt x="418" y="424"/>
                  </a:lnTo>
                  <a:lnTo>
                    <a:pt x="419" y="424"/>
                  </a:lnTo>
                  <a:lnTo>
                    <a:pt x="419" y="426"/>
                  </a:lnTo>
                  <a:lnTo>
                    <a:pt x="422" y="427"/>
                  </a:lnTo>
                  <a:lnTo>
                    <a:pt x="422" y="428"/>
                  </a:lnTo>
                  <a:lnTo>
                    <a:pt x="422" y="431"/>
                  </a:lnTo>
                  <a:lnTo>
                    <a:pt x="424" y="431"/>
                  </a:lnTo>
                  <a:lnTo>
                    <a:pt x="425" y="435"/>
                  </a:lnTo>
                  <a:lnTo>
                    <a:pt x="425" y="436"/>
                  </a:lnTo>
                  <a:lnTo>
                    <a:pt x="427" y="436"/>
                  </a:lnTo>
                  <a:lnTo>
                    <a:pt x="427" y="440"/>
                  </a:lnTo>
                  <a:lnTo>
                    <a:pt x="428" y="440"/>
                  </a:lnTo>
                  <a:lnTo>
                    <a:pt x="428" y="442"/>
                  </a:lnTo>
                  <a:lnTo>
                    <a:pt x="431" y="442"/>
                  </a:lnTo>
                  <a:lnTo>
                    <a:pt x="432" y="442"/>
                  </a:lnTo>
                  <a:lnTo>
                    <a:pt x="432" y="444"/>
                  </a:lnTo>
                  <a:lnTo>
                    <a:pt x="432" y="446"/>
                  </a:lnTo>
                  <a:lnTo>
                    <a:pt x="433" y="445"/>
                  </a:lnTo>
                  <a:lnTo>
                    <a:pt x="433" y="448"/>
                  </a:lnTo>
                  <a:lnTo>
                    <a:pt x="433" y="449"/>
                  </a:lnTo>
                  <a:lnTo>
                    <a:pt x="435" y="449"/>
                  </a:lnTo>
                  <a:lnTo>
                    <a:pt x="435" y="452"/>
                  </a:lnTo>
                  <a:lnTo>
                    <a:pt x="435" y="453"/>
                  </a:lnTo>
                  <a:lnTo>
                    <a:pt x="436" y="453"/>
                  </a:lnTo>
                  <a:lnTo>
                    <a:pt x="438" y="454"/>
                  </a:lnTo>
                  <a:lnTo>
                    <a:pt x="438" y="457"/>
                  </a:lnTo>
                  <a:lnTo>
                    <a:pt x="441" y="457"/>
                  </a:lnTo>
                  <a:lnTo>
                    <a:pt x="441" y="458"/>
                  </a:lnTo>
                  <a:lnTo>
                    <a:pt x="441" y="459"/>
                  </a:lnTo>
                  <a:lnTo>
                    <a:pt x="442" y="458"/>
                  </a:lnTo>
                  <a:lnTo>
                    <a:pt x="441" y="461"/>
                  </a:lnTo>
                  <a:lnTo>
                    <a:pt x="442" y="461"/>
                  </a:lnTo>
                  <a:lnTo>
                    <a:pt x="444" y="461"/>
                  </a:lnTo>
                  <a:lnTo>
                    <a:pt x="444" y="463"/>
                  </a:lnTo>
                  <a:lnTo>
                    <a:pt x="445" y="463"/>
                  </a:lnTo>
                  <a:lnTo>
                    <a:pt x="446" y="466"/>
                  </a:lnTo>
                  <a:lnTo>
                    <a:pt x="447" y="466"/>
                  </a:lnTo>
                  <a:lnTo>
                    <a:pt x="447" y="468"/>
                  </a:lnTo>
                  <a:lnTo>
                    <a:pt x="449" y="468"/>
                  </a:lnTo>
                  <a:lnTo>
                    <a:pt x="449" y="470"/>
                  </a:lnTo>
                  <a:lnTo>
                    <a:pt x="451" y="470"/>
                  </a:lnTo>
                  <a:lnTo>
                    <a:pt x="451" y="474"/>
                  </a:lnTo>
                  <a:lnTo>
                    <a:pt x="453" y="474"/>
                  </a:lnTo>
                  <a:lnTo>
                    <a:pt x="454" y="475"/>
                  </a:lnTo>
                  <a:lnTo>
                    <a:pt x="454" y="476"/>
                  </a:lnTo>
                  <a:lnTo>
                    <a:pt x="458" y="476"/>
                  </a:lnTo>
                  <a:lnTo>
                    <a:pt x="458" y="479"/>
                  </a:lnTo>
                  <a:lnTo>
                    <a:pt x="459" y="479"/>
                  </a:lnTo>
                  <a:lnTo>
                    <a:pt x="460" y="479"/>
                  </a:lnTo>
                  <a:lnTo>
                    <a:pt x="460" y="480"/>
                  </a:lnTo>
                  <a:lnTo>
                    <a:pt x="463" y="480"/>
                  </a:lnTo>
                  <a:lnTo>
                    <a:pt x="463" y="482"/>
                  </a:lnTo>
                  <a:lnTo>
                    <a:pt x="466" y="482"/>
                  </a:lnTo>
                  <a:lnTo>
                    <a:pt x="466" y="483"/>
                  </a:lnTo>
                  <a:lnTo>
                    <a:pt x="467" y="483"/>
                  </a:lnTo>
                  <a:lnTo>
                    <a:pt x="467" y="486"/>
                  </a:lnTo>
                  <a:lnTo>
                    <a:pt x="469" y="486"/>
                  </a:lnTo>
                  <a:lnTo>
                    <a:pt x="470" y="486"/>
                  </a:lnTo>
                  <a:lnTo>
                    <a:pt x="473" y="485"/>
                  </a:lnTo>
                  <a:lnTo>
                    <a:pt x="474" y="488"/>
                  </a:lnTo>
                  <a:lnTo>
                    <a:pt x="476" y="488"/>
                  </a:lnTo>
                  <a:lnTo>
                    <a:pt x="479" y="490"/>
                  </a:lnTo>
                  <a:lnTo>
                    <a:pt x="481" y="489"/>
                  </a:lnTo>
                  <a:lnTo>
                    <a:pt x="481" y="491"/>
                  </a:lnTo>
                  <a:lnTo>
                    <a:pt x="483" y="491"/>
                  </a:lnTo>
                  <a:lnTo>
                    <a:pt x="485" y="491"/>
                  </a:lnTo>
                  <a:lnTo>
                    <a:pt x="486" y="491"/>
                  </a:lnTo>
                  <a:lnTo>
                    <a:pt x="486" y="493"/>
                  </a:lnTo>
                  <a:lnTo>
                    <a:pt x="486" y="495"/>
                  </a:lnTo>
                  <a:lnTo>
                    <a:pt x="487" y="495"/>
                  </a:lnTo>
                  <a:lnTo>
                    <a:pt x="489" y="495"/>
                  </a:lnTo>
                  <a:lnTo>
                    <a:pt x="491" y="494"/>
                  </a:lnTo>
                  <a:lnTo>
                    <a:pt x="490" y="496"/>
                  </a:lnTo>
                  <a:lnTo>
                    <a:pt x="493" y="496"/>
                  </a:lnTo>
                  <a:lnTo>
                    <a:pt x="494" y="496"/>
                  </a:lnTo>
                  <a:lnTo>
                    <a:pt x="495" y="496"/>
                  </a:lnTo>
                  <a:lnTo>
                    <a:pt x="495" y="498"/>
                  </a:lnTo>
                  <a:lnTo>
                    <a:pt x="497" y="498"/>
                  </a:lnTo>
                  <a:lnTo>
                    <a:pt x="498" y="499"/>
                  </a:lnTo>
                  <a:lnTo>
                    <a:pt x="501" y="498"/>
                  </a:lnTo>
                  <a:lnTo>
                    <a:pt x="502" y="498"/>
                  </a:lnTo>
                  <a:lnTo>
                    <a:pt x="506" y="498"/>
                  </a:lnTo>
                  <a:lnTo>
                    <a:pt x="505" y="499"/>
                  </a:lnTo>
                  <a:lnTo>
                    <a:pt x="506" y="499"/>
                  </a:lnTo>
                  <a:lnTo>
                    <a:pt x="507" y="499"/>
                  </a:lnTo>
                  <a:lnTo>
                    <a:pt x="508" y="499"/>
                  </a:lnTo>
                  <a:lnTo>
                    <a:pt x="510" y="498"/>
                  </a:lnTo>
                  <a:lnTo>
                    <a:pt x="511" y="499"/>
                  </a:lnTo>
                  <a:lnTo>
                    <a:pt x="514" y="499"/>
                  </a:lnTo>
                  <a:lnTo>
                    <a:pt x="516" y="499"/>
                  </a:lnTo>
                  <a:lnTo>
                    <a:pt x="517" y="499"/>
                  </a:lnTo>
                  <a:lnTo>
                    <a:pt x="518" y="498"/>
                  </a:lnTo>
                  <a:lnTo>
                    <a:pt x="520" y="498"/>
                  </a:lnTo>
                  <a:lnTo>
                    <a:pt x="521" y="498"/>
                  </a:lnTo>
                  <a:lnTo>
                    <a:pt x="522" y="498"/>
                  </a:lnTo>
                  <a:lnTo>
                    <a:pt x="524" y="500"/>
                  </a:lnTo>
                  <a:lnTo>
                    <a:pt x="526" y="501"/>
                  </a:lnTo>
                  <a:lnTo>
                    <a:pt x="527" y="501"/>
                  </a:lnTo>
                  <a:lnTo>
                    <a:pt x="529" y="500"/>
                  </a:lnTo>
                  <a:lnTo>
                    <a:pt x="530" y="500"/>
                  </a:lnTo>
                  <a:lnTo>
                    <a:pt x="532" y="500"/>
                  </a:lnTo>
                  <a:lnTo>
                    <a:pt x="533" y="500"/>
                  </a:lnTo>
                  <a:lnTo>
                    <a:pt x="536" y="501"/>
                  </a:lnTo>
                  <a:lnTo>
                    <a:pt x="537" y="501"/>
                  </a:lnTo>
                  <a:lnTo>
                    <a:pt x="540" y="500"/>
                  </a:lnTo>
                  <a:lnTo>
                    <a:pt x="540" y="502"/>
                  </a:lnTo>
                  <a:lnTo>
                    <a:pt x="541" y="502"/>
                  </a:lnTo>
                  <a:lnTo>
                    <a:pt x="543" y="502"/>
                  </a:lnTo>
                  <a:lnTo>
                    <a:pt x="546" y="502"/>
                  </a:lnTo>
                  <a:lnTo>
                    <a:pt x="548" y="501"/>
                  </a:lnTo>
                  <a:lnTo>
                    <a:pt x="549" y="502"/>
                  </a:lnTo>
                  <a:lnTo>
                    <a:pt x="551" y="502"/>
                  </a:lnTo>
                  <a:lnTo>
                    <a:pt x="0" y="494"/>
                  </a:lnTo>
                </a:path>
              </a:pathLst>
            </a:custGeom>
            <a:solidFill>
              <a:srgbClr val="B2B2B2"/>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4597" name="Freeform 28"/>
            <p:cNvSpPr>
              <a:spLocks/>
            </p:cNvSpPr>
            <p:nvPr/>
          </p:nvSpPr>
          <p:spPr bwMode="auto">
            <a:xfrm>
              <a:off x="384" y="3552"/>
              <a:ext cx="336" cy="192"/>
            </a:xfrm>
            <a:custGeom>
              <a:avLst/>
              <a:gdLst>
                <a:gd name="T0" fmla="*/ 0 w 1815"/>
                <a:gd name="T1" fmla="*/ 10 h 503"/>
                <a:gd name="T2" fmla="*/ 0 w 1815"/>
                <a:gd name="T3" fmla="*/ 10 h 503"/>
                <a:gd name="T4" fmla="*/ 0 w 1815"/>
                <a:gd name="T5" fmla="*/ 10 h 503"/>
                <a:gd name="T6" fmla="*/ 0 w 1815"/>
                <a:gd name="T7" fmla="*/ 10 h 503"/>
                <a:gd name="T8" fmla="*/ 0 w 1815"/>
                <a:gd name="T9" fmla="*/ 10 h 503"/>
                <a:gd name="T10" fmla="*/ 0 w 1815"/>
                <a:gd name="T11" fmla="*/ 10 h 503"/>
                <a:gd name="T12" fmla="*/ 0 w 1815"/>
                <a:gd name="T13" fmla="*/ 10 h 503"/>
                <a:gd name="T14" fmla="*/ 1 w 1815"/>
                <a:gd name="T15" fmla="*/ 10 h 503"/>
                <a:gd name="T16" fmla="*/ 1 w 1815"/>
                <a:gd name="T17" fmla="*/ 9 h 503"/>
                <a:gd name="T18" fmla="*/ 1 w 1815"/>
                <a:gd name="T19" fmla="*/ 9 h 503"/>
                <a:gd name="T20" fmla="*/ 1 w 1815"/>
                <a:gd name="T21" fmla="*/ 8 h 503"/>
                <a:gd name="T22" fmla="*/ 1 w 1815"/>
                <a:gd name="T23" fmla="*/ 8 h 503"/>
                <a:gd name="T24" fmla="*/ 1 w 1815"/>
                <a:gd name="T25" fmla="*/ 8 h 503"/>
                <a:gd name="T26" fmla="*/ 1 w 1815"/>
                <a:gd name="T27" fmla="*/ 7 h 503"/>
                <a:gd name="T28" fmla="*/ 1 w 1815"/>
                <a:gd name="T29" fmla="*/ 7 h 503"/>
                <a:gd name="T30" fmla="*/ 1 w 1815"/>
                <a:gd name="T31" fmla="*/ 6 h 503"/>
                <a:gd name="T32" fmla="*/ 1 w 1815"/>
                <a:gd name="T33" fmla="*/ 6 h 503"/>
                <a:gd name="T34" fmla="*/ 1 w 1815"/>
                <a:gd name="T35" fmla="*/ 5 h 503"/>
                <a:gd name="T36" fmla="*/ 1 w 1815"/>
                <a:gd name="T37" fmla="*/ 5 h 503"/>
                <a:gd name="T38" fmla="*/ 1 w 1815"/>
                <a:gd name="T39" fmla="*/ 4 h 503"/>
                <a:gd name="T40" fmla="*/ 1 w 1815"/>
                <a:gd name="T41" fmla="*/ 4 h 503"/>
                <a:gd name="T42" fmla="*/ 1 w 1815"/>
                <a:gd name="T43" fmla="*/ 3 h 503"/>
                <a:gd name="T44" fmla="*/ 1 w 1815"/>
                <a:gd name="T45" fmla="*/ 3 h 503"/>
                <a:gd name="T46" fmla="*/ 1 w 1815"/>
                <a:gd name="T47" fmla="*/ 2 h 503"/>
                <a:gd name="T48" fmla="*/ 1 w 1815"/>
                <a:gd name="T49" fmla="*/ 2 h 503"/>
                <a:gd name="T50" fmla="*/ 1 w 1815"/>
                <a:gd name="T51" fmla="*/ 2 h 503"/>
                <a:gd name="T52" fmla="*/ 1 w 1815"/>
                <a:gd name="T53" fmla="*/ 1 h 503"/>
                <a:gd name="T54" fmla="*/ 1 w 1815"/>
                <a:gd name="T55" fmla="*/ 1 h 503"/>
                <a:gd name="T56" fmla="*/ 1 w 1815"/>
                <a:gd name="T57" fmla="*/ 0 h 503"/>
                <a:gd name="T58" fmla="*/ 1 w 1815"/>
                <a:gd name="T59" fmla="*/ 0 h 503"/>
                <a:gd name="T60" fmla="*/ 1 w 1815"/>
                <a:gd name="T61" fmla="*/ 0 h 503"/>
                <a:gd name="T62" fmla="*/ 1 w 1815"/>
                <a:gd name="T63" fmla="*/ 1 h 503"/>
                <a:gd name="T64" fmla="*/ 1 w 1815"/>
                <a:gd name="T65" fmla="*/ 1 h 503"/>
                <a:gd name="T66" fmla="*/ 1 w 1815"/>
                <a:gd name="T67" fmla="*/ 1 h 503"/>
                <a:gd name="T68" fmla="*/ 1 w 1815"/>
                <a:gd name="T69" fmla="*/ 2 h 503"/>
                <a:gd name="T70" fmla="*/ 1 w 1815"/>
                <a:gd name="T71" fmla="*/ 2 h 503"/>
                <a:gd name="T72" fmla="*/ 1 w 1815"/>
                <a:gd name="T73" fmla="*/ 3 h 503"/>
                <a:gd name="T74" fmla="*/ 1 w 1815"/>
                <a:gd name="T75" fmla="*/ 3 h 503"/>
                <a:gd name="T76" fmla="*/ 1 w 1815"/>
                <a:gd name="T77" fmla="*/ 4 h 503"/>
                <a:gd name="T78" fmla="*/ 1 w 1815"/>
                <a:gd name="T79" fmla="*/ 4 h 503"/>
                <a:gd name="T80" fmla="*/ 1 w 1815"/>
                <a:gd name="T81" fmla="*/ 5 h 503"/>
                <a:gd name="T82" fmla="*/ 1 w 1815"/>
                <a:gd name="T83" fmla="*/ 5 h 503"/>
                <a:gd name="T84" fmla="*/ 1 w 1815"/>
                <a:gd name="T85" fmla="*/ 6 h 503"/>
                <a:gd name="T86" fmla="*/ 1 w 1815"/>
                <a:gd name="T87" fmla="*/ 6 h 503"/>
                <a:gd name="T88" fmla="*/ 1 w 1815"/>
                <a:gd name="T89" fmla="*/ 6 h 503"/>
                <a:gd name="T90" fmla="*/ 1 w 1815"/>
                <a:gd name="T91" fmla="*/ 7 h 503"/>
                <a:gd name="T92" fmla="*/ 1 w 1815"/>
                <a:gd name="T93" fmla="*/ 7 h 503"/>
                <a:gd name="T94" fmla="*/ 1 w 1815"/>
                <a:gd name="T95" fmla="*/ 8 h 503"/>
                <a:gd name="T96" fmla="*/ 2 w 1815"/>
                <a:gd name="T97" fmla="*/ 8 h 503"/>
                <a:gd name="T98" fmla="*/ 2 w 1815"/>
                <a:gd name="T99" fmla="*/ 9 h 503"/>
                <a:gd name="T100" fmla="*/ 2 w 1815"/>
                <a:gd name="T101" fmla="*/ 9 h 503"/>
                <a:gd name="T102" fmla="*/ 2 w 1815"/>
                <a:gd name="T103" fmla="*/ 10 h 503"/>
                <a:gd name="T104" fmla="*/ 2 w 1815"/>
                <a:gd name="T105" fmla="*/ 10 h 503"/>
                <a:gd name="T106" fmla="*/ 2 w 1815"/>
                <a:gd name="T107" fmla="*/ 10 h 503"/>
                <a:gd name="T108" fmla="*/ 2 w 1815"/>
                <a:gd name="T109" fmla="*/ 10 h 503"/>
                <a:gd name="T110" fmla="*/ 2 w 1815"/>
                <a:gd name="T111" fmla="*/ 10 h 503"/>
                <a:gd name="T112" fmla="*/ 2 w 1815"/>
                <a:gd name="T113" fmla="*/ 10 h 503"/>
                <a:gd name="T114" fmla="*/ 2 w 1815"/>
                <a:gd name="T115" fmla="*/ 11 h 503"/>
                <a:gd name="T116" fmla="*/ 2 w 1815"/>
                <a:gd name="T117" fmla="*/ 11 h 503"/>
                <a:gd name="T118" fmla="*/ 2 w 1815"/>
                <a:gd name="T119" fmla="*/ 11 h 5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5"/>
                <a:gd name="T181" fmla="*/ 0 h 503"/>
                <a:gd name="T182" fmla="*/ 1815 w 1815"/>
                <a:gd name="T183" fmla="*/ 503 h 5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5" h="503">
                  <a:moveTo>
                    <a:pt x="0" y="494"/>
                  </a:moveTo>
                  <a:lnTo>
                    <a:pt x="8" y="494"/>
                  </a:lnTo>
                  <a:lnTo>
                    <a:pt x="8" y="495"/>
                  </a:lnTo>
                  <a:lnTo>
                    <a:pt x="13" y="495"/>
                  </a:lnTo>
                  <a:lnTo>
                    <a:pt x="18" y="494"/>
                  </a:lnTo>
                  <a:lnTo>
                    <a:pt x="23" y="494"/>
                  </a:lnTo>
                  <a:lnTo>
                    <a:pt x="28" y="494"/>
                  </a:lnTo>
                  <a:lnTo>
                    <a:pt x="33" y="494"/>
                  </a:lnTo>
                  <a:lnTo>
                    <a:pt x="38" y="494"/>
                  </a:lnTo>
                  <a:lnTo>
                    <a:pt x="38" y="492"/>
                  </a:lnTo>
                  <a:lnTo>
                    <a:pt x="45" y="491"/>
                  </a:lnTo>
                  <a:lnTo>
                    <a:pt x="48" y="491"/>
                  </a:lnTo>
                  <a:lnTo>
                    <a:pt x="53" y="492"/>
                  </a:lnTo>
                  <a:lnTo>
                    <a:pt x="58" y="492"/>
                  </a:lnTo>
                  <a:lnTo>
                    <a:pt x="60" y="492"/>
                  </a:lnTo>
                  <a:lnTo>
                    <a:pt x="73" y="492"/>
                  </a:lnTo>
                  <a:lnTo>
                    <a:pt x="78" y="491"/>
                  </a:lnTo>
                  <a:lnTo>
                    <a:pt x="80" y="491"/>
                  </a:lnTo>
                  <a:lnTo>
                    <a:pt x="85" y="491"/>
                  </a:lnTo>
                  <a:lnTo>
                    <a:pt x="90" y="491"/>
                  </a:lnTo>
                  <a:lnTo>
                    <a:pt x="95" y="493"/>
                  </a:lnTo>
                  <a:lnTo>
                    <a:pt x="100" y="493"/>
                  </a:lnTo>
                  <a:lnTo>
                    <a:pt x="103" y="493"/>
                  </a:lnTo>
                  <a:lnTo>
                    <a:pt x="110" y="492"/>
                  </a:lnTo>
                  <a:lnTo>
                    <a:pt x="113" y="492"/>
                  </a:lnTo>
                  <a:lnTo>
                    <a:pt x="115" y="492"/>
                  </a:lnTo>
                  <a:lnTo>
                    <a:pt x="123" y="492"/>
                  </a:lnTo>
                  <a:lnTo>
                    <a:pt x="125" y="492"/>
                  </a:lnTo>
                  <a:lnTo>
                    <a:pt x="133" y="493"/>
                  </a:lnTo>
                  <a:lnTo>
                    <a:pt x="140" y="492"/>
                  </a:lnTo>
                  <a:lnTo>
                    <a:pt x="145" y="492"/>
                  </a:lnTo>
                  <a:lnTo>
                    <a:pt x="148" y="492"/>
                  </a:lnTo>
                  <a:lnTo>
                    <a:pt x="158" y="492"/>
                  </a:lnTo>
                  <a:lnTo>
                    <a:pt x="158" y="489"/>
                  </a:lnTo>
                  <a:lnTo>
                    <a:pt x="160" y="489"/>
                  </a:lnTo>
                  <a:lnTo>
                    <a:pt x="165" y="489"/>
                  </a:lnTo>
                  <a:lnTo>
                    <a:pt x="168" y="489"/>
                  </a:lnTo>
                  <a:lnTo>
                    <a:pt x="173" y="488"/>
                  </a:lnTo>
                  <a:lnTo>
                    <a:pt x="178" y="489"/>
                  </a:lnTo>
                  <a:lnTo>
                    <a:pt x="183" y="490"/>
                  </a:lnTo>
                  <a:lnTo>
                    <a:pt x="183" y="488"/>
                  </a:lnTo>
                  <a:lnTo>
                    <a:pt x="185" y="488"/>
                  </a:lnTo>
                  <a:lnTo>
                    <a:pt x="193" y="488"/>
                  </a:lnTo>
                  <a:lnTo>
                    <a:pt x="195" y="488"/>
                  </a:lnTo>
                  <a:lnTo>
                    <a:pt x="200" y="487"/>
                  </a:lnTo>
                  <a:lnTo>
                    <a:pt x="200" y="485"/>
                  </a:lnTo>
                  <a:lnTo>
                    <a:pt x="205" y="485"/>
                  </a:lnTo>
                  <a:lnTo>
                    <a:pt x="213" y="485"/>
                  </a:lnTo>
                  <a:lnTo>
                    <a:pt x="215" y="485"/>
                  </a:lnTo>
                  <a:lnTo>
                    <a:pt x="223" y="487"/>
                  </a:lnTo>
                  <a:lnTo>
                    <a:pt x="223" y="486"/>
                  </a:lnTo>
                  <a:lnTo>
                    <a:pt x="225" y="486"/>
                  </a:lnTo>
                  <a:lnTo>
                    <a:pt x="231" y="486"/>
                  </a:lnTo>
                  <a:lnTo>
                    <a:pt x="233" y="485"/>
                  </a:lnTo>
                  <a:lnTo>
                    <a:pt x="233" y="483"/>
                  </a:lnTo>
                  <a:lnTo>
                    <a:pt x="236" y="483"/>
                  </a:lnTo>
                  <a:lnTo>
                    <a:pt x="248" y="483"/>
                  </a:lnTo>
                  <a:lnTo>
                    <a:pt x="251" y="482"/>
                  </a:lnTo>
                  <a:lnTo>
                    <a:pt x="253" y="482"/>
                  </a:lnTo>
                  <a:lnTo>
                    <a:pt x="261" y="483"/>
                  </a:lnTo>
                  <a:lnTo>
                    <a:pt x="261" y="481"/>
                  </a:lnTo>
                  <a:lnTo>
                    <a:pt x="271" y="480"/>
                  </a:lnTo>
                  <a:lnTo>
                    <a:pt x="271" y="479"/>
                  </a:lnTo>
                  <a:lnTo>
                    <a:pt x="273" y="479"/>
                  </a:lnTo>
                  <a:lnTo>
                    <a:pt x="276" y="479"/>
                  </a:lnTo>
                  <a:lnTo>
                    <a:pt x="276" y="477"/>
                  </a:lnTo>
                  <a:lnTo>
                    <a:pt x="281" y="477"/>
                  </a:lnTo>
                  <a:lnTo>
                    <a:pt x="286" y="477"/>
                  </a:lnTo>
                  <a:lnTo>
                    <a:pt x="286" y="475"/>
                  </a:lnTo>
                  <a:lnTo>
                    <a:pt x="293" y="475"/>
                  </a:lnTo>
                  <a:lnTo>
                    <a:pt x="296" y="474"/>
                  </a:lnTo>
                  <a:lnTo>
                    <a:pt x="303" y="474"/>
                  </a:lnTo>
                  <a:lnTo>
                    <a:pt x="301" y="470"/>
                  </a:lnTo>
                  <a:lnTo>
                    <a:pt x="303" y="470"/>
                  </a:lnTo>
                  <a:lnTo>
                    <a:pt x="311" y="470"/>
                  </a:lnTo>
                  <a:lnTo>
                    <a:pt x="313" y="470"/>
                  </a:lnTo>
                  <a:lnTo>
                    <a:pt x="316" y="470"/>
                  </a:lnTo>
                  <a:lnTo>
                    <a:pt x="321" y="470"/>
                  </a:lnTo>
                  <a:lnTo>
                    <a:pt x="321" y="467"/>
                  </a:lnTo>
                  <a:lnTo>
                    <a:pt x="328" y="466"/>
                  </a:lnTo>
                  <a:lnTo>
                    <a:pt x="336" y="466"/>
                  </a:lnTo>
                  <a:lnTo>
                    <a:pt x="336" y="463"/>
                  </a:lnTo>
                  <a:lnTo>
                    <a:pt x="341" y="464"/>
                  </a:lnTo>
                  <a:lnTo>
                    <a:pt x="341" y="462"/>
                  </a:lnTo>
                  <a:lnTo>
                    <a:pt x="343" y="462"/>
                  </a:lnTo>
                  <a:lnTo>
                    <a:pt x="343" y="460"/>
                  </a:lnTo>
                  <a:lnTo>
                    <a:pt x="351" y="461"/>
                  </a:lnTo>
                  <a:lnTo>
                    <a:pt x="351" y="459"/>
                  </a:lnTo>
                  <a:lnTo>
                    <a:pt x="353" y="459"/>
                  </a:lnTo>
                  <a:lnTo>
                    <a:pt x="353" y="458"/>
                  </a:lnTo>
                  <a:lnTo>
                    <a:pt x="358" y="457"/>
                  </a:lnTo>
                  <a:lnTo>
                    <a:pt x="366" y="457"/>
                  </a:lnTo>
                  <a:lnTo>
                    <a:pt x="368" y="454"/>
                  </a:lnTo>
                  <a:lnTo>
                    <a:pt x="371" y="454"/>
                  </a:lnTo>
                  <a:lnTo>
                    <a:pt x="371" y="453"/>
                  </a:lnTo>
                  <a:lnTo>
                    <a:pt x="376" y="453"/>
                  </a:lnTo>
                  <a:lnTo>
                    <a:pt x="383" y="453"/>
                  </a:lnTo>
                  <a:lnTo>
                    <a:pt x="383" y="449"/>
                  </a:lnTo>
                  <a:lnTo>
                    <a:pt x="386" y="449"/>
                  </a:lnTo>
                  <a:lnTo>
                    <a:pt x="383" y="448"/>
                  </a:lnTo>
                  <a:lnTo>
                    <a:pt x="391" y="446"/>
                  </a:lnTo>
                  <a:lnTo>
                    <a:pt x="391" y="444"/>
                  </a:lnTo>
                  <a:lnTo>
                    <a:pt x="393" y="444"/>
                  </a:lnTo>
                  <a:lnTo>
                    <a:pt x="393" y="442"/>
                  </a:lnTo>
                  <a:lnTo>
                    <a:pt x="398" y="442"/>
                  </a:lnTo>
                  <a:lnTo>
                    <a:pt x="398" y="440"/>
                  </a:lnTo>
                  <a:lnTo>
                    <a:pt x="398" y="436"/>
                  </a:lnTo>
                  <a:lnTo>
                    <a:pt x="406" y="436"/>
                  </a:lnTo>
                  <a:lnTo>
                    <a:pt x="406" y="435"/>
                  </a:lnTo>
                  <a:lnTo>
                    <a:pt x="408" y="435"/>
                  </a:lnTo>
                  <a:lnTo>
                    <a:pt x="418" y="431"/>
                  </a:lnTo>
                  <a:lnTo>
                    <a:pt x="421" y="431"/>
                  </a:lnTo>
                  <a:lnTo>
                    <a:pt x="421" y="430"/>
                  </a:lnTo>
                  <a:lnTo>
                    <a:pt x="428" y="427"/>
                  </a:lnTo>
                  <a:lnTo>
                    <a:pt x="431" y="427"/>
                  </a:lnTo>
                  <a:lnTo>
                    <a:pt x="431" y="425"/>
                  </a:lnTo>
                  <a:lnTo>
                    <a:pt x="431" y="423"/>
                  </a:lnTo>
                  <a:lnTo>
                    <a:pt x="433" y="423"/>
                  </a:lnTo>
                  <a:lnTo>
                    <a:pt x="433" y="422"/>
                  </a:lnTo>
                  <a:lnTo>
                    <a:pt x="441" y="420"/>
                  </a:lnTo>
                  <a:lnTo>
                    <a:pt x="441" y="419"/>
                  </a:lnTo>
                  <a:lnTo>
                    <a:pt x="443" y="419"/>
                  </a:lnTo>
                  <a:lnTo>
                    <a:pt x="443" y="418"/>
                  </a:lnTo>
                  <a:lnTo>
                    <a:pt x="443" y="416"/>
                  </a:lnTo>
                  <a:lnTo>
                    <a:pt x="453" y="415"/>
                  </a:lnTo>
                  <a:lnTo>
                    <a:pt x="453" y="414"/>
                  </a:lnTo>
                  <a:lnTo>
                    <a:pt x="453" y="413"/>
                  </a:lnTo>
                  <a:lnTo>
                    <a:pt x="453" y="411"/>
                  </a:lnTo>
                  <a:lnTo>
                    <a:pt x="456" y="410"/>
                  </a:lnTo>
                  <a:lnTo>
                    <a:pt x="459" y="408"/>
                  </a:lnTo>
                  <a:lnTo>
                    <a:pt x="459" y="406"/>
                  </a:lnTo>
                  <a:lnTo>
                    <a:pt x="464" y="406"/>
                  </a:lnTo>
                  <a:lnTo>
                    <a:pt x="461" y="402"/>
                  </a:lnTo>
                  <a:lnTo>
                    <a:pt x="471" y="403"/>
                  </a:lnTo>
                  <a:lnTo>
                    <a:pt x="469" y="401"/>
                  </a:lnTo>
                  <a:lnTo>
                    <a:pt x="469" y="399"/>
                  </a:lnTo>
                  <a:lnTo>
                    <a:pt x="476" y="399"/>
                  </a:lnTo>
                  <a:lnTo>
                    <a:pt x="476" y="397"/>
                  </a:lnTo>
                  <a:lnTo>
                    <a:pt x="476" y="396"/>
                  </a:lnTo>
                  <a:lnTo>
                    <a:pt x="476" y="393"/>
                  </a:lnTo>
                  <a:lnTo>
                    <a:pt x="484" y="393"/>
                  </a:lnTo>
                  <a:lnTo>
                    <a:pt x="484" y="392"/>
                  </a:lnTo>
                  <a:lnTo>
                    <a:pt x="481" y="389"/>
                  </a:lnTo>
                  <a:lnTo>
                    <a:pt x="481" y="387"/>
                  </a:lnTo>
                  <a:lnTo>
                    <a:pt x="481" y="386"/>
                  </a:lnTo>
                  <a:lnTo>
                    <a:pt x="491" y="385"/>
                  </a:lnTo>
                  <a:lnTo>
                    <a:pt x="491" y="384"/>
                  </a:lnTo>
                  <a:lnTo>
                    <a:pt x="491" y="381"/>
                  </a:lnTo>
                  <a:lnTo>
                    <a:pt x="496" y="381"/>
                  </a:lnTo>
                  <a:lnTo>
                    <a:pt x="496" y="380"/>
                  </a:lnTo>
                  <a:lnTo>
                    <a:pt x="499" y="380"/>
                  </a:lnTo>
                  <a:lnTo>
                    <a:pt x="501" y="380"/>
                  </a:lnTo>
                  <a:lnTo>
                    <a:pt x="499" y="377"/>
                  </a:lnTo>
                  <a:lnTo>
                    <a:pt x="499" y="375"/>
                  </a:lnTo>
                  <a:lnTo>
                    <a:pt x="506" y="374"/>
                  </a:lnTo>
                  <a:lnTo>
                    <a:pt x="506" y="372"/>
                  </a:lnTo>
                  <a:lnTo>
                    <a:pt x="514" y="370"/>
                  </a:lnTo>
                  <a:lnTo>
                    <a:pt x="514" y="369"/>
                  </a:lnTo>
                  <a:lnTo>
                    <a:pt x="514" y="366"/>
                  </a:lnTo>
                  <a:lnTo>
                    <a:pt x="521" y="364"/>
                  </a:lnTo>
                  <a:lnTo>
                    <a:pt x="521" y="362"/>
                  </a:lnTo>
                  <a:lnTo>
                    <a:pt x="524" y="362"/>
                  </a:lnTo>
                  <a:lnTo>
                    <a:pt x="524" y="361"/>
                  </a:lnTo>
                  <a:lnTo>
                    <a:pt x="524" y="358"/>
                  </a:lnTo>
                  <a:lnTo>
                    <a:pt x="526" y="357"/>
                  </a:lnTo>
                  <a:lnTo>
                    <a:pt x="526" y="355"/>
                  </a:lnTo>
                  <a:lnTo>
                    <a:pt x="524" y="353"/>
                  </a:lnTo>
                  <a:lnTo>
                    <a:pt x="534" y="354"/>
                  </a:lnTo>
                  <a:lnTo>
                    <a:pt x="534" y="353"/>
                  </a:lnTo>
                  <a:lnTo>
                    <a:pt x="536" y="350"/>
                  </a:lnTo>
                  <a:lnTo>
                    <a:pt x="539" y="350"/>
                  </a:lnTo>
                  <a:lnTo>
                    <a:pt x="539" y="348"/>
                  </a:lnTo>
                  <a:lnTo>
                    <a:pt x="541" y="345"/>
                  </a:lnTo>
                  <a:lnTo>
                    <a:pt x="541" y="344"/>
                  </a:lnTo>
                  <a:lnTo>
                    <a:pt x="544" y="345"/>
                  </a:lnTo>
                  <a:lnTo>
                    <a:pt x="544" y="344"/>
                  </a:lnTo>
                  <a:lnTo>
                    <a:pt x="544" y="342"/>
                  </a:lnTo>
                  <a:lnTo>
                    <a:pt x="546" y="339"/>
                  </a:lnTo>
                  <a:lnTo>
                    <a:pt x="546" y="337"/>
                  </a:lnTo>
                  <a:lnTo>
                    <a:pt x="546" y="335"/>
                  </a:lnTo>
                  <a:lnTo>
                    <a:pt x="551" y="334"/>
                  </a:lnTo>
                  <a:lnTo>
                    <a:pt x="551" y="333"/>
                  </a:lnTo>
                  <a:lnTo>
                    <a:pt x="549" y="330"/>
                  </a:lnTo>
                  <a:lnTo>
                    <a:pt x="559" y="330"/>
                  </a:lnTo>
                  <a:lnTo>
                    <a:pt x="559" y="329"/>
                  </a:lnTo>
                  <a:lnTo>
                    <a:pt x="559" y="327"/>
                  </a:lnTo>
                  <a:lnTo>
                    <a:pt x="559" y="325"/>
                  </a:lnTo>
                  <a:lnTo>
                    <a:pt x="561" y="325"/>
                  </a:lnTo>
                  <a:lnTo>
                    <a:pt x="561" y="324"/>
                  </a:lnTo>
                  <a:lnTo>
                    <a:pt x="561" y="323"/>
                  </a:lnTo>
                  <a:lnTo>
                    <a:pt x="561" y="322"/>
                  </a:lnTo>
                  <a:lnTo>
                    <a:pt x="564" y="322"/>
                  </a:lnTo>
                  <a:lnTo>
                    <a:pt x="566" y="319"/>
                  </a:lnTo>
                  <a:lnTo>
                    <a:pt x="566" y="316"/>
                  </a:lnTo>
                  <a:lnTo>
                    <a:pt x="576" y="314"/>
                  </a:lnTo>
                  <a:lnTo>
                    <a:pt x="576" y="313"/>
                  </a:lnTo>
                  <a:lnTo>
                    <a:pt x="576" y="311"/>
                  </a:lnTo>
                  <a:lnTo>
                    <a:pt x="579" y="310"/>
                  </a:lnTo>
                  <a:lnTo>
                    <a:pt x="576" y="307"/>
                  </a:lnTo>
                  <a:lnTo>
                    <a:pt x="579" y="306"/>
                  </a:lnTo>
                  <a:lnTo>
                    <a:pt x="581" y="303"/>
                  </a:lnTo>
                  <a:lnTo>
                    <a:pt x="581" y="301"/>
                  </a:lnTo>
                  <a:lnTo>
                    <a:pt x="589" y="300"/>
                  </a:lnTo>
                  <a:lnTo>
                    <a:pt x="589" y="299"/>
                  </a:lnTo>
                  <a:lnTo>
                    <a:pt x="586" y="296"/>
                  </a:lnTo>
                  <a:lnTo>
                    <a:pt x="594" y="295"/>
                  </a:lnTo>
                  <a:lnTo>
                    <a:pt x="594" y="294"/>
                  </a:lnTo>
                  <a:lnTo>
                    <a:pt x="594" y="291"/>
                  </a:lnTo>
                  <a:lnTo>
                    <a:pt x="596" y="291"/>
                  </a:lnTo>
                  <a:lnTo>
                    <a:pt x="596" y="289"/>
                  </a:lnTo>
                  <a:lnTo>
                    <a:pt x="596" y="288"/>
                  </a:lnTo>
                  <a:lnTo>
                    <a:pt x="596" y="285"/>
                  </a:lnTo>
                  <a:lnTo>
                    <a:pt x="601" y="283"/>
                  </a:lnTo>
                  <a:lnTo>
                    <a:pt x="601" y="282"/>
                  </a:lnTo>
                  <a:lnTo>
                    <a:pt x="601" y="281"/>
                  </a:lnTo>
                  <a:lnTo>
                    <a:pt x="606" y="278"/>
                  </a:lnTo>
                  <a:lnTo>
                    <a:pt x="606" y="277"/>
                  </a:lnTo>
                  <a:lnTo>
                    <a:pt x="611" y="274"/>
                  </a:lnTo>
                  <a:lnTo>
                    <a:pt x="611" y="273"/>
                  </a:lnTo>
                  <a:lnTo>
                    <a:pt x="611" y="269"/>
                  </a:lnTo>
                  <a:lnTo>
                    <a:pt x="611" y="268"/>
                  </a:lnTo>
                  <a:lnTo>
                    <a:pt x="614" y="268"/>
                  </a:lnTo>
                  <a:lnTo>
                    <a:pt x="614" y="266"/>
                  </a:lnTo>
                  <a:lnTo>
                    <a:pt x="614" y="265"/>
                  </a:lnTo>
                  <a:lnTo>
                    <a:pt x="614" y="264"/>
                  </a:lnTo>
                  <a:lnTo>
                    <a:pt x="621" y="264"/>
                  </a:lnTo>
                  <a:lnTo>
                    <a:pt x="621" y="262"/>
                  </a:lnTo>
                  <a:lnTo>
                    <a:pt x="619" y="260"/>
                  </a:lnTo>
                  <a:lnTo>
                    <a:pt x="621" y="256"/>
                  </a:lnTo>
                  <a:lnTo>
                    <a:pt x="629" y="257"/>
                  </a:lnTo>
                  <a:lnTo>
                    <a:pt x="629" y="256"/>
                  </a:lnTo>
                  <a:lnTo>
                    <a:pt x="629" y="255"/>
                  </a:lnTo>
                  <a:lnTo>
                    <a:pt x="629" y="254"/>
                  </a:lnTo>
                  <a:lnTo>
                    <a:pt x="634" y="251"/>
                  </a:lnTo>
                  <a:lnTo>
                    <a:pt x="634" y="250"/>
                  </a:lnTo>
                  <a:lnTo>
                    <a:pt x="631" y="248"/>
                  </a:lnTo>
                  <a:lnTo>
                    <a:pt x="636" y="247"/>
                  </a:lnTo>
                  <a:lnTo>
                    <a:pt x="636" y="246"/>
                  </a:lnTo>
                  <a:lnTo>
                    <a:pt x="636" y="243"/>
                  </a:lnTo>
                  <a:lnTo>
                    <a:pt x="639" y="242"/>
                  </a:lnTo>
                  <a:lnTo>
                    <a:pt x="641" y="242"/>
                  </a:lnTo>
                  <a:lnTo>
                    <a:pt x="641" y="241"/>
                  </a:lnTo>
                  <a:lnTo>
                    <a:pt x="641" y="239"/>
                  </a:lnTo>
                  <a:lnTo>
                    <a:pt x="639" y="237"/>
                  </a:lnTo>
                  <a:lnTo>
                    <a:pt x="649" y="235"/>
                  </a:lnTo>
                  <a:lnTo>
                    <a:pt x="649" y="234"/>
                  </a:lnTo>
                  <a:lnTo>
                    <a:pt x="649" y="231"/>
                  </a:lnTo>
                  <a:lnTo>
                    <a:pt x="649" y="230"/>
                  </a:lnTo>
                  <a:lnTo>
                    <a:pt x="656" y="228"/>
                  </a:lnTo>
                  <a:lnTo>
                    <a:pt x="656" y="226"/>
                  </a:lnTo>
                  <a:lnTo>
                    <a:pt x="656" y="225"/>
                  </a:lnTo>
                  <a:lnTo>
                    <a:pt x="656" y="224"/>
                  </a:lnTo>
                  <a:lnTo>
                    <a:pt x="656" y="222"/>
                  </a:lnTo>
                  <a:lnTo>
                    <a:pt x="656" y="220"/>
                  </a:lnTo>
                  <a:lnTo>
                    <a:pt x="664" y="218"/>
                  </a:lnTo>
                  <a:lnTo>
                    <a:pt x="664" y="215"/>
                  </a:lnTo>
                  <a:lnTo>
                    <a:pt x="664" y="212"/>
                  </a:lnTo>
                  <a:lnTo>
                    <a:pt x="664" y="210"/>
                  </a:lnTo>
                  <a:lnTo>
                    <a:pt x="664" y="208"/>
                  </a:lnTo>
                  <a:lnTo>
                    <a:pt x="664" y="206"/>
                  </a:lnTo>
                  <a:lnTo>
                    <a:pt x="666" y="206"/>
                  </a:lnTo>
                  <a:lnTo>
                    <a:pt x="666" y="205"/>
                  </a:lnTo>
                  <a:lnTo>
                    <a:pt x="664" y="201"/>
                  </a:lnTo>
                  <a:lnTo>
                    <a:pt x="671" y="200"/>
                  </a:lnTo>
                  <a:lnTo>
                    <a:pt x="676" y="199"/>
                  </a:lnTo>
                  <a:lnTo>
                    <a:pt x="679" y="195"/>
                  </a:lnTo>
                  <a:lnTo>
                    <a:pt x="684" y="195"/>
                  </a:lnTo>
                  <a:lnTo>
                    <a:pt x="684" y="194"/>
                  </a:lnTo>
                  <a:lnTo>
                    <a:pt x="682" y="191"/>
                  </a:lnTo>
                  <a:lnTo>
                    <a:pt x="682" y="190"/>
                  </a:lnTo>
                  <a:lnTo>
                    <a:pt x="687" y="186"/>
                  </a:lnTo>
                  <a:lnTo>
                    <a:pt x="687" y="185"/>
                  </a:lnTo>
                  <a:lnTo>
                    <a:pt x="687" y="183"/>
                  </a:lnTo>
                  <a:lnTo>
                    <a:pt x="694" y="181"/>
                  </a:lnTo>
                  <a:lnTo>
                    <a:pt x="697" y="179"/>
                  </a:lnTo>
                  <a:lnTo>
                    <a:pt x="694" y="178"/>
                  </a:lnTo>
                  <a:lnTo>
                    <a:pt x="699" y="176"/>
                  </a:lnTo>
                  <a:lnTo>
                    <a:pt x="699" y="173"/>
                  </a:lnTo>
                  <a:lnTo>
                    <a:pt x="704" y="171"/>
                  </a:lnTo>
                  <a:lnTo>
                    <a:pt x="704" y="169"/>
                  </a:lnTo>
                  <a:lnTo>
                    <a:pt x="704" y="168"/>
                  </a:lnTo>
                  <a:lnTo>
                    <a:pt x="702" y="166"/>
                  </a:lnTo>
                  <a:lnTo>
                    <a:pt x="707" y="163"/>
                  </a:lnTo>
                  <a:lnTo>
                    <a:pt x="707" y="159"/>
                  </a:lnTo>
                  <a:lnTo>
                    <a:pt x="707" y="158"/>
                  </a:lnTo>
                  <a:lnTo>
                    <a:pt x="714" y="157"/>
                  </a:lnTo>
                  <a:lnTo>
                    <a:pt x="712" y="155"/>
                  </a:lnTo>
                  <a:lnTo>
                    <a:pt x="719" y="152"/>
                  </a:lnTo>
                  <a:lnTo>
                    <a:pt x="719" y="151"/>
                  </a:lnTo>
                  <a:lnTo>
                    <a:pt x="722" y="148"/>
                  </a:lnTo>
                  <a:lnTo>
                    <a:pt x="724" y="148"/>
                  </a:lnTo>
                  <a:lnTo>
                    <a:pt x="724" y="145"/>
                  </a:lnTo>
                  <a:lnTo>
                    <a:pt x="724" y="144"/>
                  </a:lnTo>
                  <a:lnTo>
                    <a:pt x="729" y="142"/>
                  </a:lnTo>
                  <a:lnTo>
                    <a:pt x="729" y="140"/>
                  </a:lnTo>
                  <a:lnTo>
                    <a:pt x="729" y="136"/>
                  </a:lnTo>
                  <a:lnTo>
                    <a:pt x="732" y="132"/>
                  </a:lnTo>
                  <a:lnTo>
                    <a:pt x="732" y="131"/>
                  </a:lnTo>
                  <a:lnTo>
                    <a:pt x="734" y="130"/>
                  </a:lnTo>
                  <a:lnTo>
                    <a:pt x="734" y="129"/>
                  </a:lnTo>
                  <a:lnTo>
                    <a:pt x="734" y="127"/>
                  </a:lnTo>
                  <a:lnTo>
                    <a:pt x="744" y="126"/>
                  </a:lnTo>
                  <a:lnTo>
                    <a:pt x="747" y="126"/>
                  </a:lnTo>
                  <a:lnTo>
                    <a:pt x="747" y="124"/>
                  </a:lnTo>
                  <a:lnTo>
                    <a:pt x="747" y="123"/>
                  </a:lnTo>
                  <a:lnTo>
                    <a:pt x="747" y="122"/>
                  </a:lnTo>
                  <a:lnTo>
                    <a:pt x="752" y="122"/>
                  </a:lnTo>
                  <a:lnTo>
                    <a:pt x="752" y="118"/>
                  </a:lnTo>
                  <a:lnTo>
                    <a:pt x="752" y="116"/>
                  </a:lnTo>
                  <a:lnTo>
                    <a:pt x="752" y="115"/>
                  </a:lnTo>
                  <a:lnTo>
                    <a:pt x="752" y="114"/>
                  </a:lnTo>
                  <a:lnTo>
                    <a:pt x="752" y="113"/>
                  </a:lnTo>
                  <a:lnTo>
                    <a:pt x="752" y="110"/>
                  </a:lnTo>
                  <a:lnTo>
                    <a:pt x="754" y="109"/>
                  </a:lnTo>
                  <a:lnTo>
                    <a:pt x="752" y="105"/>
                  </a:lnTo>
                  <a:lnTo>
                    <a:pt x="754" y="105"/>
                  </a:lnTo>
                  <a:lnTo>
                    <a:pt x="762" y="105"/>
                  </a:lnTo>
                  <a:lnTo>
                    <a:pt x="762" y="101"/>
                  </a:lnTo>
                  <a:lnTo>
                    <a:pt x="762" y="97"/>
                  </a:lnTo>
                  <a:lnTo>
                    <a:pt x="769" y="97"/>
                  </a:lnTo>
                  <a:lnTo>
                    <a:pt x="769" y="96"/>
                  </a:lnTo>
                  <a:lnTo>
                    <a:pt x="769" y="93"/>
                  </a:lnTo>
                  <a:lnTo>
                    <a:pt x="772" y="92"/>
                  </a:lnTo>
                  <a:lnTo>
                    <a:pt x="774" y="89"/>
                  </a:lnTo>
                  <a:lnTo>
                    <a:pt x="774" y="88"/>
                  </a:lnTo>
                  <a:lnTo>
                    <a:pt x="782" y="88"/>
                  </a:lnTo>
                  <a:lnTo>
                    <a:pt x="779" y="86"/>
                  </a:lnTo>
                  <a:lnTo>
                    <a:pt x="779" y="85"/>
                  </a:lnTo>
                  <a:lnTo>
                    <a:pt x="784" y="85"/>
                  </a:lnTo>
                  <a:lnTo>
                    <a:pt x="784" y="83"/>
                  </a:lnTo>
                  <a:lnTo>
                    <a:pt x="784" y="79"/>
                  </a:lnTo>
                  <a:lnTo>
                    <a:pt x="789" y="79"/>
                  </a:lnTo>
                  <a:lnTo>
                    <a:pt x="789" y="76"/>
                  </a:lnTo>
                  <a:lnTo>
                    <a:pt x="789" y="75"/>
                  </a:lnTo>
                  <a:lnTo>
                    <a:pt x="794" y="75"/>
                  </a:lnTo>
                  <a:lnTo>
                    <a:pt x="792" y="72"/>
                  </a:lnTo>
                  <a:lnTo>
                    <a:pt x="792" y="71"/>
                  </a:lnTo>
                  <a:lnTo>
                    <a:pt x="799" y="71"/>
                  </a:lnTo>
                  <a:lnTo>
                    <a:pt x="799" y="68"/>
                  </a:lnTo>
                  <a:lnTo>
                    <a:pt x="799" y="67"/>
                  </a:lnTo>
                  <a:lnTo>
                    <a:pt x="802" y="64"/>
                  </a:lnTo>
                  <a:lnTo>
                    <a:pt x="799" y="62"/>
                  </a:lnTo>
                  <a:lnTo>
                    <a:pt x="804" y="61"/>
                  </a:lnTo>
                  <a:lnTo>
                    <a:pt x="807" y="59"/>
                  </a:lnTo>
                  <a:lnTo>
                    <a:pt x="807" y="57"/>
                  </a:lnTo>
                  <a:lnTo>
                    <a:pt x="814" y="56"/>
                  </a:lnTo>
                  <a:lnTo>
                    <a:pt x="814" y="54"/>
                  </a:lnTo>
                  <a:lnTo>
                    <a:pt x="814" y="53"/>
                  </a:lnTo>
                  <a:lnTo>
                    <a:pt x="817" y="49"/>
                  </a:lnTo>
                  <a:lnTo>
                    <a:pt x="819" y="49"/>
                  </a:lnTo>
                  <a:lnTo>
                    <a:pt x="819" y="47"/>
                  </a:lnTo>
                  <a:lnTo>
                    <a:pt x="819" y="45"/>
                  </a:lnTo>
                  <a:lnTo>
                    <a:pt x="829" y="44"/>
                  </a:lnTo>
                  <a:lnTo>
                    <a:pt x="837" y="41"/>
                  </a:lnTo>
                  <a:lnTo>
                    <a:pt x="837" y="40"/>
                  </a:lnTo>
                  <a:lnTo>
                    <a:pt x="839" y="39"/>
                  </a:lnTo>
                  <a:lnTo>
                    <a:pt x="837" y="35"/>
                  </a:lnTo>
                  <a:lnTo>
                    <a:pt x="837" y="32"/>
                  </a:lnTo>
                  <a:lnTo>
                    <a:pt x="842" y="32"/>
                  </a:lnTo>
                  <a:lnTo>
                    <a:pt x="842" y="30"/>
                  </a:lnTo>
                  <a:lnTo>
                    <a:pt x="844" y="31"/>
                  </a:lnTo>
                  <a:lnTo>
                    <a:pt x="847" y="28"/>
                  </a:lnTo>
                  <a:lnTo>
                    <a:pt x="844" y="27"/>
                  </a:lnTo>
                  <a:lnTo>
                    <a:pt x="852" y="27"/>
                  </a:lnTo>
                  <a:lnTo>
                    <a:pt x="852" y="24"/>
                  </a:lnTo>
                  <a:lnTo>
                    <a:pt x="854" y="24"/>
                  </a:lnTo>
                  <a:lnTo>
                    <a:pt x="854" y="23"/>
                  </a:lnTo>
                  <a:lnTo>
                    <a:pt x="862" y="21"/>
                  </a:lnTo>
                  <a:lnTo>
                    <a:pt x="862" y="19"/>
                  </a:lnTo>
                  <a:lnTo>
                    <a:pt x="867" y="19"/>
                  </a:lnTo>
                  <a:lnTo>
                    <a:pt x="867" y="17"/>
                  </a:lnTo>
                  <a:lnTo>
                    <a:pt x="869" y="16"/>
                  </a:lnTo>
                  <a:lnTo>
                    <a:pt x="869" y="14"/>
                  </a:lnTo>
                  <a:lnTo>
                    <a:pt x="874" y="15"/>
                  </a:lnTo>
                  <a:lnTo>
                    <a:pt x="877" y="14"/>
                  </a:lnTo>
                  <a:lnTo>
                    <a:pt x="882" y="13"/>
                  </a:lnTo>
                  <a:lnTo>
                    <a:pt x="882" y="11"/>
                  </a:lnTo>
                  <a:lnTo>
                    <a:pt x="887" y="11"/>
                  </a:lnTo>
                  <a:lnTo>
                    <a:pt x="887" y="9"/>
                  </a:lnTo>
                  <a:lnTo>
                    <a:pt x="892" y="9"/>
                  </a:lnTo>
                  <a:lnTo>
                    <a:pt x="892" y="6"/>
                  </a:lnTo>
                  <a:lnTo>
                    <a:pt x="899" y="6"/>
                  </a:lnTo>
                  <a:lnTo>
                    <a:pt x="902" y="5"/>
                  </a:lnTo>
                  <a:lnTo>
                    <a:pt x="899" y="2"/>
                  </a:lnTo>
                  <a:lnTo>
                    <a:pt x="904" y="2"/>
                  </a:lnTo>
                  <a:lnTo>
                    <a:pt x="907" y="3"/>
                  </a:lnTo>
                  <a:lnTo>
                    <a:pt x="907" y="2"/>
                  </a:lnTo>
                  <a:lnTo>
                    <a:pt x="910" y="2"/>
                  </a:lnTo>
                  <a:lnTo>
                    <a:pt x="922" y="2"/>
                  </a:lnTo>
                  <a:lnTo>
                    <a:pt x="922" y="1"/>
                  </a:lnTo>
                  <a:lnTo>
                    <a:pt x="925" y="1"/>
                  </a:lnTo>
                  <a:lnTo>
                    <a:pt x="927" y="1"/>
                  </a:lnTo>
                  <a:lnTo>
                    <a:pt x="932" y="0"/>
                  </a:lnTo>
                  <a:lnTo>
                    <a:pt x="937" y="0"/>
                  </a:lnTo>
                  <a:lnTo>
                    <a:pt x="947" y="0"/>
                  </a:lnTo>
                  <a:lnTo>
                    <a:pt x="947" y="2"/>
                  </a:lnTo>
                  <a:lnTo>
                    <a:pt x="955" y="2"/>
                  </a:lnTo>
                  <a:lnTo>
                    <a:pt x="957" y="4"/>
                  </a:lnTo>
                  <a:lnTo>
                    <a:pt x="960" y="4"/>
                  </a:lnTo>
                  <a:lnTo>
                    <a:pt x="960" y="6"/>
                  </a:lnTo>
                  <a:lnTo>
                    <a:pt x="970" y="6"/>
                  </a:lnTo>
                  <a:lnTo>
                    <a:pt x="977" y="6"/>
                  </a:lnTo>
                  <a:lnTo>
                    <a:pt x="977" y="10"/>
                  </a:lnTo>
                  <a:lnTo>
                    <a:pt x="977" y="11"/>
                  </a:lnTo>
                  <a:lnTo>
                    <a:pt x="982" y="11"/>
                  </a:lnTo>
                  <a:lnTo>
                    <a:pt x="982" y="14"/>
                  </a:lnTo>
                  <a:lnTo>
                    <a:pt x="992" y="14"/>
                  </a:lnTo>
                  <a:lnTo>
                    <a:pt x="992" y="15"/>
                  </a:lnTo>
                  <a:lnTo>
                    <a:pt x="992" y="17"/>
                  </a:lnTo>
                  <a:lnTo>
                    <a:pt x="995" y="17"/>
                  </a:lnTo>
                  <a:lnTo>
                    <a:pt x="995" y="19"/>
                  </a:lnTo>
                  <a:lnTo>
                    <a:pt x="1000" y="19"/>
                  </a:lnTo>
                  <a:lnTo>
                    <a:pt x="1000" y="23"/>
                  </a:lnTo>
                  <a:lnTo>
                    <a:pt x="1005" y="23"/>
                  </a:lnTo>
                  <a:lnTo>
                    <a:pt x="1005" y="26"/>
                  </a:lnTo>
                  <a:lnTo>
                    <a:pt x="1012" y="26"/>
                  </a:lnTo>
                  <a:lnTo>
                    <a:pt x="1015" y="27"/>
                  </a:lnTo>
                  <a:lnTo>
                    <a:pt x="1015" y="28"/>
                  </a:lnTo>
                  <a:lnTo>
                    <a:pt x="1017" y="28"/>
                  </a:lnTo>
                  <a:lnTo>
                    <a:pt x="1017" y="30"/>
                  </a:lnTo>
                  <a:lnTo>
                    <a:pt x="1017" y="31"/>
                  </a:lnTo>
                  <a:lnTo>
                    <a:pt x="1020" y="31"/>
                  </a:lnTo>
                  <a:lnTo>
                    <a:pt x="1017" y="32"/>
                  </a:lnTo>
                  <a:lnTo>
                    <a:pt x="1017" y="35"/>
                  </a:lnTo>
                  <a:lnTo>
                    <a:pt x="1025" y="36"/>
                  </a:lnTo>
                  <a:lnTo>
                    <a:pt x="1027" y="39"/>
                  </a:lnTo>
                  <a:lnTo>
                    <a:pt x="1027" y="41"/>
                  </a:lnTo>
                  <a:lnTo>
                    <a:pt x="1030" y="40"/>
                  </a:lnTo>
                  <a:lnTo>
                    <a:pt x="1030" y="41"/>
                  </a:lnTo>
                  <a:lnTo>
                    <a:pt x="1027" y="43"/>
                  </a:lnTo>
                  <a:lnTo>
                    <a:pt x="1035" y="44"/>
                  </a:lnTo>
                  <a:lnTo>
                    <a:pt x="1035" y="45"/>
                  </a:lnTo>
                  <a:lnTo>
                    <a:pt x="1042" y="48"/>
                  </a:lnTo>
                  <a:lnTo>
                    <a:pt x="1040" y="49"/>
                  </a:lnTo>
                  <a:lnTo>
                    <a:pt x="1042" y="50"/>
                  </a:lnTo>
                  <a:lnTo>
                    <a:pt x="1042" y="52"/>
                  </a:lnTo>
                  <a:lnTo>
                    <a:pt x="1042" y="54"/>
                  </a:lnTo>
                  <a:lnTo>
                    <a:pt x="1045" y="54"/>
                  </a:lnTo>
                  <a:lnTo>
                    <a:pt x="1045" y="57"/>
                  </a:lnTo>
                  <a:lnTo>
                    <a:pt x="1045" y="59"/>
                  </a:lnTo>
                  <a:lnTo>
                    <a:pt x="1047" y="59"/>
                  </a:lnTo>
                  <a:lnTo>
                    <a:pt x="1047" y="61"/>
                  </a:lnTo>
                  <a:lnTo>
                    <a:pt x="1050" y="62"/>
                  </a:lnTo>
                  <a:lnTo>
                    <a:pt x="1057" y="62"/>
                  </a:lnTo>
                  <a:lnTo>
                    <a:pt x="1057" y="64"/>
                  </a:lnTo>
                  <a:lnTo>
                    <a:pt x="1055" y="67"/>
                  </a:lnTo>
                  <a:lnTo>
                    <a:pt x="1065" y="67"/>
                  </a:lnTo>
                  <a:lnTo>
                    <a:pt x="1065" y="69"/>
                  </a:lnTo>
                  <a:lnTo>
                    <a:pt x="1065" y="71"/>
                  </a:lnTo>
                  <a:lnTo>
                    <a:pt x="1067" y="75"/>
                  </a:lnTo>
                  <a:lnTo>
                    <a:pt x="1070" y="75"/>
                  </a:lnTo>
                  <a:lnTo>
                    <a:pt x="1070" y="78"/>
                  </a:lnTo>
                  <a:lnTo>
                    <a:pt x="1070" y="79"/>
                  </a:lnTo>
                  <a:lnTo>
                    <a:pt x="1067" y="82"/>
                  </a:lnTo>
                  <a:lnTo>
                    <a:pt x="1072" y="83"/>
                  </a:lnTo>
                  <a:lnTo>
                    <a:pt x="1075" y="85"/>
                  </a:lnTo>
                  <a:lnTo>
                    <a:pt x="1075" y="86"/>
                  </a:lnTo>
                  <a:lnTo>
                    <a:pt x="1082" y="86"/>
                  </a:lnTo>
                  <a:lnTo>
                    <a:pt x="1082" y="88"/>
                  </a:lnTo>
                  <a:lnTo>
                    <a:pt x="1080" y="89"/>
                  </a:lnTo>
                  <a:lnTo>
                    <a:pt x="1080" y="92"/>
                  </a:lnTo>
                  <a:lnTo>
                    <a:pt x="1080" y="93"/>
                  </a:lnTo>
                  <a:lnTo>
                    <a:pt x="1090" y="96"/>
                  </a:lnTo>
                  <a:lnTo>
                    <a:pt x="1087" y="97"/>
                  </a:lnTo>
                  <a:lnTo>
                    <a:pt x="1087" y="100"/>
                  </a:lnTo>
                  <a:lnTo>
                    <a:pt x="1092" y="101"/>
                  </a:lnTo>
                  <a:lnTo>
                    <a:pt x="1092" y="105"/>
                  </a:lnTo>
                  <a:lnTo>
                    <a:pt x="1097" y="105"/>
                  </a:lnTo>
                  <a:lnTo>
                    <a:pt x="1100" y="109"/>
                  </a:lnTo>
                  <a:lnTo>
                    <a:pt x="1100" y="110"/>
                  </a:lnTo>
                  <a:lnTo>
                    <a:pt x="1102" y="113"/>
                  </a:lnTo>
                  <a:lnTo>
                    <a:pt x="1102" y="114"/>
                  </a:lnTo>
                  <a:lnTo>
                    <a:pt x="1102" y="115"/>
                  </a:lnTo>
                  <a:lnTo>
                    <a:pt x="1105" y="116"/>
                  </a:lnTo>
                  <a:lnTo>
                    <a:pt x="1107" y="119"/>
                  </a:lnTo>
                  <a:lnTo>
                    <a:pt x="1107" y="122"/>
                  </a:lnTo>
                  <a:lnTo>
                    <a:pt x="1107" y="123"/>
                  </a:lnTo>
                  <a:lnTo>
                    <a:pt x="1110" y="123"/>
                  </a:lnTo>
                  <a:lnTo>
                    <a:pt x="1110" y="124"/>
                  </a:lnTo>
                  <a:lnTo>
                    <a:pt x="1110" y="126"/>
                  </a:lnTo>
                  <a:lnTo>
                    <a:pt x="1107" y="128"/>
                  </a:lnTo>
                  <a:lnTo>
                    <a:pt x="1115" y="128"/>
                  </a:lnTo>
                  <a:lnTo>
                    <a:pt x="1115" y="129"/>
                  </a:lnTo>
                  <a:lnTo>
                    <a:pt x="1115" y="130"/>
                  </a:lnTo>
                  <a:lnTo>
                    <a:pt x="1115" y="132"/>
                  </a:lnTo>
                  <a:lnTo>
                    <a:pt x="1120" y="132"/>
                  </a:lnTo>
                  <a:lnTo>
                    <a:pt x="1117" y="136"/>
                  </a:lnTo>
                  <a:lnTo>
                    <a:pt x="1117" y="140"/>
                  </a:lnTo>
                  <a:lnTo>
                    <a:pt x="1122" y="142"/>
                  </a:lnTo>
                  <a:lnTo>
                    <a:pt x="1120" y="144"/>
                  </a:lnTo>
                  <a:lnTo>
                    <a:pt x="1130" y="145"/>
                  </a:lnTo>
                  <a:lnTo>
                    <a:pt x="1130" y="147"/>
                  </a:lnTo>
                  <a:lnTo>
                    <a:pt x="1130" y="148"/>
                  </a:lnTo>
                  <a:lnTo>
                    <a:pt x="1130" y="151"/>
                  </a:lnTo>
                  <a:lnTo>
                    <a:pt x="1132" y="151"/>
                  </a:lnTo>
                  <a:lnTo>
                    <a:pt x="1132" y="152"/>
                  </a:lnTo>
                  <a:lnTo>
                    <a:pt x="1132" y="155"/>
                  </a:lnTo>
                  <a:lnTo>
                    <a:pt x="1138" y="157"/>
                  </a:lnTo>
                  <a:lnTo>
                    <a:pt x="1138" y="158"/>
                  </a:lnTo>
                  <a:lnTo>
                    <a:pt x="1143" y="162"/>
                  </a:lnTo>
                  <a:lnTo>
                    <a:pt x="1143" y="163"/>
                  </a:lnTo>
                  <a:lnTo>
                    <a:pt x="1140" y="165"/>
                  </a:lnTo>
                  <a:lnTo>
                    <a:pt x="1140" y="168"/>
                  </a:lnTo>
                  <a:lnTo>
                    <a:pt x="1145" y="169"/>
                  </a:lnTo>
                  <a:lnTo>
                    <a:pt x="1145" y="173"/>
                  </a:lnTo>
                  <a:lnTo>
                    <a:pt x="1145" y="174"/>
                  </a:lnTo>
                  <a:lnTo>
                    <a:pt x="1150" y="177"/>
                  </a:lnTo>
                  <a:lnTo>
                    <a:pt x="1150" y="178"/>
                  </a:lnTo>
                  <a:lnTo>
                    <a:pt x="1150" y="180"/>
                  </a:lnTo>
                  <a:lnTo>
                    <a:pt x="1158" y="180"/>
                  </a:lnTo>
                  <a:lnTo>
                    <a:pt x="1155" y="182"/>
                  </a:lnTo>
                  <a:lnTo>
                    <a:pt x="1155" y="184"/>
                  </a:lnTo>
                  <a:lnTo>
                    <a:pt x="1155" y="186"/>
                  </a:lnTo>
                  <a:lnTo>
                    <a:pt x="1160" y="185"/>
                  </a:lnTo>
                  <a:lnTo>
                    <a:pt x="1163" y="188"/>
                  </a:lnTo>
                  <a:lnTo>
                    <a:pt x="1160" y="191"/>
                  </a:lnTo>
                  <a:lnTo>
                    <a:pt x="1163" y="191"/>
                  </a:lnTo>
                  <a:lnTo>
                    <a:pt x="1163" y="193"/>
                  </a:lnTo>
                  <a:lnTo>
                    <a:pt x="1163" y="195"/>
                  </a:lnTo>
                  <a:lnTo>
                    <a:pt x="1163" y="196"/>
                  </a:lnTo>
                  <a:lnTo>
                    <a:pt x="1163" y="198"/>
                  </a:lnTo>
                  <a:lnTo>
                    <a:pt x="1163" y="199"/>
                  </a:lnTo>
                  <a:lnTo>
                    <a:pt x="1165" y="200"/>
                  </a:lnTo>
                  <a:lnTo>
                    <a:pt x="1165" y="205"/>
                  </a:lnTo>
                  <a:lnTo>
                    <a:pt x="1173" y="205"/>
                  </a:lnTo>
                  <a:lnTo>
                    <a:pt x="1173" y="206"/>
                  </a:lnTo>
                  <a:lnTo>
                    <a:pt x="1170" y="208"/>
                  </a:lnTo>
                  <a:lnTo>
                    <a:pt x="1173" y="208"/>
                  </a:lnTo>
                  <a:lnTo>
                    <a:pt x="1173" y="210"/>
                  </a:lnTo>
                  <a:lnTo>
                    <a:pt x="1175" y="212"/>
                  </a:lnTo>
                  <a:lnTo>
                    <a:pt x="1175" y="215"/>
                  </a:lnTo>
                  <a:lnTo>
                    <a:pt x="1183" y="216"/>
                  </a:lnTo>
                  <a:lnTo>
                    <a:pt x="1183" y="217"/>
                  </a:lnTo>
                  <a:lnTo>
                    <a:pt x="1183" y="220"/>
                  </a:lnTo>
                  <a:lnTo>
                    <a:pt x="1188" y="221"/>
                  </a:lnTo>
                  <a:lnTo>
                    <a:pt x="1188" y="224"/>
                  </a:lnTo>
                  <a:lnTo>
                    <a:pt x="1188" y="225"/>
                  </a:lnTo>
                  <a:lnTo>
                    <a:pt x="1188" y="226"/>
                  </a:lnTo>
                  <a:lnTo>
                    <a:pt x="1195" y="225"/>
                  </a:lnTo>
                  <a:lnTo>
                    <a:pt x="1193" y="230"/>
                  </a:lnTo>
                  <a:lnTo>
                    <a:pt x="1193" y="231"/>
                  </a:lnTo>
                  <a:lnTo>
                    <a:pt x="1198" y="233"/>
                  </a:lnTo>
                  <a:lnTo>
                    <a:pt x="1200" y="234"/>
                  </a:lnTo>
                  <a:lnTo>
                    <a:pt x="1200" y="236"/>
                  </a:lnTo>
                  <a:lnTo>
                    <a:pt x="1198" y="238"/>
                  </a:lnTo>
                  <a:lnTo>
                    <a:pt x="1198" y="241"/>
                  </a:lnTo>
                  <a:lnTo>
                    <a:pt x="1198" y="242"/>
                  </a:lnTo>
                  <a:lnTo>
                    <a:pt x="1198" y="245"/>
                  </a:lnTo>
                  <a:lnTo>
                    <a:pt x="1200" y="245"/>
                  </a:lnTo>
                  <a:lnTo>
                    <a:pt x="1200" y="246"/>
                  </a:lnTo>
                  <a:lnTo>
                    <a:pt x="1200" y="247"/>
                  </a:lnTo>
                  <a:lnTo>
                    <a:pt x="1200" y="249"/>
                  </a:lnTo>
                  <a:lnTo>
                    <a:pt x="1210" y="251"/>
                  </a:lnTo>
                  <a:lnTo>
                    <a:pt x="1208" y="254"/>
                  </a:lnTo>
                  <a:lnTo>
                    <a:pt x="1210" y="255"/>
                  </a:lnTo>
                  <a:lnTo>
                    <a:pt x="1213" y="259"/>
                  </a:lnTo>
                  <a:lnTo>
                    <a:pt x="1213" y="260"/>
                  </a:lnTo>
                  <a:lnTo>
                    <a:pt x="1218" y="260"/>
                  </a:lnTo>
                  <a:lnTo>
                    <a:pt x="1218" y="264"/>
                  </a:lnTo>
                  <a:lnTo>
                    <a:pt x="1218" y="265"/>
                  </a:lnTo>
                  <a:lnTo>
                    <a:pt x="1218" y="266"/>
                  </a:lnTo>
                  <a:lnTo>
                    <a:pt x="1225" y="267"/>
                  </a:lnTo>
                  <a:lnTo>
                    <a:pt x="1225" y="269"/>
                  </a:lnTo>
                  <a:lnTo>
                    <a:pt x="1225" y="270"/>
                  </a:lnTo>
                  <a:lnTo>
                    <a:pt x="1225" y="274"/>
                  </a:lnTo>
                  <a:lnTo>
                    <a:pt x="1223" y="277"/>
                  </a:lnTo>
                  <a:lnTo>
                    <a:pt x="1223" y="278"/>
                  </a:lnTo>
                  <a:lnTo>
                    <a:pt x="1228" y="278"/>
                  </a:lnTo>
                  <a:lnTo>
                    <a:pt x="1230" y="281"/>
                  </a:lnTo>
                  <a:lnTo>
                    <a:pt x="1230" y="282"/>
                  </a:lnTo>
                  <a:lnTo>
                    <a:pt x="1235" y="282"/>
                  </a:lnTo>
                  <a:lnTo>
                    <a:pt x="1235" y="284"/>
                  </a:lnTo>
                  <a:lnTo>
                    <a:pt x="1233" y="287"/>
                  </a:lnTo>
                  <a:lnTo>
                    <a:pt x="1238" y="288"/>
                  </a:lnTo>
                  <a:lnTo>
                    <a:pt x="1238" y="290"/>
                  </a:lnTo>
                  <a:lnTo>
                    <a:pt x="1238" y="291"/>
                  </a:lnTo>
                  <a:lnTo>
                    <a:pt x="1240" y="293"/>
                  </a:lnTo>
                  <a:lnTo>
                    <a:pt x="1243" y="293"/>
                  </a:lnTo>
                  <a:lnTo>
                    <a:pt x="1243" y="294"/>
                  </a:lnTo>
                  <a:lnTo>
                    <a:pt x="1243" y="295"/>
                  </a:lnTo>
                  <a:lnTo>
                    <a:pt x="1243" y="297"/>
                  </a:lnTo>
                  <a:lnTo>
                    <a:pt x="1250" y="300"/>
                  </a:lnTo>
                  <a:lnTo>
                    <a:pt x="1248" y="301"/>
                  </a:lnTo>
                  <a:lnTo>
                    <a:pt x="1248" y="303"/>
                  </a:lnTo>
                  <a:lnTo>
                    <a:pt x="1253" y="305"/>
                  </a:lnTo>
                  <a:lnTo>
                    <a:pt x="1253" y="308"/>
                  </a:lnTo>
                  <a:lnTo>
                    <a:pt x="1253" y="309"/>
                  </a:lnTo>
                  <a:lnTo>
                    <a:pt x="1255" y="311"/>
                  </a:lnTo>
                  <a:lnTo>
                    <a:pt x="1255" y="313"/>
                  </a:lnTo>
                  <a:lnTo>
                    <a:pt x="1255" y="315"/>
                  </a:lnTo>
                  <a:lnTo>
                    <a:pt x="1263" y="315"/>
                  </a:lnTo>
                  <a:lnTo>
                    <a:pt x="1265" y="316"/>
                  </a:lnTo>
                  <a:lnTo>
                    <a:pt x="1263" y="319"/>
                  </a:lnTo>
                  <a:lnTo>
                    <a:pt x="1265" y="320"/>
                  </a:lnTo>
                  <a:lnTo>
                    <a:pt x="1263" y="322"/>
                  </a:lnTo>
                  <a:lnTo>
                    <a:pt x="1263" y="323"/>
                  </a:lnTo>
                  <a:lnTo>
                    <a:pt x="1263" y="324"/>
                  </a:lnTo>
                  <a:lnTo>
                    <a:pt x="1270" y="324"/>
                  </a:lnTo>
                  <a:lnTo>
                    <a:pt x="1270" y="327"/>
                  </a:lnTo>
                  <a:lnTo>
                    <a:pt x="1270" y="329"/>
                  </a:lnTo>
                  <a:lnTo>
                    <a:pt x="1278" y="329"/>
                  </a:lnTo>
                  <a:lnTo>
                    <a:pt x="1278" y="332"/>
                  </a:lnTo>
                  <a:lnTo>
                    <a:pt x="1275" y="333"/>
                  </a:lnTo>
                  <a:lnTo>
                    <a:pt x="1275" y="334"/>
                  </a:lnTo>
                  <a:lnTo>
                    <a:pt x="1275" y="335"/>
                  </a:lnTo>
                  <a:lnTo>
                    <a:pt x="1275" y="337"/>
                  </a:lnTo>
                  <a:lnTo>
                    <a:pt x="1285" y="340"/>
                  </a:lnTo>
                  <a:lnTo>
                    <a:pt x="1285" y="342"/>
                  </a:lnTo>
                  <a:lnTo>
                    <a:pt x="1285" y="344"/>
                  </a:lnTo>
                  <a:lnTo>
                    <a:pt x="1290" y="345"/>
                  </a:lnTo>
                  <a:lnTo>
                    <a:pt x="1290" y="348"/>
                  </a:lnTo>
                  <a:lnTo>
                    <a:pt x="1288" y="350"/>
                  </a:lnTo>
                  <a:lnTo>
                    <a:pt x="1290" y="352"/>
                  </a:lnTo>
                  <a:lnTo>
                    <a:pt x="1290" y="354"/>
                  </a:lnTo>
                  <a:lnTo>
                    <a:pt x="1295" y="354"/>
                  </a:lnTo>
                  <a:lnTo>
                    <a:pt x="1295" y="357"/>
                  </a:lnTo>
                  <a:lnTo>
                    <a:pt x="1305" y="357"/>
                  </a:lnTo>
                  <a:lnTo>
                    <a:pt x="1305" y="360"/>
                  </a:lnTo>
                  <a:lnTo>
                    <a:pt x="1305" y="361"/>
                  </a:lnTo>
                  <a:lnTo>
                    <a:pt x="1305" y="362"/>
                  </a:lnTo>
                  <a:lnTo>
                    <a:pt x="1308" y="364"/>
                  </a:lnTo>
                  <a:lnTo>
                    <a:pt x="1305" y="365"/>
                  </a:lnTo>
                  <a:lnTo>
                    <a:pt x="1310" y="365"/>
                  </a:lnTo>
                  <a:lnTo>
                    <a:pt x="1310" y="366"/>
                  </a:lnTo>
                  <a:lnTo>
                    <a:pt x="1308" y="370"/>
                  </a:lnTo>
                  <a:lnTo>
                    <a:pt x="1313" y="371"/>
                  </a:lnTo>
                  <a:lnTo>
                    <a:pt x="1313" y="373"/>
                  </a:lnTo>
                  <a:lnTo>
                    <a:pt x="1320" y="375"/>
                  </a:lnTo>
                  <a:lnTo>
                    <a:pt x="1320" y="379"/>
                  </a:lnTo>
                  <a:lnTo>
                    <a:pt x="1320" y="380"/>
                  </a:lnTo>
                  <a:lnTo>
                    <a:pt x="1320" y="383"/>
                  </a:lnTo>
                  <a:lnTo>
                    <a:pt x="1328" y="383"/>
                  </a:lnTo>
                  <a:lnTo>
                    <a:pt x="1328" y="384"/>
                  </a:lnTo>
                  <a:lnTo>
                    <a:pt x="1330" y="386"/>
                  </a:lnTo>
                  <a:lnTo>
                    <a:pt x="1338" y="386"/>
                  </a:lnTo>
                  <a:lnTo>
                    <a:pt x="1333" y="387"/>
                  </a:lnTo>
                  <a:lnTo>
                    <a:pt x="1333" y="388"/>
                  </a:lnTo>
                  <a:lnTo>
                    <a:pt x="1338" y="389"/>
                  </a:lnTo>
                  <a:lnTo>
                    <a:pt x="1338" y="391"/>
                  </a:lnTo>
                  <a:lnTo>
                    <a:pt x="1343" y="393"/>
                  </a:lnTo>
                  <a:lnTo>
                    <a:pt x="1343" y="395"/>
                  </a:lnTo>
                  <a:lnTo>
                    <a:pt x="1340" y="397"/>
                  </a:lnTo>
                  <a:lnTo>
                    <a:pt x="1343" y="397"/>
                  </a:lnTo>
                  <a:lnTo>
                    <a:pt x="1345" y="398"/>
                  </a:lnTo>
                  <a:lnTo>
                    <a:pt x="1345" y="401"/>
                  </a:lnTo>
                  <a:lnTo>
                    <a:pt x="1350" y="401"/>
                  </a:lnTo>
                  <a:lnTo>
                    <a:pt x="1350" y="403"/>
                  </a:lnTo>
                  <a:lnTo>
                    <a:pt x="1355" y="402"/>
                  </a:lnTo>
                  <a:lnTo>
                    <a:pt x="1355" y="406"/>
                  </a:lnTo>
                  <a:lnTo>
                    <a:pt x="1360" y="407"/>
                  </a:lnTo>
                  <a:lnTo>
                    <a:pt x="1363" y="409"/>
                  </a:lnTo>
                  <a:lnTo>
                    <a:pt x="1363" y="411"/>
                  </a:lnTo>
                  <a:lnTo>
                    <a:pt x="1368" y="411"/>
                  </a:lnTo>
                  <a:lnTo>
                    <a:pt x="1366" y="414"/>
                  </a:lnTo>
                  <a:lnTo>
                    <a:pt x="1371" y="414"/>
                  </a:lnTo>
                  <a:lnTo>
                    <a:pt x="1368" y="415"/>
                  </a:lnTo>
                  <a:lnTo>
                    <a:pt x="1368" y="417"/>
                  </a:lnTo>
                  <a:lnTo>
                    <a:pt x="1371" y="417"/>
                  </a:lnTo>
                  <a:lnTo>
                    <a:pt x="1371" y="418"/>
                  </a:lnTo>
                  <a:lnTo>
                    <a:pt x="1373" y="419"/>
                  </a:lnTo>
                  <a:lnTo>
                    <a:pt x="1378" y="419"/>
                  </a:lnTo>
                  <a:lnTo>
                    <a:pt x="1378" y="422"/>
                  </a:lnTo>
                  <a:lnTo>
                    <a:pt x="1376" y="424"/>
                  </a:lnTo>
                  <a:lnTo>
                    <a:pt x="1378" y="424"/>
                  </a:lnTo>
                  <a:lnTo>
                    <a:pt x="1378" y="426"/>
                  </a:lnTo>
                  <a:lnTo>
                    <a:pt x="1391" y="427"/>
                  </a:lnTo>
                  <a:lnTo>
                    <a:pt x="1388" y="428"/>
                  </a:lnTo>
                  <a:lnTo>
                    <a:pt x="1388" y="431"/>
                  </a:lnTo>
                  <a:lnTo>
                    <a:pt x="1391" y="431"/>
                  </a:lnTo>
                  <a:lnTo>
                    <a:pt x="1396" y="431"/>
                  </a:lnTo>
                  <a:lnTo>
                    <a:pt x="1398" y="435"/>
                  </a:lnTo>
                  <a:lnTo>
                    <a:pt x="1398" y="436"/>
                  </a:lnTo>
                  <a:lnTo>
                    <a:pt x="1406" y="436"/>
                  </a:lnTo>
                  <a:lnTo>
                    <a:pt x="1406" y="440"/>
                  </a:lnTo>
                  <a:lnTo>
                    <a:pt x="1408" y="440"/>
                  </a:lnTo>
                  <a:lnTo>
                    <a:pt x="1408" y="442"/>
                  </a:lnTo>
                  <a:lnTo>
                    <a:pt x="1418" y="442"/>
                  </a:lnTo>
                  <a:lnTo>
                    <a:pt x="1421" y="442"/>
                  </a:lnTo>
                  <a:lnTo>
                    <a:pt x="1421" y="444"/>
                  </a:lnTo>
                  <a:lnTo>
                    <a:pt x="1421" y="446"/>
                  </a:lnTo>
                  <a:lnTo>
                    <a:pt x="1426" y="445"/>
                  </a:lnTo>
                  <a:lnTo>
                    <a:pt x="1426" y="448"/>
                  </a:lnTo>
                  <a:lnTo>
                    <a:pt x="1426" y="449"/>
                  </a:lnTo>
                  <a:lnTo>
                    <a:pt x="1431" y="449"/>
                  </a:lnTo>
                  <a:lnTo>
                    <a:pt x="1431" y="452"/>
                  </a:lnTo>
                  <a:lnTo>
                    <a:pt x="1433" y="453"/>
                  </a:lnTo>
                  <a:lnTo>
                    <a:pt x="1436" y="453"/>
                  </a:lnTo>
                  <a:lnTo>
                    <a:pt x="1443" y="454"/>
                  </a:lnTo>
                  <a:lnTo>
                    <a:pt x="1443" y="457"/>
                  </a:lnTo>
                  <a:lnTo>
                    <a:pt x="1451" y="457"/>
                  </a:lnTo>
                  <a:lnTo>
                    <a:pt x="1451" y="458"/>
                  </a:lnTo>
                  <a:lnTo>
                    <a:pt x="1453" y="458"/>
                  </a:lnTo>
                  <a:lnTo>
                    <a:pt x="1453" y="459"/>
                  </a:lnTo>
                  <a:lnTo>
                    <a:pt x="1456" y="458"/>
                  </a:lnTo>
                  <a:lnTo>
                    <a:pt x="1451" y="461"/>
                  </a:lnTo>
                  <a:lnTo>
                    <a:pt x="1456" y="461"/>
                  </a:lnTo>
                  <a:lnTo>
                    <a:pt x="1461" y="461"/>
                  </a:lnTo>
                  <a:lnTo>
                    <a:pt x="1461" y="463"/>
                  </a:lnTo>
                  <a:lnTo>
                    <a:pt x="1466" y="463"/>
                  </a:lnTo>
                  <a:lnTo>
                    <a:pt x="1468" y="466"/>
                  </a:lnTo>
                  <a:lnTo>
                    <a:pt x="1473" y="466"/>
                  </a:lnTo>
                  <a:lnTo>
                    <a:pt x="1473" y="468"/>
                  </a:lnTo>
                  <a:lnTo>
                    <a:pt x="1478" y="468"/>
                  </a:lnTo>
                  <a:lnTo>
                    <a:pt x="1478" y="470"/>
                  </a:lnTo>
                  <a:lnTo>
                    <a:pt x="1483" y="470"/>
                  </a:lnTo>
                  <a:lnTo>
                    <a:pt x="1486" y="470"/>
                  </a:lnTo>
                  <a:lnTo>
                    <a:pt x="1486" y="474"/>
                  </a:lnTo>
                  <a:lnTo>
                    <a:pt x="1491" y="474"/>
                  </a:lnTo>
                  <a:lnTo>
                    <a:pt x="1493" y="475"/>
                  </a:lnTo>
                  <a:lnTo>
                    <a:pt x="1496" y="475"/>
                  </a:lnTo>
                  <a:lnTo>
                    <a:pt x="1496" y="476"/>
                  </a:lnTo>
                  <a:lnTo>
                    <a:pt x="1508" y="476"/>
                  </a:lnTo>
                  <a:lnTo>
                    <a:pt x="1508" y="479"/>
                  </a:lnTo>
                  <a:lnTo>
                    <a:pt x="1511" y="479"/>
                  </a:lnTo>
                  <a:lnTo>
                    <a:pt x="1516" y="479"/>
                  </a:lnTo>
                  <a:lnTo>
                    <a:pt x="1516" y="480"/>
                  </a:lnTo>
                  <a:lnTo>
                    <a:pt x="1523" y="480"/>
                  </a:lnTo>
                  <a:lnTo>
                    <a:pt x="1523" y="482"/>
                  </a:lnTo>
                  <a:lnTo>
                    <a:pt x="1533" y="482"/>
                  </a:lnTo>
                  <a:lnTo>
                    <a:pt x="1533" y="483"/>
                  </a:lnTo>
                  <a:lnTo>
                    <a:pt x="1536" y="483"/>
                  </a:lnTo>
                  <a:lnTo>
                    <a:pt x="1536" y="486"/>
                  </a:lnTo>
                  <a:lnTo>
                    <a:pt x="1543" y="486"/>
                  </a:lnTo>
                  <a:lnTo>
                    <a:pt x="1546" y="486"/>
                  </a:lnTo>
                  <a:lnTo>
                    <a:pt x="1556" y="485"/>
                  </a:lnTo>
                  <a:lnTo>
                    <a:pt x="1558" y="485"/>
                  </a:lnTo>
                  <a:lnTo>
                    <a:pt x="1561" y="488"/>
                  </a:lnTo>
                  <a:lnTo>
                    <a:pt x="1566" y="488"/>
                  </a:lnTo>
                  <a:lnTo>
                    <a:pt x="1568" y="488"/>
                  </a:lnTo>
                  <a:lnTo>
                    <a:pt x="1576" y="490"/>
                  </a:lnTo>
                  <a:lnTo>
                    <a:pt x="1578" y="490"/>
                  </a:lnTo>
                  <a:lnTo>
                    <a:pt x="1583" y="489"/>
                  </a:lnTo>
                  <a:lnTo>
                    <a:pt x="1583" y="491"/>
                  </a:lnTo>
                  <a:lnTo>
                    <a:pt x="1589" y="491"/>
                  </a:lnTo>
                  <a:lnTo>
                    <a:pt x="1596" y="491"/>
                  </a:lnTo>
                  <a:lnTo>
                    <a:pt x="1599" y="491"/>
                  </a:lnTo>
                  <a:lnTo>
                    <a:pt x="1599" y="493"/>
                  </a:lnTo>
                  <a:lnTo>
                    <a:pt x="1601" y="495"/>
                  </a:lnTo>
                  <a:lnTo>
                    <a:pt x="1604" y="495"/>
                  </a:lnTo>
                  <a:lnTo>
                    <a:pt x="1611" y="495"/>
                  </a:lnTo>
                  <a:lnTo>
                    <a:pt x="1616" y="494"/>
                  </a:lnTo>
                  <a:lnTo>
                    <a:pt x="1614" y="496"/>
                  </a:lnTo>
                  <a:lnTo>
                    <a:pt x="1624" y="496"/>
                  </a:lnTo>
                  <a:lnTo>
                    <a:pt x="1626" y="496"/>
                  </a:lnTo>
                  <a:lnTo>
                    <a:pt x="1631" y="496"/>
                  </a:lnTo>
                  <a:lnTo>
                    <a:pt x="1631" y="498"/>
                  </a:lnTo>
                  <a:lnTo>
                    <a:pt x="1636" y="498"/>
                  </a:lnTo>
                  <a:lnTo>
                    <a:pt x="1641" y="499"/>
                  </a:lnTo>
                  <a:lnTo>
                    <a:pt x="1649" y="498"/>
                  </a:lnTo>
                  <a:lnTo>
                    <a:pt x="1651" y="498"/>
                  </a:lnTo>
                  <a:lnTo>
                    <a:pt x="1654" y="498"/>
                  </a:lnTo>
                  <a:lnTo>
                    <a:pt x="1666" y="498"/>
                  </a:lnTo>
                  <a:lnTo>
                    <a:pt x="1661" y="499"/>
                  </a:lnTo>
                  <a:lnTo>
                    <a:pt x="1666" y="499"/>
                  </a:lnTo>
                  <a:lnTo>
                    <a:pt x="1669" y="499"/>
                  </a:lnTo>
                  <a:lnTo>
                    <a:pt x="1674" y="499"/>
                  </a:lnTo>
                  <a:lnTo>
                    <a:pt x="1679" y="498"/>
                  </a:lnTo>
                  <a:lnTo>
                    <a:pt x="1684" y="499"/>
                  </a:lnTo>
                  <a:lnTo>
                    <a:pt x="1691" y="499"/>
                  </a:lnTo>
                  <a:lnTo>
                    <a:pt x="1699" y="499"/>
                  </a:lnTo>
                  <a:lnTo>
                    <a:pt x="1701" y="499"/>
                  </a:lnTo>
                  <a:lnTo>
                    <a:pt x="1706" y="498"/>
                  </a:lnTo>
                  <a:lnTo>
                    <a:pt x="1711" y="498"/>
                  </a:lnTo>
                  <a:lnTo>
                    <a:pt x="1716" y="498"/>
                  </a:lnTo>
                  <a:lnTo>
                    <a:pt x="1719" y="498"/>
                  </a:lnTo>
                  <a:lnTo>
                    <a:pt x="1726" y="500"/>
                  </a:lnTo>
                  <a:lnTo>
                    <a:pt x="1731" y="501"/>
                  </a:lnTo>
                  <a:lnTo>
                    <a:pt x="1734" y="501"/>
                  </a:lnTo>
                  <a:lnTo>
                    <a:pt x="1741" y="500"/>
                  </a:lnTo>
                  <a:lnTo>
                    <a:pt x="1744" y="500"/>
                  </a:lnTo>
                  <a:lnTo>
                    <a:pt x="1751" y="500"/>
                  </a:lnTo>
                  <a:lnTo>
                    <a:pt x="1754" y="500"/>
                  </a:lnTo>
                  <a:lnTo>
                    <a:pt x="1756" y="500"/>
                  </a:lnTo>
                  <a:lnTo>
                    <a:pt x="1764" y="501"/>
                  </a:lnTo>
                  <a:lnTo>
                    <a:pt x="1769" y="501"/>
                  </a:lnTo>
                  <a:lnTo>
                    <a:pt x="1779" y="500"/>
                  </a:lnTo>
                  <a:lnTo>
                    <a:pt x="1779" y="502"/>
                  </a:lnTo>
                  <a:lnTo>
                    <a:pt x="1781" y="502"/>
                  </a:lnTo>
                  <a:lnTo>
                    <a:pt x="1789" y="502"/>
                  </a:lnTo>
                  <a:lnTo>
                    <a:pt x="1799" y="502"/>
                  </a:lnTo>
                  <a:lnTo>
                    <a:pt x="1804" y="501"/>
                  </a:lnTo>
                  <a:lnTo>
                    <a:pt x="1809" y="502"/>
                  </a:lnTo>
                  <a:lnTo>
                    <a:pt x="1814" y="502"/>
                  </a:lnTo>
                  <a:lnTo>
                    <a:pt x="0" y="494"/>
                  </a:lnTo>
                </a:path>
              </a:pathLst>
            </a:custGeom>
            <a:gradFill rotWithShape="0">
              <a:gsLst>
                <a:gs pos="0">
                  <a:srgbClr val="CC0202"/>
                </a:gs>
                <a:gs pos="100000">
                  <a:schemeClr val="accent1"/>
                </a:gs>
              </a:gsLst>
              <a:lin ang="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4598" name="Freeform 29"/>
            <p:cNvSpPr>
              <a:spLocks/>
            </p:cNvSpPr>
            <p:nvPr/>
          </p:nvSpPr>
          <p:spPr bwMode="auto">
            <a:xfrm>
              <a:off x="480" y="3552"/>
              <a:ext cx="336" cy="192"/>
            </a:xfrm>
            <a:custGeom>
              <a:avLst/>
              <a:gdLst>
                <a:gd name="T0" fmla="*/ 0 w 1815"/>
                <a:gd name="T1" fmla="*/ 10 h 503"/>
                <a:gd name="T2" fmla="*/ 0 w 1815"/>
                <a:gd name="T3" fmla="*/ 10 h 503"/>
                <a:gd name="T4" fmla="*/ 0 w 1815"/>
                <a:gd name="T5" fmla="*/ 10 h 503"/>
                <a:gd name="T6" fmla="*/ 0 w 1815"/>
                <a:gd name="T7" fmla="*/ 10 h 503"/>
                <a:gd name="T8" fmla="*/ 0 w 1815"/>
                <a:gd name="T9" fmla="*/ 10 h 503"/>
                <a:gd name="T10" fmla="*/ 0 w 1815"/>
                <a:gd name="T11" fmla="*/ 10 h 503"/>
                <a:gd name="T12" fmla="*/ 0 w 1815"/>
                <a:gd name="T13" fmla="*/ 10 h 503"/>
                <a:gd name="T14" fmla="*/ 1 w 1815"/>
                <a:gd name="T15" fmla="*/ 10 h 503"/>
                <a:gd name="T16" fmla="*/ 1 w 1815"/>
                <a:gd name="T17" fmla="*/ 9 h 503"/>
                <a:gd name="T18" fmla="*/ 1 w 1815"/>
                <a:gd name="T19" fmla="*/ 9 h 503"/>
                <a:gd name="T20" fmla="*/ 1 w 1815"/>
                <a:gd name="T21" fmla="*/ 8 h 503"/>
                <a:gd name="T22" fmla="*/ 1 w 1815"/>
                <a:gd name="T23" fmla="*/ 8 h 503"/>
                <a:gd name="T24" fmla="*/ 1 w 1815"/>
                <a:gd name="T25" fmla="*/ 8 h 503"/>
                <a:gd name="T26" fmla="*/ 1 w 1815"/>
                <a:gd name="T27" fmla="*/ 7 h 503"/>
                <a:gd name="T28" fmla="*/ 1 w 1815"/>
                <a:gd name="T29" fmla="*/ 7 h 503"/>
                <a:gd name="T30" fmla="*/ 1 w 1815"/>
                <a:gd name="T31" fmla="*/ 6 h 503"/>
                <a:gd name="T32" fmla="*/ 1 w 1815"/>
                <a:gd name="T33" fmla="*/ 6 h 503"/>
                <a:gd name="T34" fmla="*/ 1 w 1815"/>
                <a:gd name="T35" fmla="*/ 5 h 503"/>
                <a:gd name="T36" fmla="*/ 1 w 1815"/>
                <a:gd name="T37" fmla="*/ 5 h 503"/>
                <a:gd name="T38" fmla="*/ 1 w 1815"/>
                <a:gd name="T39" fmla="*/ 4 h 503"/>
                <a:gd name="T40" fmla="*/ 1 w 1815"/>
                <a:gd name="T41" fmla="*/ 4 h 503"/>
                <a:gd name="T42" fmla="*/ 1 w 1815"/>
                <a:gd name="T43" fmla="*/ 3 h 503"/>
                <a:gd name="T44" fmla="*/ 1 w 1815"/>
                <a:gd name="T45" fmla="*/ 3 h 503"/>
                <a:gd name="T46" fmla="*/ 1 w 1815"/>
                <a:gd name="T47" fmla="*/ 2 h 503"/>
                <a:gd name="T48" fmla="*/ 1 w 1815"/>
                <a:gd name="T49" fmla="*/ 2 h 503"/>
                <a:gd name="T50" fmla="*/ 1 w 1815"/>
                <a:gd name="T51" fmla="*/ 2 h 503"/>
                <a:gd name="T52" fmla="*/ 1 w 1815"/>
                <a:gd name="T53" fmla="*/ 1 h 503"/>
                <a:gd name="T54" fmla="*/ 1 w 1815"/>
                <a:gd name="T55" fmla="*/ 1 h 503"/>
                <a:gd name="T56" fmla="*/ 1 w 1815"/>
                <a:gd name="T57" fmla="*/ 0 h 503"/>
                <a:gd name="T58" fmla="*/ 1 w 1815"/>
                <a:gd name="T59" fmla="*/ 0 h 503"/>
                <a:gd name="T60" fmla="*/ 1 w 1815"/>
                <a:gd name="T61" fmla="*/ 0 h 503"/>
                <a:gd name="T62" fmla="*/ 1 w 1815"/>
                <a:gd name="T63" fmla="*/ 1 h 503"/>
                <a:gd name="T64" fmla="*/ 1 w 1815"/>
                <a:gd name="T65" fmla="*/ 1 h 503"/>
                <a:gd name="T66" fmla="*/ 1 w 1815"/>
                <a:gd name="T67" fmla="*/ 1 h 503"/>
                <a:gd name="T68" fmla="*/ 1 w 1815"/>
                <a:gd name="T69" fmla="*/ 2 h 503"/>
                <a:gd name="T70" fmla="*/ 1 w 1815"/>
                <a:gd name="T71" fmla="*/ 2 h 503"/>
                <a:gd name="T72" fmla="*/ 1 w 1815"/>
                <a:gd name="T73" fmla="*/ 3 h 503"/>
                <a:gd name="T74" fmla="*/ 1 w 1815"/>
                <a:gd name="T75" fmla="*/ 3 h 503"/>
                <a:gd name="T76" fmla="*/ 1 w 1815"/>
                <a:gd name="T77" fmla="*/ 4 h 503"/>
                <a:gd name="T78" fmla="*/ 1 w 1815"/>
                <a:gd name="T79" fmla="*/ 4 h 503"/>
                <a:gd name="T80" fmla="*/ 1 w 1815"/>
                <a:gd name="T81" fmla="*/ 5 h 503"/>
                <a:gd name="T82" fmla="*/ 1 w 1815"/>
                <a:gd name="T83" fmla="*/ 5 h 503"/>
                <a:gd name="T84" fmla="*/ 1 w 1815"/>
                <a:gd name="T85" fmla="*/ 6 h 503"/>
                <a:gd name="T86" fmla="*/ 1 w 1815"/>
                <a:gd name="T87" fmla="*/ 6 h 503"/>
                <a:gd name="T88" fmla="*/ 1 w 1815"/>
                <a:gd name="T89" fmla="*/ 6 h 503"/>
                <a:gd name="T90" fmla="*/ 1 w 1815"/>
                <a:gd name="T91" fmla="*/ 7 h 503"/>
                <a:gd name="T92" fmla="*/ 1 w 1815"/>
                <a:gd name="T93" fmla="*/ 7 h 503"/>
                <a:gd name="T94" fmla="*/ 1 w 1815"/>
                <a:gd name="T95" fmla="*/ 8 h 503"/>
                <a:gd name="T96" fmla="*/ 2 w 1815"/>
                <a:gd name="T97" fmla="*/ 8 h 503"/>
                <a:gd name="T98" fmla="*/ 2 w 1815"/>
                <a:gd name="T99" fmla="*/ 9 h 503"/>
                <a:gd name="T100" fmla="*/ 2 w 1815"/>
                <a:gd name="T101" fmla="*/ 9 h 503"/>
                <a:gd name="T102" fmla="*/ 2 w 1815"/>
                <a:gd name="T103" fmla="*/ 10 h 503"/>
                <a:gd name="T104" fmla="*/ 2 w 1815"/>
                <a:gd name="T105" fmla="*/ 10 h 503"/>
                <a:gd name="T106" fmla="*/ 2 w 1815"/>
                <a:gd name="T107" fmla="*/ 10 h 503"/>
                <a:gd name="T108" fmla="*/ 2 w 1815"/>
                <a:gd name="T109" fmla="*/ 10 h 503"/>
                <a:gd name="T110" fmla="*/ 2 w 1815"/>
                <a:gd name="T111" fmla="*/ 10 h 503"/>
                <a:gd name="T112" fmla="*/ 2 w 1815"/>
                <a:gd name="T113" fmla="*/ 10 h 503"/>
                <a:gd name="T114" fmla="*/ 2 w 1815"/>
                <a:gd name="T115" fmla="*/ 11 h 503"/>
                <a:gd name="T116" fmla="*/ 2 w 1815"/>
                <a:gd name="T117" fmla="*/ 11 h 503"/>
                <a:gd name="T118" fmla="*/ 2 w 1815"/>
                <a:gd name="T119" fmla="*/ 11 h 5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5"/>
                <a:gd name="T181" fmla="*/ 0 h 503"/>
                <a:gd name="T182" fmla="*/ 1815 w 1815"/>
                <a:gd name="T183" fmla="*/ 503 h 5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5" h="503">
                  <a:moveTo>
                    <a:pt x="0" y="494"/>
                  </a:moveTo>
                  <a:lnTo>
                    <a:pt x="8" y="494"/>
                  </a:lnTo>
                  <a:lnTo>
                    <a:pt x="8" y="495"/>
                  </a:lnTo>
                  <a:lnTo>
                    <a:pt x="13" y="495"/>
                  </a:lnTo>
                  <a:lnTo>
                    <a:pt x="18" y="494"/>
                  </a:lnTo>
                  <a:lnTo>
                    <a:pt x="23" y="494"/>
                  </a:lnTo>
                  <a:lnTo>
                    <a:pt x="28" y="494"/>
                  </a:lnTo>
                  <a:lnTo>
                    <a:pt x="33" y="494"/>
                  </a:lnTo>
                  <a:lnTo>
                    <a:pt x="38" y="494"/>
                  </a:lnTo>
                  <a:lnTo>
                    <a:pt x="38" y="492"/>
                  </a:lnTo>
                  <a:lnTo>
                    <a:pt x="45" y="491"/>
                  </a:lnTo>
                  <a:lnTo>
                    <a:pt x="48" y="491"/>
                  </a:lnTo>
                  <a:lnTo>
                    <a:pt x="53" y="492"/>
                  </a:lnTo>
                  <a:lnTo>
                    <a:pt x="58" y="492"/>
                  </a:lnTo>
                  <a:lnTo>
                    <a:pt x="60" y="492"/>
                  </a:lnTo>
                  <a:lnTo>
                    <a:pt x="73" y="492"/>
                  </a:lnTo>
                  <a:lnTo>
                    <a:pt x="78" y="491"/>
                  </a:lnTo>
                  <a:lnTo>
                    <a:pt x="80" y="491"/>
                  </a:lnTo>
                  <a:lnTo>
                    <a:pt x="85" y="491"/>
                  </a:lnTo>
                  <a:lnTo>
                    <a:pt x="90" y="491"/>
                  </a:lnTo>
                  <a:lnTo>
                    <a:pt x="95" y="493"/>
                  </a:lnTo>
                  <a:lnTo>
                    <a:pt x="100" y="493"/>
                  </a:lnTo>
                  <a:lnTo>
                    <a:pt x="103" y="493"/>
                  </a:lnTo>
                  <a:lnTo>
                    <a:pt x="110" y="492"/>
                  </a:lnTo>
                  <a:lnTo>
                    <a:pt x="113" y="492"/>
                  </a:lnTo>
                  <a:lnTo>
                    <a:pt x="115" y="492"/>
                  </a:lnTo>
                  <a:lnTo>
                    <a:pt x="123" y="492"/>
                  </a:lnTo>
                  <a:lnTo>
                    <a:pt x="125" y="492"/>
                  </a:lnTo>
                  <a:lnTo>
                    <a:pt x="133" y="493"/>
                  </a:lnTo>
                  <a:lnTo>
                    <a:pt x="140" y="492"/>
                  </a:lnTo>
                  <a:lnTo>
                    <a:pt x="145" y="492"/>
                  </a:lnTo>
                  <a:lnTo>
                    <a:pt x="148" y="492"/>
                  </a:lnTo>
                  <a:lnTo>
                    <a:pt x="158" y="492"/>
                  </a:lnTo>
                  <a:lnTo>
                    <a:pt x="158" y="489"/>
                  </a:lnTo>
                  <a:lnTo>
                    <a:pt x="160" y="489"/>
                  </a:lnTo>
                  <a:lnTo>
                    <a:pt x="165" y="489"/>
                  </a:lnTo>
                  <a:lnTo>
                    <a:pt x="168" y="489"/>
                  </a:lnTo>
                  <a:lnTo>
                    <a:pt x="173" y="488"/>
                  </a:lnTo>
                  <a:lnTo>
                    <a:pt x="178" y="489"/>
                  </a:lnTo>
                  <a:lnTo>
                    <a:pt x="183" y="490"/>
                  </a:lnTo>
                  <a:lnTo>
                    <a:pt x="183" y="488"/>
                  </a:lnTo>
                  <a:lnTo>
                    <a:pt x="185" y="488"/>
                  </a:lnTo>
                  <a:lnTo>
                    <a:pt x="193" y="488"/>
                  </a:lnTo>
                  <a:lnTo>
                    <a:pt x="195" y="488"/>
                  </a:lnTo>
                  <a:lnTo>
                    <a:pt x="200" y="487"/>
                  </a:lnTo>
                  <a:lnTo>
                    <a:pt x="200" y="485"/>
                  </a:lnTo>
                  <a:lnTo>
                    <a:pt x="205" y="485"/>
                  </a:lnTo>
                  <a:lnTo>
                    <a:pt x="213" y="485"/>
                  </a:lnTo>
                  <a:lnTo>
                    <a:pt x="215" y="485"/>
                  </a:lnTo>
                  <a:lnTo>
                    <a:pt x="223" y="487"/>
                  </a:lnTo>
                  <a:lnTo>
                    <a:pt x="223" y="486"/>
                  </a:lnTo>
                  <a:lnTo>
                    <a:pt x="225" y="486"/>
                  </a:lnTo>
                  <a:lnTo>
                    <a:pt x="231" y="486"/>
                  </a:lnTo>
                  <a:lnTo>
                    <a:pt x="233" y="485"/>
                  </a:lnTo>
                  <a:lnTo>
                    <a:pt x="233" y="483"/>
                  </a:lnTo>
                  <a:lnTo>
                    <a:pt x="236" y="483"/>
                  </a:lnTo>
                  <a:lnTo>
                    <a:pt x="248" y="483"/>
                  </a:lnTo>
                  <a:lnTo>
                    <a:pt x="251" y="482"/>
                  </a:lnTo>
                  <a:lnTo>
                    <a:pt x="253" y="482"/>
                  </a:lnTo>
                  <a:lnTo>
                    <a:pt x="261" y="483"/>
                  </a:lnTo>
                  <a:lnTo>
                    <a:pt x="261" y="481"/>
                  </a:lnTo>
                  <a:lnTo>
                    <a:pt x="271" y="480"/>
                  </a:lnTo>
                  <a:lnTo>
                    <a:pt x="271" y="479"/>
                  </a:lnTo>
                  <a:lnTo>
                    <a:pt x="273" y="479"/>
                  </a:lnTo>
                  <a:lnTo>
                    <a:pt x="276" y="479"/>
                  </a:lnTo>
                  <a:lnTo>
                    <a:pt x="276" y="477"/>
                  </a:lnTo>
                  <a:lnTo>
                    <a:pt x="281" y="477"/>
                  </a:lnTo>
                  <a:lnTo>
                    <a:pt x="286" y="477"/>
                  </a:lnTo>
                  <a:lnTo>
                    <a:pt x="286" y="475"/>
                  </a:lnTo>
                  <a:lnTo>
                    <a:pt x="293" y="475"/>
                  </a:lnTo>
                  <a:lnTo>
                    <a:pt x="296" y="474"/>
                  </a:lnTo>
                  <a:lnTo>
                    <a:pt x="303" y="474"/>
                  </a:lnTo>
                  <a:lnTo>
                    <a:pt x="301" y="470"/>
                  </a:lnTo>
                  <a:lnTo>
                    <a:pt x="303" y="470"/>
                  </a:lnTo>
                  <a:lnTo>
                    <a:pt x="311" y="470"/>
                  </a:lnTo>
                  <a:lnTo>
                    <a:pt x="313" y="470"/>
                  </a:lnTo>
                  <a:lnTo>
                    <a:pt x="316" y="470"/>
                  </a:lnTo>
                  <a:lnTo>
                    <a:pt x="321" y="470"/>
                  </a:lnTo>
                  <a:lnTo>
                    <a:pt x="321" y="467"/>
                  </a:lnTo>
                  <a:lnTo>
                    <a:pt x="328" y="466"/>
                  </a:lnTo>
                  <a:lnTo>
                    <a:pt x="336" y="466"/>
                  </a:lnTo>
                  <a:lnTo>
                    <a:pt x="336" y="463"/>
                  </a:lnTo>
                  <a:lnTo>
                    <a:pt x="341" y="464"/>
                  </a:lnTo>
                  <a:lnTo>
                    <a:pt x="341" y="462"/>
                  </a:lnTo>
                  <a:lnTo>
                    <a:pt x="343" y="462"/>
                  </a:lnTo>
                  <a:lnTo>
                    <a:pt x="343" y="460"/>
                  </a:lnTo>
                  <a:lnTo>
                    <a:pt x="351" y="461"/>
                  </a:lnTo>
                  <a:lnTo>
                    <a:pt x="351" y="459"/>
                  </a:lnTo>
                  <a:lnTo>
                    <a:pt x="353" y="459"/>
                  </a:lnTo>
                  <a:lnTo>
                    <a:pt x="353" y="458"/>
                  </a:lnTo>
                  <a:lnTo>
                    <a:pt x="358" y="457"/>
                  </a:lnTo>
                  <a:lnTo>
                    <a:pt x="366" y="457"/>
                  </a:lnTo>
                  <a:lnTo>
                    <a:pt x="368" y="454"/>
                  </a:lnTo>
                  <a:lnTo>
                    <a:pt x="371" y="454"/>
                  </a:lnTo>
                  <a:lnTo>
                    <a:pt x="371" y="453"/>
                  </a:lnTo>
                  <a:lnTo>
                    <a:pt x="376" y="453"/>
                  </a:lnTo>
                  <a:lnTo>
                    <a:pt x="383" y="453"/>
                  </a:lnTo>
                  <a:lnTo>
                    <a:pt x="383" y="449"/>
                  </a:lnTo>
                  <a:lnTo>
                    <a:pt x="386" y="449"/>
                  </a:lnTo>
                  <a:lnTo>
                    <a:pt x="383" y="448"/>
                  </a:lnTo>
                  <a:lnTo>
                    <a:pt x="391" y="446"/>
                  </a:lnTo>
                  <a:lnTo>
                    <a:pt x="391" y="444"/>
                  </a:lnTo>
                  <a:lnTo>
                    <a:pt x="393" y="444"/>
                  </a:lnTo>
                  <a:lnTo>
                    <a:pt x="393" y="442"/>
                  </a:lnTo>
                  <a:lnTo>
                    <a:pt x="398" y="442"/>
                  </a:lnTo>
                  <a:lnTo>
                    <a:pt x="398" y="440"/>
                  </a:lnTo>
                  <a:lnTo>
                    <a:pt x="398" y="436"/>
                  </a:lnTo>
                  <a:lnTo>
                    <a:pt x="406" y="436"/>
                  </a:lnTo>
                  <a:lnTo>
                    <a:pt x="406" y="435"/>
                  </a:lnTo>
                  <a:lnTo>
                    <a:pt x="408" y="435"/>
                  </a:lnTo>
                  <a:lnTo>
                    <a:pt x="418" y="431"/>
                  </a:lnTo>
                  <a:lnTo>
                    <a:pt x="421" y="431"/>
                  </a:lnTo>
                  <a:lnTo>
                    <a:pt x="421" y="430"/>
                  </a:lnTo>
                  <a:lnTo>
                    <a:pt x="428" y="427"/>
                  </a:lnTo>
                  <a:lnTo>
                    <a:pt x="431" y="427"/>
                  </a:lnTo>
                  <a:lnTo>
                    <a:pt x="431" y="425"/>
                  </a:lnTo>
                  <a:lnTo>
                    <a:pt x="431" y="423"/>
                  </a:lnTo>
                  <a:lnTo>
                    <a:pt x="433" y="423"/>
                  </a:lnTo>
                  <a:lnTo>
                    <a:pt x="433" y="422"/>
                  </a:lnTo>
                  <a:lnTo>
                    <a:pt x="441" y="420"/>
                  </a:lnTo>
                  <a:lnTo>
                    <a:pt x="441" y="419"/>
                  </a:lnTo>
                  <a:lnTo>
                    <a:pt x="443" y="419"/>
                  </a:lnTo>
                  <a:lnTo>
                    <a:pt x="443" y="418"/>
                  </a:lnTo>
                  <a:lnTo>
                    <a:pt x="443" y="416"/>
                  </a:lnTo>
                  <a:lnTo>
                    <a:pt x="453" y="415"/>
                  </a:lnTo>
                  <a:lnTo>
                    <a:pt x="453" y="414"/>
                  </a:lnTo>
                  <a:lnTo>
                    <a:pt x="453" y="413"/>
                  </a:lnTo>
                  <a:lnTo>
                    <a:pt x="453" y="411"/>
                  </a:lnTo>
                  <a:lnTo>
                    <a:pt x="456" y="410"/>
                  </a:lnTo>
                  <a:lnTo>
                    <a:pt x="459" y="408"/>
                  </a:lnTo>
                  <a:lnTo>
                    <a:pt x="459" y="406"/>
                  </a:lnTo>
                  <a:lnTo>
                    <a:pt x="464" y="406"/>
                  </a:lnTo>
                  <a:lnTo>
                    <a:pt x="461" y="402"/>
                  </a:lnTo>
                  <a:lnTo>
                    <a:pt x="471" y="403"/>
                  </a:lnTo>
                  <a:lnTo>
                    <a:pt x="469" y="401"/>
                  </a:lnTo>
                  <a:lnTo>
                    <a:pt x="469" y="399"/>
                  </a:lnTo>
                  <a:lnTo>
                    <a:pt x="476" y="399"/>
                  </a:lnTo>
                  <a:lnTo>
                    <a:pt x="476" y="397"/>
                  </a:lnTo>
                  <a:lnTo>
                    <a:pt x="476" y="396"/>
                  </a:lnTo>
                  <a:lnTo>
                    <a:pt x="476" y="393"/>
                  </a:lnTo>
                  <a:lnTo>
                    <a:pt x="484" y="393"/>
                  </a:lnTo>
                  <a:lnTo>
                    <a:pt x="484" y="392"/>
                  </a:lnTo>
                  <a:lnTo>
                    <a:pt x="481" y="389"/>
                  </a:lnTo>
                  <a:lnTo>
                    <a:pt x="481" y="387"/>
                  </a:lnTo>
                  <a:lnTo>
                    <a:pt x="481" y="386"/>
                  </a:lnTo>
                  <a:lnTo>
                    <a:pt x="491" y="385"/>
                  </a:lnTo>
                  <a:lnTo>
                    <a:pt x="491" y="384"/>
                  </a:lnTo>
                  <a:lnTo>
                    <a:pt x="491" y="381"/>
                  </a:lnTo>
                  <a:lnTo>
                    <a:pt x="496" y="381"/>
                  </a:lnTo>
                  <a:lnTo>
                    <a:pt x="496" y="380"/>
                  </a:lnTo>
                  <a:lnTo>
                    <a:pt x="499" y="380"/>
                  </a:lnTo>
                  <a:lnTo>
                    <a:pt x="501" y="380"/>
                  </a:lnTo>
                  <a:lnTo>
                    <a:pt x="499" y="377"/>
                  </a:lnTo>
                  <a:lnTo>
                    <a:pt x="499" y="375"/>
                  </a:lnTo>
                  <a:lnTo>
                    <a:pt x="506" y="374"/>
                  </a:lnTo>
                  <a:lnTo>
                    <a:pt x="506" y="372"/>
                  </a:lnTo>
                  <a:lnTo>
                    <a:pt x="514" y="370"/>
                  </a:lnTo>
                  <a:lnTo>
                    <a:pt x="514" y="369"/>
                  </a:lnTo>
                  <a:lnTo>
                    <a:pt x="514" y="366"/>
                  </a:lnTo>
                  <a:lnTo>
                    <a:pt x="521" y="364"/>
                  </a:lnTo>
                  <a:lnTo>
                    <a:pt x="521" y="362"/>
                  </a:lnTo>
                  <a:lnTo>
                    <a:pt x="524" y="362"/>
                  </a:lnTo>
                  <a:lnTo>
                    <a:pt x="524" y="361"/>
                  </a:lnTo>
                  <a:lnTo>
                    <a:pt x="524" y="358"/>
                  </a:lnTo>
                  <a:lnTo>
                    <a:pt x="526" y="357"/>
                  </a:lnTo>
                  <a:lnTo>
                    <a:pt x="526" y="355"/>
                  </a:lnTo>
                  <a:lnTo>
                    <a:pt x="524" y="353"/>
                  </a:lnTo>
                  <a:lnTo>
                    <a:pt x="534" y="354"/>
                  </a:lnTo>
                  <a:lnTo>
                    <a:pt x="534" y="353"/>
                  </a:lnTo>
                  <a:lnTo>
                    <a:pt x="536" y="350"/>
                  </a:lnTo>
                  <a:lnTo>
                    <a:pt x="539" y="350"/>
                  </a:lnTo>
                  <a:lnTo>
                    <a:pt x="539" y="348"/>
                  </a:lnTo>
                  <a:lnTo>
                    <a:pt x="541" y="345"/>
                  </a:lnTo>
                  <a:lnTo>
                    <a:pt x="541" y="344"/>
                  </a:lnTo>
                  <a:lnTo>
                    <a:pt x="544" y="345"/>
                  </a:lnTo>
                  <a:lnTo>
                    <a:pt x="544" y="344"/>
                  </a:lnTo>
                  <a:lnTo>
                    <a:pt x="544" y="342"/>
                  </a:lnTo>
                  <a:lnTo>
                    <a:pt x="546" y="339"/>
                  </a:lnTo>
                  <a:lnTo>
                    <a:pt x="546" y="337"/>
                  </a:lnTo>
                  <a:lnTo>
                    <a:pt x="546" y="335"/>
                  </a:lnTo>
                  <a:lnTo>
                    <a:pt x="551" y="334"/>
                  </a:lnTo>
                  <a:lnTo>
                    <a:pt x="551" y="333"/>
                  </a:lnTo>
                  <a:lnTo>
                    <a:pt x="549" y="330"/>
                  </a:lnTo>
                  <a:lnTo>
                    <a:pt x="559" y="330"/>
                  </a:lnTo>
                  <a:lnTo>
                    <a:pt x="559" y="329"/>
                  </a:lnTo>
                  <a:lnTo>
                    <a:pt x="559" y="327"/>
                  </a:lnTo>
                  <a:lnTo>
                    <a:pt x="559" y="325"/>
                  </a:lnTo>
                  <a:lnTo>
                    <a:pt x="561" y="325"/>
                  </a:lnTo>
                  <a:lnTo>
                    <a:pt x="561" y="324"/>
                  </a:lnTo>
                  <a:lnTo>
                    <a:pt x="561" y="323"/>
                  </a:lnTo>
                  <a:lnTo>
                    <a:pt x="561" y="322"/>
                  </a:lnTo>
                  <a:lnTo>
                    <a:pt x="564" y="322"/>
                  </a:lnTo>
                  <a:lnTo>
                    <a:pt x="566" y="319"/>
                  </a:lnTo>
                  <a:lnTo>
                    <a:pt x="566" y="316"/>
                  </a:lnTo>
                  <a:lnTo>
                    <a:pt x="576" y="314"/>
                  </a:lnTo>
                  <a:lnTo>
                    <a:pt x="576" y="313"/>
                  </a:lnTo>
                  <a:lnTo>
                    <a:pt x="576" y="311"/>
                  </a:lnTo>
                  <a:lnTo>
                    <a:pt x="579" y="310"/>
                  </a:lnTo>
                  <a:lnTo>
                    <a:pt x="576" y="307"/>
                  </a:lnTo>
                  <a:lnTo>
                    <a:pt x="579" y="306"/>
                  </a:lnTo>
                  <a:lnTo>
                    <a:pt x="581" y="303"/>
                  </a:lnTo>
                  <a:lnTo>
                    <a:pt x="581" y="301"/>
                  </a:lnTo>
                  <a:lnTo>
                    <a:pt x="589" y="300"/>
                  </a:lnTo>
                  <a:lnTo>
                    <a:pt x="589" y="299"/>
                  </a:lnTo>
                  <a:lnTo>
                    <a:pt x="586" y="296"/>
                  </a:lnTo>
                  <a:lnTo>
                    <a:pt x="594" y="295"/>
                  </a:lnTo>
                  <a:lnTo>
                    <a:pt x="594" y="294"/>
                  </a:lnTo>
                  <a:lnTo>
                    <a:pt x="594" y="291"/>
                  </a:lnTo>
                  <a:lnTo>
                    <a:pt x="596" y="291"/>
                  </a:lnTo>
                  <a:lnTo>
                    <a:pt x="596" y="289"/>
                  </a:lnTo>
                  <a:lnTo>
                    <a:pt x="596" y="288"/>
                  </a:lnTo>
                  <a:lnTo>
                    <a:pt x="596" y="285"/>
                  </a:lnTo>
                  <a:lnTo>
                    <a:pt x="601" y="283"/>
                  </a:lnTo>
                  <a:lnTo>
                    <a:pt x="601" y="282"/>
                  </a:lnTo>
                  <a:lnTo>
                    <a:pt x="601" y="281"/>
                  </a:lnTo>
                  <a:lnTo>
                    <a:pt x="606" y="278"/>
                  </a:lnTo>
                  <a:lnTo>
                    <a:pt x="606" y="277"/>
                  </a:lnTo>
                  <a:lnTo>
                    <a:pt x="611" y="274"/>
                  </a:lnTo>
                  <a:lnTo>
                    <a:pt x="611" y="273"/>
                  </a:lnTo>
                  <a:lnTo>
                    <a:pt x="611" y="269"/>
                  </a:lnTo>
                  <a:lnTo>
                    <a:pt x="611" y="268"/>
                  </a:lnTo>
                  <a:lnTo>
                    <a:pt x="614" y="268"/>
                  </a:lnTo>
                  <a:lnTo>
                    <a:pt x="614" y="266"/>
                  </a:lnTo>
                  <a:lnTo>
                    <a:pt x="614" y="265"/>
                  </a:lnTo>
                  <a:lnTo>
                    <a:pt x="614" y="264"/>
                  </a:lnTo>
                  <a:lnTo>
                    <a:pt x="621" y="264"/>
                  </a:lnTo>
                  <a:lnTo>
                    <a:pt x="621" y="262"/>
                  </a:lnTo>
                  <a:lnTo>
                    <a:pt x="619" y="260"/>
                  </a:lnTo>
                  <a:lnTo>
                    <a:pt x="621" y="256"/>
                  </a:lnTo>
                  <a:lnTo>
                    <a:pt x="629" y="257"/>
                  </a:lnTo>
                  <a:lnTo>
                    <a:pt x="629" y="256"/>
                  </a:lnTo>
                  <a:lnTo>
                    <a:pt x="629" y="255"/>
                  </a:lnTo>
                  <a:lnTo>
                    <a:pt x="629" y="254"/>
                  </a:lnTo>
                  <a:lnTo>
                    <a:pt x="634" y="251"/>
                  </a:lnTo>
                  <a:lnTo>
                    <a:pt x="634" y="250"/>
                  </a:lnTo>
                  <a:lnTo>
                    <a:pt x="631" y="248"/>
                  </a:lnTo>
                  <a:lnTo>
                    <a:pt x="636" y="247"/>
                  </a:lnTo>
                  <a:lnTo>
                    <a:pt x="636" y="246"/>
                  </a:lnTo>
                  <a:lnTo>
                    <a:pt x="636" y="243"/>
                  </a:lnTo>
                  <a:lnTo>
                    <a:pt x="639" y="242"/>
                  </a:lnTo>
                  <a:lnTo>
                    <a:pt x="641" y="242"/>
                  </a:lnTo>
                  <a:lnTo>
                    <a:pt x="641" y="241"/>
                  </a:lnTo>
                  <a:lnTo>
                    <a:pt x="641" y="239"/>
                  </a:lnTo>
                  <a:lnTo>
                    <a:pt x="639" y="237"/>
                  </a:lnTo>
                  <a:lnTo>
                    <a:pt x="649" y="235"/>
                  </a:lnTo>
                  <a:lnTo>
                    <a:pt x="649" y="234"/>
                  </a:lnTo>
                  <a:lnTo>
                    <a:pt x="649" y="231"/>
                  </a:lnTo>
                  <a:lnTo>
                    <a:pt x="649" y="230"/>
                  </a:lnTo>
                  <a:lnTo>
                    <a:pt x="656" y="228"/>
                  </a:lnTo>
                  <a:lnTo>
                    <a:pt x="656" y="226"/>
                  </a:lnTo>
                  <a:lnTo>
                    <a:pt x="656" y="225"/>
                  </a:lnTo>
                  <a:lnTo>
                    <a:pt x="656" y="224"/>
                  </a:lnTo>
                  <a:lnTo>
                    <a:pt x="656" y="222"/>
                  </a:lnTo>
                  <a:lnTo>
                    <a:pt x="656" y="220"/>
                  </a:lnTo>
                  <a:lnTo>
                    <a:pt x="664" y="218"/>
                  </a:lnTo>
                  <a:lnTo>
                    <a:pt x="664" y="215"/>
                  </a:lnTo>
                  <a:lnTo>
                    <a:pt x="664" y="212"/>
                  </a:lnTo>
                  <a:lnTo>
                    <a:pt x="664" y="210"/>
                  </a:lnTo>
                  <a:lnTo>
                    <a:pt x="664" y="208"/>
                  </a:lnTo>
                  <a:lnTo>
                    <a:pt x="664" y="206"/>
                  </a:lnTo>
                  <a:lnTo>
                    <a:pt x="666" y="206"/>
                  </a:lnTo>
                  <a:lnTo>
                    <a:pt x="666" y="205"/>
                  </a:lnTo>
                  <a:lnTo>
                    <a:pt x="664" y="201"/>
                  </a:lnTo>
                  <a:lnTo>
                    <a:pt x="671" y="200"/>
                  </a:lnTo>
                  <a:lnTo>
                    <a:pt x="676" y="199"/>
                  </a:lnTo>
                  <a:lnTo>
                    <a:pt x="679" y="195"/>
                  </a:lnTo>
                  <a:lnTo>
                    <a:pt x="684" y="195"/>
                  </a:lnTo>
                  <a:lnTo>
                    <a:pt x="684" y="194"/>
                  </a:lnTo>
                  <a:lnTo>
                    <a:pt x="682" y="191"/>
                  </a:lnTo>
                  <a:lnTo>
                    <a:pt x="682" y="190"/>
                  </a:lnTo>
                  <a:lnTo>
                    <a:pt x="687" y="186"/>
                  </a:lnTo>
                  <a:lnTo>
                    <a:pt x="687" y="185"/>
                  </a:lnTo>
                  <a:lnTo>
                    <a:pt x="687" y="183"/>
                  </a:lnTo>
                  <a:lnTo>
                    <a:pt x="694" y="181"/>
                  </a:lnTo>
                  <a:lnTo>
                    <a:pt x="697" y="179"/>
                  </a:lnTo>
                  <a:lnTo>
                    <a:pt x="694" y="178"/>
                  </a:lnTo>
                  <a:lnTo>
                    <a:pt x="699" y="176"/>
                  </a:lnTo>
                  <a:lnTo>
                    <a:pt x="699" y="173"/>
                  </a:lnTo>
                  <a:lnTo>
                    <a:pt x="704" y="171"/>
                  </a:lnTo>
                  <a:lnTo>
                    <a:pt x="704" y="169"/>
                  </a:lnTo>
                  <a:lnTo>
                    <a:pt x="704" y="168"/>
                  </a:lnTo>
                  <a:lnTo>
                    <a:pt x="702" y="166"/>
                  </a:lnTo>
                  <a:lnTo>
                    <a:pt x="707" y="163"/>
                  </a:lnTo>
                  <a:lnTo>
                    <a:pt x="707" y="159"/>
                  </a:lnTo>
                  <a:lnTo>
                    <a:pt x="707" y="158"/>
                  </a:lnTo>
                  <a:lnTo>
                    <a:pt x="714" y="157"/>
                  </a:lnTo>
                  <a:lnTo>
                    <a:pt x="712" y="155"/>
                  </a:lnTo>
                  <a:lnTo>
                    <a:pt x="719" y="152"/>
                  </a:lnTo>
                  <a:lnTo>
                    <a:pt x="719" y="151"/>
                  </a:lnTo>
                  <a:lnTo>
                    <a:pt x="722" y="148"/>
                  </a:lnTo>
                  <a:lnTo>
                    <a:pt x="724" y="148"/>
                  </a:lnTo>
                  <a:lnTo>
                    <a:pt x="724" y="145"/>
                  </a:lnTo>
                  <a:lnTo>
                    <a:pt x="724" y="144"/>
                  </a:lnTo>
                  <a:lnTo>
                    <a:pt x="729" y="142"/>
                  </a:lnTo>
                  <a:lnTo>
                    <a:pt x="729" y="140"/>
                  </a:lnTo>
                  <a:lnTo>
                    <a:pt x="729" y="136"/>
                  </a:lnTo>
                  <a:lnTo>
                    <a:pt x="732" y="132"/>
                  </a:lnTo>
                  <a:lnTo>
                    <a:pt x="732" y="131"/>
                  </a:lnTo>
                  <a:lnTo>
                    <a:pt x="734" y="130"/>
                  </a:lnTo>
                  <a:lnTo>
                    <a:pt x="734" y="129"/>
                  </a:lnTo>
                  <a:lnTo>
                    <a:pt x="734" y="127"/>
                  </a:lnTo>
                  <a:lnTo>
                    <a:pt x="744" y="126"/>
                  </a:lnTo>
                  <a:lnTo>
                    <a:pt x="747" y="126"/>
                  </a:lnTo>
                  <a:lnTo>
                    <a:pt x="747" y="124"/>
                  </a:lnTo>
                  <a:lnTo>
                    <a:pt x="747" y="123"/>
                  </a:lnTo>
                  <a:lnTo>
                    <a:pt x="747" y="122"/>
                  </a:lnTo>
                  <a:lnTo>
                    <a:pt x="752" y="122"/>
                  </a:lnTo>
                  <a:lnTo>
                    <a:pt x="752" y="118"/>
                  </a:lnTo>
                  <a:lnTo>
                    <a:pt x="752" y="116"/>
                  </a:lnTo>
                  <a:lnTo>
                    <a:pt x="752" y="115"/>
                  </a:lnTo>
                  <a:lnTo>
                    <a:pt x="752" y="114"/>
                  </a:lnTo>
                  <a:lnTo>
                    <a:pt x="752" y="113"/>
                  </a:lnTo>
                  <a:lnTo>
                    <a:pt x="752" y="110"/>
                  </a:lnTo>
                  <a:lnTo>
                    <a:pt x="754" y="109"/>
                  </a:lnTo>
                  <a:lnTo>
                    <a:pt x="752" y="105"/>
                  </a:lnTo>
                  <a:lnTo>
                    <a:pt x="754" y="105"/>
                  </a:lnTo>
                  <a:lnTo>
                    <a:pt x="762" y="105"/>
                  </a:lnTo>
                  <a:lnTo>
                    <a:pt x="762" y="101"/>
                  </a:lnTo>
                  <a:lnTo>
                    <a:pt x="762" y="97"/>
                  </a:lnTo>
                  <a:lnTo>
                    <a:pt x="769" y="97"/>
                  </a:lnTo>
                  <a:lnTo>
                    <a:pt x="769" y="96"/>
                  </a:lnTo>
                  <a:lnTo>
                    <a:pt x="769" y="93"/>
                  </a:lnTo>
                  <a:lnTo>
                    <a:pt x="772" y="92"/>
                  </a:lnTo>
                  <a:lnTo>
                    <a:pt x="774" y="89"/>
                  </a:lnTo>
                  <a:lnTo>
                    <a:pt x="774" y="88"/>
                  </a:lnTo>
                  <a:lnTo>
                    <a:pt x="782" y="88"/>
                  </a:lnTo>
                  <a:lnTo>
                    <a:pt x="779" y="86"/>
                  </a:lnTo>
                  <a:lnTo>
                    <a:pt x="779" y="85"/>
                  </a:lnTo>
                  <a:lnTo>
                    <a:pt x="784" y="85"/>
                  </a:lnTo>
                  <a:lnTo>
                    <a:pt x="784" y="83"/>
                  </a:lnTo>
                  <a:lnTo>
                    <a:pt x="784" y="79"/>
                  </a:lnTo>
                  <a:lnTo>
                    <a:pt x="789" y="79"/>
                  </a:lnTo>
                  <a:lnTo>
                    <a:pt x="789" y="76"/>
                  </a:lnTo>
                  <a:lnTo>
                    <a:pt x="789" y="75"/>
                  </a:lnTo>
                  <a:lnTo>
                    <a:pt x="794" y="75"/>
                  </a:lnTo>
                  <a:lnTo>
                    <a:pt x="792" y="72"/>
                  </a:lnTo>
                  <a:lnTo>
                    <a:pt x="792" y="71"/>
                  </a:lnTo>
                  <a:lnTo>
                    <a:pt x="799" y="71"/>
                  </a:lnTo>
                  <a:lnTo>
                    <a:pt x="799" y="68"/>
                  </a:lnTo>
                  <a:lnTo>
                    <a:pt x="799" y="67"/>
                  </a:lnTo>
                  <a:lnTo>
                    <a:pt x="802" y="64"/>
                  </a:lnTo>
                  <a:lnTo>
                    <a:pt x="799" y="62"/>
                  </a:lnTo>
                  <a:lnTo>
                    <a:pt x="804" y="61"/>
                  </a:lnTo>
                  <a:lnTo>
                    <a:pt x="807" y="59"/>
                  </a:lnTo>
                  <a:lnTo>
                    <a:pt x="807" y="57"/>
                  </a:lnTo>
                  <a:lnTo>
                    <a:pt x="814" y="56"/>
                  </a:lnTo>
                  <a:lnTo>
                    <a:pt x="814" y="54"/>
                  </a:lnTo>
                  <a:lnTo>
                    <a:pt x="814" y="53"/>
                  </a:lnTo>
                  <a:lnTo>
                    <a:pt x="817" y="49"/>
                  </a:lnTo>
                  <a:lnTo>
                    <a:pt x="819" y="49"/>
                  </a:lnTo>
                  <a:lnTo>
                    <a:pt x="819" y="47"/>
                  </a:lnTo>
                  <a:lnTo>
                    <a:pt x="819" y="45"/>
                  </a:lnTo>
                  <a:lnTo>
                    <a:pt x="829" y="44"/>
                  </a:lnTo>
                  <a:lnTo>
                    <a:pt x="837" y="41"/>
                  </a:lnTo>
                  <a:lnTo>
                    <a:pt x="837" y="40"/>
                  </a:lnTo>
                  <a:lnTo>
                    <a:pt x="839" y="39"/>
                  </a:lnTo>
                  <a:lnTo>
                    <a:pt x="837" y="35"/>
                  </a:lnTo>
                  <a:lnTo>
                    <a:pt x="837" y="32"/>
                  </a:lnTo>
                  <a:lnTo>
                    <a:pt x="842" y="32"/>
                  </a:lnTo>
                  <a:lnTo>
                    <a:pt x="842" y="30"/>
                  </a:lnTo>
                  <a:lnTo>
                    <a:pt x="844" y="31"/>
                  </a:lnTo>
                  <a:lnTo>
                    <a:pt x="847" y="28"/>
                  </a:lnTo>
                  <a:lnTo>
                    <a:pt x="844" y="27"/>
                  </a:lnTo>
                  <a:lnTo>
                    <a:pt x="852" y="27"/>
                  </a:lnTo>
                  <a:lnTo>
                    <a:pt x="852" y="24"/>
                  </a:lnTo>
                  <a:lnTo>
                    <a:pt x="854" y="24"/>
                  </a:lnTo>
                  <a:lnTo>
                    <a:pt x="854" y="23"/>
                  </a:lnTo>
                  <a:lnTo>
                    <a:pt x="862" y="21"/>
                  </a:lnTo>
                  <a:lnTo>
                    <a:pt x="862" y="19"/>
                  </a:lnTo>
                  <a:lnTo>
                    <a:pt x="867" y="19"/>
                  </a:lnTo>
                  <a:lnTo>
                    <a:pt x="867" y="17"/>
                  </a:lnTo>
                  <a:lnTo>
                    <a:pt x="869" y="16"/>
                  </a:lnTo>
                  <a:lnTo>
                    <a:pt x="869" y="14"/>
                  </a:lnTo>
                  <a:lnTo>
                    <a:pt x="874" y="15"/>
                  </a:lnTo>
                  <a:lnTo>
                    <a:pt x="877" y="14"/>
                  </a:lnTo>
                  <a:lnTo>
                    <a:pt x="882" y="13"/>
                  </a:lnTo>
                  <a:lnTo>
                    <a:pt x="882" y="11"/>
                  </a:lnTo>
                  <a:lnTo>
                    <a:pt x="887" y="11"/>
                  </a:lnTo>
                  <a:lnTo>
                    <a:pt x="887" y="9"/>
                  </a:lnTo>
                  <a:lnTo>
                    <a:pt x="892" y="9"/>
                  </a:lnTo>
                  <a:lnTo>
                    <a:pt x="892" y="6"/>
                  </a:lnTo>
                  <a:lnTo>
                    <a:pt x="899" y="6"/>
                  </a:lnTo>
                  <a:lnTo>
                    <a:pt x="902" y="5"/>
                  </a:lnTo>
                  <a:lnTo>
                    <a:pt x="899" y="2"/>
                  </a:lnTo>
                  <a:lnTo>
                    <a:pt x="904" y="2"/>
                  </a:lnTo>
                  <a:lnTo>
                    <a:pt x="907" y="3"/>
                  </a:lnTo>
                  <a:lnTo>
                    <a:pt x="907" y="2"/>
                  </a:lnTo>
                  <a:lnTo>
                    <a:pt x="910" y="2"/>
                  </a:lnTo>
                  <a:lnTo>
                    <a:pt x="922" y="2"/>
                  </a:lnTo>
                  <a:lnTo>
                    <a:pt x="922" y="1"/>
                  </a:lnTo>
                  <a:lnTo>
                    <a:pt x="925" y="1"/>
                  </a:lnTo>
                  <a:lnTo>
                    <a:pt x="927" y="1"/>
                  </a:lnTo>
                  <a:lnTo>
                    <a:pt x="932" y="0"/>
                  </a:lnTo>
                  <a:lnTo>
                    <a:pt x="937" y="0"/>
                  </a:lnTo>
                  <a:lnTo>
                    <a:pt x="947" y="0"/>
                  </a:lnTo>
                  <a:lnTo>
                    <a:pt x="947" y="2"/>
                  </a:lnTo>
                  <a:lnTo>
                    <a:pt x="955" y="2"/>
                  </a:lnTo>
                  <a:lnTo>
                    <a:pt x="957" y="4"/>
                  </a:lnTo>
                  <a:lnTo>
                    <a:pt x="960" y="4"/>
                  </a:lnTo>
                  <a:lnTo>
                    <a:pt x="960" y="6"/>
                  </a:lnTo>
                  <a:lnTo>
                    <a:pt x="970" y="6"/>
                  </a:lnTo>
                  <a:lnTo>
                    <a:pt x="977" y="6"/>
                  </a:lnTo>
                  <a:lnTo>
                    <a:pt x="977" y="10"/>
                  </a:lnTo>
                  <a:lnTo>
                    <a:pt x="977" y="11"/>
                  </a:lnTo>
                  <a:lnTo>
                    <a:pt x="982" y="11"/>
                  </a:lnTo>
                  <a:lnTo>
                    <a:pt x="982" y="14"/>
                  </a:lnTo>
                  <a:lnTo>
                    <a:pt x="992" y="14"/>
                  </a:lnTo>
                  <a:lnTo>
                    <a:pt x="992" y="15"/>
                  </a:lnTo>
                  <a:lnTo>
                    <a:pt x="992" y="17"/>
                  </a:lnTo>
                  <a:lnTo>
                    <a:pt x="995" y="17"/>
                  </a:lnTo>
                  <a:lnTo>
                    <a:pt x="995" y="19"/>
                  </a:lnTo>
                  <a:lnTo>
                    <a:pt x="1000" y="19"/>
                  </a:lnTo>
                  <a:lnTo>
                    <a:pt x="1000" y="23"/>
                  </a:lnTo>
                  <a:lnTo>
                    <a:pt x="1005" y="23"/>
                  </a:lnTo>
                  <a:lnTo>
                    <a:pt x="1005" y="26"/>
                  </a:lnTo>
                  <a:lnTo>
                    <a:pt x="1012" y="26"/>
                  </a:lnTo>
                  <a:lnTo>
                    <a:pt x="1015" y="27"/>
                  </a:lnTo>
                  <a:lnTo>
                    <a:pt x="1015" y="28"/>
                  </a:lnTo>
                  <a:lnTo>
                    <a:pt x="1017" y="28"/>
                  </a:lnTo>
                  <a:lnTo>
                    <a:pt x="1017" y="30"/>
                  </a:lnTo>
                  <a:lnTo>
                    <a:pt x="1017" y="31"/>
                  </a:lnTo>
                  <a:lnTo>
                    <a:pt x="1020" y="31"/>
                  </a:lnTo>
                  <a:lnTo>
                    <a:pt x="1017" y="32"/>
                  </a:lnTo>
                  <a:lnTo>
                    <a:pt x="1017" y="35"/>
                  </a:lnTo>
                  <a:lnTo>
                    <a:pt x="1025" y="36"/>
                  </a:lnTo>
                  <a:lnTo>
                    <a:pt x="1027" y="39"/>
                  </a:lnTo>
                  <a:lnTo>
                    <a:pt x="1027" y="41"/>
                  </a:lnTo>
                  <a:lnTo>
                    <a:pt x="1030" y="40"/>
                  </a:lnTo>
                  <a:lnTo>
                    <a:pt x="1030" y="41"/>
                  </a:lnTo>
                  <a:lnTo>
                    <a:pt x="1027" y="43"/>
                  </a:lnTo>
                  <a:lnTo>
                    <a:pt x="1035" y="44"/>
                  </a:lnTo>
                  <a:lnTo>
                    <a:pt x="1035" y="45"/>
                  </a:lnTo>
                  <a:lnTo>
                    <a:pt x="1042" y="48"/>
                  </a:lnTo>
                  <a:lnTo>
                    <a:pt x="1040" y="49"/>
                  </a:lnTo>
                  <a:lnTo>
                    <a:pt x="1042" y="50"/>
                  </a:lnTo>
                  <a:lnTo>
                    <a:pt x="1042" y="52"/>
                  </a:lnTo>
                  <a:lnTo>
                    <a:pt x="1042" y="54"/>
                  </a:lnTo>
                  <a:lnTo>
                    <a:pt x="1045" y="54"/>
                  </a:lnTo>
                  <a:lnTo>
                    <a:pt x="1045" y="57"/>
                  </a:lnTo>
                  <a:lnTo>
                    <a:pt x="1045" y="59"/>
                  </a:lnTo>
                  <a:lnTo>
                    <a:pt x="1047" y="59"/>
                  </a:lnTo>
                  <a:lnTo>
                    <a:pt x="1047" y="61"/>
                  </a:lnTo>
                  <a:lnTo>
                    <a:pt x="1050" y="62"/>
                  </a:lnTo>
                  <a:lnTo>
                    <a:pt x="1057" y="62"/>
                  </a:lnTo>
                  <a:lnTo>
                    <a:pt x="1057" y="64"/>
                  </a:lnTo>
                  <a:lnTo>
                    <a:pt x="1055" y="67"/>
                  </a:lnTo>
                  <a:lnTo>
                    <a:pt x="1065" y="67"/>
                  </a:lnTo>
                  <a:lnTo>
                    <a:pt x="1065" y="69"/>
                  </a:lnTo>
                  <a:lnTo>
                    <a:pt x="1065" y="71"/>
                  </a:lnTo>
                  <a:lnTo>
                    <a:pt x="1067" y="75"/>
                  </a:lnTo>
                  <a:lnTo>
                    <a:pt x="1070" y="75"/>
                  </a:lnTo>
                  <a:lnTo>
                    <a:pt x="1070" y="78"/>
                  </a:lnTo>
                  <a:lnTo>
                    <a:pt x="1070" y="79"/>
                  </a:lnTo>
                  <a:lnTo>
                    <a:pt x="1067" y="82"/>
                  </a:lnTo>
                  <a:lnTo>
                    <a:pt x="1072" y="83"/>
                  </a:lnTo>
                  <a:lnTo>
                    <a:pt x="1075" y="85"/>
                  </a:lnTo>
                  <a:lnTo>
                    <a:pt x="1075" y="86"/>
                  </a:lnTo>
                  <a:lnTo>
                    <a:pt x="1082" y="86"/>
                  </a:lnTo>
                  <a:lnTo>
                    <a:pt x="1082" y="88"/>
                  </a:lnTo>
                  <a:lnTo>
                    <a:pt x="1080" y="89"/>
                  </a:lnTo>
                  <a:lnTo>
                    <a:pt x="1080" y="92"/>
                  </a:lnTo>
                  <a:lnTo>
                    <a:pt x="1080" y="93"/>
                  </a:lnTo>
                  <a:lnTo>
                    <a:pt x="1090" y="96"/>
                  </a:lnTo>
                  <a:lnTo>
                    <a:pt x="1087" y="97"/>
                  </a:lnTo>
                  <a:lnTo>
                    <a:pt x="1087" y="100"/>
                  </a:lnTo>
                  <a:lnTo>
                    <a:pt x="1092" y="101"/>
                  </a:lnTo>
                  <a:lnTo>
                    <a:pt x="1092" y="105"/>
                  </a:lnTo>
                  <a:lnTo>
                    <a:pt x="1097" y="105"/>
                  </a:lnTo>
                  <a:lnTo>
                    <a:pt x="1100" y="109"/>
                  </a:lnTo>
                  <a:lnTo>
                    <a:pt x="1100" y="110"/>
                  </a:lnTo>
                  <a:lnTo>
                    <a:pt x="1102" y="113"/>
                  </a:lnTo>
                  <a:lnTo>
                    <a:pt x="1102" y="114"/>
                  </a:lnTo>
                  <a:lnTo>
                    <a:pt x="1102" y="115"/>
                  </a:lnTo>
                  <a:lnTo>
                    <a:pt x="1105" y="116"/>
                  </a:lnTo>
                  <a:lnTo>
                    <a:pt x="1107" y="119"/>
                  </a:lnTo>
                  <a:lnTo>
                    <a:pt x="1107" y="122"/>
                  </a:lnTo>
                  <a:lnTo>
                    <a:pt x="1107" y="123"/>
                  </a:lnTo>
                  <a:lnTo>
                    <a:pt x="1110" y="123"/>
                  </a:lnTo>
                  <a:lnTo>
                    <a:pt x="1110" y="124"/>
                  </a:lnTo>
                  <a:lnTo>
                    <a:pt x="1110" y="126"/>
                  </a:lnTo>
                  <a:lnTo>
                    <a:pt x="1107" y="128"/>
                  </a:lnTo>
                  <a:lnTo>
                    <a:pt x="1115" y="128"/>
                  </a:lnTo>
                  <a:lnTo>
                    <a:pt x="1115" y="129"/>
                  </a:lnTo>
                  <a:lnTo>
                    <a:pt x="1115" y="130"/>
                  </a:lnTo>
                  <a:lnTo>
                    <a:pt x="1115" y="132"/>
                  </a:lnTo>
                  <a:lnTo>
                    <a:pt x="1120" y="132"/>
                  </a:lnTo>
                  <a:lnTo>
                    <a:pt x="1117" y="136"/>
                  </a:lnTo>
                  <a:lnTo>
                    <a:pt x="1117" y="140"/>
                  </a:lnTo>
                  <a:lnTo>
                    <a:pt x="1122" y="142"/>
                  </a:lnTo>
                  <a:lnTo>
                    <a:pt x="1120" y="144"/>
                  </a:lnTo>
                  <a:lnTo>
                    <a:pt x="1130" y="145"/>
                  </a:lnTo>
                  <a:lnTo>
                    <a:pt x="1130" y="147"/>
                  </a:lnTo>
                  <a:lnTo>
                    <a:pt x="1130" y="148"/>
                  </a:lnTo>
                  <a:lnTo>
                    <a:pt x="1130" y="151"/>
                  </a:lnTo>
                  <a:lnTo>
                    <a:pt x="1132" y="151"/>
                  </a:lnTo>
                  <a:lnTo>
                    <a:pt x="1132" y="152"/>
                  </a:lnTo>
                  <a:lnTo>
                    <a:pt x="1132" y="155"/>
                  </a:lnTo>
                  <a:lnTo>
                    <a:pt x="1138" y="157"/>
                  </a:lnTo>
                  <a:lnTo>
                    <a:pt x="1138" y="158"/>
                  </a:lnTo>
                  <a:lnTo>
                    <a:pt x="1143" y="162"/>
                  </a:lnTo>
                  <a:lnTo>
                    <a:pt x="1143" y="163"/>
                  </a:lnTo>
                  <a:lnTo>
                    <a:pt x="1140" y="165"/>
                  </a:lnTo>
                  <a:lnTo>
                    <a:pt x="1140" y="168"/>
                  </a:lnTo>
                  <a:lnTo>
                    <a:pt x="1145" y="169"/>
                  </a:lnTo>
                  <a:lnTo>
                    <a:pt x="1145" y="173"/>
                  </a:lnTo>
                  <a:lnTo>
                    <a:pt x="1145" y="174"/>
                  </a:lnTo>
                  <a:lnTo>
                    <a:pt x="1150" y="177"/>
                  </a:lnTo>
                  <a:lnTo>
                    <a:pt x="1150" y="178"/>
                  </a:lnTo>
                  <a:lnTo>
                    <a:pt x="1150" y="180"/>
                  </a:lnTo>
                  <a:lnTo>
                    <a:pt x="1158" y="180"/>
                  </a:lnTo>
                  <a:lnTo>
                    <a:pt x="1155" y="182"/>
                  </a:lnTo>
                  <a:lnTo>
                    <a:pt x="1155" y="184"/>
                  </a:lnTo>
                  <a:lnTo>
                    <a:pt x="1155" y="186"/>
                  </a:lnTo>
                  <a:lnTo>
                    <a:pt x="1160" y="185"/>
                  </a:lnTo>
                  <a:lnTo>
                    <a:pt x="1163" y="188"/>
                  </a:lnTo>
                  <a:lnTo>
                    <a:pt x="1160" y="191"/>
                  </a:lnTo>
                  <a:lnTo>
                    <a:pt x="1163" y="191"/>
                  </a:lnTo>
                  <a:lnTo>
                    <a:pt x="1163" y="193"/>
                  </a:lnTo>
                  <a:lnTo>
                    <a:pt x="1163" y="195"/>
                  </a:lnTo>
                  <a:lnTo>
                    <a:pt x="1163" y="196"/>
                  </a:lnTo>
                  <a:lnTo>
                    <a:pt x="1163" y="198"/>
                  </a:lnTo>
                  <a:lnTo>
                    <a:pt x="1163" y="199"/>
                  </a:lnTo>
                  <a:lnTo>
                    <a:pt x="1165" y="200"/>
                  </a:lnTo>
                  <a:lnTo>
                    <a:pt x="1165" y="205"/>
                  </a:lnTo>
                  <a:lnTo>
                    <a:pt x="1173" y="205"/>
                  </a:lnTo>
                  <a:lnTo>
                    <a:pt x="1173" y="206"/>
                  </a:lnTo>
                  <a:lnTo>
                    <a:pt x="1170" y="208"/>
                  </a:lnTo>
                  <a:lnTo>
                    <a:pt x="1173" y="208"/>
                  </a:lnTo>
                  <a:lnTo>
                    <a:pt x="1173" y="210"/>
                  </a:lnTo>
                  <a:lnTo>
                    <a:pt x="1175" y="212"/>
                  </a:lnTo>
                  <a:lnTo>
                    <a:pt x="1175" y="215"/>
                  </a:lnTo>
                  <a:lnTo>
                    <a:pt x="1183" y="216"/>
                  </a:lnTo>
                  <a:lnTo>
                    <a:pt x="1183" y="217"/>
                  </a:lnTo>
                  <a:lnTo>
                    <a:pt x="1183" y="220"/>
                  </a:lnTo>
                  <a:lnTo>
                    <a:pt x="1188" y="221"/>
                  </a:lnTo>
                  <a:lnTo>
                    <a:pt x="1188" y="224"/>
                  </a:lnTo>
                  <a:lnTo>
                    <a:pt x="1188" y="225"/>
                  </a:lnTo>
                  <a:lnTo>
                    <a:pt x="1188" y="226"/>
                  </a:lnTo>
                  <a:lnTo>
                    <a:pt x="1195" y="225"/>
                  </a:lnTo>
                  <a:lnTo>
                    <a:pt x="1193" y="230"/>
                  </a:lnTo>
                  <a:lnTo>
                    <a:pt x="1193" y="231"/>
                  </a:lnTo>
                  <a:lnTo>
                    <a:pt x="1198" y="233"/>
                  </a:lnTo>
                  <a:lnTo>
                    <a:pt x="1200" y="234"/>
                  </a:lnTo>
                  <a:lnTo>
                    <a:pt x="1200" y="236"/>
                  </a:lnTo>
                  <a:lnTo>
                    <a:pt x="1198" y="238"/>
                  </a:lnTo>
                  <a:lnTo>
                    <a:pt x="1198" y="241"/>
                  </a:lnTo>
                  <a:lnTo>
                    <a:pt x="1198" y="242"/>
                  </a:lnTo>
                  <a:lnTo>
                    <a:pt x="1198" y="245"/>
                  </a:lnTo>
                  <a:lnTo>
                    <a:pt x="1200" y="245"/>
                  </a:lnTo>
                  <a:lnTo>
                    <a:pt x="1200" y="246"/>
                  </a:lnTo>
                  <a:lnTo>
                    <a:pt x="1200" y="247"/>
                  </a:lnTo>
                  <a:lnTo>
                    <a:pt x="1200" y="249"/>
                  </a:lnTo>
                  <a:lnTo>
                    <a:pt x="1210" y="251"/>
                  </a:lnTo>
                  <a:lnTo>
                    <a:pt x="1208" y="254"/>
                  </a:lnTo>
                  <a:lnTo>
                    <a:pt x="1210" y="255"/>
                  </a:lnTo>
                  <a:lnTo>
                    <a:pt x="1213" y="259"/>
                  </a:lnTo>
                  <a:lnTo>
                    <a:pt x="1213" y="260"/>
                  </a:lnTo>
                  <a:lnTo>
                    <a:pt x="1218" y="260"/>
                  </a:lnTo>
                  <a:lnTo>
                    <a:pt x="1218" y="264"/>
                  </a:lnTo>
                  <a:lnTo>
                    <a:pt x="1218" y="265"/>
                  </a:lnTo>
                  <a:lnTo>
                    <a:pt x="1218" y="266"/>
                  </a:lnTo>
                  <a:lnTo>
                    <a:pt x="1225" y="267"/>
                  </a:lnTo>
                  <a:lnTo>
                    <a:pt x="1225" y="269"/>
                  </a:lnTo>
                  <a:lnTo>
                    <a:pt x="1225" y="270"/>
                  </a:lnTo>
                  <a:lnTo>
                    <a:pt x="1225" y="274"/>
                  </a:lnTo>
                  <a:lnTo>
                    <a:pt x="1223" y="277"/>
                  </a:lnTo>
                  <a:lnTo>
                    <a:pt x="1223" y="278"/>
                  </a:lnTo>
                  <a:lnTo>
                    <a:pt x="1228" y="278"/>
                  </a:lnTo>
                  <a:lnTo>
                    <a:pt x="1230" y="281"/>
                  </a:lnTo>
                  <a:lnTo>
                    <a:pt x="1230" y="282"/>
                  </a:lnTo>
                  <a:lnTo>
                    <a:pt x="1235" y="282"/>
                  </a:lnTo>
                  <a:lnTo>
                    <a:pt x="1235" y="284"/>
                  </a:lnTo>
                  <a:lnTo>
                    <a:pt x="1233" y="287"/>
                  </a:lnTo>
                  <a:lnTo>
                    <a:pt x="1238" y="288"/>
                  </a:lnTo>
                  <a:lnTo>
                    <a:pt x="1238" y="290"/>
                  </a:lnTo>
                  <a:lnTo>
                    <a:pt x="1238" y="291"/>
                  </a:lnTo>
                  <a:lnTo>
                    <a:pt x="1240" y="293"/>
                  </a:lnTo>
                  <a:lnTo>
                    <a:pt x="1243" y="293"/>
                  </a:lnTo>
                  <a:lnTo>
                    <a:pt x="1243" y="294"/>
                  </a:lnTo>
                  <a:lnTo>
                    <a:pt x="1243" y="295"/>
                  </a:lnTo>
                  <a:lnTo>
                    <a:pt x="1243" y="297"/>
                  </a:lnTo>
                  <a:lnTo>
                    <a:pt x="1250" y="300"/>
                  </a:lnTo>
                  <a:lnTo>
                    <a:pt x="1248" y="301"/>
                  </a:lnTo>
                  <a:lnTo>
                    <a:pt x="1248" y="303"/>
                  </a:lnTo>
                  <a:lnTo>
                    <a:pt x="1253" y="305"/>
                  </a:lnTo>
                  <a:lnTo>
                    <a:pt x="1253" y="308"/>
                  </a:lnTo>
                  <a:lnTo>
                    <a:pt x="1253" y="309"/>
                  </a:lnTo>
                  <a:lnTo>
                    <a:pt x="1255" y="311"/>
                  </a:lnTo>
                  <a:lnTo>
                    <a:pt x="1255" y="313"/>
                  </a:lnTo>
                  <a:lnTo>
                    <a:pt x="1255" y="315"/>
                  </a:lnTo>
                  <a:lnTo>
                    <a:pt x="1263" y="315"/>
                  </a:lnTo>
                  <a:lnTo>
                    <a:pt x="1265" y="316"/>
                  </a:lnTo>
                  <a:lnTo>
                    <a:pt x="1263" y="319"/>
                  </a:lnTo>
                  <a:lnTo>
                    <a:pt x="1265" y="320"/>
                  </a:lnTo>
                  <a:lnTo>
                    <a:pt x="1263" y="322"/>
                  </a:lnTo>
                  <a:lnTo>
                    <a:pt x="1263" y="323"/>
                  </a:lnTo>
                  <a:lnTo>
                    <a:pt x="1263" y="324"/>
                  </a:lnTo>
                  <a:lnTo>
                    <a:pt x="1270" y="324"/>
                  </a:lnTo>
                  <a:lnTo>
                    <a:pt x="1270" y="327"/>
                  </a:lnTo>
                  <a:lnTo>
                    <a:pt x="1270" y="329"/>
                  </a:lnTo>
                  <a:lnTo>
                    <a:pt x="1278" y="329"/>
                  </a:lnTo>
                  <a:lnTo>
                    <a:pt x="1278" y="332"/>
                  </a:lnTo>
                  <a:lnTo>
                    <a:pt x="1275" y="333"/>
                  </a:lnTo>
                  <a:lnTo>
                    <a:pt x="1275" y="334"/>
                  </a:lnTo>
                  <a:lnTo>
                    <a:pt x="1275" y="335"/>
                  </a:lnTo>
                  <a:lnTo>
                    <a:pt x="1275" y="337"/>
                  </a:lnTo>
                  <a:lnTo>
                    <a:pt x="1285" y="340"/>
                  </a:lnTo>
                  <a:lnTo>
                    <a:pt x="1285" y="342"/>
                  </a:lnTo>
                  <a:lnTo>
                    <a:pt x="1285" y="344"/>
                  </a:lnTo>
                  <a:lnTo>
                    <a:pt x="1290" y="345"/>
                  </a:lnTo>
                  <a:lnTo>
                    <a:pt x="1290" y="348"/>
                  </a:lnTo>
                  <a:lnTo>
                    <a:pt x="1288" y="350"/>
                  </a:lnTo>
                  <a:lnTo>
                    <a:pt x="1290" y="352"/>
                  </a:lnTo>
                  <a:lnTo>
                    <a:pt x="1290" y="354"/>
                  </a:lnTo>
                  <a:lnTo>
                    <a:pt x="1295" y="354"/>
                  </a:lnTo>
                  <a:lnTo>
                    <a:pt x="1295" y="357"/>
                  </a:lnTo>
                  <a:lnTo>
                    <a:pt x="1305" y="357"/>
                  </a:lnTo>
                  <a:lnTo>
                    <a:pt x="1305" y="360"/>
                  </a:lnTo>
                  <a:lnTo>
                    <a:pt x="1305" y="361"/>
                  </a:lnTo>
                  <a:lnTo>
                    <a:pt x="1305" y="362"/>
                  </a:lnTo>
                  <a:lnTo>
                    <a:pt x="1308" y="364"/>
                  </a:lnTo>
                  <a:lnTo>
                    <a:pt x="1305" y="365"/>
                  </a:lnTo>
                  <a:lnTo>
                    <a:pt x="1310" y="365"/>
                  </a:lnTo>
                  <a:lnTo>
                    <a:pt x="1310" y="366"/>
                  </a:lnTo>
                  <a:lnTo>
                    <a:pt x="1308" y="370"/>
                  </a:lnTo>
                  <a:lnTo>
                    <a:pt x="1313" y="371"/>
                  </a:lnTo>
                  <a:lnTo>
                    <a:pt x="1313" y="373"/>
                  </a:lnTo>
                  <a:lnTo>
                    <a:pt x="1320" y="375"/>
                  </a:lnTo>
                  <a:lnTo>
                    <a:pt x="1320" y="379"/>
                  </a:lnTo>
                  <a:lnTo>
                    <a:pt x="1320" y="380"/>
                  </a:lnTo>
                  <a:lnTo>
                    <a:pt x="1320" y="383"/>
                  </a:lnTo>
                  <a:lnTo>
                    <a:pt x="1328" y="383"/>
                  </a:lnTo>
                  <a:lnTo>
                    <a:pt x="1328" y="384"/>
                  </a:lnTo>
                  <a:lnTo>
                    <a:pt x="1330" y="386"/>
                  </a:lnTo>
                  <a:lnTo>
                    <a:pt x="1338" y="386"/>
                  </a:lnTo>
                  <a:lnTo>
                    <a:pt x="1333" y="387"/>
                  </a:lnTo>
                  <a:lnTo>
                    <a:pt x="1333" y="388"/>
                  </a:lnTo>
                  <a:lnTo>
                    <a:pt x="1338" y="389"/>
                  </a:lnTo>
                  <a:lnTo>
                    <a:pt x="1338" y="391"/>
                  </a:lnTo>
                  <a:lnTo>
                    <a:pt x="1343" y="393"/>
                  </a:lnTo>
                  <a:lnTo>
                    <a:pt x="1343" y="395"/>
                  </a:lnTo>
                  <a:lnTo>
                    <a:pt x="1340" y="397"/>
                  </a:lnTo>
                  <a:lnTo>
                    <a:pt x="1343" y="397"/>
                  </a:lnTo>
                  <a:lnTo>
                    <a:pt x="1345" y="398"/>
                  </a:lnTo>
                  <a:lnTo>
                    <a:pt x="1345" y="401"/>
                  </a:lnTo>
                  <a:lnTo>
                    <a:pt x="1350" y="401"/>
                  </a:lnTo>
                  <a:lnTo>
                    <a:pt x="1350" y="403"/>
                  </a:lnTo>
                  <a:lnTo>
                    <a:pt x="1355" y="402"/>
                  </a:lnTo>
                  <a:lnTo>
                    <a:pt x="1355" y="406"/>
                  </a:lnTo>
                  <a:lnTo>
                    <a:pt x="1360" y="407"/>
                  </a:lnTo>
                  <a:lnTo>
                    <a:pt x="1363" y="409"/>
                  </a:lnTo>
                  <a:lnTo>
                    <a:pt x="1363" y="411"/>
                  </a:lnTo>
                  <a:lnTo>
                    <a:pt x="1368" y="411"/>
                  </a:lnTo>
                  <a:lnTo>
                    <a:pt x="1366" y="414"/>
                  </a:lnTo>
                  <a:lnTo>
                    <a:pt x="1371" y="414"/>
                  </a:lnTo>
                  <a:lnTo>
                    <a:pt x="1368" y="415"/>
                  </a:lnTo>
                  <a:lnTo>
                    <a:pt x="1368" y="417"/>
                  </a:lnTo>
                  <a:lnTo>
                    <a:pt x="1371" y="417"/>
                  </a:lnTo>
                  <a:lnTo>
                    <a:pt x="1371" y="418"/>
                  </a:lnTo>
                  <a:lnTo>
                    <a:pt x="1373" y="419"/>
                  </a:lnTo>
                  <a:lnTo>
                    <a:pt x="1378" y="419"/>
                  </a:lnTo>
                  <a:lnTo>
                    <a:pt x="1378" y="422"/>
                  </a:lnTo>
                  <a:lnTo>
                    <a:pt x="1376" y="424"/>
                  </a:lnTo>
                  <a:lnTo>
                    <a:pt x="1378" y="424"/>
                  </a:lnTo>
                  <a:lnTo>
                    <a:pt x="1378" y="426"/>
                  </a:lnTo>
                  <a:lnTo>
                    <a:pt x="1391" y="427"/>
                  </a:lnTo>
                  <a:lnTo>
                    <a:pt x="1388" y="428"/>
                  </a:lnTo>
                  <a:lnTo>
                    <a:pt x="1388" y="431"/>
                  </a:lnTo>
                  <a:lnTo>
                    <a:pt x="1391" y="431"/>
                  </a:lnTo>
                  <a:lnTo>
                    <a:pt x="1396" y="431"/>
                  </a:lnTo>
                  <a:lnTo>
                    <a:pt x="1398" y="435"/>
                  </a:lnTo>
                  <a:lnTo>
                    <a:pt x="1398" y="436"/>
                  </a:lnTo>
                  <a:lnTo>
                    <a:pt x="1406" y="436"/>
                  </a:lnTo>
                  <a:lnTo>
                    <a:pt x="1406" y="440"/>
                  </a:lnTo>
                  <a:lnTo>
                    <a:pt x="1408" y="440"/>
                  </a:lnTo>
                  <a:lnTo>
                    <a:pt x="1408" y="442"/>
                  </a:lnTo>
                  <a:lnTo>
                    <a:pt x="1418" y="442"/>
                  </a:lnTo>
                  <a:lnTo>
                    <a:pt x="1421" y="442"/>
                  </a:lnTo>
                  <a:lnTo>
                    <a:pt x="1421" y="444"/>
                  </a:lnTo>
                  <a:lnTo>
                    <a:pt x="1421" y="446"/>
                  </a:lnTo>
                  <a:lnTo>
                    <a:pt x="1426" y="445"/>
                  </a:lnTo>
                  <a:lnTo>
                    <a:pt x="1426" y="448"/>
                  </a:lnTo>
                  <a:lnTo>
                    <a:pt x="1426" y="449"/>
                  </a:lnTo>
                  <a:lnTo>
                    <a:pt x="1431" y="449"/>
                  </a:lnTo>
                  <a:lnTo>
                    <a:pt x="1431" y="452"/>
                  </a:lnTo>
                  <a:lnTo>
                    <a:pt x="1433" y="453"/>
                  </a:lnTo>
                  <a:lnTo>
                    <a:pt x="1436" y="453"/>
                  </a:lnTo>
                  <a:lnTo>
                    <a:pt x="1443" y="454"/>
                  </a:lnTo>
                  <a:lnTo>
                    <a:pt x="1443" y="457"/>
                  </a:lnTo>
                  <a:lnTo>
                    <a:pt x="1451" y="457"/>
                  </a:lnTo>
                  <a:lnTo>
                    <a:pt x="1451" y="458"/>
                  </a:lnTo>
                  <a:lnTo>
                    <a:pt x="1453" y="458"/>
                  </a:lnTo>
                  <a:lnTo>
                    <a:pt x="1453" y="459"/>
                  </a:lnTo>
                  <a:lnTo>
                    <a:pt x="1456" y="458"/>
                  </a:lnTo>
                  <a:lnTo>
                    <a:pt x="1451" y="461"/>
                  </a:lnTo>
                  <a:lnTo>
                    <a:pt x="1456" y="461"/>
                  </a:lnTo>
                  <a:lnTo>
                    <a:pt x="1461" y="461"/>
                  </a:lnTo>
                  <a:lnTo>
                    <a:pt x="1461" y="463"/>
                  </a:lnTo>
                  <a:lnTo>
                    <a:pt x="1466" y="463"/>
                  </a:lnTo>
                  <a:lnTo>
                    <a:pt x="1468" y="466"/>
                  </a:lnTo>
                  <a:lnTo>
                    <a:pt x="1473" y="466"/>
                  </a:lnTo>
                  <a:lnTo>
                    <a:pt x="1473" y="468"/>
                  </a:lnTo>
                  <a:lnTo>
                    <a:pt x="1478" y="468"/>
                  </a:lnTo>
                  <a:lnTo>
                    <a:pt x="1478" y="470"/>
                  </a:lnTo>
                  <a:lnTo>
                    <a:pt x="1483" y="470"/>
                  </a:lnTo>
                  <a:lnTo>
                    <a:pt x="1486" y="470"/>
                  </a:lnTo>
                  <a:lnTo>
                    <a:pt x="1486" y="474"/>
                  </a:lnTo>
                  <a:lnTo>
                    <a:pt x="1491" y="474"/>
                  </a:lnTo>
                  <a:lnTo>
                    <a:pt x="1493" y="475"/>
                  </a:lnTo>
                  <a:lnTo>
                    <a:pt x="1496" y="475"/>
                  </a:lnTo>
                  <a:lnTo>
                    <a:pt x="1496" y="476"/>
                  </a:lnTo>
                  <a:lnTo>
                    <a:pt x="1508" y="476"/>
                  </a:lnTo>
                  <a:lnTo>
                    <a:pt x="1508" y="479"/>
                  </a:lnTo>
                  <a:lnTo>
                    <a:pt x="1511" y="479"/>
                  </a:lnTo>
                  <a:lnTo>
                    <a:pt x="1516" y="479"/>
                  </a:lnTo>
                  <a:lnTo>
                    <a:pt x="1516" y="480"/>
                  </a:lnTo>
                  <a:lnTo>
                    <a:pt x="1523" y="480"/>
                  </a:lnTo>
                  <a:lnTo>
                    <a:pt x="1523" y="482"/>
                  </a:lnTo>
                  <a:lnTo>
                    <a:pt x="1533" y="482"/>
                  </a:lnTo>
                  <a:lnTo>
                    <a:pt x="1533" y="483"/>
                  </a:lnTo>
                  <a:lnTo>
                    <a:pt x="1536" y="483"/>
                  </a:lnTo>
                  <a:lnTo>
                    <a:pt x="1536" y="486"/>
                  </a:lnTo>
                  <a:lnTo>
                    <a:pt x="1543" y="486"/>
                  </a:lnTo>
                  <a:lnTo>
                    <a:pt x="1546" y="486"/>
                  </a:lnTo>
                  <a:lnTo>
                    <a:pt x="1556" y="485"/>
                  </a:lnTo>
                  <a:lnTo>
                    <a:pt x="1558" y="485"/>
                  </a:lnTo>
                  <a:lnTo>
                    <a:pt x="1561" y="488"/>
                  </a:lnTo>
                  <a:lnTo>
                    <a:pt x="1566" y="488"/>
                  </a:lnTo>
                  <a:lnTo>
                    <a:pt x="1568" y="488"/>
                  </a:lnTo>
                  <a:lnTo>
                    <a:pt x="1576" y="490"/>
                  </a:lnTo>
                  <a:lnTo>
                    <a:pt x="1578" y="490"/>
                  </a:lnTo>
                  <a:lnTo>
                    <a:pt x="1583" y="489"/>
                  </a:lnTo>
                  <a:lnTo>
                    <a:pt x="1583" y="491"/>
                  </a:lnTo>
                  <a:lnTo>
                    <a:pt x="1589" y="491"/>
                  </a:lnTo>
                  <a:lnTo>
                    <a:pt x="1596" y="491"/>
                  </a:lnTo>
                  <a:lnTo>
                    <a:pt x="1599" y="491"/>
                  </a:lnTo>
                  <a:lnTo>
                    <a:pt x="1599" y="493"/>
                  </a:lnTo>
                  <a:lnTo>
                    <a:pt x="1601" y="495"/>
                  </a:lnTo>
                  <a:lnTo>
                    <a:pt x="1604" y="495"/>
                  </a:lnTo>
                  <a:lnTo>
                    <a:pt x="1611" y="495"/>
                  </a:lnTo>
                  <a:lnTo>
                    <a:pt x="1616" y="494"/>
                  </a:lnTo>
                  <a:lnTo>
                    <a:pt x="1614" y="496"/>
                  </a:lnTo>
                  <a:lnTo>
                    <a:pt x="1624" y="496"/>
                  </a:lnTo>
                  <a:lnTo>
                    <a:pt x="1626" y="496"/>
                  </a:lnTo>
                  <a:lnTo>
                    <a:pt x="1631" y="496"/>
                  </a:lnTo>
                  <a:lnTo>
                    <a:pt x="1631" y="498"/>
                  </a:lnTo>
                  <a:lnTo>
                    <a:pt x="1636" y="498"/>
                  </a:lnTo>
                  <a:lnTo>
                    <a:pt x="1641" y="499"/>
                  </a:lnTo>
                  <a:lnTo>
                    <a:pt x="1649" y="498"/>
                  </a:lnTo>
                  <a:lnTo>
                    <a:pt x="1651" y="498"/>
                  </a:lnTo>
                  <a:lnTo>
                    <a:pt x="1654" y="498"/>
                  </a:lnTo>
                  <a:lnTo>
                    <a:pt x="1666" y="498"/>
                  </a:lnTo>
                  <a:lnTo>
                    <a:pt x="1661" y="499"/>
                  </a:lnTo>
                  <a:lnTo>
                    <a:pt x="1666" y="499"/>
                  </a:lnTo>
                  <a:lnTo>
                    <a:pt x="1669" y="499"/>
                  </a:lnTo>
                  <a:lnTo>
                    <a:pt x="1674" y="499"/>
                  </a:lnTo>
                  <a:lnTo>
                    <a:pt x="1679" y="498"/>
                  </a:lnTo>
                  <a:lnTo>
                    <a:pt x="1684" y="499"/>
                  </a:lnTo>
                  <a:lnTo>
                    <a:pt x="1691" y="499"/>
                  </a:lnTo>
                  <a:lnTo>
                    <a:pt x="1699" y="499"/>
                  </a:lnTo>
                  <a:lnTo>
                    <a:pt x="1701" y="499"/>
                  </a:lnTo>
                  <a:lnTo>
                    <a:pt x="1706" y="498"/>
                  </a:lnTo>
                  <a:lnTo>
                    <a:pt x="1711" y="498"/>
                  </a:lnTo>
                  <a:lnTo>
                    <a:pt x="1716" y="498"/>
                  </a:lnTo>
                  <a:lnTo>
                    <a:pt x="1719" y="498"/>
                  </a:lnTo>
                  <a:lnTo>
                    <a:pt x="1726" y="500"/>
                  </a:lnTo>
                  <a:lnTo>
                    <a:pt x="1731" y="501"/>
                  </a:lnTo>
                  <a:lnTo>
                    <a:pt x="1734" y="501"/>
                  </a:lnTo>
                  <a:lnTo>
                    <a:pt x="1741" y="500"/>
                  </a:lnTo>
                  <a:lnTo>
                    <a:pt x="1744" y="500"/>
                  </a:lnTo>
                  <a:lnTo>
                    <a:pt x="1751" y="500"/>
                  </a:lnTo>
                  <a:lnTo>
                    <a:pt x="1754" y="500"/>
                  </a:lnTo>
                  <a:lnTo>
                    <a:pt x="1756" y="500"/>
                  </a:lnTo>
                  <a:lnTo>
                    <a:pt x="1764" y="501"/>
                  </a:lnTo>
                  <a:lnTo>
                    <a:pt x="1769" y="501"/>
                  </a:lnTo>
                  <a:lnTo>
                    <a:pt x="1779" y="500"/>
                  </a:lnTo>
                  <a:lnTo>
                    <a:pt x="1779" y="502"/>
                  </a:lnTo>
                  <a:lnTo>
                    <a:pt x="1781" y="502"/>
                  </a:lnTo>
                  <a:lnTo>
                    <a:pt x="1789" y="502"/>
                  </a:lnTo>
                  <a:lnTo>
                    <a:pt x="1799" y="502"/>
                  </a:lnTo>
                  <a:lnTo>
                    <a:pt x="1804" y="501"/>
                  </a:lnTo>
                  <a:lnTo>
                    <a:pt x="1809" y="502"/>
                  </a:lnTo>
                  <a:lnTo>
                    <a:pt x="1814" y="502"/>
                  </a:lnTo>
                  <a:lnTo>
                    <a:pt x="0" y="494"/>
                  </a:lnTo>
                </a:path>
              </a:pathLst>
            </a:custGeom>
            <a:gradFill rotWithShape="0">
              <a:gsLst>
                <a:gs pos="0">
                  <a:srgbClr val="CC0202"/>
                </a:gs>
                <a:gs pos="100000">
                  <a:schemeClr val="accent1"/>
                </a:gs>
              </a:gsLst>
              <a:lin ang="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4599" name="Freeform 30"/>
            <p:cNvSpPr>
              <a:spLocks/>
            </p:cNvSpPr>
            <p:nvPr/>
          </p:nvSpPr>
          <p:spPr bwMode="auto">
            <a:xfrm>
              <a:off x="576" y="3552"/>
              <a:ext cx="336" cy="192"/>
            </a:xfrm>
            <a:custGeom>
              <a:avLst/>
              <a:gdLst>
                <a:gd name="T0" fmla="*/ 0 w 1815"/>
                <a:gd name="T1" fmla="*/ 10 h 503"/>
                <a:gd name="T2" fmla="*/ 0 w 1815"/>
                <a:gd name="T3" fmla="*/ 10 h 503"/>
                <a:gd name="T4" fmla="*/ 0 w 1815"/>
                <a:gd name="T5" fmla="*/ 10 h 503"/>
                <a:gd name="T6" fmla="*/ 0 w 1815"/>
                <a:gd name="T7" fmla="*/ 10 h 503"/>
                <a:gd name="T8" fmla="*/ 0 w 1815"/>
                <a:gd name="T9" fmla="*/ 10 h 503"/>
                <a:gd name="T10" fmla="*/ 0 w 1815"/>
                <a:gd name="T11" fmla="*/ 10 h 503"/>
                <a:gd name="T12" fmla="*/ 0 w 1815"/>
                <a:gd name="T13" fmla="*/ 10 h 503"/>
                <a:gd name="T14" fmla="*/ 1 w 1815"/>
                <a:gd name="T15" fmla="*/ 10 h 503"/>
                <a:gd name="T16" fmla="*/ 1 w 1815"/>
                <a:gd name="T17" fmla="*/ 9 h 503"/>
                <a:gd name="T18" fmla="*/ 1 w 1815"/>
                <a:gd name="T19" fmla="*/ 9 h 503"/>
                <a:gd name="T20" fmla="*/ 1 w 1815"/>
                <a:gd name="T21" fmla="*/ 8 h 503"/>
                <a:gd name="T22" fmla="*/ 1 w 1815"/>
                <a:gd name="T23" fmla="*/ 8 h 503"/>
                <a:gd name="T24" fmla="*/ 1 w 1815"/>
                <a:gd name="T25" fmla="*/ 8 h 503"/>
                <a:gd name="T26" fmla="*/ 1 w 1815"/>
                <a:gd name="T27" fmla="*/ 7 h 503"/>
                <a:gd name="T28" fmla="*/ 1 w 1815"/>
                <a:gd name="T29" fmla="*/ 7 h 503"/>
                <a:gd name="T30" fmla="*/ 1 w 1815"/>
                <a:gd name="T31" fmla="*/ 6 h 503"/>
                <a:gd name="T32" fmla="*/ 1 w 1815"/>
                <a:gd name="T33" fmla="*/ 6 h 503"/>
                <a:gd name="T34" fmla="*/ 1 w 1815"/>
                <a:gd name="T35" fmla="*/ 5 h 503"/>
                <a:gd name="T36" fmla="*/ 1 w 1815"/>
                <a:gd name="T37" fmla="*/ 5 h 503"/>
                <a:gd name="T38" fmla="*/ 1 w 1815"/>
                <a:gd name="T39" fmla="*/ 4 h 503"/>
                <a:gd name="T40" fmla="*/ 1 w 1815"/>
                <a:gd name="T41" fmla="*/ 4 h 503"/>
                <a:gd name="T42" fmla="*/ 1 w 1815"/>
                <a:gd name="T43" fmla="*/ 3 h 503"/>
                <a:gd name="T44" fmla="*/ 1 w 1815"/>
                <a:gd name="T45" fmla="*/ 3 h 503"/>
                <a:gd name="T46" fmla="*/ 1 w 1815"/>
                <a:gd name="T47" fmla="*/ 2 h 503"/>
                <a:gd name="T48" fmla="*/ 1 w 1815"/>
                <a:gd name="T49" fmla="*/ 2 h 503"/>
                <a:gd name="T50" fmla="*/ 1 w 1815"/>
                <a:gd name="T51" fmla="*/ 2 h 503"/>
                <a:gd name="T52" fmla="*/ 1 w 1815"/>
                <a:gd name="T53" fmla="*/ 1 h 503"/>
                <a:gd name="T54" fmla="*/ 1 w 1815"/>
                <a:gd name="T55" fmla="*/ 1 h 503"/>
                <a:gd name="T56" fmla="*/ 1 w 1815"/>
                <a:gd name="T57" fmla="*/ 0 h 503"/>
                <a:gd name="T58" fmla="*/ 1 w 1815"/>
                <a:gd name="T59" fmla="*/ 0 h 503"/>
                <a:gd name="T60" fmla="*/ 1 w 1815"/>
                <a:gd name="T61" fmla="*/ 0 h 503"/>
                <a:gd name="T62" fmla="*/ 1 w 1815"/>
                <a:gd name="T63" fmla="*/ 1 h 503"/>
                <a:gd name="T64" fmla="*/ 1 w 1815"/>
                <a:gd name="T65" fmla="*/ 1 h 503"/>
                <a:gd name="T66" fmla="*/ 1 w 1815"/>
                <a:gd name="T67" fmla="*/ 1 h 503"/>
                <a:gd name="T68" fmla="*/ 1 w 1815"/>
                <a:gd name="T69" fmla="*/ 2 h 503"/>
                <a:gd name="T70" fmla="*/ 1 w 1815"/>
                <a:gd name="T71" fmla="*/ 2 h 503"/>
                <a:gd name="T72" fmla="*/ 1 w 1815"/>
                <a:gd name="T73" fmla="*/ 3 h 503"/>
                <a:gd name="T74" fmla="*/ 1 w 1815"/>
                <a:gd name="T75" fmla="*/ 3 h 503"/>
                <a:gd name="T76" fmla="*/ 1 w 1815"/>
                <a:gd name="T77" fmla="*/ 4 h 503"/>
                <a:gd name="T78" fmla="*/ 1 w 1815"/>
                <a:gd name="T79" fmla="*/ 4 h 503"/>
                <a:gd name="T80" fmla="*/ 1 w 1815"/>
                <a:gd name="T81" fmla="*/ 5 h 503"/>
                <a:gd name="T82" fmla="*/ 1 w 1815"/>
                <a:gd name="T83" fmla="*/ 5 h 503"/>
                <a:gd name="T84" fmla="*/ 1 w 1815"/>
                <a:gd name="T85" fmla="*/ 6 h 503"/>
                <a:gd name="T86" fmla="*/ 1 w 1815"/>
                <a:gd name="T87" fmla="*/ 6 h 503"/>
                <a:gd name="T88" fmla="*/ 1 w 1815"/>
                <a:gd name="T89" fmla="*/ 6 h 503"/>
                <a:gd name="T90" fmla="*/ 1 w 1815"/>
                <a:gd name="T91" fmla="*/ 7 h 503"/>
                <a:gd name="T92" fmla="*/ 1 w 1815"/>
                <a:gd name="T93" fmla="*/ 7 h 503"/>
                <a:gd name="T94" fmla="*/ 1 w 1815"/>
                <a:gd name="T95" fmla="*/ 8 h 503"/>
                <a:gd name="T96" fmla="*/ 2 w 1815"/>
                <a:gd name="T97" fmla="*/ 8 h 503"/>
                <a:gd name="T98" fmla="*/ 2 w 1815"/>
                <a:gd name="T99" fmla="*/ 9 h 503"/>
                <a:gd name="T100" fmla="*/ 2 w 1815"/>
                <a:gd name="T101" fmla="*/ 9 h 503"/>
                <a:gd name="T102" fmla="*/ 2 w 1815"/>
                <a:gd name="T103" fmla="*/ 10 h 503"/>
                <a:gd name="T104" fmla="*/ 2 w 1815"/>
                <a:gd name="T105" fmla="*/ 10 h 503"/>
                <a:gd name="T106" fmla="*/ 2 w 1815"/>
                <a:gd name="T107" fmla="*/ 10 h 503"/>
                <a:gd name="T108" fmla="*/ 2 w 1815"/>
                <a:gd name="T109" fmla="*/ 10 h 503"/>
                <a:gd name="T110" fmla="*/ 2 w 1815"/>
                <a:gd name="T111" fmla="*/ 10 h 503"/>
                <a:gd name="T112" fmla="*/ 2 w 1815"/>
                <a:gd name="T113" fmla="*/ 10 h 503"/>
                <a:gd name="T114" fmla="*/ 2 w 1815"/>
                <a:gd name="T115" fmla="*/ 11 h 503"/>
                <a:gd name="T116" fmla="*/ 2 w 1815"/>
                <a:gd name="T117" fmla="*/ 11 h 503"/>
                <a:gd name="T118" fmla="*/ 2 w 1815"/>
                <a:gd name="T119" fmla="*/ 11 h 5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15"/>
                <a:gd name="T181" fmla="*/ 0 h 503"/>
                <a:gd name="T182" fmla="*/ 1815 w 1815"/>
                <a:gd name="T183" fmla="*/ 503 h 50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15" h="503">
                  <a:moveTo>
                    <a:pt x="0" y="494"/>
                  </a:moveTo>
                  <a:lnTo>
                    <a:pt x="8" y="494"/>
                  </a:lnTo>
                  <a:lnTo>
                    <a:pt x="8" y="495"/>
                  </a:lnTo>
                  <a:lnTo>
                    <a:pt x="13" y="495"/>
                  </a:lnTo>
                  <a:lnTo>
                    <a:pt x="18" y="494"/>
                  </a:lnTo>
                  <a:lnTo>
                    <a:pt x="23" y="494"/>
                  </a:lnTo>
                  <a:lnTo>
                    <a:pt x="28" y="494"/>
                  </a:lnTo>
                  <a:lnTo>
                    <a:pt x="33" y="494"/>
                  </a:lnTo>
                  <a:lnTo>
                    <a:pt x="38" y="494"/>
                  </a:lnTo>
                  <a:lnTo>
                    <a:pt x="38" y="492"/>
                  </a:lnTo>
                  <a:lnTo>
                    <a:pt x="45" y="491"/>
                  </a:lnTo>
                  <a:lnTo>
                    <a:pt x="48" y="491"/>
                  </a:lnTo>
                  <a:lnTo>
                    <a:pt x="53" y="492"/>
                  </a:lnTo>
                  <a:lnTo>
                    <a:pt x="58" y="492"/>
                  </a:lnTo>
                  <a:lnTo>
                    <a:pt x="60" y="492"/>
                  </a:lnTo>
                  <a:lnTo>
                    <a:pt x="73" y="492"/>
                  </a:lnTo>
                  <a:lnTo>
                    <a:pt x="78" y="491"/>
                  </a:lnTo>
                  <a:lnTo>
                    <a:pt x="80" y="491"/>
                  </a:lnTo>
                  <a:lnTo>
                    <a:pt x="85" y="491"/>
                  </a:lnTo>
                  <a:lnTo>
                    <a:pt x="90" y="491"/>
                  </a:lnTo>
                  <a:lnTo>
                    <a:pt x="95" y="493"/>
                  </a:lnTo>
                  <a:lnTo>
                    <a:pt x="100" y="493"/>
                  </a:lnTo>
                  <a:lnTo>
                    <a:pt x="103" y="493"/>
                  </a:lnTo>
                  <a:lnTo>
                    <a:pt x="110" y="492"/>
                  </a:lnTo>
                  <a:lnTo>
                    <a:pt x="113" y="492"/>
                  </a:lnTo>
                  <a:lnTo>
                    <a:pt x="115" y="492"/>
                  </a:lnTo>
                  <a:lnTo>
                    <a:pt x="123" y="492"/>
                  </a:lnTo>
                  <a:lnTo>
                    <a:pt x="125" y="492"/>
                  </a:lnTo>
                  <a:lnTo>
                    <a:pt x="133" y="493"/>
                  </a:lnTo>
                  <a:lnTo>
                    <a:pt x="140" y="492"/>
                  </a:lnTo>
                  <a:lnTo>
                    <a:pt x="145" y="492"/>
                  </a:lnTo>
                  <a:lnTo>
                    <a:pt x="148" y="492"/>
                  </a:lnTo>
                  <a:lnTo>
                    <a:pt x="158" y="492"/>
                  </a:lnTo>
                  <a:lnTo>
                    <a:pt x="158" y="489"/>
                  </a:lnTo>
                  <a:lnTo>
                    <a:pt x="160" y="489"/>
                  </a:lnTo>
                  <a:lnTo>
                    <a:pt x="165" y="489"/>
                  </a:lnTo>
                  <a:lnTo>
                    <a:pt x="168" y="489"/>
                  </a:lnTo>
                  <a:lnTo>
                    <a:pt x="173" y="488"/>
                  </a:lnTo>
                  <a:lnTo>
                    <a:pt x="178" y="489"/>
                  </a:lnTo>
                  <a:lnTo>
                    <a:pt x="183" y="490"/>
                  </a:lnTo>
                  <a:lnTo>
                    <a:pt x="183" y="488"/>
                  </a:lnTo>
                  <a:lnTo>
                    <a:pt x="185" y="488"/>
                  </a:lnTo>
                  <a:lnTo>
                    <a:pt x="193" y="488"/>
                  </a:lnTo>
                  <a:lnTo>
                    <a:pt x="195" y="488"/>
                  </a:lnTo>
                  <a:lnTo>
                    <a:pt x="200" y="487"/>
                  </a:lnTo>
                  <a:lnTo>
                    <a:pt x="200" y="485"/>
                  </a:lnTo>
                  <a:lnTo>
                    <a:pt x="205" y="485"/>
                  </a:lnTo>
                  <a:lnTo>
                    <a:pt x="213" y="485"/>
                  </a:lnTo>
                  <a:lnTo>
                    <a:pt x="215" y="485"/>
                  </a:lnTo>
                  <a:lnTo>
                    <a:pt x="223" y="487"/>
                  </a:lnTo>
                  <a:lnTo>
                    <a:pt x="223" y="486"/>
                  </a:lnTo>
                  <a:lnTo>
                    <a:pt x="225" y="486"/>
                  </a:lnTo>
                  <a:lnTo>
                    <a:pt x="231" y="486"/>
                  </a:lnTo>
                  <a:lnTo>
                    <a:pt x="233" y="485"/>
                  </a:lnTo>
                  <a:lnTo>
                    <a:pt x="233" y="483"/>
                  </a:lnTo>
                  <a:lnTo>
                    <a:pt x="236" y="483"/>
                  </a:lnTo>
                  <a:lnTo>
                    <a:pt x="248" y="483"/>
                  </a:lnTo>
                  <a:lnTo>
                    <a:pt x="251" y="482"/>
                  </a:lnTo>
                  <a:lnTo>
                    <a:pt x="253" y="482"/>
                  </a:lnTo>
                  <a:lnTo>
                    <a:pt x="261" y="483"/>
                  </a:lnTo>
                  <a:lnTo>
                    <a:pt x="261" y="481"/>
                  </a:lnTo>
                  <a:lnTo>
                    <a:pt x="271" y="480"/>
                  </a:lnTo>
                  <a:lnTo>
                    <a:pt x="271" y="479"/>
                  </a:lnTo>
                  <a:lnTo>
                    <a:pt x="273" y="479"/>
                  </a:lnTo>
                  <a:lnTo>
                    <a:pt x="276" y="479"/>
                  </a:lnTo>
                  <a:lnTo>
                    <a:pt x="276" y="477"/>
                  </a:lnTo>
                  <a:lnTo>
                    <a:pt x="281" y="477"/>
                  </a:lnTo>
                  <a:lnTo>
                    <a:pt x="286" y="477"/>
                  </a:lnTo>
                  <a:lnTo>
                    <a:pt x="286" y="475"/>
                  </a:lnTo>
                  <a:lnTo>
                    <a:pt x="293" y="475"/>
                  </a:lnTo>
                  <a:lnTo>
                    <a:pt x="296" y="474"/>
                  </a:lnTo>
                  <a:lnTo>
                    <a:pt x="303" y="474"/>
                  </a:lnTo>
                  <a:lnTo>
                    <a:pt x="301" y="470"/>
                  </a:lnTo>
                  <a:lnTo>
                    <a:pt x="303" y="470"/>
                  </a:lnTo>
                  <a:lnTo>
                    <a:pt x="311" y="470"/>
                  </a:lnTo>
                  <a:lnTo>
                    <a:pt x="313" y="470"/>
                  </a:lnTo>
                  <a:lnTo>
                    <a:pt x="316" y="470"/>
                  </a:lnTo>
                  <a:lnTo>
                    <a:pt x="321" y="470"/>
                  </a:lnTo>
                  <a:lnTo>
                    <a:pt x="321" y="467"/>
                  </a:lnTo>
                  <a:lnTo>
                    <a:pt x="328" y="466"/>
                  </a:lnTo>
                  <a:lnTo>
                    <a:pt x="336" y="466"/>
                  </a:lnTo>
                  <a:lnTo>
                    <a:pt x="336" y="463"/>
                  </a:lnTo>
                  <a:lnTo>
                    <a:pt x="341" y="464"/>
                  </a:lnTo>
                  <a:lnTo>
                    <a:pt x="341" y="462"/>
                  </a:lnTo>
                  <a:lnTo>
                    <a:pt x="343" y="462"/>
                  </a:lnTo>
                  <a:lnTo>
                    <a:pt x="343" y="460"/>
                  </a:lnTo>
                  <a:lnTo>
                    <a:pt x="351" y="461"/>
                  </a:lnTo>
                  <a:lnTo>
                    <a:pt x="351" y="459"/>
                  </a:lnTo>
                  <a:lnTo>
                    <a:pt x="353" y="459"/>
                  </a:lnTo>
                  <a:lnTo>
                    <a:pt x="353" y="458"/>
                  </a:lnTo>
                  <a:lnTo>
                    <a:pt x="358" y="457"/>
                  </a:lnTo>
                  <a:lnTo>
                    <a:pt x="366" y="457"/>
                  </a:lnTo>
                  <a:lnTo>
                    <a:pt x="368" y="454"/>
                  </a:lnTo>
                  <a:lnTo>
                    <a:pt x="371" y="454"/>
                  </a:lnTo>
                  <a:lnTo>
                    <a:pt x="371" y="453"/>
                  </a:lnTo>
                  <a:lnTo>
                    <a:pt x="376" y="453"/>
                  </a:lnTo>
                  <a:lnTo>
                    <a:pt x="383" y="453"/>
                  </a:lnTo>
                  <a:lnTo>
                    <a:pt x="383" y="449"/>
                  </a:lnTo>
                  <a:lnTo>
                    <a:pt x="386" y="449"/>
                  </a:lnTo>
                  <a:lnTo>
                    <a:pt x="383" y="448"/>
                  </a:lnTo>
                  <a:lnTo>
                    <a:pt x="391" y="446"/>
                  </a:lnTo>
                  <a:lnTo>
                    <a:pt x="391" y="444"/>
                  </a:lnTo>
                  <a:lnTo>
                    <a:pt x="393" y="444"/>
                  </a:lnTo>
                  <a:lnTo>
                    <a:pt x="393" y="442"/>
                  </a:lnTo>
                  <a:lnTo>
                    <a:pt x="398" y="442"/>
                  </a:lnTo>
                  <a:lnTo>
                    <a:pt x="398" y="440"/>
                  </a:lnTo>
                  <a:lnTo>
                    <a:pt x="398" y="436"/>
                  </a:lnTo>
                  <a:lnTo>
                    <a:pt x="406" y="436"/>
                  </a:lnTo>
                  <a:lnTo>
                    <a:pt x="406" y="435"/>
                  </a:lnTo>
                  <a:lnTo>
                    <a:pt x="408" y="435"/>
                  </a:lnTo>
                  <a:lnTo>
                    <a:pt x="418" y="431"/>
                  </a:lnTo>
                  <a:lnTo>
                    <a:pt x="421" y="431"/>
                  </a:lnTo>
                  <a:lnTo>
                    <a:pt x="421" y="430"/>
                  </a:lnTo>
                  <a:lnTo>
                    <a:pt x="428" y="427"/>
                  </a:lnTo>
                  <a:lnTo>
                    <a:pt x="431" y="427"/>
                  </a:lnTo>
                  <a:lnTo>
                    <a:pt x="431" y="425"/>
                  </a:lnTo>
                  <a:lnTo>
                    <a:pt x="431" y="423"/>
                  </a:lnTo>
                  <a:lnTo>
                    <a:pt x="433" y="423"/>
                  </a:lnTo>
                  <a:lnTo>
                    <a:pt x="433" y="422"/>
                  </a:lnTo>
                  <a:lnTo>
                    <a:pt x="441" y="420"/>
                  </a:lnTo>
                  <a:lnTo>
                    <a:pt x="441" y="419"/>
                  </a:lnTo>
                  <a:lnTo>
                    <a:pt x="443" y="419"/>
                  </a:lnTo>
                  <a:lnTo>
                    <a:pt x="443" y="418"/>
                  </a:lnTo>
                  <a:lnTo>
                    <a:pt x="443" y="416"/>
                  </a:lnTo>
                  <a:lnTo>
                    <a:pt x="453" y="415"/>
                  </a:lnTo>
                  <a:lnTo>
                    <a:pt x="453" y="414"/>
                  </a:lnTo>
                  <a:lnTo>
                    <a:pt x="453" y="413"/>
                  </a:lnTo>
                  <a:lnTo>
                    <a:pt x="453" y="411"/>
                  </a:lnTo>
                  <a:lnTo>
                    <a:pt x="456" y="410"/>
                  </a:lnTo>
                  <a:lnTo>
                    <a:pt x="459" y="408"/>
                  </a:lnTo>
                  <a:lnTo>
                    <a:pt x="459" y="406"/>
                  </a:lnTo>
                  <a:lnTo>
                    <a:pt x="464" y="406"/>
                  </a:lnTo>
                  <a:lnTo>
                    <a:pt x="461" y="402"/>
                  </a:lnTo>
                  <a:lnTo>
                    <a:pt x="471" y="403"/>
                  </a:lnTo>
                  <a:lnTo>
                    <a:pt x="469" y="401"/>
                  </a:lnTo>
                  <a:lnTo>
                    <a:pt x="469" y="399"/>
                  </a:lnTo>
                  <a:lnTo>
                    <a:pt x="476" y="399"/>
                  </a:lnTo>
                  <a:lnTo>
                    <a:pt x="476" y="397"/>
                  </a:lnTo>
                  <a:lnTo>
                    <a:pt x="476" y="396"/>
                  </a:lnTo>
                  <a:lnTo>
                    <a:pt x="476" y="393"/>
                  </a:lnTo>
                  <a:lnTo>
                    <a:pt x="484" y="393"/>
                  </a:lnTo>
                  <a:lnTo>
                    <a:pt x="484" y="392"/>
                  </a:lnTo>
                  <a:lnTo>
                    <a:pt x="481" y="389"/>
                  </a:lnTo>
                  <a:lnTo>
                    <a:pt x="481" y="387"/>
                  </a:lnTo>
                  <a:lnTo>
                    <a:pt x="481" y="386"/>
                  </a:lnTo>
                  <a:lnTo>
                    <a:pt x="491" y="385"/>
                  </a:lnTo>
                  <a:lnTo>
                    <a:pt x="491" y="384"/>
                  </a:lnTo>
                  <a:lnTo>
                    <a:pt x="491" y="381"/>
                  </a:lnTo>
                  <a:lnTo>
                    <a:pt x="496" y="381"/>
                  </a:lnTo>
                  <a:lnTo>
                    <a:pt x="496" y="380"/>
                  </a:lnTo>
                  <a:lnTo>
                    <a:pt x="499" y="380"/>
                  </a:lnTo>
                  <a:lnTo>
                    <a:pt x="501" y="380"/>
                  </a:lnTo>
                  <a:lnTo>
                    <a:pt x="499" y="377"/>
                  </a:lnTo>
                  <a:lnTo>
                    <a:pt x="499" y="375"/>
                  </a:lnTo>
                  <a:lnTo>
                    <a:pt x="506" y="374"/>
                  </a:lnTo>
                  <a:lnTo>
                    <a:pt x="506" y="372"/>
                  </a:lnTo>
                  <a:lnTo>
                    <a:pt x="514" y="370"/>
                  </a:lnTo>
                  <a:lnTo>
                    <a:pt x="514" y="369"/>
                  </a:lnTo>
                  <a:lnTo>
                    <a:pt x="514" y="366"/>
                  </a:lnTo>
                  <a:lnTo>
                    <a:pt x="521" y="364"/>
                  </a:lnTo>
                  <a:lnTo>
                    <a:pt x="521" y="362"/>
                  </a:lnTo>
                  <a:lnTo>
                    <a:pt x="524" y="362"/>
                  </a:lnTo>
                  <a:lnTo>
                    <a:pt x="524" y="361"/>
                  </a:lnTo>
                  <a:lnTo>
                    <a:pt x="524" y="358"/>
                  </a:lnTo>
                  <a:lnTo>
                    <a:pt x="526" y="357"/>
                  </a:lnTo>
                  <a:lnTo>
                    <a:pt x="526" y="355"/>
                  </a:lnTo>
                  <a:lnTo>
                    <a:pt x="524" y="353"/>
                  </a:lnTo>
                  <a:lnTo>
                    <a:pt x="534" y="354"/>
                  </a:lnTo>
                  <a:lnTo>
                    <a:pt x="534" y="353"/>
                  </a:lnTo>
                  <a:lnTo>
                    <a:pt x="536" y="350"/>
                  </a:lnTo>
                  <a:lnTo>
                    <a:pt x="539" y="350"/>
                  </a:lnTo>
                  <a:lnTo>
                    <a:pt x="539" y="348"/>
                  </a:lnTo>
                  <a:lnTo>
                    <a:pt x="541" y="345"/>
                  </a:lnTo>
                  <a:lnTo>
                    <a:pt x="541" y="344"/>
                  </a:lnTo>
                  <a:lnTo>
                    <a:pt x="544" y="345"/>
                  </a:lnTo>
                  <a:lnTo>
                    <a:pt x="544" y="344"/>
                  </a:lnTo>
                  <a:lnTo>
                    <a:pt x="544" y="342"/>
                  </a:lnTo>
                  <a:lnTo>
                    <a:pt x="546" y="339"/>
                  </a:lnTo>
                  <a:lnTo>
                    <a:pt x="546" y="337"/>
                  </a:lnTo>
                  <a:lnTo>
                    <a:pt x="546" y="335"/>
                  </a:lnTo>
                  <a:lnTo>
                    <a:pt x="551" y="334"/>
                  </a:lnTo>
                  <a:lnTo>
                    <a:pt x="551" y="333"/>
                  </a:lnTo>
                  <a:lnTo>
                    <a:pt x="549" y="330"/>
                  </a:lnTo>
                  <a:lnTo>
                    <a:pt x="559" y="330"/>
                  </a:lnTo>
                  <a:lnTo>
                    <a:pt x="559" y="329"/>
                  </a:lnTo>
                  <a:lnTo>
                    <a:pt x="559" y="327"/>
                  </a:lnTo>
                  <a:lnTo>
                    <a:pt x="559" y="325"/>
                  </a:lnTo>
                  <a:lnTo>
                    <a:pt x="561" y="325"/>
                  </a:lnTo>
                  <a:lnTo>
                    <a:pt x="561" y="324"/>
                  </a:lnTo>
                  <a:lnTo>
                    <a:pt x="561" y="323"/>
                  </a:lnTo>
                  <a:lnTo>
                    <a:pt x="561" y="322"/>
                  </a:lnTo>
                  <a:lnTo>
                    <a:pt x="564" y="322"/>
                  </a:lnTo>
                  <a:lnTo>
                    <a:pt x="566" y="319"/>
                  </a:lnTo>
                  <a:lnTo>
                    <a:pt x="566" y="316"/>
                  </a:lnTo>
                  <a:lnTo>
                    <a:pt x="576" y="314"/>
                  </a:lnTo>
                  <a:lnTo>
                    <a:pt x="576" y="313"/>
                  </a:lnTo>
                  <a:lnTo>
                    <a:pt x="576" y="311"/>
                  </a:lnTo>
                  <a:lnTo>
                    <a:pt x="579" y="310"/>
                  </a:lnTo>
                  <a:lnTo>
                    <a:pt x="576" y="307"/>
                  </a:lnTo>
                  <a:lnTo>
                    <a:pt x="579" y="306"/>
                  </a:lnTo>
                  <a:lnTo>
                    <a:pt x="581" y="303"/>
                  </a:lnTo>
                  <a:lnTo>
                    <a:pt x="581" y="301"/>
                  </a:lnTo>
                  <a:lnTo>
                    <a:pt x="589" y="300"/>
                  </a:lnTo>
                  <a:lnTo>
                    <a:pt x="589" y="299"/>
                  </a:lnTo>
                  <a:lnTo>
                    <a:pt x="586" y="296"/>
                  </a:lnTo>
                  <a:lnTo>
                    <a:pt x="594" y="295"/>
                  </a:lnTo>
                  <a:lnTo>
                    <a:pt x="594" y="294"/>
                  </a:lnTo>
                  <a:lnTo>
                    <a:pt x="594" y="291"/>
                  </a:lnTo>
                  <a:lnTo>
                    <a:pt x="596" y="291"/>
                  </a:lnTo>
                  <a:lnTo>
                    <a:pt x="596" y="289"/>
                  </a:lnTo>
                  <a:lnTo>
                    <a:pt x="596" y="288"/>
                  </a:lnTo>
                  <a:lnTo>
                    <a:pt x="596" y="285"/>
                  </a:lnTo>
                  <a:lnTo>
                    <a:pt x="601" y="283"/>
                  </a:lnTo>
                  <a:lnTo>
                    <a:pt x="601" y="282"/>
                  </a:lnTo>
                  <a:lnTo>
                    <a:pt x="601" y="281"/>
                  </a:lnTo>
                  <a:lnTo>
                    <a:pt x="606" y="278"/>
                  </a:lnTo>
                  <a:lnTo>
                    <a:pt x="606" y="277"/>
                  </a:lnTo>
                  <a:lnTo>
                    <a:pt x="611" y="274"/>
                  </a:lnTo>
                  <a:lnTo>
                    <a:pt x="611" y="273"/>
                  </a:lnTo>
                  <a:lnTo>
                    <a:pt x="611" y="269"/>
                  </a:lnTo>
                  <a:lnTo>
                    <a:pt x="611" y="268"/>
                  </a:lnTo>
                  <a:lnTo>
                    <a:pt x="614" y="268"/>
                  </a:lnTo>
                  <a:lnTo>
                    <a:pt x="614" y="266"/>
                  </a:lnTo>
                  <a:lnTo>
                    <a:pt x="614" y="265"/>
                  </a:lnTo>
                  <a:lnTo>
                    <a:pt x="614" y="264"/>
                  </a:lnTo>
                  <a:lnTo>
                    <a:pt x="621" y="264"/>
                  </a:lnTo>
                  <a:lnTo>
                    <a:pt x="621" y="262"/>
                  </a:lnTo>
                  <a:lnTo>
                    <a:pt x="619" y="260"/>
                  </a:lnTo>
                  <a:lnTo>
                    <a:pt x="621" y="256"/>
                  </a:lnTo>
                  <a:lnTo>
                    <a:pt x="629" y="257"/>
                  </a:lnTo>
                  <a:lnTo>
                    <a:pt x="629" y="256"/>
                  </a:lnTo>
                  <a:lnTo>
                    <a:pt x="629" y="255"/>
                  </a:lnTo>
                  <a:lnTo>
                    <a:pt x="629" y="254"/>
                  </a:lnTo>
                  <a:lnTo>
                    <a:pt x="634" y="251"/>
                  </a:lnTo>
                  <a:lnTo>
                    <a:pt x="634" y="250"/>
                  </a:lnTo>
                  <a:lnTo>
                    <a:pt x="631" y="248"/>
                  </a:lnTo>
                  <a:lnTo>
                    <a:pt x="636" y="247"/>
                  </a:lnTo>
                  <a:lnTo>
                    <a:pt x="636" y="246"/>
                  </a:lnTo>
                  <a:lnTo>
                    <a:pt x="636" y="243"/>
                  </a:lnTo>
                  <a:lnTo>
                    <a:pt x="639" y="242"/>
                  </a:lnTo>
                  <a:lnTo>
                    <a:pt x="641" y="242"/>
                  </a:lnTo>
                  <a:lnTo>
                    <a:pt x="641" y="241"/>
                  </a:lnTo>
                  <a:lnTo>
                    <a:pt x="641" y="239"/>
                  </a:lnTo>
                  <a:lnTo>
                    <a:pt x="639" y="237"/>
                  </a:lnTo>
                  <a:lnTo>
                    <a:pt x="649" y="235"/>
                  </a:lnTo>
                  <a:lnTo>
                    <a:pt x="649" y="234"/>
                  </a:lnTo>
                  <a:lnTo>
                    <a:pt x="649" y="231"/>
                  </a:lnTo>
                  <a:lnTo>
                    <a:pt x="649" y="230"/>
                  </a:lnTo>
                  <a:lnTo>
                    <a:pt x="656" y="228"/>
                  </a:lnTo>
                  <a:lnTo>
                    <a:pt x="656" y="226"/>
                  </a:lnTo>
                  <a:lnTo>
                    <a:pt x="656" y="225"/>
                  </a:lnTo>
                  <a:lnTo>
                    <a:pt x="656" y="224"/>
                  </a:lnTo>
                  <a:lnTo>
                    <a:pt x="656" y="222"/>
                  </a:lnTo>
                  <a:lnTo>
                    <a:pt x="656" y="220"/>
                  </a:lnTo>
                  <a:lnTo>
                    <a:pt x="664" y="218"/>
                  </a:lnTo>
                  <a:lnTo>
                    <a:pt x="664" y="215"/>
                  </a:lnTo>
                  <a:lnTo>
                    <a:pt x="664" y="212"/>
                  </a:lnTo>
                  <a:lnTo>
                    <a:pt x="664" y="210"/>
                  </a:lnTo>
                  <a:lnTo>
                    <a:pt x="664" y="208"/>
                  </a:lnTo>
                  <a:lnTo>
                    <a:pt x="664" y="206"/>
                  </a:lnTo>
                  <a:lnTo>
                    <a:pt x="666" y="206"/>
                  </a:lnTo>
                  <a:lnTo>
                    <a:pt x="666" y="205"/>
                  </a:lnTo>
                  <a:lnTo>
                    <a:pt x="664" y="201"/>
                  </a:lnTo>
                  <a:lnTo>
                    <a:pt x="671" y="200"/>
                  </a:lnTo>
                  <a:lnTo>
                    <a:pt x="676" y="199"/>
                  </a:lnTo>
                  <a:lnTo>
                    <a:pt x="679" y="195"/>
                  </a:lnTo>
                  <a:lnTo>
                    <a:pt x="684" y="195"/>
                  </a:lnTo>
                  <a:lnTo>
                    <a:pt x="684" y="194"/>
                  </a:lnTo>
                  <a:lnTo>
                    <a:pt x="682" y="191"/>
                  </a:lnTo>
                  <a:lnTo>
                    <a:pt x="682" y="190"/>
                  </a:lnTo>
                  <a:lnTo>
                    <a:pt x="687" y="186"/>
                  </a:lnTo>
                  <a:lnTo>
                    <a:pt x="687" y="185"/>
                  </a:lnTo>
                  <a:lnTo>
                    <a:pt x="687" y="183"/>
                  </a:lnTo>
                  <a:lnTo>
                    <a:pt x="694" y="181"/>
                  </a:lnTo>
                  <a:lnTo>
                    <a:pt x="697" y="179"/>
                  </a:lnTo>
                  <a:lnTo>
                    <a:pt x="694" y="178"/>
                  </a:lnTo>
                  <a:lnTo>
                    <a:pt x="699" y="176"/>
                  </a:lnTo>
                  <a:lnTo>
                    <a:pt x="699" y="173"/>
                  </a:lnTo>
                  <a:lnTo>
                    <a:pt x="704" y="171"/>
                  </a:lnTo>
                  <a:lnTo>
                    <a:pt x="704" y="169"/>
                  </a:lnTo>
                  <a:lnTo>
                    <a:pt x="704" y="168"/>
                  </a:lnTo>
                  <a:lnTo>
                    <a:pt x="702" y="166"/>
                  </a:lnTo>
                  <a:lnTo>
                    <a:pt x="707" y="163"/>
                  </a:lnTo>
                  <a:lnTo>
                    <a:pt x="707" y="159"/>
                  </a:lnTo>
                  <a:lnTo>
                    <a:pt x="707" y="158"/>
                  </a:lnTo>
                  <a:lnTo>
                    <a:pt x="714" y="157"/>
                  </a:lnTo>
                  <a:lnTo>
                    <a:pt x="712" y="155"/>
                  </a:lnTo>
                  <a:lnTo>
                    <a:pt x="719" y="152"/>
                  </a:lnTo>
                  <a:lnTo>
                    <a:pt x="719" y="151"/>
                  </a:lnTo>
                  <a:lnTo>
                    <a:pt x="722" y="148"/>
                  </a:lnTo>
                  <a:lnTo>
                    <a:pt x="724" y="148"/>
                  </a:lnTo>
                  <a:lnTo>
                    <a:pt x="724" y="145"/>
                  </a:lnTo>
                  <a:lnTo>
                    <a:pt x="724" y="144"/>
                  </a:lnTo>
                  <a:lnTo>
                    <a:pt x="729" y="142"/>
                  </a:lnTo>
                  <a:lnTo>
                    <a:pt x="729" y="140"/>
                  </a:lnTo>
                  <a:lnTo>
                    <a:pt x="729" y="136"/>
                  </a:lnTo>
                  <a:lnTo>
                    <a:pt x="732" y="132"/>
                  </a:lnTo>
                  <a:lnTo>
                    <a:pt x="732" y="131"/>
                  </a:lnTo>
                  <a:lnTo>
                    <a:pt x="734" y="130"/>
                  </a:lnTo>
                  <a:lnTo>
                    <a:pt x="734" y="129"/>
                  </a:lnTo>
                  <a:lnTo>
                    <a:pt x="734" y="127"/>
                  </a:lnTo>
                  <a:lnTo>
                    <a:pt x="744" y="126"/>
                  </a:lnTo>
                  <a:lnTo>
                    <a:pt x="747" y="126"/>
                  </a:lnTo>
                  <a:lnTo>
                    <a:pt x="747" y="124"/>
                  </a:lnTo>
                  <a:lnTo>
                    <a:pt x="747" y="123"/>
                  </a:lnTo>
                  <a:lnTo>
                    <a:pt x="747" y="122"/>
                  </a:lnTo>
                  <a:lnTo>
                    <a:pt x="752" y="122"/>
                  </a:lnTo>
                  <a:lnTo>
                    <a:pt x="752" y="118"/>
                  </a:lnTo>
                  <a:lnTo>
                    <a:pt x="752" y="116"/>
                  </a:lnTo>
                  <a:lnTo>
                    <a:pt x="752" y="115"/>
                  </a:lnTo>
                  <a:lnTo>
                    <a:pt x="752" y="114"/>
                  </a:lnTo>
                  <a:lnTo>
                    <a:pt x="752" y="113"/>
                  </a:lnTo>
                  <a:lnTo>
                    <a:pt x="752" y="110"/>
                  </a:lnTo>
                  <a:lnTo>
                    <a:pt x="754" y="109"/>
                  </a:lnTo>
                  <a:lnTo>
                    <a:pt x="752" y="105"/>
                  </a:lnTo>
                  <a:lnTo>
                    <a:pt x="754" y="105"/>
                  </a:lnTo>
                  <a:lnTo>
                    <a:pt x="762" y="105"/>
                  </a:lnTo>
                  <a:lnTo>
                    <a:pt x="762" y="101"/>
                  </a:lnTo>
                  <a:lnTo>
                    <a:pt x="762" y="97"/>
                  </a:lnTo>
                  <a:lnTo>
                    <a:pt x="769" y="97"/>
                  </a:lnTo>
                  <a:lnTo>
                    <a:pt x="769" y="96"/>
                  </a:lnTo>
                  <a:lnTo>
                    <a:pt x="769" y="93"/>
                  </a:lnTo>
                  <a:lnTo>
                    <a:pt x="772" y="92"/>
                  </a:lnTo>
                  <a:lnTo>
                    <a:pt x="774" y="89"/>
                  </a:lnTo>
                  <a:lnTo>
                    <a:pt x="774" y="88"/>
                  </a:lnTo>
                  <a:lnTo>
                    <a:pt x="782" y="88"/>
                  </a:lnTo>
                  <a:lnTo>
                    <a:pt x="779" y="86"/>
                  </a:lnTo>
                  <a:lnTo>
                    <a:pt x="779" y="85"/>
                  </a:lnTo>
                  <a:lnTo>
                    <a:pt x="784" y="85"/>
                  </a:lnTo>
                  <a:lnTo>
                    <a:pt x="784" y="83"/>
                  </a:lnTo>
                  <a:lnTo>
                    <a:pt x="784" y="79"/>
                  </a:lnTo>
                  <a:lnTo>
                    <a:pt x="789" y="79"/>
                  </a:lnTo>
                  <a:lnTo>
                    <a:pt x="789" y="76"/>
                  </a:lnTo>
                  <a:lnTo>
                    <a:pt x="789" y="75"/>
                  </a:lnTo>
                  <a:lnTo>
                    <a:pt x="794" y="75"/>
                  </a:lnTo>
                  <a:lnTo>
                    <a:pt x="792" y="72"/>
                  </a:lnTo>
                  <a:lnTo>
                    <a:pt x="792" y="71"/>
                  </a:lnTo>
                  <a:lnTo>
                    <a:pt x="799" y="71"/>
                  </a:lnTo>
                  <a:lnTo>
                    <a:pt x="799" y="68"/>
                  </a:lnTo>
                  <a:lnTo>
                    <a:pt x="799" y="67"/>
                  </a:lnTo>
                  <a:lnTo>
                    <a:pt x="802" y="64"/>
                  </a:lnTo>
                  <a:lnTo>
                    <a:pt x="799" y="62"/>
                  </a:lnTo>
                  <a:lnTo>
                    <a:pt x="804" y="61"/>
                  </a:lnTo>
                  <a:lnTo>
                    <a:pt x="807" y="59"/>
                  </a:lnTo>
                  <a:lnTo>
                    <a:pt x="807" y="57"/>
                  </a:lnTo>
                  <a:lnTo>
                    <a:pt x="814" y="56"/>
                  </a:lnTo>
                  <a:lnTo>
                    <a:pt x="814" y="54"/>
                  </a:lnTo>
                  <a:lnTo>
                    <a:pt x="814" y="53"/>
                  </a:lnTo>
                  <a:lnTo>
                    <a:pt x="817" y="49"/>
                  </a:lnTo>
                  <a:lnTo>
                    <a:pt x="819" y="49"/>
                  </a:lnTo>
                  <a:lnTo>
                    <a:pt x="819" y="47"/>
                  </a:lnTo>
                  <a:lnTo>
                    <a:pt x="819" y="45"/>
                  </a:lnTo>
                  <a:lnTo>
                    <a:pt x="829" y="44"/>
                  </a:lnTo>
                  <a:lnTo>
                    <a:pt x="837" y="41"/>
                  </a:lnTo>
                  <a:lnTo>
                    <a:pt x="837" y="40"/>
                  </a:lnTo>
                  <a:lnTo>
                    <a:pt x="839" y="39"/>
                  </a:lnTo>
                  <a:lnTo>
                    <a:pt x="837" y="35"/>
                  </a:lnTo>
                  <a:lnTo>
                    <a:pt x="837" y="32"/>
                  </a:lnTo>
                  <a:lnTo>
                    <a:pt x="842" y="32"/>
                  </a:lnTo>
                  <a:lnTo>
                    <a:pt x="842" y="30"/>
                  </a:lnTo>
                  <a:lnTo>
                    <a:pt x="844" y="31"/>
                  </a:lnTo>
                  <a:lnTo>
                    <a:pt x="847" y="28"/>
                  </a:lnTo>
                  <a:lnTo>
                    <a:pt x="844" y="27"/>
                  </a:lnTo>
                  <a:lnTo>
                    <a:pt x="852" y="27"/>
                  </a:lnTo>
                  <a:lnTo>
                    <a:pt x="852" y="24"/>
                  </a:lnTo>
                  <a:lnTo>
                    <a:pt x="854" y="24"/>
                  </a:lnTo>
                  <a:lnTo>
                    <a:pt x="854" y="23"/>
                  </a:lnTo>
                  <a:lnTo>
                    <a:pt x="862" y="21"/>
                  </a:lnTo>
                  <a:lnTo>
                    <a:pt x="862" y="19"/>
                  </a:lnTo>
                  <a:lnTo>
                    <a:pt x="867" y="19"/>
                  </a:lnTo>
                  <a:lnTo>
                    <a:pt x="867" y="17"/>
                  </a:lnTo>
                  <a:lnTo>
                    <a:pt x="869" y="16"/>
                  </a:lnTo>
                  <a:lnTo>
                    <a:pt x="869" y="14"/>
                  </a:lnTo>
                  <a:lnTo>
                    <a:pt x="874" y="15"/>
                  </a:lnTo>
                  <a:lnTo>
                    <a:pt x="877" y="14"/>
                  </a:lnTo>
                  <a:lnTo>
                    <a:pt x="882" y="13"/>
                  </a:lnTo>
                  <a:lnTo>
                    <a:pt x="882" y="11"/>
                  </a:lnTo>
                  <a:lnTo>
                    <a:pt x="887" y="11"/>
                  </a:lnTo>
                  <a:lnTo>
                    <a:pt x="887" y="9"/>
                  </a:lnTo>
                  <a:lnTo>
                    <a:pt x="892" y="9"/>
                  </a:lnTo>
                  <a:lnTo>
                    <a:pt x="892" y="6"/>
                  </a:lnTo>
                  <a:lnTo>
                    <a:pt x="899" y="6"/>
                  </a:lnTo>
                  <a:lnTo>
                    <a:pt x="902" y="5"/>
                  </a:lnTo>
                  <a:lnTo>
                    <a:pt x="899" y="2"/>
                  </a:lnTo>
                  <a:lnTo>
                    <a:pt x="904" y="2"/>
                  </a:lnTo>
                  <a:lnTo>
                    <a:pt x="907" y="3"/>
                  </a:lnTo>
                  <a:lnTo>
                    <a:pt x="907" y="2"/>
                  </a:lnTo>
                  <a:lnTo>
                    <a:pt x="910" y="2"/>
                  </a:lnTo>
                  <a:lnTo>
                    <a:pt x="922" y="2"/>
                  </a:lnTo>
                  <a:lnTo>
                    <a:pt x="922" y="1"/>
                  </a:lnTo>
                  <a:lnTo>
                    <a:pt x="925" y="1"/>
                  </a:lnTo>
                  <a:lnTo>
                    <a:pt x="927" y="1"/>
                  </a:lnTo>
                  <a:lnTo>
                    <a:pt x="932" y="0"/>
                  </a:lnTo>
                  <a:lnTo>
                    <a:pt x="937" y="0"/>
                  </a:lnTo>
                  <a:lnTo>
                    <a:pt x="947" y="0"/>
                  </a:lnTo>
                  <a:lnTo>
                    <a:pt x="947" y="2"/>
                  </a:lnTo>
                  <a:lnTo>
                    <a:pt x="955" y="2"/>
                  </a:lnTo>
                  <a:lnTo>
                    <a:pt x="957" y="4"/>
                  </a:lnTo>
                  <a:lnTo>
                    <a:pt x="960" y="4"/>
                  </a:lnTo>
                  <a:lnTo>
                    <a:pt x="960" y="6"/>
                  </a:lnTo>
                  <a:lnTo>
                    <a:pt x="970" y="6"/>
                  </a:lnTo>
                  <a:lnTo>
                    <a:pt x="977" y="6"/>
                  </a:lnTo>
                  <a:lnTo>
                    <a:pt x="977" y="10"/>
                  </a:lnTo>
                  <a:lnTo>
                    <a:pt x="977" y="11"/>
                  </a:lnTo>
                  <a:lnTo>
                    <a:pt x="982" y="11"/>
                  </a:lnTo>
                  <a:lnTo>
                    <a:pt x="982" y="14"/>
                  </a:lnTo>
                  <a:lnTo>
                    <a:pt x="992" y="14"/>
                  </a:lnTo>
                  <a:lnTo>
                    <a:pt x="992" y="15"/>
                  </a:lnTo>
                  <a:lnTo>
                    <a:pt x="992" y="17"/>
                  </a:lnTo>
                  <a:lnTo>
                    <a:pt x="995" y="17"/>
                  </a:lnTo>
                  <a:lnTo>
                    <a:pt x="995" y="19"/>
                  </a:lnTo>
                  <a:lnTo>
                    <a:pt x="1000" y="19"/>
                  </a:lnTo>
                  <a:lnTo>
                    <a:pt x="1000" y="23"/>
                  </a:lnTo>
                  <a:lnTo>
                    <a:pt x="1005" y="23"/>
                  </a:lnTo>
                  <a:lnTo>
                    <a:pt x="1005" y="26"/>
                  </a:lnTo>
                  <a:lnTo>
                    <a:pt x="1012" y="26"/>
                  </a:lnTo>
                  <a:lnTo>
                    <a:pt x="1015" y="27"/>
                  </a:lnTo>
                  <a:lnTo>
                    <a:pt x="1015" y="28"/>
                  </a:lnTo>
                  <a:lnTo>
                    <a:pt x="1017" y="28"/>
                  </a:lnTo>
                  <a:lnTo>
                    <a:pt x="1017" y="30"/>
                  </a:lnTo>
                  <a:lnTo>
                    <a:pt x="1017" y="31"/>
                  </a:lnTo>
                  <a:lnTo>
                    <a:pt x="1020" y="31"/>
                  </a:lnTo>
                  <a:lnTo>
                    <a:pt x="1017" y="32"/>
                  </a:lnTo>
                  <a:lnTo>
                    <a:pt x="1017" y="35"/>
                  </a:lnTo>
                  <a:lnTo>
                    <a:pt x="1025" y="36"/>
                  </a:lnTo>
                  <a:lnTo>
                    <a:pt x="1027" y="39"/>
                  </a:lnTo>
                  <a:lnTo>
                    <a:pt x="1027" y="41"/>
                  </a:lnTo>
                  <a:lnTo>
                    <a:pt x="1030" y="40"/>
                  </a:lnTo>
                  <a:lnTo>
                    <a:pt x="1030" y="41"/>
                  </a:lnTo>
                  <a:lnTo>
                    <a:pt x="1027" y="43"/>
                  </a:lnTo>
                  <a:lnTo>
                    <a:pt x="1035" y="44"/>
                  </a:lnTo>
                  <a:lnTo>
                    <a:pt x="1035" y="45"/>
                  </a:lnTo>
                  <a:lnTo>
                    <a:pt x="1042" y="48"/>
                  </a:lnTo>
                  <a:lnTo>
                    <a:pt x="1040" y="49"/>
                  </a:lnTo>
                  <a:lnTo>
                    <a:pt x="1042" y="50"/>
                  </a:lnTo>
                  <a:lnTo>
                    <a:pt x="1042" y="52"/>
                  </a:lnTo>
                  <a:lnTo>
                    <a:pt x="1042" y="54"/>
                  </a:lnTo>
                  <a:lnTo>
                    <a:pt x="1045" y="54"/>
                  </a:lnTo>
                  <a:lnTo>
                    <a:pt x="1045" y="57"/>
                  </a:lnTo>
                  <a:lnTo>
                    <a:pt x="1045" y="59"/>
                  </a:lnTo>
                  <a:lnTo>
                    <a:pt x="1047" y="59"/>
                  </a:lnTo>
                  <a:lnTo>
                    <a:pt x="1047" y="61"/>
                  </a:lnTo>
                  <a:lnTo>
                    <a:pt x="1050" y="62"/>
                  </a:lnTo>
                  <a:lnTo>
                    <a:pt x="1057" y="62"/>
                  </a:lnTo>
                  <a:lnTo>
                    <a:pt x="1057" y="64"/>
                  </a:lnTo>
                  <a:lnTo>
                    <a:pt x="1055" y="67"/>
                  </a:lnTo>
                  <a:lnTo>
                    <a:pt x="1065" y="67"/>
                  </a:lnTo>
                  <a:lnTo>
                    <a:pt x="1065" y="69"/>
                  </a:lnTo>
                  <a:lnTo>
                    <a:pt x="1065" y="71"/>
                  </a:lnTo>
                  <a:lnTo>
                    <a:pt x="1067" y="75"/>
                  </a:lnTo>
                  <a:lnTo>
                    <a:pt x="1070" y="75"/>
                  </a:lnTo>
                  <a:lnTo>
                    <a:pt x="1070" y="78"/>
                  </a:lnTo>
                  <a:lnTo>
                    <a:pt x="1070" y="79"/>
                  </a:lnTo>
                  <a:lnTo>
                    <a:pt x="1067" y="82"/>
                  </a:lnTo>
                  <a:lnTo>
                    <a:pt x="1072" y="83"/>
                  </a:lnTo>
                  <a:lnTo>
                    <a:pt x="1075" y="85"/>
                  </a:lnTo>
                  <a:lnTo>
                    <a:pt x="1075" y="86"/>
                  </a:lnTo>
                  <a:lnTo>
                    <a:pt x="1082" y="86"/>
                  </a:lnTo>
                  <a:lnTo>
                    <a:pt x="1082" y="88"/>
                  </a:lnTo>
                  <a:lnTo>
                    <a:pt x="1080" y="89"/>
                  </a:lnTo>
                  <a:lnTo>
                    <a:pt x="1080" y="92"/>
                  </a:lnTo>
                  <a:lnTo>
                    <a:pt x="1080" y="93"/>
                  </a:lnTo>
                  <a:lnTo>
                    <a:pt x="1090" y="96"/>
                  </a:lnTo>
                  <a:lnTo>
                    <a:pt x="1087" y="97"/>
                  </a:lnTo>
                  <a:lnTo>
                    <a:pt x="1087" y="100"/>
                  </a:lnTo>
                  <a:lnTo>
                    <a:pt x="1092" y="101"/>
                  </a:lnTo>
                  <a:lnTo>
                    <a:pt x="1092" y="105"/>
                  </a:lnTo>
                  <a:lnTo>
                    <a:pt x="1097" y="105"/>
                  </a:lnTo>
                  <a:lnTo>
                    <a:pt x="1100" y="109"/>
                  </a:lnTo>
                  <a:lnTo>
                    <a:pt x="1100" y="110"/>
                  </a:lnTo>
                  <a:lnTo>
                    <a:pt x="1102" y="113"/>
                  </a:lnTo>
                  <a:lnTo>
                    <a:pt x="1102" y="114"/>
                  </a:lnTo>
                  <a:lnTo>
                    <a:pt x="1102" y="115"/>
                  </a:lnTo>
                  <a:lnTo>
                    <a:pt x="1105" y="116"/>
                  </a:lnTo>
                  <a:lnTo>
                    <a:pt x="1107" y="119"/>
                  </a:lnTo>
                  <a:lnTo>
                    <a:pt x="1107" y="122"/>
                  </a:lnTo>
                  <a:lnTo>
                    <a:pt x="1107" y="123"/>
                  </a:lnTo>
                  <a:lnTo>
                    <a:pt x="1110" y="123"/>
                  </a:lnTo>
                  <a:lnTo>
                    <a:pt x="1110" y="124"/>
                  </a:lnTo>
                  <a:lnTo>
                    <a:pt x="1110" y="126"/>
                  </a:lnTo>
                  <a:lnTo>
                    <a:pt x="1107" y="128"/>
                  </a:lnTo>
                  <a:lnTo>
                    <a:pt x="1115" y="128"/>
                  </a:lnTo>
                  <a:lnTo>
                    <a:pt x="1115" y="129"/>
                  </a:lnTo>
                  <a:lnTo>
                    <a:pt x="1115" y="130"/>
                  </a:lnTo>
                  <a:lnTo>
                    <a:pt x="1115" y="132"/>
                  </a:lnTo>
                  <a:lnTo>
                    <a:pt x="1120" y="132"/>
                  </a:lnTo>
                  <a:lnTo>
                    <a:pt x="1117" y="136"/>
                  </a:lnTo>
                  <a:lnTo>
                    <a:pt x="1117" y="140"/>
                  </a:lnTo>
                  <a:lnTo>
                    <a:pt x="1122" y="142"/>
                  </a:lnTo>
                  <a:lnTo>
                    <a:pt x="1120" y="144"/>
                  </a:lnTo>
                  <a:lnTo>
                    <a:pt x="1130" y="145"/>
                  </a:lnTo>
                  <a:lnTo>
                    <a:pt x="1130" y="147"/>
                  </a:lnTo>
                  <a:lnTo>
                    <a:pt x="1130" y="148"/>
                  </a:lnTo>
                  <a:lnTo>
                    <a:pt x="1130" y="151"/>
                  </a:lnTo>
                  <a:lnTo>
                    <a:pt x="1132" y="151"/>
                  </a:lnTo>
                  <a:lnTo>
                    <a:pt x="1132" y="152"/>
                  </a:lnTo>
                  <a:lnTo>
                    <a:pt x="1132" y="155"/>
                  </a:lnTo>
                  <a:lnTo>
                    <a:pt x="1138" y="157"/>
                  </a:lnTo>
                  <a:lnTo>
                    <a:pt x="1138" y="158"/>
                  </a:lnTo>
                  <a:lnTo>
                    <a:pt x="1143" y="162"/>
                  </a:lnTo>
                  <a:lnTo>
                    <a:pt x="1143" y="163"/>
                  </a:lnTo>
                  <a:lnTo>
                    <a:pt x="1140" y="165"/>
                  </a:lnTo>
                  <a:lnTo>
                    <a:pt x="1140" y="168"/>
                  </a:lnTo>
                  <a:lnTo>
                    <a:pt x="1145" y="169"/>
                  </a:lnTo>
                  <a:lnTo>
                    <a:pt x="1145" y="173"/>
                  </a:lnTo>
                  <a:lnTo>
                    <a:pt x="1145" y="174"/>
                  </a:lnTo>
                  <a:lnTo>
                    <a:pt x="1150" y="177"/>
                  </a:lnTo>
                  <a:lnTo>
                    <a:pt x="1150" y="178"/>
                  </a:lnTo>
                  <a:lnTo>
                    <a:pt x="1150" y="180"/>
                  </a:lnTo>
                  <a:lnTo>
                    <a:pt x="1158" y="180"/>
                  </a:lnTo>
                  <a:lnTo>
                    <a:pt x="1155" y="182"/>
                  </a:lnTo>
                  <a:lnTo>
                    <a:pt x="1155" y="184"/>
                  </a:lnTo>
                  <a:lnTo>
                    <a:pt x="1155" y="186"/>
                  </a:lnTo>
                  <a:lnTo>
                    <a:pt x="1160" y="185"/>
                  </a:lnTo>
                  <a:lnTo>
                    <a:pt x="1163" y="188"/>
                  </a:lnTo>
                  <a:lnTo>
                    <a:pt x="1160" y="191"/>
                  </a:lnTo>
                  <a:lnTo>
                    <a:pt x="1163" y="191"/>
                  </a:lnTo>
                  <a:lnTo>
                    <a:pt x="1163" y="193"/>
                  </a:lnTo>
                  <a:lnTo>
                    <a:pt x="1163" y="195"/>
                  </a:lnTo>
                  <a:lnTo>
                    <a:pt x="1163" y="196"/>
                  </a:lnTo>
                  <a:lnTo>
                    <a:pt x="1163" y="198"/>
                  </a:lnTo>
                  <a:lnTo>
                    <a:pt x="1163" y="199"/>
                  </a:lnTo>
                  <a:lnTo>
                    <a:pt x="1165" y="200"/>
                  </a:lnTo>
                  <a:lnTo>
                    <a:pt x="1165" y="205"/>
                  </a:lnTo>
                  <a:lnTo>
                    <a:pt x="1173" y="205"/>
                  </a:lnTo>
                  <a:lnTo>
                    <a:pt x="1173" y="206"/>
                  </a:lnTo>
                  <a:lnTo>
                    <a:pt x="1170" y="208"/>
                  </a:lnTo>
                  <a:lnTo>
                    <a:pt x="1173" y="208"/>
                  </a:lnTo>
                  <a:lnTo>
                    <a:pt x="1173" y="210"/>
                  </a:lnTo>
                  <a:lnTo>
                    <a:pt x="1175" y="212"/>
                  </a:lnTo>
                  <a:lnTo>
                    <a:pt x="1175" y="215"/>
                  </a:lnTo>
                  <a:lnTo>
                    <a:pt x="1183" y="216"/>
                  </a:lnTo>
                  <a:lnTo>
                    <a:pt x="1183" y="217"/>
                  </a:lnTo>
                  <a:lnTo>
                    <a:pt x="1183" y="220"/>
                  </a:lnTo>
                  <a:lnTo>
                    <a:pt x="1188" y="221"/>
                  </a:lnTo>
                  <a:lnTo>
                    <a:pt x="1188" y="224"/>
                  </a:lnTo>
                  <a:lnTo>
                    <a:pt x="1188" y="225"/>
                  </a:lnTo>
                  <a:lnTo>
                    <a:pt x="1188" y="226"/>
                  </a:lnTo>
                  <a:lnTo>
                    <a:pt x="1195" y="225"/>
                  </a:lnTo>
                  <a:lnTo>
                    <a:pt x="1193" y="230"/>
                  </a:lnTo>
                  <a:lnTo>
                    <a:pt x="1193" y="231"/>
                  </a:lnTo>
                  <a:lnTo>
                    <a:pt x="1198" y="233"/>
                  </a:lnTo>
                  <a:lnTo>
                    <a:pt x="1200" y="234"/>
                  </a:lnTo>
                  <a:lnTo>
                    <a:pt x="1200" y="236"/>
                  </a:lnTo>
                  <a:lnTo>
                    <a:pt x="1198" y="238"/>
                  </a:lnTo>
                  <a:lnTo>
                    <a:pt x="1198" y="241"/>
                  </a:lnTo>
                  <a:lnTo>
                    <a:pt x="1198" y="242"/>
                  </a:lnTo>
                  <a:lnTo>
                    <a:pt x="1198" y="245"/>
                  </a:lnTo>
                  <a:lnTo>
                    <a:pt x="1200" y="245"/>
                  </a:lnTo>
                  <a:lnTo>
                    <a:pt x="1200" y="246"/>
                  </a:lnTo>
                  <a:lnTo>
                    <a:pt x="1200" y="247"/>
                  </a:lnTo>
                  <a:lnTo>
                    <a:pt x="1200" y="249"/>
                  </a:lnTo>
                  <a:lnTo>
                    <a:pt x="1210" y="251"/>
                  </a:lnTo>
                  <a:lnTo>
                    <a:pt x="1208" y="254"/>
                  </a:lnTo>
                  <a:lnTo>
                    <a:pt x="1210" y="255"/>
                  </a:lnTo>
                  <a:lnTo>
                    <a:pt x="1213" y="259"/>
                  </a:lnTo>
                  <a:lnTo>
                    <a:pt x="1213" y="260"/>
                  </a:lnTo>
                  <a:lnTo>
                    <a:pt x="1218" y="260"/>
                  </a:lnTo>
                  <a:lnTo>
                    <a:pt x="1218" y="264"/>
                  </a:lnTo>
                  <a:lnTo>
                    <a:pt x="1218" y="265"/>
                  </a:lnTo>
                  <a:lnTo>
                    <a:pt x="1218" y="266"/>
                  </a:lnTo>
                  <a:lnTo>
                    <a:pt x="1225" y="267"/>
                  </a:lnTo>
                  <a:lnTo>
                    <a:pt x="1225" y="269"/>
                  </a:lnTo>
                  <a:lnTo>
                    <a:pt x="1225" y="270"/>
                  </a:lnTo>
                  <a:lnTo>
                    <a:pt x="1225" y="274"/>
                  </a:lnTo>
                  <a:lnTo>
                    <a:pt x="1223" y="277"/>
                  </a:lnTo>
                  <a:lnTo>
                    <a:pt x="1223" y="278"/>
                  </a:lnTo>
                  <a:lnTo>
                    <a:pt x="1228" y="278"/>
                  </a:lnTo>
                  <a:lnTo>
                    <a:pt x="1230" y="281"/>
                  </a:lnTo>
                  <a:lnTo>
                    <a:pt x="1230" y="282"/>
                  </a:lnTo>
                  <a:lnTo>
                    <a:pt x="1235" y="282"/>
                  </a:lnTo>
                  <a:lnTo>
                    <a:pt x="1235" y="284"/>
                  </a:lnTo>
                  <a:lnTo>
                    <a:pt x="1233" y="287"/>
                  </a:lnTo>
                  <a:lnTo>
                    <a:pt x="1238" y="288"/>
                  </a:lnTo>
                  <a:lnTo>
                    <a:pt x="1238" y="290"/>
                  </a:lnTo>
                  <a:lnTo>
                    <a:pt x="1238" y="291"/>
                  </a:lnTo>
                  <a:lnTo>
                    <a:pt x="1240" y="293"/>
                  </a:lnTo>
                  <a:lnTo>
                    <a:pt x="1243" y="293"/>
                  </a:lnTo>
                  <a:lnTo>
                    <a:pt x="1243" y="294"/>
                  </a:lnTo>
                  <a:lnTo>
                    <a:pt x="1243" y="295"/>
                  </a:lnTo>
                  <a:lnTo>
                    <a:pt x="1243" y="297"/>
                  </a:lnTo>
                  <a:lnTo>
                    <a:pt x="1250" y="300"/>
                  </a:lnTo>
                  <a:lnTo>
                    <a:pt x="1248" y="301"/>
                  </a:lnTo>
                  <a:lnTo>
                    <a:pt x="1248" y="303"/>
                  </a:lnTo>
                  <a:lnTo>
                    <a:pt x="1253" y="305"/>
                  </a:lnTo>
                  <a:lnTo>
                    <a:pt x="1253" y="308"/>
                  </a:lnTo>
                  <a:lnTo>
                    <a:pt x="1253" y="309"/>
                  </a:lnTo>
                  <a:lnTo>
                    <a:pt x="1255" y="311"/>
                  </a:lnTo>
                  <a:lnTo>
                    <a:pt x="1255" y="313"/>
                  </a:lnTo>
                  <a:lnTo>
                    <a:pt x="1255" y="315"/>
                  </a:lnTo>
                  <a:lnTo>
                    <a:pt x="1263" y="315"/>
                  </a:lnTo>
                  <a:lnTo>
                    <a:pt x="1265" y="316"/>
                  </a:lnTo>
                  <a:lnTo>
                    <a:pt x="1263" y="319"/>
                  </a:lnTo>
                  <a:lnTo>
                    <a:pt x="1265" y="320"/>
                  </a:lnTo>
                  <a:lnTo>
                    <a:pt x="1263" y="322"/>
                  </a:lnTo>
                  <a:lnTo>
                    <a:pt x="1263" y="323"/>
                  </a:lnTo>
                  <a:lnTo>
                    <a:pt x="1263" y="324"/>
                  </a:lnTo>
                  <a:lnTo>
                    <a:pt x="1270" y="324"/>
                  </a:lnTo>
                  <a:lnTo>
                    <a:pt x="1270" y="327"/>
                  </a:lnTo>
                  <a:lnTo>
                    <a:pt x="1270" y="329"/>
                  </a:lnTo>
                  <a:lnTo>
                    <a:pt x="1278" y="329"/>
                  </a:lnTo>
                  <a:lnTo>
                    <a:pt x="1278" y="332"/>
                  </a:lnTo>
                  <a:lnTo>
                    <a:pt x="1275" y="333"/>
                  </a:lnTo>
                  <a:lnTo>
                    <a:pt x="1275" y="334"/>
                  </a:lnTo>
                  <a:lnTo>
                    <a:pt x="1275" y="335"/>
                  </a:lnTo>
                  <a:lnTo>
                    <a:pt x="1275" y="337"/>
                  </a:lnTo>
                  <a:lnTo>
                    <a:pt x="1285" y="340"/>
                  </a:lnTo>
                  <a:lnTo>
                    <a:pt x="1285" y="342"/>
                  </a:lnTo>
                  <a:lnTo>
                    <a:pt x="1285" y="344"/>
                  </a:lnTo>
                  <a:lnTo>
                    <a:pt x="1290" y="345"/>
                  </a:lnTo>
                  <a:lnTo>
                    <a:pt x="1290" y="348"/>
                  </a:lnTo>
                  <a:lnTo>
                    <a:pt x="1288" y="350"/>
                  </a:lnTo>
                  <a:lnTo>
                    <a:pt x="1290" y="352"/>
                  </a:lnTo>
                  <a:lnTo>
                    <a:pt x="1290" y="354"/>
                  </a:lnTo>
                  <a:lnTo>
                    <a:pt x="1295" y="354"/>
                  </a:lnTo>
                  <a:lnTo>
                    <a:pt x="1295" y="357"/>
                  </a:lnTo>
                  <a:lnTo>
                    <a:pt x="1305" y="357"/>
                  </a:lnTo>
                  <a:lnTo>
                    <a:pt x="1305" y="360"/>
                  </a:lnTo>
                  <a:lnTo>
                    <a:pt x="1305" y="361"/>
                  </a:lnTo>
                  <a:lnTo>
                    <a:pt x="1305" y="362"/>
                  </a:lnTo>
                  <a:lnTo>
                    <a:pt x="1308" y="364"/>
                  </a:lnTo>
                  <a:lnTo>
                    <a:pt x="1305" y="365"/>
                  </a:lnTo>
                  <a:lnTo>
                    <a:pt x="1310" y="365"/>
                  </a:lnTo>
                  <a:lnTo>
                    <a:pt x="1310" y="366"/>
                  </a:lnTo>
                  <a:lnTo>
                    <a:pt x="1308" y="370"/>
                  </a:lnTo>
                  <a:lnTo>
                    <a:pt x="1313" y="371"/>
                  </a:lnTo>
                  <a:lnTo>
                    <a:pt x="1313" y="373"/>
                  </a:lnTo>
                  <a:lnTo>
                    <a:pt x="1320" y="375"/>
                  </a:lnTo>
                  <a:lnTo>
                    <a:pt x="1320" y="379"/>
                  </a:lnTo>
                  <a:lnTo>
                    <a:pt x="1320" y="380"/>
                  </a:lnTo>
                  <a:lnTo>
                    <a:pt x="1320" y="383"/>
                  </a:lnTo>
                  <a:lnTo>
                    <a:pt x="1328" y="383"/>
                  </a:lnTo>
                  <a:lnTo>
                    <a:pt x="1328" y="384"/>
                  </a:lnTo>
                  <a:lnTo>
                    <a:pt x="1330" y="386"/>
                  </a:lnTo>
                  <a:lnTo>
                    <a:pt x="1338" y="386"/>
                  </a:lnTo>
                  <a:lnTo>
                    <a:pt x="1333" y="387"/>
                  </a:lnTo>
                  <a:lnTo>
                    <a:pt x="1333" y="388"/>
                  </a:lnTo>
                  <a:lnTo>
                    <a:pt x="1338" y="389"/>
                  </a:lnTo>
                  <a:lnTo>
                    <a:pt x="1338" y="391"/>
                  </a:lnTo>
                  <a:lnTo>
                    <a:pt x="1343" y="393"/>
                  </a:lnTo>
                  <a:lnTo>
                    <a:pt x="1343" y="395"/>
                  </a:lnTo>
                  <a:lnTo>
                    <a:pt x="1340" y="397"/>
                  </a:lnTo>
                  <a:lnTo>
                    <a:pt x="1343" y="397"/>
                  </a:lnTo>
                  <a:lnTo>
                    <a:pt x="1345" y="398"/>
                  </a:lnTo>
                  <a:lnTo>
                    <a:pt x="1345" y="401"/>
                  </a:lnTo>
                  <a:lnTo>
                    <a:pt x="1350" y="401"/>
                  </a:lnTo>
                  <a:lnTo>
                    <a:pt x="1350" y="403"/>
                  </a:lnTo>
                  <a:lnTo>
                    <a:pt x="1355" y="402"/>
                  </a:lnTo>
                  <a:lnTo>
                    <a:pt x="1355" y="406"/>
                  </a:lnTo>
                  <a:lnTo>
                    <a:pt x="1360" y="407"/>
                  </a:lnTo>
                  <a:lnTo>
                    <a:pt x="1363" y="409"/>
                  </a:lnTo>
                  <a:lnTo>
                    <a:pt x="1363" y="411"/>
                  </a:lnTo>
                  <a:lnTo>
                    <a:pt x="1368" y="411"/>
                  </a:lnTo>
                  <a:lnTo>
                    <a:pt x="1366" y="414"/>
                  </a:lnTo>
                  <a:lnTo>
                    <a:pt x="1371" y="414"/>
                  </a:lnTo>
                  <a:lnTo>
                    <a:pt x="1368" y="415"/>
                  </a:lnTo>
                  <a:lnTo>
                    <a:pt x="1368" y="417"/>
                  </a:lnTo>
                  <a:lnTo>
                    <a:pt x="1371" y="417"/>
                  </a:lnTo>
                  <a:lnTo>
                    <a:pt x="1371" y="418"/>
                  </a:lnTo>
                  <a:lnTo>
                    <a:pt x="1373" y="419"/>
                  </a:lnTo>
                  <a:lnTo>
                    <a:pt x="1378" y="419"/>
                  </a:lnTo>
                  <a:lnTo>
                    <a:pt x="1378" y="422"/>
                  </a:lnTo>
                  <a:lnTo>
                    <a:pt x="1376" y="424"/>
                  </a:lnTo>
                  <a:lnTo>
                    <a:pt x="1378" y="424"/>
                  </a:lnTo>
                  <a:lnTo>
                    <a:pt x="1378" y="426"/>
                  </a:lnTo>
                  <a:lnTo>
                    <a:pt x="1391" y="427"/>
                  </a:lnTo>
                  <a:lnTo>
                    <a:pt x="1388" y="428"/>
                  </a:lnTo>
                  <a:lnTo>
                    <a:pt x="1388" y="431"/>
                  </a:lnTo>
                  <a:lnTo>
                    <a:pt x="1391" y="431"/>
                  </a:lnTo>
                  <a:lnTo>
                    <a:pt x="1396" y="431"/>
                  </a:lnTo>
                  <a:lnTo>
                    <a:pt x="1398" y="435"/>
                  </a:lnTo>
                  <a:lnTo>
                    <a:pt x="1398" y="436"/>
                  </a:lnTo>
                  <a:lnTo>
                    <a:pt x="1406" y="436"/>
                  </a:lnTo>
                  <a:lnTo>
                    <a:pt x="1406" y="440"/>
                  </a:lnTo>
                  <a:lnTo>
                    <a:pt x="1408" y="440"/>
                  </a:lnTo>
                  <a:lnTo>
                    <a:pt x="1408" y="442"/>
                  </a:lnTo>
                  <a:lnTo>
                    <a:pt x="1418" y="442"/>
                  </a:lnTo>
                  <a:lnTo>
                    <a:pt x="1421" y="442"/>
                  </a:lnTo>
                  <a:lnTo>
                    <a:pt x="1421" y="444"/>
                  </a:lnTo>
                  <a:lnTo>
                    <a:pt x="1421" y="446"/>
                  </a:lnTo>
                  <a:lnTo>
                    <a:pt x="1426" y="445"/>
                  </a:lnTo>
                  <a:lnTo>
                    <a:pt x="1426" y="448"/>
                  </a:lnTo>
                  <a:lnTo>
                    <a:pt x="1426" y="449"/>
                  </a:lnTo>
                  <a:lnTo>
                    <a:pt x="1431" y="449"/>
                  </a:lnTo>
                  <a:lnTo>
                    <a:pt x="1431" y="452"/>
                  </a:lnTo>
                  <a:lnTo>
                    <a:pt x="1433" y="453"/>
                  </a:lnTo>
                  <a:lnTo>
                    <a:pt x="1436" y="453"/>
                  </a:lnTo>
                  <a:lnTo>
                    <a:pt x="1443" y="454"/>
                  </a:lnTo>
                  <a:lnTo>
                    <a:pt x="1443" y="457"/>
                  </a:lnTo>
                  <a:lnTo>
                    <a:pt x="1451" y="457"/>
                  </a:lnTo>
                  <a:lnTo>
                    <a:pt x="1451" y="458"/>
                  </a:lnTo>
                  <a:lnTo>
                    <a:pt x="1453" y="458"/>
                  </a:lnTo>
                  <a:lnTo>
                    <a:pt x="1453" y="459"/>
                  </a:lnTo>
                  <a:lnTo>
                    <a:pt x="1456" y="458"/>
                  </a:lnTo>
                  <a:lnTo>
                    <a:pt x="1451" y="461"/>
                  </a:lnTo>
                  <a:lnTo>
                    <a:pt x="1456" y="461"/>
                  </a:lnTo>
                  <a:lnTo>
                    <a:pt x="1461" y="461"/>
                  </a:lnTo>
                  <a:lnTo>
                    <a:pt x="1461" y="463"/>
                  </a:lnTo>
                  <a:lnTo>
                    <a:pt x="1466" y="463"/>
                  </a:lnTo>
                  <a:lnTo>
                    <a:pt x="1468" y="466"/>
                  </a:lnTo>
                  <a:lnTo>
                    <a:pt x="1473" y="466"/>
                  </a:lnTo>
                  <a:lnTo>
                    <a:pt x="1473" y="468"/>
                  </a:lnTo>
                  <a:lnTo>
                    <a:pt x="1478" y="468"/>
                  </a:lnTo>
                  <a:lnTo>
                    <a:pt x="1478" y="470"/>
                  </a:lnTo>
                  <a:lnTo>
                    <a:pt x="1483" y="470"/>
                  </a:lnTo>
                  <a:lnTo>
                    <a:pt x="1486" y="470"/>
                  </a:lnTo>
                  <a:lnTo>
                    <a:pt x="1486" y="474"/>
                  </a:lnTo>
                  <a:lnTo>
                    <a:pt x="1491" y="474"/>
                  </a:lnTo>
                  <a:lnTo>
                    <a:pt x="1493" y="475"/>
                  </a:lnTo>
                  <a:lnTo>
                    <a:pt x="1496" y="475"/>
                  </a:lnTo>
                  <a:lnTo>
                    <a:pt x="1496" y="476"/>
                  </a:lnTo>
                  <a:lnTo>
                    <a:pt x="1508" y="476"/>
                  </a:lnTo>
                  <a:lnTo>
                    <a:pt x="1508" y="479"/>
                  </a:lnTo>
                  <a:lnTo>
                    <a:pt x="1511" y="479"/>
                  </a:lnTo>
                  <a:lnTo>
                    <a:pt x="1516" y="479"/>
                  </a:lnTo>
                  <a:lnTo>
                    <a:pt x="1516" y="480"/>
                  </a:lnTo>
                  <a:lnTo>
                    <a:pt x="1523" y="480"/>
                  </a:lnTo>
                  <a:lnTo>
                    <a:pt x="1523" y="482"/>
                  </a:lnTo>
                  <a:lnTo>
                    <a:pt x="1533" y="482"/>
                  </a:lnTo>
                  <a:lnTo>
                    <a:pt x="1533" y="483"/>
                  </a:lnTo>
                  <a:lnTo>
                    <a:pt x="1536" y="483"/>
                  </a:lnTo>
                  <a:lnTo>
                    <a:pt x="1536" y="486"/>
                  </a:lnTo>
                  <a:lnTo>
                    <a:pt x="1543" y="486"/>
                  </a:lnTo>
                  <a:lnTo>
                    <a:pt x="1546" y="486"/>
                  </a:lnTo>
                  <a:lnTo>
                    <a:pt x="1556" y="485"/>
                  </a:lnTo>
                  <a:lnTo>
                    <a:pt x="1558" y="485"/>
                  </a:lnTo>
                  <a:lnTo>
                    <a:pt x="1561" y="488"/>
                  </a:lnTo>
                  <a:lnTo>
                    <a:pt x="1566" y="488"/>
                  </a:lnTo>
                  <a:lnTo>
                    <a:pt x="1568" y="488"/>
                  </a:lnTo>
                  <a:lnTo>
                    <a:pt x="1576" y="490"/>
                  </a:lnTo>
                  <a:lnTo>
                    <a:pt x="1578" y="490"/>
                  </a:lnTo>
                  <a:lnTo>
                    <a:pt x="1583" y="489"/>
                  </a:lnTo>
                  <a:lnTo>
                    <a:pt x="1583" y="491"/>
                  </a:lnTo>
                  <a:lnTo>
                    <a:pt x="1589" y="491"/>
                  </a:lnTo>
                  <a:lnTo>
                    <a:pt x="1596" y="491"/>
                  </a:lnTo>
                  <a:lnTo>
                    <a:pt x="1599" y="491"/>
                  </a:lnTo>
                  <a:lnTo>
                    <a:pt x="1599" y="493"/>
                  </a:lnTo>
                  <a:lnTo>
                    <a:pt x="1601" y="495"/>
                  </a:lnTo>
                  <a:lnTo>
                    <a:pt x="1604" y="495"/>
                  </a:lnTo>
                  <a:lnTo>
                    <a:pt x="1611" y="495"/>
                  </a:lnTo>
                  <a:lnTo>
                    <a:pt x="1616" y="494"/>
                  </a:lnTo>
                  <a:lnTo>
                    <a:pt x="1614" y="496"/>
                  </a:lnTo>
                  <a:lnTo>
                    <a:pt x="1624" y="496"/>
                  </a:lnTo>
                  <a:lnTo>
                    <a:pt x="1626" y="496"/>
                  </a:lnTo>
                  <a:lnTo>
                    <a:pt x="1631" y="496"/>
                  </a:lnTo>
                  <a:lnTo>
                    <a:pt x="1631" y="498"/>
                  </a:lnTo>
                  <a:lnTo>
                    <a:pt x="1636" y="498"/>
                  </a:lnTo>
                  <a:lnTo>
                    <a:pt x="1641" y="499"/>
                  </a:lnTo>
                  <a:lnTo>
                    <a:pt x="1649" y="498"/>
                  </a:lnTo>
                  <a:lnTo>
                    <a:pt x="1651" y="498"/>
                  </a:lnTo>
                  <a:lnTo>
                    <a:pt x="1654" y="498"/>
                  </a:lnTo>
                  <a:lnTo>
                    <a:pt x="1666" y="498"/>
                  </a:lnTo>
                  <a:lnTo>
                    <a:pt x="1661" y="499"/>
                  </a:lnTo>
                  <a:lnTo>
                    <a:pt x="1666" y="499"/>
                  </a:lnTo>
                  <a:lnTo>
                    <a:pt x="1669" y="499"/>
                  </a:lnTo>
                  <a:lnTo>
                    <a:pt x="1674" y="499"/>
                  </a:lnTo>
                  <a:lnTo>
                    <a:pt x="1679" y="498"/>
                  </a:lnTo>
                  <a:lnTo>
                    <a:pt x="1684" y="499"/>
                  </a:lnTo>
                  <a:lnTo>
                    <a:pt x="1691" y="499"/>
                  </a:lnTo>
                  <a:lnTo>
                    <a:pt x="1699" y="499"/>
                  </a:lnTo>
                  <a:lnTo>
                    <a:pt x="1701" y="499"/>
                  </a:lnTo>
                  <a:lnTo>
                    <a:pt x="1706" y="498"/>
                  </a:lnTo>
                  <a:lnTo>
                    <a:pt x="1711" y="498"/>
                  </a:lnTo>
                  <a:lnTo>
                    <a:pt x="1716" y="498"/>
                  </a:lnTo>
                  <a:lnTo>
                    <a:pt x="1719" y="498"/>
                  </a:lnTo>
                  <a:lnTo>
                    <a:pt x="1726" y="500"/>
                  </a:lnTo>
                  <a:lnTo>
                    <a:pt x="1731" y="501"/>
                  </a:lnTo>
                  <a:lnTo>
                    <a:pt x="1734" y="501"/>
                  </a:lnTo>
                  <a:lnTo>
                    <a:pt x="1741" y="500"/>
                  </a:lnTo>
                  <a:lnTo>
                    <a:pt x="1744" y="500"/>
                  </a:lnTo>
                  <a:lnTo>
                    <a:pt x="1751" y="500"/>
                  </a:lnTo>
                  <a:lnTo>
                    <a:pt x="1754" y="500"/>
                  </a:lnTo>
                  <a:lnTo>
                    <a:pt x="1756" y="500"/>
                  </a:lnTo>
                  <a:lnTo>
                    <a:pt x="1764" y="501"/>
                  </a:lnTo>
                  <a:lnTo>
                    <a:pt x="1769" y="501"/>
                  </a:lnTo>
                  <a:lnTo>
                    <a:pt x="1779" y="500"/>
                  </a:lnTo>
                  <a:lnTo>
                    <a:pt x="1779" y="502"/>
                  </a:lnTo>
                  <a:lnTo>
                    <a:pt x="1781" y="502"/>
                  </a:lnTo>
                  <a:lnTo>
                    <a:pt x="1789" y="502"/>
                  </a:lnTo>
                  <a:lnTo>
                    <a:pt x="1799" y="502"/>
                  </a:lnTo>
                  <a:lnTo>
                    <a:pt x="1804" y="501"/>
                  </a:lnTo>
                  <a:lnTo>
                    <a:pt x="1809" y="502"/>
                  </a:lnTo>
                  <a:lnTo>
                    <a:pt x="1814" y="502"/>
                  </a:lnTo>
                  <a:lnTo>
                    <a:pt x="0" y="494"/>
                  </a:lnTo>
                </a:path>
              </a:pathLst>
            </a:custGeom>
            <a:gradFill rotWithShape="0">
              <a:gsLst>
                <a:gs pos="0">
                  <a:srgbClr val="CC0202"/>
                </a:gs>
                <a:gs pos="100000">
                  <a:schemeClr val="accent1"/>
                </a:gs>
              </a:gsLst>
              <a:lin ang="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6229823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idx="4294967295"/>
          </p:nvPr>
        </p:nvSpPr>
        <p:spPr/>
        <p:txBody>
          <a:bodyPr/>
          <a:lstStyle/>
          <a:p>
            <a:pPr eaLnBrk="1" hangingPunct="1"/>
            <a:r>
              <a:rPr lang="en-US" sz="4200" smtClean="0"/>
              <a:t>Agenda</a:t>
            </a:r>
          </a:p>
        </p:txBody>
      </p:sp>
      <p:pic>
        <p:nvPicPr>
          <p:cNvPr id="9219" name="Picture 5" descr="BU005061"/>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542925" y="1609725"/>
            <a:ext cx="2801938" cy="3571875"/>
          </a:xfrm>
          <a:noFill/>
        </p:spPr>
      </p:pic>
      <p:sp>
        <p:nvSpPr>
          <p:cNvPr id="9220" name="Rectangle 5"/>
          <p:cNvSpPr>
            <a:spLocks noChangeArrowheads="1"/>
          </p:cNvSpPr>
          <p:nvPr/>
        </p:nvSpPr>
        <p:spPr bwMode="auto">
          <a:xfrm>
            <a:off x="3429000" y="1676400"/>
            <a:ext cx="5486400"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p>
            <a:pPr algn="l" defTabSz="814388">
              <a:buFontTx/>
              <a:buChar char="•"/>
            </a:pPr>
            <a:r>
              <a:rPr lang="en-US" sz="3200" baseline="0"/>
              <a:t>Introduction</a:t>
            </a:r>
          </a:p>
          <a:p>
            <a:pPr algn="l" defTabSz="814388">
              <a:buFontTx/>
              <a:buChar char="•"/>
            </a:pPr>
            <a:endParaRPr lang="en-US" baseline="0"/>
          </a:p>
          <a:p>
            <a:pPr algn="l" defTabSz="814388">
              <a:buFontTx/>
              <a:buChar char="•"/>
            </a:pPr>
            <a:r>
              <a:rPr lang="en-US" baseline="0"/>
              <a:t>Fiber Type and DWDM Transmission</a:t>
            </a:r>
          </a:p>
          <a:p>
            <a:pPr algn="l" defTabSz="814388">
              <a:buFontTx/>
              <a:buChar char="•"/>
            </a:pPr>
            <a:endParaRPr lang="en-US" baseline="0"/>
          </a:p>
          <a:p>
            <a:pPr algn="l" defTabSz="814388">
              <a:buFontTx/>
              <a:buChar char="•"/>
            </a:pPr>
            <a:r>
              <a:rPr lang="en-US" baseline="0"/>
              <a:t>10G  to 100G</a:t>
            </a:r>
          </a:p>
          <a:p>
            <a:pPr algn="l" defTabSz="814388">
              <a:buFontTx/>
              <a:buChar char="•"/>
            </a:pPr>
            <a:endParaRPr lang="en-US" baseline="0"/>
          </a:p>
          <a:p>
            <a:pPr algn="l" defTabSz="814388">
              <a:buFontTx/>
              <a:buChar char="•"/>
            </a:pPr>
            <a:r>
              <a:rPr lang="en-US" baseline="0"/>
              <a:t>ROADM and Control Plane</a:t>
            </a:r>
            <a:endParaRPr lang="en-US"/>
          </a:p>
          <a:p>
            <a:pPr algn="l" defTabSz="814388">
              <a:buFontTx/>
              <a:buChar char="•"/>
            </a:pPr>
            <a:endParaRPr lang="en-US"/>
          </a:p>
          <a:p>
            <a:pPr algn="l" defTabSz="814388">
              <a:buFontTx/>
              <a:buChar char="•"/>
            </a:pPr>
            <a:endParaRPr lang="en-US"/>
          </a:p>
        </p:txBody>
      </p:sp>
    </p:spTree>
    <p:extLst>
      <p:ext uri="{BB962C8B-B14F-4D97-AF65-F5344CB8AC3E}">
        <p14:creationId xmlns:p14="http://schemas.microsoft.com/office/powerpoint/2010/main" val="127883070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29200" y="1219200"/>
            <a:ext cx="3810000" cy="1752600"/>
            <a:chOff x="3168" y="768"/>
            <a:chExt cx="2400" cy="1104"/>
          </a:xfrm>
        </p:grpSpPr>
        <p:grpSp>
          <p:nvGrpSpPr>
            <p:cNvPr id="25770" name="Group 3"/>
            <p:cNvGrpSpPr>
              <a:grpSpLocks/>
            </p:cNvGrpSpPr>
            <p:nvPr/>
          </p:nvGrpSpPr>
          <p:grpSpPr bwMode="auto">
            <a:xfrm>
              <a:off x="3168" y="960"/>
              <a:ext cx="2400" cy="912"/>
              <a:chOff x="3168" y="960"/>
              <a:chExt cx="2400" cy="912"/>
            </a:xfrm>
          </p:grpSpPr>
          <p:sp>
            <p:nvSpPr>
              <p:cNvPr id="25772" name="Rectangle 4"/>
              <p:cNvSpPr>
                <a:spLocks noChangeArrowheads="1"/>
              </p:cNvSpPr>
              <p:nvPr/>
            </p:nvSpPr>
            <p:spPr bwMode="auto">
              <a:xfrm>
                <a:off x="3504" y="960"/>
                <a:ext cx="1728" cy="91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GB"/>
              </a:p>
            </p:txBody>
          </p:sp>
          <p:grpSp>
            <p:nvGrpSpPr>
              <p:cNvPr id="25773" name="Group 187"/>
              <p:cNvGrpSpPr>
                <a:grpSpLocks/>
              </p:cNvGrpSpPr>
              <p:nvPr/>
            </p:nvGrpSpPr>
            <p:grpSpPr bwMode="auto">
              <a:xfrm>
                <a:off x="3168" y="1008"/>
                <a:ext cx="2400" cy="768"/>
                <a:chOff x="3168" y="1008"/>
                <a:chExt cx="2400" cy="768"/>
              </a:xfrm>
            </p:grpSpPr>
            <p:sp>
              <p:nvSpPr>
                <p:cNvPr id="189" name="Rectangle 6"/>
                <p:cNvSpPr>
                  <a:spLocks noChangeArrowheads="1"/>
                </p:cNvSpPr>
                <p:nvPr/>
              </p:nvSpPr>
              <p:spPr bwMode="auto">
                <a:xfrm>
                  <a:off x="3552" y="1008"/>
                  <a:ext cx="528" cy="768"/>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sp>
              <p:nvSpPr>
                <p:cNvPr id="25775" name="Line 7"/>
                <p:cNvSpPr>
                  <a:spLocks noChangeShapeType="1"/>
                </p:cNvSpPr>
                <p:nvPr/>
              </p:nvSpPr>
              <p:spPr bwMode="auto">
                <a:xfrm>
                  <a:off x="3168" y="1200"/>
                  <a:ext cx="38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76" name="Line 8"/>
                <p:cNvSpPr>
                  <a:spLocks noChangeShapeType="1"/>
                </p:cNvSpPr>
                <p:nvPr/>
              </p:nvSpPr>
              <p:spPr bwMode="auto">
                <a:xfrm>
                  <a:off x="3168" y="1584"/>
                  <a:ext cx="38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192" name="Rectangle 9"/>
                <p:cNvSpPr>
                  <a:spLocks noChangeArrowheads="1"/>
                </p:cNvSpPr>
                <p:nvPr/>
              </p:nvSpPr>
              <p:spPr bwMode="auto">
                <a:xfrm>
                  <a:off x="4656" y="1008"/>
                  <a:ext cx="528" cy="768"/>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sp>
              <p:nvSpPr>
                <p:cNvPr id="25778" name="Line 10"/>
                <p:cNvSpPr>
                  <a:spLocks noChangeShapeType="1"/>
                </p:cNvSpPr>
                <p:nvPr/>
              </p:nvSpPr>
              <p:spPr bwMode="auto">
                <a:xfrm>
                  <a:off x="5184" y="1200"/>
                  <a:ext cx="38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79" name="Line 11"/>
                <p:cNvSpPr>
                  <a:spLocks noChangeShapeType="1"/>
                </p:cNvSpPr>
                <p:nvPr/>
              </p:nvSpPr>
              <p:spPr bwMode="auto">
                <a:xfrm>
                  <a:off x="5184" y="1584"/>
                  <a:ext cx="38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80" name="Line 12"/>
                <p:cNvSpPr>
                  <a:spLocks noChangeShapeType="1"/>
                </p:cNvSpPr>
                <p:nvPr/>
              </p:nvSpPr>
              <p:spPr bwMode="auto">
                <a:xfrm>
                  <a:off x="4080" y="1200"/>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25781" name="Line 13"/>
                <p:cNvSpPr>
                  <a:spLocks noChangeShapeType="1"/>
                </p:cNvSpPr>
                <p:nvPr/>
              </p:nvSpPr>
              <p:spPr bwMode="auto">
                <a:xfrm>
                  <a:off x="4080" y="1584"/>
                  <a:ext cx="576"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25782" name="Text Box 14"/>
                <p:cNvSpPr txBox="1">
                  <a:spLocks noChangeArrowheads="1"/>
                </p:cNvSpPr>
                <p:nvPr/>
              </p:nvSpPr>
              <p:spPr bwMode="auto">
                <a:xfrm>
                  <a:off x="3552" y="1248"/>
                  <a:ext cx="52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solidFill>
                        <a:schemeClr val="bg1"/>
                      </a:solidFill>
                    </a:rPr>
                    <a:t>ROADM</a:t>
                  </a:r>
                </a:p>
                <a:p>
                  <a:r>
                    <a:rPr lang="en-GB" sz="1400" b="1">
                      <a:solidFill>
                        <a:schemeClr val="bg1"/>
                      </a:solidFill>
                    </a:rPr>
                    <a:t>West</a:t>
                  </a:r>
                </a:p>
              </p:txBody>
            </p:sp>
            <p:sp>
              <p:nvSpPr>
                <p:cNvPr id="25783" name="Text Box 15"/>
                <p:cNvSpPr txBox="1">
                  <a:spLocks noChangeArrowheads="1"/>
                </p:cNvSpPr>
                <p:nvPr/>
              </p:nvSpPr>
              <p:spPr bwMode="auto">
                <a:xfrm>
                  <a:off x="4656" y="1248"/>
                  <a:ext cx="52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solidFill>
                        <a:schemeClr val="bg1"/>
                      </a:solidFill>
                    </a:rPr>
                    <a:t>ROADM</a:t>
                  </a:r>
                </a:p>
                <a:p>
                  <a:r>
                    <a:rPr lang="en-GB" sz="1400" b="1">
                      <a:solidFill>
                        <a:schemeClr val="bg1"/>
                      </a:solidFill>
                    </a:rPr>
                    <a:t>East</a:t>
                  </a:r>
                </a:p>
              </p:txBody>
            </p:sp>
          </p:grpSp>
        </p:grpSp>
        <p:sp>
          <p:nvSpPr>
            <p:cNvPr id="25771" name="Text Box 16"/>
            <p:cNvSpPr txBox="1">
              <a:spLocks noChangeArrowheads="1"/>
            </p:cNvSpPr>
            <p:nvPr/>
          </p:nvSpPr>
          <p:spPr bwMode="auto">
            <a:xfrm>
              <a:off x="4080" y="768"/>
              <a:ext cx="593"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600" b="1"/>
                <a:t>ROADM</a:t>
              </a:r>
            </a:p>
          </p:txBody>
        </p:sp>
      </p:grpSp>
      <p:sp>
        <p:nvSpPr>
          <p:cNvPr id="25603" name="Rectangle 17"/>
          <p:cNvSpPr>
            <a:spLocks noChangeArrowheads="1"/>
          </p:cNvSpPr>
          <p:nvPr/>
        </p:nvSpPr>
        <p:spPr bwMode="auto">
          <a:xfrm>
            <a:off x="228600" y="231775"/>
            <a:ext cx="81454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lstStyle/>
          <a:p>
            <a:pPr defTabSz="814388"/>
            <a:r>
              <a:rPr lang="en-GB" sz="3200" b="1">
                <a:solidFill>
                  <a:srgbClr val="009999"/>
                </a:solidFill>
              </a:rPr>
              <a:t>What is a ROADM?</a:t>
            </a:r>
          </a:p>
        </p:txBody>
      </p:sp>
      <p:sp>
        <p:nvSpPr>
          <p:cNvPr id="200" name="Rectangle 18"/>
          <p:cNvSpPr>
            <a:spLocks noChangeArrowheads="1"/>
          </p:cNvSpPr>
          <p:nvPr/>
        </p:nvSpPr>
        <p:spPr bwMode="auto">
          <a:xfrm>
            <a:off x="457200" y="1447800"/>
            <a:ext cx="40925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marL="236538" indent="-236538" defTabSz="814388">
              <a:lnSpc>
                <a:spcPct val="75000"/>
              </a:lnSpc>
              <a:spcBef>
                <a:spcPct val="50000"/>
              </a:spcBef>
              <a:buClr>
                <a:srgbClr val="009999"/>
              </a:buClr>
              <a:buSzPct val="100000"/>
              <a:buFont typeface="Wingdings" pitchFamily="2" charset="2"/>
              <a:buChar char="§"/>
            </a:pPr>
            <a:r>
              <a:rPr lang="en-GB"/>
              <a:t>ROADM is an optical Network Element able to Add/Drop or Pass through any wavelength</a:t>
            </a:r>
          </a:p>
          <a:p>
            <a:pPr lvl="1" indent="117475" defTabSz="814388">
              <a:lnSpc>
                <a:spcPct val="75000"/>
              </a:lnSpc>
              <a:spcBef>
                <a:spcPct val="35000"/>
              </a:spcBef>
              <a:buFontTx/>
              <a:buChar char="–"/>
            </a:pPr>
            <a:r>
              <a:rPr lang="en-GB" sz="1600"/>
              <a:t> A ROADM is typically composed by 2 line interfaces and 2 Add/Drop interfaces </a:t>
            </a:r>
          </a:p>
          <a:p>
            <a:pPr marL="236538" indent="-236538" defTabSz="814388">
              <a:lnSpc>
                <a:spcPct val="75000"/>
              </a:lnSpc>
              <a:spcBef>
                <a:spcPct val="50000"/>
              </a:spcBef>
              <a:buClr>
                <a:srgbClr val="009999"/>
              </a:buClr>
              <a:buSzPct val="100000"/>
              <a:buFont typeface="Wingdings" pitchFamily="2" charset="2"/>
              <a:buChar char="§"/>
            </a:pPr>
            <a:r>
              <a:rPr lang="en-GB"/>
              <a:t>Typical ROADM implementations have Add/Drop interfaces dedicated to a direction</a:t>
            </a:r>
          </a:p>
          <a:p>
            <a:pPr lvl="1" indent="117475" defTabSz="814388">
              <a:lnSpc>
                <a:spcPct val="75000"/>
              </a:lnSpc>
              <a:spcBef>
                <a:spcPct val="35000"/>
              </a:spcBef>
              <a:buFontTx/>
              <a:buChar char="–"/>
            </a:pPr>
            <a:r>
              <a:rPr lang="en-GB" sz="1600"/>
              <a:t> As a side-effect, </a:t>
            </a:r>
            <a:r>
              <a:rPr lang="en-US" sz="1600"/>
              <a:t>if it is required to reconfigure the connection to drop the channel from a different side the new channel is sent to a different physical port: this would require to manually change the cabling of any connected client equipment</a:t>
            </a:r>
            <a:endParaRPr lang="en-GB" sz="1600"/>
          </a:p>
        </p:txBody>
      </p:sp>
      <p:grpSp>
        <p:nvGrpSpPr>
          <p:cNvPr id="5" name="Group 19"/>
          <p:cNvGrpSpPr>
            <a:grpSpLocks/>
          </p:cNvGrpSpPr>
          <p:nvPr/>
        </p:nvGrpSpPr>
        <p:grpSpPr bwMode="auto">
          <a:xfrm flipV="1">
            <a:off x="5715000" y="2819400"/>
            <a:ext cx="685800" cy="457200"/>
            <a:chOff x="3600" y="1776"/>
            <a:chExt cx="432" cy="288"/>
          </a:xfrm>
        </p:grpSpPr>
        <p:sp>
          <p:nvSpPr>
            <p:cNvPr id="25760" name="Line 20"/>
            <p:cNvSpPr>
              <a:spLocks noChangeShapeType="1"/>
            </p:cNvSpPr>
            <p:nvPr/>
          </p:nvSpPr>
          <p:spPr bwMode="auto">
            <a:xfrm>
              <a:off x="3648" y="1776"/>
              <a:ext cx="0" cy="288"/>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61" name="Line 21"/>
            <p:cNvSpPr>
              <a:spLocks noChangeShapeType="1"/>
            </p:cNvSpPr>
            <p:nvPr/>
          </p:nvSpPr>
          <p:spPr bwMode="auto">
            <a:xfrm>
              <a:off x="3600" y="1776"/>
              <a:ext cx="0" cy="288"/>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62" name="Line 22"/>
            <p:cNvSpPr>
              <a:spLocks noChangeShapeType="1"/>
            </p:cNvSpPr>
            <p:nvPr/>
          </p:nvSpPr>
          <p:spPr bwMode="auto">
            <a:xfrm>
              <a:off x="3696" y="1776"/>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63" name="Line 23"/>
            <p:cNvSpPr>
              <a:spLocks noChangeShapeType="1"/>
            </p:cNvSpPr>
            <p:nvPr/>
          </p:nvSpPr>
          <p:spPr bwMode="auto">
            <a:xfrm>
              <a:off x="3744" y="1776"/>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64" name="Line 24"/>
            <p:cNvSpPr>
              <a:spLocks noChangeShapeType="1"/>
            </p:cNvSpPr>
            <p:nvPr/>
          </p:nvSpPr>
          <p:spPr bwMode="auto">
            <a:xfrm>
              <a:off x="3792" y="1776"/>
              <a:ext cx="0" cy="288"/>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65" name="Line 25"/>
            <p:cNvSpPr>
              <a:spLocks noChangeShapeType="1"/>
            </p:cNvSpPr>
            <p:nvPr/>
          </p:nvSpPr>
          <p:spPr bwMode="auto">
            <a:xfrm>
              <a:off x="3840" y="1776"/>
              <a:ext cx="0" cy="288"/>
            </a:xfrm>
            <a:prstGeom prst="line">
              <a:avLst/>
            </a:prstGeom>
            <a:noFill/>
            <a:ln w="19050">
              <a:solidFill>
                <a:schemeClr val="folHlink"/>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66" name="Line 26"/>
            <p:cNvSpPr>
              <a:spLocks noChangeShapeType="1"/>
            </p:cNvSpPr>
            <p:nvPr/>
          </p:nvSpPr>
          <p:spPr bwMode="auto">
            <a:xfrm>
              <a:off x="3888" y="1776"/>
              <a:ext cx="0" cy="288"/>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67" name="Line 27"/>
            <p:cNvSpPr>
              <a:spLocks noChangeShapeType="1"/>
            </p:cNvSpPr>
            <p:nvPr/>
          </p:nvSpPr>
          <p:spPr bwMode="auto">
            <a:xfrm>
              <a:off x="3936" y="1776"/>
              <a:ext cx="0" cy="288"/>
            </a:xfrm>
            <a:prstGeom prst="line">
              <a:avLst/>
            </a:prstGeom>
            <a:noFill/>
            <a:ln w="19050">
              <a:solidFill>
                <a:srgbClr val="008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68" name="Line 28"/>
            <p:cNvSpPr>
              <a:spLocks noChangeShapeType="1"/>
            </p:cNvSpPr>
            <p:nvPr/>
          </p:nvSpPr>
          <p:spPr bwMode="auto">
            <a:xfrm>
              <a:off x="3984" y="1776"/>
              <a:ext cx="0" cy="288"/>
            </a:xfrm>
            <a:prstGeom prst="line">
              <a:avLst/>
            </a:prstGeom>
            <a:noFill/>
            <a:ln w="19050">
              <a:solidFill>
                <a:srgbClr val="9900CC"/>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69" name="Line 29"/>
            <p:cNvSpPr>
              <a:spLocks noChangeShapeType="1"/>
            </p:cNvSpPr>
            <p:nvPr/>
          </p:nvSpPr>
          <p:spPr bwMode="auto">
            <a:xfrm>
              <a:off x="4032" y="1776"/>
              <a:ext cx="0" cy="288"/>
            </a:xfrm>
            <a:prstGeom prst="line">
              <a:avLst/>
            </a:prstGeom>
            <a:noFill/>
            <a:ln w="19050">
              <a:solidFill>
                <a:srgbClr val="9900CC"/>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6" name="Group 30"/>
          <p:cNvGrpSpPr>
            <a:grpSpLocks/>
          </p:cNvGrpSpPr>
          <p:nvPr/>
        </p:nvGrpSpPr>
        <p:grpSpPr bwMode="auto">
          <a:xfrm flipV="1">
            <a:off x="7467600" y="2819400"/>
            <a:ext cx="685800" cy="457200"/>
            <a:chOff x="3600" y="1776"/>
            <a:chExt cx="432" cy="288"/>
          </a:xfrm>
        </p:grpSpPr>
        <p:sp>
          <p:nvSpPr>
            <p:cNvPr id="25750" name="Line 31"/>
            <p:cNvSpPr>
              <a:spLocks noChangeShapeType="1"/>
            </p:cNvSpPr>
            <p:nvPr/>
          </p:nvSpPr>
          <p:spPr bwMode="auto">
            <a:xfrm>
              <a:off x="3648" y="1776"/>
              <a:ext cx="0" cy="288"/>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51" name="Line 32"/>
            <p:cNvSpPr>
              <a:spLocks noChangeShapeType="1"/>
            </p:cNvSpPr>
            <p:nvPr/>
          </p:nvSpPr>
          <p:spPr bwMode="auto">
            <a:xfrm>
              <a:off x="3600" y="1776"/>
              <a:ext cx="0" cy="288"/>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52" name="Line 33"/>
            <p:cNvSpPr>
              <a:spLocks noChangeShapeType="1"/>
            </p:cNvSpPr>
            <p:nvPr/>
          </p:nvSpPr>
          <p:spPr bwMode="auto">
            <a:xfrm>
              <a:off x="3696" y="1776"/>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53" name="Line 34"/>
            <p:cNvSpPr>
              <a:spLocks noChangeShapeType="1"/>
            </p:cNvSpPr>
            <p:nvPr/>
          </p:nvSpPr>
          <p:spPr bwMode="auto">
            <a:xfrm>
              <a:off x="3744" y="1776"/>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54" name="Line 35"/>
            <p:cNvSpPr>
              <a:spLocks noChangeShapeType="1"/>
            </p:cNvSpPr>
            <p:nvPr/>
          </p:nvSpPr>
          <p:spPr bwMode="auto">
            <a:xfrm>
              <a:off x="3792" y="1776"/>
              <a:ext cx="0" cy="288"/>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55" name="Line 36"/>
            <p:cNvSpPr>
              <a:spLocks noChangeShapeType="1"/>
            </p:cNvSpPr>
            <p:nvPr/>
          </p:nvSpPr>
          <p:spPr bwMode="auto">
            <a:xfrm>
              <a:off x="3840" y="1776"/>
              <a:ext cx="0" cy="288"/>
            </a:xfrm>
            <a:prstGeom prst="line">
              <a:avLst/>
            </a:prstGeom>
            <a:noFill/>
            <a:ln w="19050">
              <a:solidFill>
                <a:schemeClr val="folHlink"/>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56" name="Line 37"/>
            <p:cNvSpPr>
              <a:spLocks noChangeShapeType="1"/>
            </p:cNvSpPr>
            <p:nvPr/>
          </p:nvSpPr>
          <p:spPr bwMode="auto">
            <a:xfrm>
              <a:off x="3888" y="1776"/>
              <a:ext cx="0" cy="288"/>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57" name="Line 38"/>
            <p:cNvSpPr>
              <a:spLocks noChangeShapeType="1"/>
            </p:cNvSpPr>
            <p:nvPr/>
          </p:nvSpPr>
          <p:spPr bwMode="auto">
            <a:xfrm>
              <a:off x="3936" y="1776"/>
              <a:ext cx="0" cy="288"/>
            </a:xfrm>
            <a:prstGeom prst="line">
              <a:avLst/>
            </a:prstGeom>
            <a:noFill/>
            <a:ln w="19050">
              <a:solidFill>
                <a:srgbClr val="008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58" name="Line 39"/>
            <p:cNvSpPr>
              <a:spLocks noChangeShapeType="1"/>
            </p:cNvSpPr>
            <p:nvPr/>
          </p:nvSpPr>
          <p:spPr bwMode="auto">
            <a:xfrm>
              <a:off x="3984" y="1776"/>
              <a:ext cx="0" cy="288"/>
            </a:xfrm>
            <a:prstGeom prst="line">
              <a:avLst/>
            </a:prstGeom>
            <a:noFill/>
            <a:ln w="19050">
              <a:solidFill>
                <a:srgbClr val="9900CC"/>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59" name="Line 40"/>
            <p:cNvSpPr>
              <a:spLocks noChangeShapeType="1"/>
            </p:cNvSpPr>
            <p:nvPr/>
          </p:nvSpPr>
          <p:spPr bwMode="auto">
            <a:xfrm>
              <a:off x="4032" y="1776"/>
              <a:ext cx="0" cy="288"/>
            </a:xfrm>
            <a:prstGeom prst="line">
              <a:avLst/>
            </a:prstGeom>
            <a:noFill/>
            <a:ln w="19050">
              <a:solidFill>
                <a:srgbClr val="9900CC"/>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7" name="Group 41"/>
          <p:cNvGrpSpPr>
            <a:grpSpLocks/>
          </p:cNvGrpSpPr>
          <p:nvPr/>
        </p:nvGrpSpPr>
        <p:grpSpPr bwMode="auto">
          <a:xfrm>
            <a:off x="5029200" y="1828800"/>
            <a:ext cx="1371600" cy="1447800"/>
            <a:chOff x="3168" y="1152"/>
            <a:chExt cx="864" cy="912"/>
          </a:xfrm>
        </p:grpSpPr>
        <p:grpSp>
          <p:nvGrpSpPr>
            <p:cNvPr id="25737" name="Group 42"/>
            <p:cNvGrpSpPr>
              <a:grpSpLocks/>
            </p:cNvGrpSpPr>
            <p:nvPr/>
          </p:nvGrpSpPr>
          <p:grpSpPr bwMode="auto">
            <a:xfrm>
              <a:off x="3600" y="1776"/>
              <a:ext cx="432" cy="288"/>
              <a:chOff x="3696" y="2304"/>
              <a:chExt cx="432" cy="288"/>
            </a:xfrm>
          </p:grpSpPr>
          <p:sp>
            <p:nvSpPr>
              <p:cNvPr id="25740" name="Line 43"/>
              <p:cNvSpPr>
                <a:spLocks noChangeShapeType="1"/>
              </p:cNvSpPr>
              <p:nvPr/>
            </p:nvSpPr>
            <p:spPr bwMode="auto">
              <a:xfrm>
                <a:off x="3744" y="2304"/>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41" name="Line 44"/>
              <p:cNvSpPr>
                <a:spLocks noChangeShapeType="1"/>
              </p:cNvSpPr>
              <p:nvPr/>
            </p:nvSpPr>
            <p:spPr bwMode="auto">
              <a:xfrm>
                <a:off x="3696" y="2304"/>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42" name="Line 45"/>
              <p:cNvSpPr>
                <a:spLocks noChangeShapeType="1"/>
              </p:cNvSpPr>
              <p:nvPr/>
            </p:nvSpPr>
            <p:spPr bwMode="auto">
              <a:xfrm>
                <a:off x="3792" y="2304"/>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43" name="Line 46"/>
              <p:cNvSpPr>
                <a:spLocks noChangeShapeType="1"/>
              </p:cNvSpPr>
              <p:nvPr/>
            </p:nvSpPr>
            <p:spPr bwMode="auto">
              <a:xfrm>
                <a:off x="3840" y="2304"/>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44" name="Line 47"/>
              <p:cNvSpPr>
                <a:spLocks noChangeShapeType="1"/>
              </p:cNvSpPr>
              <p:nvPr/>
            </p:nvSpPr>
            <p:spPr bwMode="auto">
              <a:xfrm>
                <a:off x="3888" y="2304"/>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45" name="Line 48"/>
              <p:cNvSpPr>
                <a:spLocks noChangeShapeType="1"/>
              </p:cNvSpPr>
              <p:nvPr/>
            </p:nvSpPr>
            <p:spPr bwMode="auto">
              <a:xfrm>
                <a:off x="3936" y="2304"/>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46" name="Line 49"/>
              <p:cNvSpPr>
                <a:spLocks noChangeShapeType="1"/>
              </p:cNvSpPr>
              <p:nvPr/>
            </p:nvSpPr>
            <p:spPr bwMode="auto">
              <a:xfrm>
                <a:off x="3984" y="2304"/>
                <a:ext cx="0" cy="288"/>
              </a:xfrm>
              <a:prstGeom prst="line">
                <a:avLst/>
              </a:prstGeom>
              <a:noFill/>
              <a:ln w="19050">
                <a:solidFill>
                  <a:srgbClr val="008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47" name="Line 50"/>
              <p:cNvSpPr>
                <a:spLocks noChangeShapeType="1"/>
              </p:cNvSpPr>
              <p:nvPr/>
            </p:nvSpPr>
            <p:spPr bwMode="auto">
              <a:xfrm>
                <a:off x="4032" y="2304"/>
                <a:ext cx="0" cy="288"/>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48" name="Line 51"/>
              <p:cNvSpPr>
                <a:spLocks noChangeShapeType="1"/>
              </p:cNvSpPr>
              <p:nvPr/>
            </p:nvSpPr>
            <p:spPr bwMode="auto">
              <a:xfrm>
                <a:off x="4080" y="2304"/>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49" name="Line 52"/>
              <p:cNvSpPr>
                <a:spLocks noChangeShapeType="1"/>
              </p:cNvSpPr>
              <p:nvPr/>
            </p:nvSpPr>
            <p:spPr bwMode="auto">
              <a:xfrm>
                <a:off x="4128" y="2304"/>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sp>
          <p:nvSpPr>
            <p:cNvPr id="25738" name="Freeform 53"/>
            <p:cNvSpPr>
              <a:spLocks/>
            </p:cNvSpPr>
            <p:nvPr/>
          </p:nvSpPr>
          <p:spPr bwMode="auto">
            <a:xfrm>
              <a:off x="3168" y="1152"/>
              <a:ext cx="768" cy="624"/>
            </a:xfrm>
            <a:custGeom>
              <a:avLst/>
              <a:gdLst>
                <a:gd name="T0" fmla="*/ 0 w 768"/>
                <a:gd name="T1" fmla="*/ 0 h 624"/>
                <a:gd name="T2" fmla="*/ 768 w 768"/>
                <a:gd name="T3" fmla="*/ 0 h 624"/>
                <a:gd name="T4" fmla="*/ 768 w 768"/>
                <a:gd name="T5" fmla="*/ 624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25739" name="Freeform 54"/>
            <p:cNvSpPr>
              <a:spLocks/>
            </p:cNvSpPr>
            <p:nvPr/>
          </p:nvSpPr>
          <p:spPr bwMode="auto">
            <a:xfrm>
              <a:off x="3168" y="1536"/>
              <a:ext cx="720" cy="240"/>
            </a:xfrm>
            <a:custGeom>
              <a:avLst/>
              <a:gdLst>
                <a:gd name="T0" fmla="*/ 0 w 768"/>
                <a:gd name="T1" fmla="*/ 0 h 624"/>
                <a:gd name="T2" fmla="*/ 401 w 768"/>
                <a:gd name="T3" fmla="*/ 0 h 624"/>
                <a:gd name="T4" fmla="*/ 401 w 768"/>
                <a:gd name="T5" fmla="*/ 0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rgbClr val="008000"/>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grpSp>
        <p:nvGrpSpPr>
          <p:cNvPr id="9" name="Group 55"/>
          <p:cNvGrpSpPr>
            <a:grpSpLocks/>
          </p:cNvGrpSpPr>
          <p:nvPr/>
        </p:nvGrpSpPr>
        <p:grpSpPr bwMode="auto">
          <a:xfrm>
            <a:off x="5029200" y="1828800"/>
            <a:ext cx="1371600" cy="1447800"/>
            <a:chOff x="3168" y="1152"/>
            <a:chExt cx="864" cy="912"/>
          </a:xfrm>
        </p:grpSpPr>
        <p:sp>
          <p:nvSpPr>
            <p:cNvPr id="25724" name="Freeform 56"/>
            <p:cNvSpPr>
              <a:spLocks/>
            </p:cNvSpPr>
            <p:nvPr/>
          </p:nvSpPr>
          <p:spPr bwMode="auto">
            <a:xfrm>
              <a:off x="3168" y="1152"/>
              <a:ext cx="576" cy="624"/>
            </a:xfrm>
            <a:custGeom>
              <a:avLst/>
              <a:gdLst>
                <a:gd name="T0" fmla="*/ 0 w 768"/>
                <a:gd name="T1" fmla="*/ 0 h 624"/>
                <a:gd name="T2" fmla="*/ 44 w 768"/>
                <a:gd name="T3" fmla="*/ 0 h 624"/>
                <a:gd name="T4" fmla="*/ 44 w 768"/>
                <a:gd name="T5" fmla="*/ 624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25725" name="Freeform 57"/>
            <p:cNvSpPr>
              <a:spLocks/>
            </p:cNvSpPr>
            <p:nvPr/>
          </p:nvSpPr>
          <p:spPr bwMode="auto">
            <a:xfrm>
              <a:off x="3168" y="1536"/>
              <a:ext cx="528" cy="240"/>
            </a:xfrm>
            <a:custGeom>
              <a:avLst/>
              <a:gdLst>
                <a:gd name="T0" fmla="*/ 0 w 768"/>
                <a:gd name="T1" fmla="*/ 0 h 624"/>
                <a:gd name="T2" fmla="*/ 18 w 768"/>
                <a:gd name="T3" fmla="*/ 0 h 624"/>
                <a:gd name="T4" fmla="*/ 18 w 768"/>
                <a:gd name="T5" fmla="*/ 0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25726" name="Group 58"/>
            <p:cNvGrpSpPr>
              <a:grpSpLocks/>
            </p:cNvGrpSpPr>
            <p:nvPr/>
          </p:nvGrpSpPr>
          <p:grpSpPr bwMode="auto">
            <a:xfrm>
              <a:off x="3600" y="1776"/>
              <a:ext cx="432" cy="288"/>
              <a:chOff x="4464" y="2352"/>
              <a:chExt cx="432" cy="288"/>
            </a:xfrm>
          </p:grpSpPr>
          <p:sp>
            <p:nvSpPr>
              <p:cNvPr id="25727" name="Line 59"/>
              <p:cNvSpPr>
                <a:spLocks noChangeShapeType="1"/>
              </p:cNvSpPr>
              <p:nvPr/>
            </p:nvSpPr>
            <p:spPr bwMode="auto">
              <a:xfrm>
                <a:off x="4512" y="2352"/>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28" name="Line 60"/>
              <p:cNvSpPr>
                <a:spLocks noChangeShapeType="1"/>
              </p:cNvSpPr>
              <p:nvPr/>
            </p:nvSpPr>
            <p:spPr bwMode="auto">
              <a:xfrm>
                <a:off x="4464" y="2352"/>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29" name="Line 61"/>
              <p:cNvSpPr>
                <a:spLocks noChangeShapeType="1"/>
              </p:cNvSpPr>
              <p:nvPr/>
            </p:nvSpPr>
            <p:spPr bwMode="auto">
              <a:xfrm>
                <a:off x="4560" y="2352"/>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30" name="Line 62"/>
              <p:cNvSpPr>
                <a:spLocks noChangeShapeType="1"/>
              </p:cNvSpPr>
              <p:nvPr/>
            </p:nvSpPr>
            <p:spPr bwMode="auto">
              <a:xfrm>
                <a:off x="4608" y="2352"/>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31" name="Line 63"/>
              <p:cNvSpPr>
                <a:spLocks noChangeShapeType="1"/>
              </p:cNvSpPr>
              <p:nvPr/>
            </p:nvSpPr>
            <p:spPr bwMode="auto">
              <a:xfrm>
                <a:off x="4656" y="2352"/>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32" name="Line 64"/>
              <p:cNvSpPr>
                <a:spLocks noChangeShapeType="1"/>
              </p:cNvSpPr>
              <p:nvPr/>
            </p:nvSpPr>
            <p:spPr bwMode="auto">
              <a:xfrm>
                <a:off x="4704" y="2352"/>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33" name="Line 65"/>
              <p:cNvSpPr>
                <a:spLocks noChangeShapeType="1"/>
              </p:cNvSpPr>
              <p:nvPr/>
            </p:nvSpPr>
            <p:spPr bwMode="auto">
              <a:xfrm>
                <a:off x="4752" y="2352"/>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34" name="Line 66"/>
              <p:cNvSpPr>
                <a:spLocks noChangeShapeType="1"/>
              </p:cNvSpPr>
              <p:nvPr/>
            </p:nvSpPr>
            <p:spPr bwMode="auto">
              <a:xfrm>
                <a:off x="4800" y="2352"/>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35" name="Line 67"/>
              <p:cNvSpPr>
                <a:spLocks noChangeShapeType="1"/>
              </p:cNvSpPr>
              <p:nvPr/>
            </p:nvSpPr>
            <p:spPr bwMode="auto">
              <a:xfrm>
                <a:off x="4848" y="2352"/>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36" name="Line 68"/>
              <p:cNvSpPr>
                <a:spLocks noChangeShapeType="1"/>
              </p:cNvSpPr>
              <p:nvPr/>
            </p:nvSpPr>
            <p:spPr bwMode="auto">
              <a:xfrm>
                <a:off x="4896" y="2352"/>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grpSp>
        <p:nvGrpSpPr>
          <p:cNvPr id="11" name="Group 69"/>
          <p:cNvGrpSpPr>
            <a:grpSpLocks/>
          </p:cNvGrpSpPr>
          <p:nvPr/>
        </p:nvGrpSpPr>
        <p:grpSpPr bwMode="auto">
          <a:xfrm flipV="1">
            <a:off x="5715000" y="2819400"/>
            <a:ext cx="685800" cy="457200"/>
            <a:chOff x="3600" y="1776"/>
            <a:chExt cx="432" cy="288"/>
          </a:xfrm>
        </p:grpSpPr>
        <p:sp>
          <p:nvSpPr>
            <p:cNvPr id="25714" name="Line 70"/>
            <p:cNvSpPr>
              <a:spLocks noChangeShapeType="1"/>
            </p:cNvSpPr>
            <p:nvPr/>
          </p:nvSpPr>
          <p:spPr bwMode="auto">
            <a:xfrm>
              <a:off x="3648" y="1776"/>
              <a:ext cx="0" cy="288"/>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15" name="Line 71"/>
            <p:cNvSpPr>
              <a:spLocks noChangeShapeType="1"/>
            </p:cNvSpPr>
            <p:nvPr/>
          </p:nvSpPr>
          <p:spPr bwMode="auto">
            <a:xfrm>
              <a:off x="3600" y="1776"/>
              <a:ext cx="0" cy="288"/>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16" name="Line 72"/>
            <p:cNvSpPr>
              <a:spLocks noChangeShapeType="1"/>
            </p:cNvSpPr>
            <p:nvPr/>
          </p:nvSpPr>
          <p:spPr bwMode="auto">
            <a:xfrm>
              <a:off x="3696" y="1776"/>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17" name="Line 73"/>
            <p:cNvSpPr>
              <a:spLocks noChangeShapeType="1"/>
            </p:cNvSpPr>
            <p:nvPr/>
          </p:nvSpPr>
          <p:spPr bwMode="auto">
            <a:xfrm>
              <a:off x="3744" y="1776"/>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18" name="Line 74"/>
            <p:cNvSpPr>
              <a:spLocks noChangeShapeType="1"/>
            </p:cNvSpPr>
            <p:nvPr/>
          </p:nvSpPr>
          <p:spPr bwMode="auto">
            <a:xfrm>
              <a:off x="3792" y="1776"/>
              <a:ext cx="0" cy="288"/>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19" name="Line 75"/>
            <p:cNvSpPr>
              <a:spLocks noChangeShapeType="1"/>
            </p:cNvSpPr>
            <p:nvPr/>
          </p:nvSpPr>
          <p:spPr bwMode="auto">
            <a:xfrm>
              <a:off x="3840" y="1776"/>
              <a:ext cx="0" cy="288"/>
            </a:xfrm>
            <a:prstGeom prst="line">
              <a:avLst/>
            </a:prstGeom>
            <a:noFill/>
            <a:ln w="19050">
              <a:solidFill>
                <a:schemeClr val="folHlink"/>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20" name="Line 76"/>
            <p:cNvSpPr>
              <a:spLocks noChangeShapeType="1"/>
            </p:cNvSpPr>
            <p:nvPr/>
          </p:nvSpPr>
          <p:spPr bwMode="auto">
            <a:xfrm>
              <a:off x="3888" y="1776"/>
              <a:ext cx="0" cy="288"/>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21" name="Line 77"/>
            <p:cNvSpPr>
              <a:spLocks noChangeShapeType="1"/>
            </p:cNvSpPr>
            <p:nvPr/>
          </p:nvSpPr>
          <p:spPr bwMode="auto">
            <a:xfrm>
              <a:off x="3936" y="1776"/>
              <a:ext cx="0" cy="288"/>
            </a:xfrm>
            <a:prstGeom prst="line">
              <a:avLst/>
            </a:prstGeom>
            <a:noFill/>
            <a:ln w="19050">
              <a:solidFill>
                <a:srgbClr val="008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22" name="Line 78"/>
            <p:cNvSpPr>
              <a:spLocks noChangeShapeType="1"/>
            </p:cNvSpPr>
            <p:nvPr/>
          </p:nvSpPr>
          <p:spPr bwMode="auto">
            <a:xfrm>
              <a:off x="3984" y="1776"/>
              <a:ext cx="0" cy="288"/>
            </a:xfrm>
            <a:prstGeom prst="line">
              <a:avLst/>
            </a:prstGeom>
            <a:noFill/>
            <a:ln w="19050">
              <a:solidFill>
                <a:srgbClr val="9900CC"/>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23" name="Line 79"/>
            <p:cNvSpPr>
              <a:spLocks noChangeShapeType="1"/>
            </p:cNvSpPr>
            <p:nvPr/>
          </p:nvSpPr>
          <p:spPr bwMode="auto">
            <a:xfrm>
              <a:off x="4032" y="1776"/>
              <a:ext cx="0" cy="288"/>
            </a:xfrm>
            <a:prstGeom prst="line">
              <a:avLst/>
            </a:prstGeom>
            <a:noFill/>
            <a:ln w="19050">
              <a:solidFill>
                <a:srgbClr val="9900CC"/>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12" name="Group 2"/>
          <p:cNvGrpSpPr>
            <a:grpSpLocks/>
          </p:cNvGrpSpPr>
          <p:nvPr/>
        </p:nvGrpSpPr>
        <p:grpSpPr bwMode="auto">
          <a:xfrm>
            <a:off x="5029200" y="3790528"/>
            <a:ext cx="3810000" cy="1752600"/>
            <a:chOff x="3168" y="768"/>
            <a:chExt cx="2400" cy="1104"/>
          </a:xfrm>
        </p:grpSpPr>
        <p:grpSp>
          <p:nvGrpSpPr>
            <p:cNvPr id="25700" name="Group 3"/>
            <p:cNvGrpSpPr>
              <a:grpSpLocks/>
            </p:cNvGrpSpPr>
            <p:nvPr/>
          </p:nvGrpSpPr>
          <p:grpSpPr bwMode="auto">
            <a:xfrm>
              <a:off x="3168" y="960"/>
              <a:ext cx="2400" cy="912"/>
              <a:chOff x="3168" y="960"/>
              <a:chExt cx="2400" cy="912"/>
            </a:xfrm>
          </p:grpSpPr>
          <p:sp>
            <p:nvSpPr>
              <p:cNvPr id="25702" name="Rectangle 4"/>
              <p:cNvSpPr>
                <a:spLocks noChangeArrowheads="1"/>
              </p:cNvSpPr>
              <p:nvPr/>
            </p:nvSpPr>
            <p:spPr bwMode="auto">
              <a:xfrm>
                <a:off x="3504" y="960"/>
                <a:ext cx="1728" cy="91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GB"/>
              </a:p>
            </p:txBody>
          </p:sp>
          <p:grpSp>
            <p:nvGrpSpPr>
              <p:cNvPr id="25703" name="Group 148"/>
              <p:cNvGrpSpPr>
                <a:grpSpLocks/>
              </p:cNvGrpSpPr>
              <p:nvPr/>
            </p:nvGrpSpPr>
            <p:grpSpPr bwMode="auto">
              <a:xfrm>
                <a:off x="3168" y="1008"/>
                <a:ext cx="2400" cy="768"/>
                <a:chOff x="3168" y="1008"/>
                <a:chExt cx="2400" cy="768"/>
              </a:xfrm>
            </p:grpSpPr>
            <p:sp>
              <p:nvSpPr>
                <p:cNvPr id="267" name="Rectangle 6"/>
                <p:cNvSpPr>
                  <a:spLocks noChangeArrowheads="1"/>
                </p:cNvSpPr>
                <p:nvPr/>
              </p:nvSpPr>
              <p:spPr bwMode="auto">
                <a:xfrm>
                  <a:off x="3552" y="1008"/>
                  <a:ext cx="528" cy="768"/>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sp>
              <p:nvSpPr>
                <p:cNvPr id="25705" name="Line 7"/>
                <p:cNvSpPr>
                  <a:spLocks noChangeShapeType="1"/>
                </p:cNvSpPr>
                <p:nvPr/>
              </p:nvSpPr>
              <p:spPr bwMode="auto">
                <a:xfrm>
                  <a:off x="3168" y="1200"/>
                  <a:ext cx="38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06" name="Line 8"/>
                <p:cNvSpPr>
                  <a:spLocks noChangeShapeType="1"/>
                </p:cNvSpPr>
                <p:nvPr/>
              </p:nvSpPr>
              <p:spPr bwMode="auto">
                <a:xfrm>
                  <a:off x="3168" y="1584"/>
                  <a:ext cx="38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0" name="Rectangle 9"/>
                <p:cNvSpPr>
                  <a:spLocks noChangeArrowheads="1"/>
                </p:cNvSpPr>
                <p:nvPr/>
              </p:nvSpPr>
              <p:spPr bwMode="auto">
                <a:xfrm>
                  <a:off x="4656" y="1008"/>
                  <a:ext cx="528" cy="768"/>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sp>
              <p:nvSpPr>
                <p:cNvPr id="25708" name="Line 10"/>
                <p:cNvSpPr>
                  <a:spLocks noChangeShapeType="1"/>
                </p:cNvSpPr>
                <p:nvPr/>
              </p:nvSpPr>
              <p:spPr bwMode="auto">
                <a:xfrm>
                  <a:off x="5184" y="1200"/>
                  <a:ext cx="38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09" name="Line 11"/>
                <p:cNvSpPr>
                  <a:spLocks noChangeShapeType="1"/>
                </p:cNvSpPr>
                <p:nvPr/>
              </p:nvSpPr>
              <p:spPr bwMode="auto">
                <a:xfrm>
                  <a:off x="5184" y="1584"/>
                  <a:ext cx="38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710" name="Line 12"/>
                <p:cNvSpPr>
                  <a:spLocks noChangeShapeType="1"/>
                </p:cNvSpPr>
                <p:nvPr/>
              </p:nvSpPr>
              <p:spPr bwMode="auto">
                <a:xfrm>
                  <a:off x="4080" y="1200"/>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25711" name="Line 13"/>
                <p:cNvSpPr>
                  <a:spLocks noChangeShapeType="1"/>
                </p:cNvSpPr>
                <p:nvPr/>
              </p:nvSpPr>
              <p:spPr bwMode="auto">
                <a:xfrm>
                  <a:off x="4080" y="1584"/>
                  <a:ext cx="576"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25712" name="Text Box 14"/>
                <p:cNvSpPr txBox="1">
                  <a:spLocks noChangeArrowheads="1"/>
                </p:cNvSpPr>
                <p:nvPr/>
              </p:nvSpPr>
              <p:spPr bwMode="auto">
                <a:xfrm>
                  <a:off x="3552" y="1248"/>
                  <a:ext cx="52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solidFill>
                        <a:schemeClr val="bg1"/>
                      </a:solidFill>
                    </a:rPr>
                    <a:t>ROADM</a:t>
                  </a:r>
                </a:p>
                <a:p>
                  <a:r>
                    <a:rPr lang="en-GB" sz="1400" b="1">
                      <a:solidFill>
                        <a:schemeClr val="bg1"/>
                      </a:solidFill>
                    </a:rPr>
                    <a:t>West</a:t>
                  </a:r>
                </a:p>
              </p:txBody>
            </p:sp>
            <p:sp>
              <p:nvSpPr>
                <p:cNvPr id="25713" name="Text Box 15"/>
                <p:cNvSpPr txBox="1">
                  <a:spLocks noChangeArrowheads="1"/>
                </p:cNvSpPr>
                <p:nvPr/>
              </p:nvSpPr>
              <p:spPr bwMode="auto">
                <a:xfrm>
                  <a:off x="4656" y="1248"/>
                  <a:ext cx="52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solidFill>
                        <a:schemeClr val="bg1"/>
                      </a:solidFill>
                    </a:rPr>
                    <a:t>ROADM</a:t>
                  </a:r>
                </a:p>
                <a:p>
                  <a:r>
                    <a:rPr lang="en-GB" sz="1400" b="1">
                      <a:solidFill>
                        <a:schemeClr val="bg1"/>
                      </a:solidFill>
                    </a:rPr>
                    <a:t>East</a:t>
                  </a:r>
                </a:p>
              </p:txBody>
            </p:sp>
          </p:grpSp>
        </p:grpSp>
        <p:sp>
          <p:nvSpPr>
            <p:cNvPr id="25701" name="Text Box 16"/>
            <p:cNvSpPr txBox="1">
              <a:spLocks noChangeArrowheads="1"/>
            </p:cNvSpPr>
            <p:nvPr/>
          </p:nvSpPr>
          <p:spPr bwMode="auto">
            <a:xfrm>
              <a:off x="3759" y="768"/>
              <a:ext cx="128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600" b="1" i="1"/>
                <a:t>Directional</a:t>
              </a:r>
              <a:r>
                <a:rPr lang="en-GB" sz="1600" b="1"/>
                <a:t> ROADM</a:t>
              </a:r>
            </a:p>
          </p:txBody>
        </p:sp>
      </p:grpSp>
      <p:grpSp>
        <p:nvGrpSpPr>
          <p:cNvPr id="15" name="Group 19"/>
          <p:cNvGrpSpPr>
            <a:grpSpLocks/>
          </p:cNvGrpSpPr>
          <p:nvPr/>
        </p:nvGrpSpPr>
        <p:grpSpPr bwMode="auto">
          <a:xfrm flipV="1">
            <a:off x="5715000" y="5390728"/>
            <a:ext cx="685800" cy="457200"/>
            <a:chOff x="3600" y="1776"/>
            <a:chExt cx="432" cy="288"/>
          </a:xfrm>
        </p:grpSpPr>
        <p:sp>
          <p:nvSpPr>
            <p:cNvPr id="25690" name="Line 20"/>
            <p:cNvSpPr>
              <a:spLocks noChangeShapeType="1"/>
            </p:cNvSpPr>
            <p:nvPr/>
          </p:nvSpPr>
          <p:spPr bwMode="auto">
            <a:xfrm>
              <a:off x="3648" y="1776"/>
              <a:ext cx="0" cy="288"/>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91" name="Line 21"/>
            <p:cNvSpPr>
              <a:spLocks noChangeShapeType="1"/>
            </p:cNvSpPr>
            <p:nvPr/>
          </p:nvSpPr>
          <p:spPr bwMode="auto">
            <a:xfrm>
              <a:off x="3600" y="1776"/>
              <a:ext cx="0" cy="288"/>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92" name="Line 22"/>
            <p:cNvSpPr>
              <a:spLocks noChangeShapeType="1"/>
            </p:cNvSpPr>
            <p:nvPr/>
          </p:nvSpPr>
          <p:spPr bwMode="auto">
            <a:xfrm>
              <a:off x="3696" y="1776"/>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93" name="Line 23"/>
            <p:cNvSpPr>
              <a:spLocks noChangeShapeType="1"/>
            </p:cNvSpPr>
            <p:nvPr/>
          </p:nvSpPr>
          <p:spPr bwMode="auto">
            <a:xfrm>
              <a:off x="3744" y="1776"/>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94" name="Line 24"/>
            <p:cNvSpPr>
              <a:spLocks noChangeShapeType="1"/>
            </p:cNvSpPr>
            <p:nvPr/>
          </p:nvSpPr>
          <p:spPr bwMode="auto">
            <a:xfrm>
              <a:off x="3792" y="1776"/>
              <a:ext cx="0" cy="288"/>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95" name="Line 25"/>
            <p:cNvSpPr>
              <a:spLocks noChangeShapeType="1"/>
            </p:cNvSpPr>
            <p:nvPr/>
          </p:nvSpPr>
          <p:spPr bwMode="auto">
            <a:xfrm>
              <a:off x="3840" y="1776"/>
              <a:ext cx="0" cy="288"/>
            </a:xfrm>
            <a:prstGeom prst="line">
              <a:avLst/>
            </a:prstGeom>
            <a:noFill/>
            <a:ln w="19050">
              <a:solidFill>
                <a:schemeClr val="folHlink"/>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96" name="Line 26"/>
            <p:cNvSpPr>
              <a:spLocks noChangeShapeType="1"/>
            </p:cNvSpPr>
            <p:nvPr/>
          </p:nvSpPr>
          <p:spPr bwMode="auto">
            <a:xfrm>
              <a:off x="3888" y="1776"/>
              <a:ext cx="0" cy="288"/>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97" name="Line 27"/>
            <p:cNvSpPr>
              <a:spLocks noChangeShapeType="1"/>
            </p:cNvSpPr>
            <p:nvPr/>
          </p:nvSpPr>
          <p:spPr bwMode="auto">
            <a:xfrm>
              <a:off x="3936" y="1776"/>
              <a:ext cx="0" cy="288"/>
            </a:xfrm>
            <a:prstGeom prst="line">
              <a:avLst/>
            </a:prstGeom>
            <a:noFill/>
            <a:ln w="19050">
              <a:solidFill>
                <a:srgbClr val="008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98" name="Line 28"/>
            <p:cNvSpPr>
              <a:spLocks noChangeShapeType="1"/>
            </p:cNvSpPr>
            <p:nvPr/>
          </p:nvSpPr>
          <p:spPr bwMode="auto">
            <a:xfrm>
              <a:off x="3984" y="1776"/>
              <a:ext cx="0" cy="288"/>
            </a:xfrm>
            <a:prstGeom prst="line">
              <a:avLst/>
            </a:prstGeom>
            <a:noFill/>
            <a:ln w="19050">
              <a:solidFill>
                <a:srgbClr val="9900CC"/>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99" name="Line 29"/>
            <p:cNvSpPr>
              <a:spLocks noChangeShapeType="1"/>
            </p:cNvSpPr>
            <p:nvPr/>
          </p:nvSpPr>
          <p:spPr bwMode="auto">
            <a:xfrm>
              <a:off x="4032" y="1776"/>
              <a:ext cx="0" cy="288"/>
            </a:xfrm>
            <a:prstGeom prst="line">
              <a:avLst/>
            </a:prstGeom>
            <a:noFill/>
            <a:ln w="19050">
              <a:solidFill>
                <a:srgbClr val="9900CC"/>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16" name="Group 30"/>
          <p:cNvGrpSpPr>
            <a:grpSpLocks/>
          </p:cNvGrpSpPr>
          <p:nvPr/>
        </p:nvGrpSpPr>
        <p:grpSpPr bwMode="auto">
          <a:xfrm flipH="1">
            <a:off x="7467600" y="5390728"/>
            <a:ext cx="685800" cy="457200"/>
            <a:chOff x="3600" y="1776"/>
            <a:chExt cx="432" cy="288"/>
          </a:xfrm>
        </p:grpSpPr>
        <p:sp>
          <p:nvSpPr>
            <p:cNvPr id="25680" name="Line 31"/>
            <p:cNvSpPr>
              <a:spLocks noChangeShapeType="1"/>
            </p:cNvSpPr>
            <p:nvPr/>
          </p:nvSpPr>
          <p:spPr bwMode="auto">
            <a:xfrm>
              <a:off x="3648" y="1776"/>
              <a:ext cx="0" cy="288"/>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81" name="Line 32"/>
            <p:cNvSpPr>
              <a:spLocks noChangeShapeType="1"/>
            </p:cNvSpPr>
            <p:nvPr/>
          </p:nvSpPr>
          <p:spPr bwMode="auto">
            <a:xfrm>
              <a:off x="3600" y="1776"/>
              <a:ext cx="0" cy="288"/>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82" name="Line 33"/>
            <p:cNvSpPr>
              <a:spLocks noChangeShapeType="1"/>
            </p:cNvSpPr>
            <p:nvPr/>
          </p:nvSpPr>
          <p:spPr bwMode="auto">
            <a:xfrm>
              <a:off x="3696" y="1776"/>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83" name="Line 34"/>
            <p:cNvSpPr>
              <a:spLocks noChangeShapeType="1"/>
            </p:cNvSpPr>
            <p:nvPr/>
          </p:nvSpPr>
          <p:spPr bwMode="auto">
            <a:xfrm>
              <a:off x="3744" y="1776"/>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84" name="Line 35"/>
            <p:cNvSpPr>
              <a:spLocks noChangeShapeType="1"/>
            </p:cNvSpPr>
            <p:nvPr/>
          </p:nvSpPr>
          <p:spPr bwMode="auto">
            <a:xfrm>
              <a:off x="3792" y="1776"/>
              <a:ext cx="0" cy="288"/>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85" name="Line 36"/>
            <p:cNvSpPr>
              <a:spLocks noChangeShapeType="1"/>
            </p:cNvSpPr>
            <p:nvPr/>
          </p:nvSpPr>
          <p:spPr bwMode="auto">
            <a:xfrm>
              <a:off x="3840" y="1776"/>
              <a:ext cx="0" cy="288"/>
            </a:xfrm>
            <a:prstGeom prst="line">
              <a:avLst/>
            </a:prstGeom>
            <a:noFill/>
            <a:ln w="19050">
              <a:solidFill>
                <a:schemeClr val="folHlink"/>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86" name="Line 37"/>
            <p:cNvSpPr>
              <a:spLocks noChangeShapeType="1"/>
            </p:cNvSpPr>
            <p:nvPr/>
          </p:nvSpPr>
          <p:spPr bwMode="auto">
            <a:xfrm>
              <a:off x="3888" y="1776"/>
              <a:ext cx="0" cy="288"/>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87" name="Line 38"/>
            <p:cNvSpPr>
              <a:spLocks noChangeShapeType="1"/>
            </p:cNvSpPr>
            <p:nvPr/>
          </p:nvSpPr>
          <p:spPr bwMode="auto">
            <a:xfrm>
              <a:off x="3936" y="1776"/>
              <a:ext cx="0" cy="288"/>
            </a:xfrm>
            <a:prstGeom prst="line">
              <a:avLst/>
            </a:prstGeom>
            <a:noFill/>
            <a:ln w="19050">
              <a:solidFill>
                <a:srgbClr val="008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88" name="Line 39"/>
            <p:cNvSpPr>
              <a:spLocks noChangeShapeType="1"/>
            </p:cNvSpPr>
            <p:nvPr/>
          </p:nvSpPr>
          <p:spPr bwMode="auto">
            <a:xfrm>
              <a:off x="3984" y="1776"/>
              <a:ext cx="0" cy="288"/>
            </a:xfrm>
            <a:prstGeom prst="line">
              <a:avLst/>
            </a:prstGeom>
            <a:noFill/>
            <a:ln w="19050">
              <a:solidFill>
                <a:srgbClr val="9900CC"/>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89" name="Line 40"/>
            <p:cNvSpPr>
              <a:spLocks noChangeShapeType="1"/>
            </p:cNvSpPr>
            <p:nvPr/>
          </p:nvSpPr>
          <p:spPr bwMode="auto">
            <a:xfrm>
              <a:off x="4032" y="1776"/>
              <a:ext cx="0" cy="288"/>
            </a:xfrm>
            <a:prstGeom prst="line">
              <a:avLst/>
            </a:prstGeom>
            <a:noFill/>
            <a:ln w="19050">
              <a:solidFill>
                <a:srgbClr val="9900CC"/>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17" name="Group 41"/>
          <p:cNvGrpSpPr>
            <a:grpSpLocks/>
          </p:cNvGrpSpPr>
          <p:nvPr/>
        </p:nvGrpSpPr>
        <p:grpSpPr bwMode="auto">
          <a:xfrm>
            <a:off x="5029200" y="4400128"/>
            <a:ext cx="1371600" cy="1447800"/>
            <a:chOff x="3168" y="1152"/>
            <a:chExt cx="864" cy="912"/>
          </a:xfrm>
        </p:grpSpPr>
        <p:sp>
          <p:nvSpPr>
            <p:cNvPr id="25667" name="Freeform 42"/>
            <p:cNvSpPr>
              <a:spLocks/>
            </p:cNvSpPr>
            <p:nvPr/>
          </p:nvSpPr>
          <p:spPr bwMode="auto">
            <a:xfrm>
              <a:off x="3168" y="1152"/>
              <a:ext cx="576" cy="624"/>
            </a:xfrm>
            <a:custGeom>
              <a:avLst/>
              <a:gdLst>
                <a:gd name="T0" fmla="*/ 0 w 768"/>
                <a:gd name="T1" fmla="*/ 0 h 624"/>
                <a:gd name="T2" fmla="*/ 44 w 768"/>
                <a:gd name="T3" fmla="*/ 0 h 624"/>
                <a:gd name="T4" fmla="*/ 44 w 768"/>
                <a:gd name="T5" fmla="*/ 624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25668" name="Freeform 43"/>
            <p:cNvSpPr>
              <a:spLocks/>
            </p:cNvSpPr>
            <p:nvPr/>
          </p:nvSpPr>
          <p:spPr bwMode="auto">
            <a:xfrm>
              <a:off x="3168" y="1536"/>
              <a:ext cx="528" cy="240"/>
            </a:xfrm>
            <a:custGeom>
              <a:avLst/>
              <a:gdLst>
                <a:gd name="T0" fmla="*/ 0 w 768"/>
                <a:gd name="T1" fmla="*/ 0 h 624"/>
                <a:gd name="T2" fmla="*/ 18 w 768"/>
                <a:gd name="T3" fmla="*/ 0 h 624"/>
                <a:gd name="T4" fmla="*/ 18 w 768"/>
                <a:gd name="T5" fmla="*/ 0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25669" name="Group 44"/>
            <p:cNvGrpSpPr>
              <a:grpSpLocks/>
            </p:cNvGrpSpPr>
            <p:nvPr/>
          </p:nvGrpSpPr>
          <p:grpSpPr bwMode="auto">
            <a:xfrm>
              <a:off x="3600" y="1776"/>
              <a:ext cx="432" cy="288"/>
              <a:chOff x="4464" y="2352"/>
              <a:chExt cx="432" cy="288"/>
            </a:xfrm>
          </p:grpSpPr>
          <p:sp>
            <p:nvSpPr>
              <p:cNvPr id="25670" name="Line 45"/>
              <p:cNvSpPr>
                <a:spLocks noChangeShapeType="1"/>
              </p:cNvSpPr>
              <p:nvPr/>
            </p:nvSpPr>
            <p:spPr bwMode="auto">
              <a:xfrm>
                <a:off x="4512" y="2352"/>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71" name="Line 46"/>
              <p:cNvSpPr>
                <a:spLocks noChangeShapeType="1"/>
              </p:cNvSpPr>
              <p:nvPr/>
            </p:nvSpPr>
            <p:spPr bwMode="auto">
              <a:xfrm>
                <a:off x="4464" y="2352"/>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72" name="Line 47"/>
              <p:cNvSpPr>
                <a:spLocks noChangeShapeType="1"/>
              </p:cNvSpPr>
              <p:nvPr/>
            </p:nvSpPr>
            <p:spPr bwMode="auto">
              <a:xfrm>
                <a:off x="4560" y="2352"/>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73" name="Line 48"/>
              <p:cNvSpPr>
                <a:spLocks noChangeShapeType="1"/>
              </p:cNvSpPr>
              <p:nvPr/>
            </p:nvSpPr>
            <p:spPr bwMode="auto">
              <a:xfrm>
                <a:off x="4608" y="2352"/>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74" name="Line 49"/>
              <p:cNvSpPr>
                <a:spLocks noChangeShapeType="1"/>
              </p:cNvSpPr>
              <p:nvPr/>
            </p:nvSpPr>
            <p:spPr bwMode="auto">
              <a:xfrm>
                <a:off x="4656" y="2352"/>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75" name="Line 50"/>
              <p:cNvSpPr>
                <a:spLocks noChangeShapeType="1"/>
              </p:cNvSpPr>
              <p:nvPr/>
            </p:nvSpPr>
            <p:spPr bwMode="auto">
              <a:xfrm>
                <a:off x="4704" y="2352"/>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76" name="Line 51"/>
              <p:cNvSpPr>
                <a:spLocks noChangeShapeType="1"/>
              </p:cNvSpPr>
              <p:nvPr/>
            </p:nvSpPr>
            <p:spPr bwMode="auto">
              <a:xfrm>
                <a:off x="4752" y="2352"/>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77" name="Line 52"/>
              <p:cNvSpPr>
                <a:spLocks noChangeShapeType="1"/>
              </p:cNvSpPr>
              <p:nvPr/>
            </p:nvSpPr>
            <p:spPr bwMode="auto">
              <a:xfrm>
                <a:off x="4800" y="2352"/>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78" name="Line 53"/>
              <p:cNvSpPr>
                <a:spLocks noChangeShapeType="1"/>
              </p:cNvSpPr>
              <p:nvPr/>
            </p:nvSpPr>
            <p:spPr bwMode="auto">
              <a:xfrm>
                <a:off x="4848" y="2352"/>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79" name="Line 54"/>
              <p:cNvSpPr>
                <a:spLocks noChangeShapeType="1"/>
              </p:cNvSpPr>
              <p:nvPr/>
            </p:nvSpPr>
            <p:spPr bwMode="auto">
              <a:xfrm>
                <a:off x="4896" y="2352"/>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grpSp>
        <p:nvGrpSpPr>
          <p:cNvPr id="19" name="Group 55"/>
          <p:cNvGrpSpPr>
            <a:grpSpLocks/>
          </p:cNvGrpSpPr>
          <p:nvPr/>
        </p:nvGrpSpPr>
        <p:grpSpPr bwMode="auto">
          <a:xfrm flipV="1">
            <a:off x="5715000" y="5390728"/>
            <a:ext cx="685800" cy="457200"/>
            <a:chOff x="3600" y="1776"/>
            <a:chExt cx="432" cy="288"/>
          </a:xfrm>
        </p:grpSpPr>
        <p:sp>
          <p:nvSpPr>
            <p:cNvPr id="25657" name="Line 56"/>
            <p:cNvSpPr>
              <a:spLocks noChangeShapeType="1"/>
            </p:cNvSpPr>
            <p:nvPr/>
          </p:nvSpPr>
          <p:spPr bwMode="auto">
            <a:xfrm>
              <a:off x="3648" y="1776"/>
              <a:ext cx="0" cy="288"/>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58" name="Line 57"/>
            <p:cNvSpPr>
              <a:spLocks noChangeShapeType="1"/>
            </p:cNvSpPr>
            <p:nvPr/>
          </p:nvSpPr>
          <p:spPr bwMode="auto">
            <a:xfrm>
              <a:off x="3600" y="1776"/>
              <a:ext cx="0" cy="288"/>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59" name="Line 58"/>
            <p:cNvSpPr>
              <a:spLocks noChangeShapeType="1"/>
            </p:cNvSpPr>
            <p:nvPr/>
          </p:nvSpPr>
          <p:spPr bwMode="auto">
            <a:xfrm>
              <a:off x="3696" y="1776"/>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60" name="Line 59"/>
            <p:cNvSpPr>
              <a:spLocks noChangeShapeType="1"/>
            </p:cNvSpPr>
            <p:nvPr/>
          </p:nvSpPr>
          <p:spPr bwMode="auto">
            <a:xfrm>
              <a:off x="3744" y="1776"/>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61" name="Line 60"/>
            <p:cNvSpPr>
              <a:spLocks noChangeShapeType="1"/>
            </p:cNvSpPr>
            <p:nvPr/>
          </p:nvSpPr>
          <p:spPr bwMode="auto">
            <a:xfrm>
              <a:off x="3792" y="1776"/>
              <a:ext cx="0" cy="288"/>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62" name="Line 61"/>
            <p:cNvSpPr>
              <a:spLocks noChangeShapeType="1"/>
            </p:cNvSpPr>
            <p:nvPr/>
          </p:nvSpPr>
          <p:spPr bwMode="auto">
            <a:xfrm>
              <a:off x="3840" y="1776"/>
              <a:ext cx="0" cy="288"/>
            </a:xfrm>
            <a:prstGeom prst="line">
              <a:avLst/>
            </a:prstGeom>
            <a:noFill/>
            <a:ln w="19050">
              <a:solidFill>
                <a:schemeClr val="folHlink"/>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63" name="Line 62"/>
            <p:cNvSpPr>
              <a:spLocks noChangeShapeType="1"/>
            </p:cNvSpPr>
            <p:nvPr/>
          </p:nvSpPr>
          <p:spPr bwMode="auto">
            <a:xfrm>
              <a:off x="3888" y="1776"/>
              <a:ext cx="0" cy="288"/>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64" name="Line 63"/>
            <p:cNvSpPr>
              <a:spLocks noChangeShapeType="1"/>
            </p:cNvSpPr>
            <p:nvPr/>
          </p:nvSpPr>
          <p:spPr bwMode="auto">
            <a:xfrm>
              <a:off x="3936" y="1776"/>
              <a:ext cx="0" cy="288"/>
            </a:xfrm>
            <a:prstGeom prst="line">
              <a:avLst/>
            </a:prstGeom>
            <a:noFill/>
            <a:ln w="19050">
              <a:solidFill>
                <a:srgbClr val="008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65" name="Line 64"/>
            <p:cNvSpPr>
              <a:spLocks noChangeShapeType="1"/>
            </p:cNvSpPr>
            <p:nvPr/>
          </p:nvSpPr>
          <p:spPr bwMode="auto">
            <a:xfrm>
              <a:off x="3984" y="1776"/>
              <a:ext cx="0" cy="288"/>
            </a:xfrm>
            <a:prstGeom prst="line">
              <a:avLst/>
            </a:prstGeom>
            <a:noFill/>
            <a:ln w="19050">
              <a:solidFill>
                <a:srgbClr val="9900CC"/>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66" name="Line 65"/>
            <p:cNvSpPr>
              <a:spLocks noChangeShapeType="1"/>
            </p:cNvSpPr>
            <p:nvPr/>
          </p:nvSpPr>
          <p:spPr bwMode="auto">
            <a:xfrm>
              <a:off x="4032" y="1776"/>
              <a:ext cx="0" cy="288"/>
            </a:xfrm>
            <a:prstGeom prst="line">
              <a:avLst/>
            </a:prstGeom>
            <a:noFill/>
            <a:ln w="19050">
              <a:solidFill>
                <a:srgbClr val="9900CC"/>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20" name="Group 80"/>
          <p:cNvGrpSpPr>
            <a:grpSpLocks/>
          </p:cNvGrpSpPr>
          <p:nvPr/>
        </p:nvGrpSpPr>
        <p:grpSpPr bwMode="auto">
          <a:xfrm flipH="1">
            <a:off x="7467600" y="4400128"/>
            <a:ext cx="1371600" cy="1447800"/>
            <a:chOff x="3168" y="1152"/>
            <a:chExt cx="864" cy="912"/>
          </a:xfrm>
        </p:grpSpPr>
        <p:sp>
          <p:nvSpPr>
            <p:cNvPr id="25644" name="Freeform 81"/>
            <p:cNvSpPr>
              <a:spLocks/>
            </p:cNvSpPr>
            <p:nvPr/>
          </p:nvSpPr>
          <p:spPr bwMode="auto">
            <a:xfrm>
              <a:off x="3168" y="1152"/>
              <a:ext cx="576" cy="624"/>
            </a:xfrm>
            <a:custGeom>
              <a:avLst/>
              <a:gdLst>
                <a:gd name="T0" fmla="*/ 0 w 768"/>
                <a:gd name="T1" fmla="*/ 0 h 624"/>
                <a:gd name="T2" fmla="*/ 44 w 768"/>
                <a:gd name="T3" fmla="*/ 0 h 624"/>
                <a:gd name="T4" fmla="*/ 44 w 768"/>
                <a:gd name="T5" fmla="*/ 624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25645" name="Freeform 82"/>
            <p:cNvSpPr>
              <a:spLocks/>
            </p:cNvSpPr>
            <p:nvPr/>
          </p:nvSpPr>
          <p:spPr bwMode="auto">
            <a:xfrm>
              <a:off x="3168" y="1536"/>
              <a:ext cx="528" cy="240"/>
            </a:xfrm>
            <a:custGeom>
              <a:avLst/>
              <a:gdLst>
                <a:gd name="T0" fmla="*/ 0 w 768"/>
                <a:gd name="T1" fmla="*/ 0 h 624"/>
                <a:gd name="T2" fmla="*/ 18 w 768"/>
                <a:gd name="T3" fmla="*/ 0 h 624"/>
                <a:gd name="T4" fmla="*/ 18 w 768"/>
                <a:gd name="T5" fmla="*/ 0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25646" name="Group 83"/>
            <p:cNvGrpSpPr>
              <a:grpSpLocks/>
            </p:cNvGrpSpPr>
            <p:nvPr/>
          </p:nvGrpSpPr>
          <p:grpSpPr bwMode="auto">
            <a:xfrm>
              <a:off x="3600" y="1776"/>
              <a:ext cx="432" cy="288"/>
              <a:chOff x="4464" y="2352"/>
              <a:chExt cx="432" cy="288"/>
            </a:xfrm>
          </p:grpSpPr>
          <p:sp>
            <p:nvSpPr>
              <p:cNvPr id="25647" name="Line 84"/>
              <p:cNvSpPr>
                <a:spLocks noChangeShapeType="1"/>
              </p:cNvSpPr>
              <p:nvPr/>
            </p:nvSpPr>
            <p:spPr bwMode="auto">
              <a:xfrm>
                <a:off x="4512" y="2352"/>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48" name="Line 85"/>
              <p:cNvSpPr>
                <a:spLocks noChangeShapeType="1"/>
              </p:cNvSpPr>
              <p:nvPr/>
            </p:nvSpPr>
            <p:spPr bwMode="auto">
              <a:xfrm>
                <a:off x="4464" y="2352"/>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49" name="Line 86"/>
              <p:cNvSpPr>
                <a:spLocks noChangeShapeType="1"/>
              </p:cNvSpPr>
              <p:nvPr/>
            </p:nvSpPr>
            <p:spPr bwMode="auto">
              <a:xfrm>
                <a:off x="4560" y="2352"/>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50" name="Line 87"/>
              <p:cNvSpPr>
                <a:spLocks noChangeShapeType="1"/>
              </p:cNvSpPr>
              <p:nvPr/>
            </p:nvSpPr>
            <p:spPr bwMode="auto">
              <a:xfrm>
                <a:off x="4608" y="2352"/>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51" name="Line 88"/>
              <p:cNvSpPr>
                <a:spLocks noChangeShapeType="1"/>
              </p:cNvSpPr>
              <p:nvPr/>
            </p:nvSpPr>
            <p:spPr bwMode="auto">
              <a:xfrm>
                <a:off x="4656" y="2352"/>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52" name="Line 89"/>
              <p:cNvSpPr>
                <a:spLocks noChangeShapeType="1"/>
              </p:cNvSpPr>
              <p:nvPr/>
            </p:nvSpPr>
            <p:spPr bwMode="auto">
              <a:xfrm>
                <a:off x="4704" y="2352"/>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53" name="Line 90"/>
              <p:cNvSpPr>
                <a:spLocks noChangeShapeType="1"/>
              </p:cNvSpPr>
              <p:nvPr/>
            </p:nvSpPr>
            <p:spPr bwMode="auto">
              <a:xfrm>
                <a:off x="4752" y="2352"/>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54" name="Line 91"/>
              <p:cNvSpPr>
                <a:spLocks noChangeShapeType="1"/>
              </p:cNvSpPr>
              <p:nvPr/>
            </p:nvSpPr>
            <p:spPr bwMode="auto">
              <a:xfrm>
                <a:off x="4800" y="2352"/>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55" name="Line 92"/>
              <p:cNvSpPr>
                <a:spLocks noChangeShapeType="1"/>
              </p:cNvSpPr>
              <p:nvPr/>
            </p:nvSpPr>
            <p:spPr bwMode="auto">
              <a:xfrm>
                <a:off x="4848" y="2352"/>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56" name="Line 93"/>
              <p:cNvSpPr>
                <a:spLocks noChangeShapeType="1"/>
              </p:cNvSpPr>
              <p:nvPr/>
            </p:nvSpPr>
            <p:spPr bwMode="auto">
              <a:xfrm>
                <a:off x="4896" y="2352"/>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grpSp>
        <p:nvGrpSpPr>
          <p:cNvPr id="22" name="Group 94"/>
          <p:cNvGrpSpPr>
            <a:grpSpLocks/>
          </p:cNvGrpSpPr>
          <p:nvPr/>
        </p:nvGrpSpPr>
        <p:grpSpPr bwMode="auto">
          <a:xfrm flipH="1">
            <a:off x="7467600" y="5390728"/>
            <a:ext cx="685800" cy="457200"/>
            <a:chOff x="3600" y="1776"/>
            <a:chExt cx="432" cy="288"/>
          </a:xfrm>
        </p:grpSpPr>
        <p:sp>
          <p:nvSpPr>
            <p:cNvPr id="25634" name="Line 95"/>
            <p:cNvSpPr>
              <a:spLocks noChangeShapeType="1"/>
            </p:cNvSpPr>
            <p:nvPr/>
          </p:nvSpPr>
          <p:spPr bwMode="auto">
            <a:xfrm>
              <a:off x="3648" y="1776"/>
              <a:ext cx="0" cy="288"/>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35" name="Line 96"/>
            <p:cNvSpPr>
              <a:spLocks noChangeShapeType="1"/>
            </p:cNvSpPr>
            <p:nvPr/>
          </p:nvSpPr>
          <p:spPr bwMode="auto">
            <a:xfrm>
              <a:off x="3600" y="1776"/>
              <a:ext cx="0" cy="288"/>
            </a:xfrm>
            <a:prstGeom prst="line">
              <a:avLst/>
            </a:prstGeom>
            <a:noFill/>
            <a:ln w="19050">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36" name="Line 97"/>
            <p:cNvSpPr>
              <a:spLocks noChangeShapeType="1"/>
            </p:cNvSpPr>
            <p:nvPr/>
          </p:nvSpPr>
          <p:spPr bwMode="auto">
            <a:xfrm>
              <a:off x="3696" y="1776"/>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37" name="Line 98"/>
            <p:cNvSpPr>
              <a:spLocks noChangeShapeType="1"/>
            </p:cNvSpPr>
            <p:nvPr/>
          </p:nvSpPr>
          <p:spPr bwMode="auto">
            <a:xfrm>
              <a:off x="3744" y="1776"/>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38" name="Line 99"/>
            <p:cNvSpPr>
              <a:spLocks noChangeShapeType="1"/>
            </p:cNvSpPr>
            <p:nvPr/>
          </p:nvSpPr>
          <p:spPr bwMode="auto">
            <a:xfrm>
              <a:off x="3792" y="1776"/>
              <a:ext cx="0" cy="288"/>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39" name="Line 100"/>
            <p:cNvSpPr>
              <a:spLocks noChangeShapeType="1"/>
            </p:cNvSpPr>
            <p:nvPr/>
          </p:nvSpPr>
          <p:spPr bwMode="auto">
            <a:xfrm>
              <a:off x="3840" y="1776"/>
              <a:ext cx="0" cy="288"/>
            </a:xfrm>
            <a:prstGeom prst="line">
              <a:avLst/>
            </a:prstGeom>
            <a:noFill/>
            <a:ln w="19050">
              <a:solidFill>
                <a:schemeClr val="folHlink"/>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40" name="Line 101"/>
            <p:cNvSpPr>
              <a:spLocks noChangeShapeType="1"/>
            </p:cNvSpPr>
            <p:nvPr/>
          </p:nvSpPr>
          <p:spPr bwMode="auto">
            <a:xfrm>
              <a:off x="3888" y="1776"/>
              <a:ext cx="0" cy="288"/>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41" name="Line 102"/>
            <p:cNvSpPr>
              <a:spLocks noChangeShapeType="1"/>
            </p:cNvSpPr>
            <p:nvPr/>
          </p:nvSpPr>
          <p:spPr bwMode="auto">
            <a:xfrm>
              <a:off x="3936" y="1776"/>
              <a:ext cx="0" cy="288"/>
            </a:xfrm>
            <a:prstGeom prst="line">
              <a:avLst/>
            </a:prstGeom>
            <a:noFill/>
            <a:ln w="19050">
              <a:solidFill>
                <a:srgbClr val="008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42" name="Line 103"/>
            <p:cNvSpPr>
              <a:spLocks noChangeShapeType="1"/>
            </p:cNvSpPr>
            <p:nvPr/>
          </p:nvSpPr>
          <p:spPr bwMode="auto">
            <a:xfrm>
              <a:off x="3984" y="1776"/>
              <a:ext cx="0" cy="288"/>
            </a:xfrm>
            <a:prstGeom prst="line">
              <a:avLst/>
            </a:prstGeom>
            <a:noFill/>
            <a:ln w="19050">
              <a:solidFill>
                <a:srgbClr val="9900CC"/>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5643" name="Line 104"/>
            <p:cNvSpPr>
              <a:spLocks noChangeShapeType="1"/>
            </p:cNvSpPr>
            <p:nvPr/>
          </p:nvSpPr>
          <p:spPr bwMode="auto">
            <a:xfrm>
              <a:off x="4032" y="1776"/>
              <a:ext cx="0" cy="288"/>
            </a:xfrm>
            <a:prstGeom prst="line">
              <a:avLst/>
            </a:prstGeom>
            <a:noFill/>
            <a:ln w="19050">
              <a:solidFill>
                <a:srgbClr val="9900CC"/>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23" name="Group 234"/>
          <p:cNvGrpSpPr>
            <a:grpSpLocks/>
          </p:cNvGrpSpPr>
          <p:nvPr/>
        </p:nvGrpSpPr>
        <p:grpSpPr bwMode="auto">
          <a:xfrm>
            <a:off x="5029200" y="1828800"/>
            <a:ext cx="3810000" cy="609600"/>
            <a:chOff x="5029200" y="1828800"/>
            <a:chExt cx="3810000" cy="609600"/>
          </a:xfrm>
        </p:grpSpPr>
        <p:cxnSp>
          <p:nvCxnSpPr>
            <p:cNvPr id="350" name="Straight Arrow Connector 349"/>
            <p:cNvCxnSpPr>
              <a:stCxn id="25724" idx="0"/>
            </p:cNvCxnSpPr>
            <p:nvPr/>
          </p:nvCxnSpPr>
          <p:spPr>
            <a:xfrm>
              <a:off x="5029200" y="1828800"/>
              <a:ext cx="3810000"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351" name="Straight Arrow Connector 350"/>
            <p:cNvCxnSpPr/>
            <p:nvPr/>
          </p:nvCxnSpPr>
          <p:spPr>
            <a:xfrm>
              <a:off x="5029200" y="2436813"/>
              <a:ext cx="3810000" cy="1587"/>
            </a:xfrm>
            <a:prstGeom prst="straightConnector1">
              <a:avLst/>
            </a:prstGeom>
            <a:ln>
              <a:solidFill>
                <a:srgbClr val="660066"/>
              </a:solidFill>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24" name="Group 248"/>
          <p:cNvGrpSpPr>
            <a:grpSpLocks/>
          </p:cNvGrpSpPr>
          <p:nvPr/>
        </p:nvGrpSpPr>
        <p:grpSpPr bwMode="auto">
          <a:xfrm>
            <a:off x="4614863" y="1898650"/>
            <a:ext cx="4452937" cy="1911350"/>
            <a:chOff x="4615635" y="1899234"/>
            <a:chExt cx="4452165" cy="1910766"/>
          </a:xfrm>
        </p:grpSpPr>
        <p:grpSp>
          <p:nvGrpSpPr>
            <p:cNvPr id="25626" name="Group 239"/>
            <p:cNvGrpSpPr>
              <a:grpSpLocks/>
            </p:cNvGrpSpPr>
            <p:nvPr/>
          </p:nvGrpSpPr>
          <p:grpSpPr bwMode="auto">
            <a:xfrm>
              <a:off x="4615635" y="1899234"/>
              <a:ext cx="4452165" cy="544932"/>
              <a:chOff x="4615635" y="1899234"/>
              <a:chExt cx="4452165" cy="544932"/>
            </a:xfrm>
          </p:grpSpPr>
          <p:sp>
            <p:nvSpPr>
              <p:cNvPr id="25630" name="TextBox 235"/>
              <p:cNvSpPr txBox="1">
                <a:spLocks noChangeArrowheads="1"/>
              </p:cNvSpPr>
              <p:nvPr/>
            </p:nvSpPr>
            <p:spPr bwMode="auto">
              <a:xfrm>
                <a:off x="4615635" y="1899234"/>
                <a:ext cx="620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t>Line</a:t>
                </a:r>
              </a:p>
              <a:p>
                <a:r>
                  <a:rPr lang="en-GB" sz="1400" b="1"/>
                  <a:t>West</a:t>
                </a:r>
              </a:p>
            </p:txBody>
          </p:sp>
          <p:sp>
            <p:nvSpPr>
              <p:cNvPr id="25631" name="TextBox 236"/>
              <p:cNvSpPr txBox="1">
                <a:spLocks noChangeArrowheads="1"/>
              </p:cNvSpPr>
              <p:nvPr/>
            </p:nvSpPr>
            <p:spPr bwMode="auto">
              <a:xfrm>
                <a:off x="8498413" y="1920946"/>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t>Line</a:t>
                </a:r>
              </a:p>
              <a:p>
                <a:r>
                  <a:rPr lang="en-GB" sz="1400" b="1"/>
                  <a:t>East</a:t>
                </a:r>
              </a:p>
            </p:txBody>
          </p:sp>
        </p:grpSp>
        <p:grpSp>
          <p:nvGrpSpPr>
            <p:cNvPr id="25627" name="Group 244"/>
            <p:cNvGrpSpPr>
              <a:grpSpLocks/>
            </p:cNvGrpSpPr>
            <p:nvPr/>
          </p:nvGrpSpPr>
          <p:grpSpPr bwMode="auto">
            <a:xfrm>
              <a:off x="5562600" y="3276600"/>
              <a:ext cx="2754998" cy="533400"/>
              <a:chOff x="5562600" y="3276600"/>
              <a:chExt cx="2754998" cy="533400"/>
            </a:xfrm>
          </p:grpSpPr>
          <p:sp>
            <p:nvSpPr>
              <p:cNvPr id="25628" name="TextBox 242"/>
              <p:cNvSpPr txBox="1">
                <a:spLocks noChangeArrowheads="1"/>
              </p:cNvSpPr>
              <p:nvPr/>
            </p:nvSpPr>
            <p:spPr bwMode="auto">
              <a:xfrm>
                <a:off x="5562600" y="3276600"/>
                <a:ext cx="1002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t>Add/Drop</a:t>
                </a:r>
              </a:p>
              <a:p>
                <a:r>
                  <a:rPr lang="en-GB" sz="1400" b="1"/>
                  <a:t>West</a:t>
                </a:r>
              </a:p>
            </p:txBody>
          </p:sp>
          <p:sp>
            <p:nvSpPr>
              <p:cNvPr id="25629" name="TextBox 243"/>
              <p:cNvSpPr txBox="1">
                <a:spLocks noChangeArrowheads="1"/>
              </p:cNvSpPr>
              <p:nvPr/>
            </p:nvSpPr>
            <p:spPr bwMode="auto">
              <a:xfrm>
                <a:off x="7315200" y="3286780"/>
                <a:ext cx="1002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t>Add/Drop</a:t>
                </a:r>
              </a:p>
              <a:p>
                <a:r>
                  <a:rPr lang="en-GB" sz="1400" b="1"/>
                  <a:t>East</a:t>
                </a:r>
              </a:p>
            </p:txBody>
          </p:sp>
        </p:grpSp>
      </p:grpSp>
      <p:grpSp>
        <p:nvGrpSpPr>
          <p:cNvPr id="27" name="Group 249"/>
          <p:cNvGrpSpPr>
            <a:grpSpLocks/>
          </p:cNvGrpSpPr>
          <p:nvPr/>
        </p:nvGrpSpPr>
        <p:grpSpPr bwMode="auto">
          <a:xfrm>
            <a:off x="4614863" y="4485853"/>
            <a:ext cx="4452937" cy="1895475"/>
            <a:chOff x="4615635" y="4658380"/>
            <a:chExt cx="4452165" cy="1894820"/>
          </a:xfrm>
        </p:grpSpPr>
        <p:grpSp>
          <p:nvGrpSpPr>
            <p:cNvPr id="25620" name="Group 240"/>
            <p:cNvGrpSpPr>
              <a:grpSpLocks/>
            </p:cNvGrpSpPr>
            <p:nvPr/>
          </p:nvGrpSpPr>
          <p:grpSpPr bwMode="auto">
            <a:xfrm>
              <a:off x="4615635" y="4658380"/>
              <a:ext cx="4452165" cy="534076"/>
              <a:chOff x="4615635" y="4658380"/>
              <a:chExt cx="4452165" cy="534076"/>
            </a:xfrm>
          </p:grpSpPr>
          <p:sp>
            <p:nvSpPr>
              <p:cNvPr id="25624" name="TextBox 237"/>
              <p:cNvSpPr txBox="1">
                <a:spLocks noChangeArrowheads="1"/>
              </p:cNvSpPr>
              <p:nvPr/>
            </p:nvSpPr>
            <p:spPr bwMode="auto">
              <a:xfrm>
                <a:off x="4615635" y="4658380"/>
                <a:ext cx="6206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t>Line</a:t>
                </a:r>
              </a:p>
              <a:p>
                <a:r>
                  <a:rPr lang="en-GB" sz="1400" b="1"/>
                  <a:t>West</a:t>
                </a:r>
              </a:p>
            </p:txBody>
          </p:sp>
          <p:sp>
            <p:nvSpPr>
              <p:cNvPr id="25625" name="TextBox 238"/>
              <p:cNvSpPr txBox="1">
                <a:spLocks noChangeArrowheads="1"/>
              </p:cNvSpPr>
              <p:nvPr/>
            </p:nvSpPr>
            <p:spPr bwMode="auto">
              <a:xfrm>
                <a:off x="8498413" y="4669236"/>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t>Line</a:t>
                </a:r>
              </a:p>
              <a:p>
                <a:r>
                  <a:rPr lang="en-GB" sz="1400" b="1"/>
                  <a:t>East</a:t>
                </a:r>
              </a:p>
            </p:txBody>
          </p:sp>
        </p:grpSp>
        <p:grpSp>
          <p:nvGrpSpPr>
            <p:cNvPr id="25621" name="Group 245"/>
            <p:cNvGrpSpPr>
              <a:grpSpLocks/>
            </p:cNvGrpSpPr>
            <p:nvPr/>
          </p:nvGrpSpPr>
          <p:grpSpPr bwMode="auto">
            <a:xfrm>
              <a:off x="5562600" y="6019800"/>
              <a:ext cx="2754998" cy="533400"/>
              <a:chOff x="5562600" y="3276600"/>
              <a:chExt cx="2754998" cy="533400"/>
            </a:xfrm>
          </p:grpSpPr>
          <p:sp>
            <p:nvSpPr>
              <p:cNvPr id="25622" name="TextBox 246"/>
              <p:cNvSpPr txBox="1">
                <a:spLocks noChangeArrowheads="1"/>
              </p:cNvSpPr>
              <p:nvPr/>
            </p:nvSpPr>
            <p:spPr bwMode="auto">
              <a:xfrm>
                <a:off x="5562600" y="3276600"/>
                <a:ext cx="1002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t>Add/Drop</a:t>
                </a:r>
              </a:p>
              <a:p>
                <a:r>
                  <a:rPr lang="en-GB" sz="1400" b="1"/>
                  <a:t>West</a:t>
                </a:r>
              </a:p>
            </p:txBody>
          </p:sp>
          <p:sp>
            <p:nvSpPr>
              <p:cNvPr id="25623" name="TextBox 247"/>
              <p:cNvSpPr txBox="1">
                <a:spLocks noChangeArrowheads="1"/>
              </p:cNvSpPr>
              <p:nvPr/>
            </p:nvSpPr>
            <p:spPr bwMode="auto">
              <a:xfrm>
                <a:off x="7315200" y="3286780"/>
                <a:ext cx="10023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t>Add/Drop</a:t>
                </a:r>
              </a:p>
              <a:p>
                <a:r>
                  <a:rPr lang="en-GB" sz="1400" b="1"/>
                  <a:t>East</a:t>
                </a:r>
              </a:p>
            </p:txBody>
          </p:sp>
        </p:grpSp>
      </p:grpSp>
    </p:spTree>
    <p:extLst>
      <p:ext uri="{BB962C8B-B14F-4D97-AF65-F5344CB8AC3E}">
        <p14:creationId xmlns:p14="http://schemas.microsoft.com/office/powerpoint/2010/main" val="526277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0">
                                            <p:txEl>
                                              <p:pRg st="1" end="1"/>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nodeType="click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nodeType="click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9"/>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00">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2000"/>
                                        <p:tgtEl>
                                          <p:spTgt spid="2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200">
                                            <p:txEl>
                                              <p:pRg st="3" end="3"/>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xit" presetSubtype="0" fill="hold" nodeType="clickEffect">
                                  <p:stCondLst>
                                    <p:cond delay="0"/>
                                  </p:stCondLst>
                                  <p:childTnLst>
                                    <p:set>
                                      <p:cBhvr>
                                        <p:cTn id="65" dur="1" fill="hold">
                                          <p:stCondLst>
                                            <p:cond delay="0"/>
                                          </p:stCondLst>
                                        </p:cTn>
                                        <p:tgtEl>
                                          <p:spTgt spid="15"/>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xit" presetSubtype="0" fill="hold" nodeType="clickEffect">
                                  <p:stCondLst>
                                    <p:cond delay="0"/>
                                  </p:stCondLst>
                                  <p:childTnLst>
                                    <p:set>
                                      <p:cBhvr>
                                        <p:cTn id="71" dur="1" fill="hold">
                                          <p:stCondLst>
                                            <p:cond delay="0"/>
                                          </p:stCondLst>
                                        </p:cTn>
                                        <p:tgtEl>
                                          <p:spTgt spid="17"/>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6"/>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xit" presetSubtype="0" fill="hold" nodeType="clickEffect">
                                  <p:stCondLst>
                                    <p:cond delay="0"/>
                                  </p:stCondLst>
                                  <p:childTnLst>
                                    <p:set>
                                      <p:cBhvr>
                                        <p:cTn id="79"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4"/>
          <p:cNvSpPr>
            <a:spLocks noGrp="1" noChangeArrowheads="1"/>
          </p:cNvSpPr>
          <p:nvPr>
            <p:ph type="title"/>
          </p:nvPr>
        </p:nvSpPr>
        <p:spPr/>
        <p:txBody>
          <a:bodyPr/>
          <a:lstStyle/>
          <a:p>
            <a:r>
              <a:rPr lang="en-US" smtClean="0"/>
              <a:t>Degree-8 ROADM Node Block Diagram</a:t>
            </a:r>
          </a:p>
        </p:txBody>
      </p:sp>
      <p:grpSp>
        <p:nvGrpSpPr>
          <p:cNvPr id="26627" name="Group 3"/>
          <p:cNvGrpSpPr>
            <a:grpSpLocks/>
          </p:cNvGrpSpPr>
          <p:nvPr/>
        </p:nvGrpSpPr>
        <p:grpSpPr bwMode="auto">
          <a:xfrm>
            <a:off x="3475038" y="2887663"/>
            <a:ext cx="1919287" cy="1919287"/>
            <a:chOff x="2189" y="1873"/>
            <a:chExt cx="1209" cy="1209"/>
          </a:xfrm>
        </p:grpSpPr>
        <p:sp>
          <p:nvSpPr>
            <p:cNvPr id="26749" name="Oval 4"/>
            <p:cNvSpPr>
              <a:spLocks noChangeAspect="1" noChangeArrowheads="1"/>
            </p:cNvSpPr>
            <p:nvPr/>
          </p:nvSpPr>
          <p:spPr bwMode="auto">
            <a:xfrm>
              <a:off x="2696" y="1879"/>
              <a:ext cx="193" cy="193"/>
            </a:xfrm>
            <a:prstGeom prst="ellipse">
              <a:avLst/>
            </a:prstGeom>
            <a:solidFill>
              <a:srgbClr val="EBE998"/>
            </a:solidFill>
            <a:ln w="9525" algn="ctr">
              <a:solidFill>
                <a:schemeClr val="accent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pPr defTabSz="814388"/>
              <a:r>
                <a:rPr lang="en-GB" sz="1400" b="1"/>
                <a:t>A</a:t>
              </a:r>
              <a:endParaRPr lang="en-US" sz="1400" b="1"/>
            </a:p>
          </p:txBody>
        </p:sp>
        <p:sp>
          <p:nvSpPr>
            <p:cNvPr id="26750" name="Oval 5"/>
            <p:cNvSpPr>
              <a:spLocks noChangeAspect="1" noChangeArrowheads="1"/>
            </p:cNvSpPr>
            <p:nvPr/>
          </p:nvSpPr>
          <p:spPr bwMode="auto">
            <a:xfrm>
              <a:off x="3047" y="2024"/>
              <a:ext cx="193" cy="193"/>
            </a:xfrm>
            <a:prstGeom prst="ellipse">
              <a:avLst/>
            </a:prstGeom>
            <a:solidFill>
              <a:srgbClr val="EBE998"/>
            </a:solidFill>
            <a:ln w="9525" algn="ctr">
              <a:solidFill>
                <a:schemeClr val="accent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pPr defTabSz="814388"/>
              <a:r>
                <a:rPr lang="en-GB" sz="1400" b="1"/>
                <a:t>B</a:t>
              </a:r>
              <a:endParaRPr lang="en-US" sz="1400" b="1"/>
            </a:p>
          </p:txBody>
        </p:sp>
        <p:sp>
          <p:nvSpPr>
            <p:cNvPr id="26751" name="Oval 6"/>
            <p:cNvSpPr>
              <a:spLocks noChangeAspect="1" noChangeArrowheads="1"/>
            </p:cNvSpPr>
            <p:nvPr/>
          </p:nvSpPr>
          <p:spPr bwMode="auto">
            <a:xfrm>
              <a:off x="3193" y="2374"/>
              <a:ext cx="193" cy="193"/>
            </a:xfrm>
            <a:prstGeom prst="ellipse">
              <a:avLst/>
            </a:prstGeom>
            <a:solidFill>
              <a:srgbClr val="EBE998"/>
            </a:solidFill>
            <a:ln w="9525" algn="ctr">
              <a:solidFill>
                <a:schemeClr val="accent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pPr defTabSz="814388"/>
              <a:r>
                <a:rPr lang="en-GB" sz="1400" b="1"/>
                <a:t>C</a:t>
              </a:r>
              <a:endParaRPr lang="en-US" sz="1400" b="1"/>
            </a:p>
          </p:txBody>
        </p:sp>
        <p:sp>
          <p:nvSpPr>
            <p:cNvPr id="26752" name="Oval 7"/>
            <p:cNvSpPr>
              <a:spLocks noChangeAspect="1" noChangeArrowheads="1"/>
            </p:cNvSpPr>
            <p:nvPr/>
          </p:nvSpPr>
          <p:spPr bwMode="auto">
            <a:xfrm>
              <a:off x="3047" y="2738"/>
              <a:ext cx="193" cy="193"/>
            </a:xfrm>
            <a:prstGeom prst="ellipse">
              <a:avLst/>
            </a:prstGeom>
            <a:solidFill>
              <a:srgbClr val="EBE998"/>
            </a:solidFill>
            <a:ln w="9525" algn="ctr">
              <a:solidFill>
                <a:schemeClr val="accent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pPr defTabSz="814388"/>
              <a:r>
                <a:rPr lang="en-GB" sz="1400" b="1"/>
                <a:t>D</a:t>
              </a:r>
              <a:endParaRPr lang="en-US" sz="1400" b="1"/>
            </a:p>
          </p:txBody>
        </p:sp>
        <p:sp>
          <p:nvSpPr>
            <p:cNvPr id="26753" name="Oval 8"/>
            <p:cNvSpPr>
              <a:spLocks noChangeAspect="1" noChangeArrowheads="1"/>
            </p:cNvSpPr>
            <p:nvPr/>
          </p:nvSpPr>
          <p:spPr bwMode="auto">
            <a:xfrm>
              <a:off x="2696" y="2883"/>
              <a:ext cx="193" cy="193"/>
            </a:xfrm>
            <a:prstGeom prst="ellipse">
              <a:avLst/>
            </a:prstGeom>
            <a:solidFill>
              <a:srgbClr val="EBE998"/>
            </a:solidFill>
            <a:ln w="9525" algn="ctr">
              <a:solidFill>
                <a:schemeClr val="accent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pPr defTabSz="814388"/>
              <a:r>
                <a:rPr lang="en-GB" sz="1400" b="1"/>
                <a:t>E</a:t>
              </a:r>
              <a:endParaRPr lang="en-US" sz="1400" b="1"/>
            </a:p>
          </p:txBody>
        </p:sp>
        <p:sp>
          <p:nvSpPr>
            <p:cNvPr id="26754" name="Oval 9"/>
            <p:cNvSpPr>
              <a:spLocks noChangeAspect="1" noChangeArrowheads="1"/>
            </p:cNvSpPr>
            <p:nvPr/>
          </p:nvSpPr>
          <p:spPr bwMode="auto">
            <a:xfrm>
              <a:off x="2345" y="2738"/>
              <a:ext cx="193" cy="193"/>
            </a:xfrm>
            <a:prstGeom prst="ellipse">
              <a:avLst/>
            </a:prstGeom>
            <a:solidFill>
              <a:srgbClr val="EBE998"/>
            </a:solidFill>
            <a:ln w="9525" algn="ctr">
              <a:solidFill>
                <a:schemeClr val="accent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pPr defTabSz="814388"/>
              <a:r>
                <a:rPr lang="en-GB" sz="1400" b="1"/>
                <a:t>F</a:t>
              </a:r>
              <a:endParaRPr lang="en-US" sz="1400" b="1"/>
            </a:p>
          </p:txBody>
        </p:sp>
        <p:sp>
          <p:nvSpPr>
            <p:cNvPr id="26755" name="Oval 10"/>
            <p:cNvSpPr>
              <a:spLocks noChangeAspect="1" noChangeArrowheads="1"/>
            </p:cNvSpPr>
            <p:nvPr/>
          </p:nvSpPr>
          <p:spPr bwMode="auto">
            <a:xfrm>
              <a:off x="2195" y="2374"/>
              <a:ext cx="193" cy="193"/>
            </a:xfrm>
            <a:prstGeom prst="ellipse">
              <a:avLst/>
            </a:prstGeom>
            <a:solidFill>
              <a:srgbClr val="EBE998"/>
            </a:solidFill>
            <a:ln w="9525" algn="ctr">
              <a:solidFill>
                <a:schemeClr val="accent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pPr defTabSz="814388"/>
              <a:r>
                <a:rPr lang="en-GB" sz="1400" b="1"/>
                <a:t>G</a:t>
              </a:r>
              <a:endParaRPr lang="en-US" sz="1400" b="1"/>
            </a:p>
          </p:txBody>
        </p:sp>
        <p:sp>
          <p:nvSpPr>
            <p:cNvPr id="26756" name="Oval 11"/>
            <p:cNvSpPr>
              <a:spLocks noChangeAspect="1" noChangeArrowheads="1"/>
            </p:cNvSpPr>
            <p:nvPr/>
          </p:nvSpPr>
          <p:spPr bwMode="auto">
            <a:xfrm>
              <a:off x="2345" y="2024"/>
              <a:ext cx="193" cy="193"/>
            </a:xfrm>
            <a:prstGeom prst="ellipse">
              <a:avLst/>
            </a:prstGeom>
            <a:solidFill>
              <a:srgbClr val="EBE998"/>
            </a:solidFill>
            <a:ln w="9525" algn="ctr">
              <a:solidFill>
                <a:schemeClr val="accent2"/>
              </a:solidFill>
              <a:round/>
              <a:headEnd/>
              <a:tailEnd/>
            </a:ln>
            <a:effectLst/>
            <a:extLs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pPr defTabSz="814388"/>
              <a:r>
                <a:rPr lang="en-GB" sz="1400" b="1"/>
                <a:t>H</a:t>
              </a:r>
              <a:endParaRPr lang="en-US" sz="1400" b="1"/>
            </a:p>
          </p:txBody>
        </p:sp>
        <p:sp>
          <p:nvSpPr>
            <p:cNvPr id="26757" name="Oval 12"/>
            <p:cNvSpPr>
              <a:spLocks noChangeArrowheads="1"/>
            </p:cNvSpPr>
            <p:nvPr/>
          </p:nvSpPr>
          <p:spPr bwMode="auto">
            <a:xfrm>
              <a:off x="2189" y="1873"/>
              <a:ext cx="1209" cy="1209"/>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pPr defTabSz="814388"/>
              <a:r>
                <a:rPr lang="en-GB" sz="1600" b="1"/>
                <a:t>8 Degree</a:t>
              </a:r>
            </a:p>
            <a:p>
              <a:pPr defTabSz="814388"/>
              <a:r>
                <a:rPr lang="en-GB" sz="1600" b="1"/>
                <a:t>Patch Panel</a:t>
              </a:r>
              <a:endParaRPr lang="en-US" sz="1600" b="1"/>
            </a:p>
          </p:txBody>
        </p:sp>
      </p:grpSp>
      <p:grpSp>
        <p:nvGrpSpPr>
          <p:cNvPr id="26628" name="Group 13"/>
          <p:cNvGrpSpPr>
            <a:grpSpLocks/>
          </p:cNvGrpSpPr>
          <p:nvPr/>
        </p:nvGrpSpPr>
        <p:grpSpPr bwMode="auto">
          <a:xfrm>
            <a:off x="5394325" y="3313113"/>
            <a:ext cx="1455738" cy="1101725"/>
            <a:chOff x="3398" y="1985"/>
            <a:chExt cx="917" cy="694"/>
          </a:xfrm>
        </p:grpSpPr>
        <p:sp>
          <p:nvSpPr>
            <p:cNvPr id="26735" name="Rectangle 14"/>
            <p:cNvSpPr>
              <a:spLocks noChangeArrowheads="1"/>
            </p:cNvSpPr>
            <p:nvPr/>
          </p:nvSpPr>
          <p:spPr bwMode="auto">
            <a:xfrm>
              <a:off x="3754" y="2172"/>
              <a:ext cx="219" cy="302"/>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800" b="1"/>
                <a:t>WSS</a:t>
              </a:r>
              <a:endParaRPr lang="en-US" sz="800" b="1"/>
            </a:p>
          </p:txBody>
        </p:sp>
        <p:sp>
          <p:nvSpPr>
            <p:cNvPr id="26736" name="AutoShape 15"/>
            <p:cNvSpPr>
              <a:spLocks noChangeArrowheads="1"/>
            </p:cNvSpPr>
            <p:nvPr/>
          </p:nvSpPr>
          <p:spPr bwMode="auto">
            <a:xfrm>
              <a:off x="3754" y="2011"/>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600" b="1"/>
                <a:t>MUX</a:t>
              </a:r>
              <a:endParaRPr lang="en-US" sz="600" b="1"/>
            </a:p>
          </p:txBody>
        </p:sp>
        <p:sp>
          <p:nvSpPr>
            <p:cNvPr id="26737" name="AutoShape 16"/>
            <p:cNvSpPr>
              <a:spLocks noChangeArrowheads="1"/>
            </p:cNvSpPr>
            <p:nvPr/>
          </p:nvSpPr>
          <p:spPr bwMode="auto">
            <a:xfrm flipV="1">
              <a:off x="3754" y="2548"/>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defTabSz="814388"/>
              <a:r>
                <a:rPr lang="en-GB" sz="600" b="1"/>
                <a:t>DMX</a:t>
              </a:r>
              <a:endParaRPr lang="en-US" sz="600" b="1"/>
            </a:p>
          </p:txBody>
        </p:sp>
        <p:cxnSp>
          <p:nvCxnSpPr>
            <p:cNvPr id="26738" name="AutoShape 17"/>
            <p:cNvCxnSpPr>
              <a:cxnSpLocks noChangeShapeType="1"/>
              <a:stCxn id="26737" idx="1"/>
              <a:endCxn id="26735" idx="2"/>
            </p:cNvCxnSpPr>
            <p:nvPr/>
          </p:nvCxnSpPr>
          <p:spPr bwMode="auto">
            <a:xfrm flipV="1">
              <a:off x="3860" y="2474"/>
              <a:ext cx="4" cy="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cxnSp>
          <p:nvCxnSpPr>
            <p:cNvPr id="26739" name="AutoShape 18"/>
            <p:cNvCxnSpPr>
              <a:cxnSpLocks noChangeShapeType="1"/>
              <a:stCxn id="26736" idx="1"/>
              <a:endCxn id="26735" idx="0"/>
            </p:cNvCxnSpPr>
            <p:nvPr/>
          </p:nvCxnSpPr>
          <p:spPr bwMode="auto">
            <a:xfrm>
              <a:off x="3861" y="2100"/>
              <a:ext cx="3" cy="7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
          <p:nvSpPr>
            <p:cNvPr id="26740" name="AutoShape 19"/>
            <p:cNvSpPr>
              <a:spLocks noChangeAspect="1" noChangeArrowheads="1"/>
            </p:cNvSpPr>
            <p:nvPr/>
          </p:nvSpPr>
          <p:spPr bwMode="auto">
            <a:xfrm rot="5400000">
              <a:off x="4056" y="2182"/>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defTabSz="814388"/>
              <a:r>
                <a:rPr lang="en-GB" sz="600" b="1"/>
                <a:t>B</a:t>
              </a:r>
              <a:endParaRPr lang="en-US" sz="600" b="1"/>
            </a:p>
          </p:txBody>
        </p:sp>
        <p:sp>
          <p:nvSpPr>
            <p:cNvPr id="26741" name="AutoShape 20"/>
            <p:cNvSpPr>
              <a:spLocks noChangeAspect="1" noChangeArrowheads="1"/>
            </p:cNvSpPr>
            <p:nvPr/>
          </p:nvSpPr>
          <p:spPr bwMode="auto">
            <a:xfrm rot="16200000" flipH="1">
              <a:off x="4056" y="2327"/>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defTabSz="814388"/>
              <a:r>
                <a:rPr lang="en-GB" sz="600" b="1"/>
                <a:t>P</a:t>
              </a:r>
              <a:endParaRPr lang="en-US" sz="600" b="1"/>
            </a:p>
          </p:txBody>
        </p:sp>
        <p:sp>
          <p:nvSpPr>
            <p:cNvPr id="26742" name="Line 21"/>
            <p:cNvSpPr>
              <a:spLocks noChangeShapeType="1"/>
            </p:cNvSpPr>
            <p:nvPr/>
          </p:nvSpPr>
          <p:spPr bwMode="auto">
            <a:xfrm>
              <a:off x="3973" y="2253"/>
              <a:ext cx="9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43" name="Line 22"/>
            <p:cNvSpPr>
              <a:spLocks noChangeShapeType="1"/>
            </p:cNvSpPr>
            <p:nvPr/>
          </p:nvSpPr>
          <p:spPr bwMode="auto">
            <a:xfrm>
              <a:off x="3973" y="2393"/>
              <a:ext cx="9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44" name="Line 23"/>
            <p:cNvSpPr>
              <a:spLocks noChangeShapeType="1"/>
            </p:cNvSpPr>
            <p:nvPr/>
          </p:nvSpPr>
          <p:spPr bwMode="auto">
            <a:xfrm>
              <a:off x="4199" y="2253"/>
              <a:ext cx="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45" name="Line 24"/>
            <p:cNvSpPr>
              <a:spLocks noChangeShapeType="1"/>
            </p:cNvSpPr>
            <p:nvPr/>
          </p:nvSpPr>
          <p:spPr bwMode="auto">
            <a:xfrm>
              <a:off x="4199" y="2393"/>
              <a:ext cx="11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46" name="Rectangle 25"/>
            <p:cNvSpPr>
              <a:spLocks noChangeArrowheads="1"/>
            </p:cNvSpPr>
            <p:nvPr/>
          </p:nvSpPr>
          <p:spPr bwMode="auto">
            <a:xfrm>
              <a:off x="3694" y="1985"/>
              <a:ext cx="561" cy="694"/>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a:p>
          </p:txBody>
        </p:sp>
        <p:sp>
          <p:nvSpPr>
            <p:cNvPr id="26747" name="Line 26"/>
            <p:cNvSpPr>
              <a:spLocks noChangeShapeType="1"/>
            </p:cNvSpPr>
            <p:nvPr/>
          </p:nvSpPr>
          <p:spPr bwMode="auto">
            <a:xfrm>
              <a:off x="3398" y="2293"/>
              <a:ext cx="3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48" name="Line 27"/>
            <p:cNvSpPr>
              <a:spLocks noChangeShapeType="1"/>
            </p:cNvSpPr>
            <p:nvPr/>
          </p:nvSpPr>
          <p:spPr bwMode="auto">
            <a:xfrm>
              <a:off x="3398" y="2345"/>
              <a:ext cx="356"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grpSp>
      <p:grpSp>
        <p:nvGrpSpPr>
          <p:cNvPr id="26629" name="Group 28"/>
          <p:cNvGrpSpPr>
            <a:grpSpLocks/>
          </p:cNvGrpSpPr>
          <p:nvPr/>
        </p:nvGrpSpPr>
        <p:grpSpPr bwMode="auto">
          <a:xfrm rot="-5400000">
            <a:off x="3707607" y="1608931"/>
            <a:ext cx="1455738" cy="1101725"/>
            <a:chOff x="3398" y="1985"/>
            <a:chExt cx="917" cy="694"/>
          </a:xfrm>
        </p:grpSpPr>
        <p:sp>
          <p:nvSpPr>
            <p:cNvPr id="26721" name="Rectangle 29"/>
            <p:cNvSpPr>
              <a:spLocks noChangeArrowheads="1"/>
            </p:cNvSpPr>
            <p:nvPr/>
          </p:nvSpPr>
          <p:spPr bwMode="auto">
            <a:xfrm>
              <a:off x="3754" y="2172"/>
              <a:ext cx="219" cy="302"/>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800" b="1"/>
                <a:t>WSS</a:t>
              </a:r>
              <a:endParaRPr lang="en-US" sz="800" b="1"/>
            </a:p>
          </p:txBody>
        </p:sp>
        <p:sp>
          <p:nvSpPr>
            <p:cNvPr id="26722" name="AutoShape 30"/>
            <p:cNvSpPr>
              <a:spLocks noChangeArrowheads="1"/>
            </p:cNvSpPr>
            <p:nvPr/>
          </p:nvSpPr>
          <p:spPr bwMode="auto">
            <a:xfrm>
              <a:off x="3754" y="2011"/>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600" b="1"/>
                <a:t>MUX</a:t>
              </a:r>
              <a:endParaRPr lang="en-US" sz="600" b="1"/>
            </a:p>
          </p:txBody>
        </p:sp>
        <p:sp>
          <p:nvSpPr>
            <p:cNvPr id="26723" name="AutoShape 31"/>
            <p:cNvSpPr>
              <a:spLocks noChangeArrowheads="1"/>
            </p:cNvSpPr>
            <p:nvPr/>
          </p:nvSpPr>
          <p:spPr bwMode="auto">
            <a:xfrm flipV="1">
              <a:off x="3754" y="2548"/>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defTabSz="814388"/>
              <a:r>
                <a:rPr lang="en-GB" sz="600" b="1"/>
                <a:t>DMX</a:t>
              </a:r>
              <a:endParaRPr lang="en-US" sz="600" b="1"/>
            </a:p>
          </p:txBody>
        </p:sp>
        <p:cxnSp>
          <p:nvCxnSpPr>
            <p:cNvPr id="26724" name="AutoShape 32"/>
            <p:cNvCxnSpPr>
              <a:cxnSpLocks noChangeShapeType="1"/>
              <a:stCxn id="26723" idx="1"/>
              <a:endCxn id="26721" idx="2"/>
            </p:cNvCxnSpPr>
            <p:nvPr/>
          </p:nvCxnSpPr>
          <p:spPr bwMode="auto">
            <a:xfrm flipV="1">
              <a:off x="3860" y="2474"/>
              <a:ext cx="4" cy="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cxnSp>
          <p:nvCxnSpPr>
            <p:cNvPr id="26725" name="AutoShape 33"/>
            <p:cNvCxnSpPr>
              <a:cxnSpLocks noChangeShapeType="1"/>
              <a:stCxn id="26722" idx="1"/>
              <a:endCxn id="26721" idx="0"/>
            </p:cNvCxnSpPr>
            <p:nvPr/>
          </p:nvCxnSpPr>
          <p:spPr bwMode="auto">
            <a:xfrm>
              <a:off x="3861" y="2100"/>
              <a:ext cx="3" cy="7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
          <p:nvSpPr>
            <p:cNvPr id="26726" name="AutoShape 34"/>
            <p:cNvSpPr>
              <a:spLocks noChangeAspect="1" noChangeArrowheads="1"/>
            </p:cNvSpPr>
            <p:nvPr/>
          </p:nvSpPr>
          <p:spPr bwMode="auto">
            <a:xfrm rot="5400000">
              <a:off x="4056" y="2182"/>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defTabSz="814388"/>
              <a:r>
                <a:rPr lang="en-GB" sz="600" b="1"/>
                <a:t>B</a:t>
              </a:r>
              <a:endParaRPr lang="en-US" sz="600" b="1"/>
            </a:p>
          </p:txBody>
        </p:sp>
        <p:sp>
          <p:nvSpPr>
            <p:cNvPr id="26727" name="AutoShape 35"/>
            <p:cNvSpPr>
              <a:spLocks noChangeAspect="1" noChangeArrowheads="1"/>
            </p:cNvSpPr>
            <p:nvPr/>
          </p:nvSpPr>
          <p:spPr bwMode="auto">
            <a:xfrm rot="16200000" flipH="1">
              <a:off x="4056" y="2327"/>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defTabSz="814388"/>
              <a:r>
                <a:rPr lang="en-GB" sz="600" b="1"/>
                <a:t>P</a:t>
              </a:r>
              <a:endParaRPr lang="en-US" sz="600" b="1"/>
            </a:p>
          </p:txBody>
        </p:sp>
        <p:sp>
          <p:nvSpPr>
            <p:cNvPr id="26728" name="Line 36"/>
            <p:cNvSpPr>
              <a:spLocks noChangeShapeType="1"/>
            </p:cNvSpPr>
            <p:nvPr/>
          </p:nvSpPr>
          <p:spPr bwMode="auto">
            <a:xfrm>
              <a:off x="3973" y="2253"/>
              <a:ext cx="9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29" name="Line 37"/>
            <p:cNvSpPr>
              <a:spLocks noChangeShapeType="1"/>
            </p:cNvSpPr>
            <p:nvPr/>
          </p:nvSpPr>
          <p:spPr bwMode="auto">
            <a:xfrm>
              <a:off x="3973" y="2393"/>
              <a:ext cx="9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30" name="Line 38"/>
            <p:cNvSpPr>
              <a:spLocks noChangeShapeType="1"/>
            </p:cNvSpPr>
            <p:nvPr/>
          </p:nvSpPr>
          <p:spPr bwMode="auto">
            <a:xfrm>
              <a:off x="4199" y="2253"/>
              <a:ext cx="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31" name="Line 39"/>
            <p:cNvSpPr>
              <a:spLocks noChangeShapeType="1"/>
            </p:cNvSpPr>
            <p:nvPr/>
          </p:nvSpPr>
          <p:spPr bwMode="auto">
            <a:xfrm>
              <a:off x="4199" y="2393"/>
              <a:ext cx="11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32" name="Rectangle 40"/>
            <p:cNvSpPr>
              <a:spLocks noChangeArrowheads="1"/>
            </p:cNvSpPr>
            <p:nvPr/>
          </p:nvSpPr>
          <p:spPr bwMode="auto">
            <a:xfrm>
              <a:off x="3694" y="1985"/>
              <a:ext cx="561" cy="694"/>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a:p>
          </p:txBody>
        </p:sp>
        <p:sp>
          <p:nvSpPr>
            <p:cNvPr id="26733" name="Line 41"/>
            <p:cNvSpPr>
              <a:spLocks noChangeShapeType="1"/>
            </p:cNvSpPr>
            <p:nvPr/>
          </p:nvSpPr>
          <p:spPr bwMode="auto">
            <a:xfrm>
              <a:off x="3398" y="2293"/>
              <a:ext cx="3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34" name="Line 42"/>
            <p:cNvSpPr>
              <a:spLocks noChangeShapeType="1"/>
            </p:cNvSpPr>
            <p:nvPr/>
          </p:nvSpPr>
          <p:spPr bwMode="auto">
            <a:xfrm>
              <a:off x="3398" y="2345"/>
              <a:ext cx="356"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grpSp>
      <p:grpSp>
        <p:nvGrpSpPr>
          <p:cNvPr id="26630" name="Group 43"/>
          <p:cNvGrpSpPr>
            <a:grpSpLocks/>
          </p:cNvGrpSpPr>
          <p:nvPr/>
        </p:nvGrpSpPr>
        <p:grpSpPr bwMode="auto">
          <a:xfrm>
            <a:off x="2019300" y="3313113"/>
            <a:ext cx="1455738" cy="1101725"/>
            <a:chOff x="714" y="1985"/>
            <a:chExt cx="917" cy="694"/>
          </a:xfrm>
        </p:grpSpPr>
        <p:sp>
          <p:nvSpPr>
            <p:cNvPr id="26707" name="Rectangle 44"/>
            <p:cNvSpPr>
              <a:spLocks noChangeArrowheads="1"/>
            </p:cNvSpPr>
            <p:nvPr/>
          </p:nvSpPr>
          <p:spPr bwMode="auto">
            <a:xfrm flipH="1">
              <a:off x="1056" y="2172"/>
              <a:ext cx="219" cy="302"/>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800" b="1"/>
                <a:t>WSS</a:t>
              </a:r>
              <a:endParaRPr lang="en-US" sz="800" b="1"/>
            </a:p>
          </p:txBody>
        </p:sp>
        <p:sp>
          <p:nvSpPr>
            <p:cNvPr id="26708" name="AutoShape 45"/>
            <p:cNvSpPr>
              <a:spLocks noChangeArrowheads="1"/>
            </p:cNvSpPr>
            <p:nvPr/>
          </p:nvSpPr>
          <p:spPr bwMode="auto">
            <a:xfrm flipH="1">
              <a:off x="1062" y="2011"/>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600" b="1"/>
                <a:t>MUX</a:t>
              </a:r>
              <a:endParaRPr lang="en-US" sz="600" b="1"/>
            </a:p>
          </p:txBody>
        </p:sp>
        <p:sp>
          <p:nvSpPr>
            <p:cNvPr id="26709" name="AutoShape 46"/>
            <p:cNvSpPr>
              <a:spLocks noChangeArrowheads="1"/>
            </p:cNvSpPr>
            <p:nvPr/>
          </p:nvSpPr>
          <p:spPr bwMode="auto">
            <a:xfrm flipH="1" flipV="1">
              <a:off x="1062" y="2548"/>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defTabSz="814388"/>
              <a:r>
                <a:rPr lang="en-GB" sz="600" b="1"/>
                <a:t>DMX</a:t>
              </a:r>
              <a:endParaRPr lang="en-US" sz="600" b="1"/>
            </a:p>
          </p:txBody>
        </p:sp>
        <p:cxnSp>
          <p:nvCxnSpPr>
            <p:cNvPr id="26710" name="AutoShape 47"/>
            <p:cNvCxnSpPr>
              <a:cxnSpLocks noChangeShapeType="1"/>
              <a:stCxn id="26709" idx="1"/>
              <a:endCxn id="26707" idx="2"/>
            </p:cNvCxnSpPr>
            <p:nvPr/>
          </p:nvCxnSpPr>
          <p:spPr bwMode="auto">
            <a:xfrm flipH="1" flipV="1">
              <a:off x="1166" y="2474"/>
              <a:ext cx="3" cy="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cxnSp>
          <p:nvCxnSpPr>
            <p:cNvPr id="26711" name="AutoShape 48"/>
            <p:cNvCxnSpPr>
              <a:cxnSpLocks noChangeShapeType="1"/>
              <a:stCxn id="26708" idx="1"/>
              <a:endCxn id="26707" idx="0"/>
            </p:cNvCxnSpPr>
            <p:nvPr/>
          </p:nvCxnSpPr>
          <p:spPr bwMode="auto">
            <a:xfrm flipH="1">
              <a:off x="1166" y="2100"/>
              <a:ext cx="3" cy="7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
          <p:nvSpPr>
            <p:cNvPr id="26712" name="AutoShape 49"/>
            <p:cNvSpPr>
              <a:spLocks noChangeAspect="1" noChangeArrowheads="1"/>
            </p:cNvSpPr>
            <p:nvPr/>
          </p:nvSpPr>
          <p:spPr bwMode="auto">
            <a:xfrm rot="5400000">
              <a:off x="820" y="2328"/>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defTabSz="814388"/>
              <a:r>
                <a:rPr lang="en-GB" sz="600" b="1"/>
                <a:t>P</a:t>
              </a:r>
              <a:endParaRPr lang="en-US" sz="600" b="1"/>
            </a:p>
          </p:txBody>
        </p:sp>
        <p:sp>
          <p:nvSpPr>
            <p:cNvPr id="26713" name="AutoShape 50"/>
            <p:cNvSpPr>
              <a:spLocks noChangeAspect="1" noChangeArrowheads="1"/>
            </p:cNvSpPr>
            <p:nvPr/>
          </p:nvSpPr>
          <p:spPr bwMode="auto">
            <a:xfrm rot="16200000" flipH="1">
              <a:off x="820" y="2183"/>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defTabSz="814388"/>
              <a:r>
                <a:rPr lang="en-GB" sz="600" b="1"/>
                <a:t>B</a:t>
              </a:r>
              <a:endParaRPr lang="en-US" sz="600" b="1"/>
            </a:p>
          </p:txBody>
        </p:sp>
        <p:sp>
          <p:nvSpPr>
            <p:cNvPr id="26714" name="Line 51"/>
            <p:cNvSpPr>
              <a:spLocks noChangeShapeType="1"/>
            </p:cNvSpPr>
            <p:nvPr/>
          </p:nvSpPr>
          <p:spPr bwMode="auto">
            <a:xfrm flipH="1">
              <a:off x="963" y="2253"/>
              <a:ext cx="9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15" name="Line 52"/>
            <p:cNvSpPr>
              <a:spLocks noChangeShapeType="1"/>
            </p:cNvSpPr>
            <p:nvPr/>
          </p:nvSpPr>
          <p:spPr bwMode="auto">
            <a:xfrm flipH="1">
              <a:off x="963" y="2393"/>
              <a:ext cx="9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16" name="Line 53"/>
            <p:cNvSpPr>
              <a:spLocks noChangeShapeType="1"/>
            </p:cNvSpPr>
            <p:nvPr/>
          </p:nvSpPr>
          <p:spPr bwMode="auto">
            <a:xfrm flipH="1">
              <a:off x="714" y="2253"/>
              <a:ext cx="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17" name="Line 54"/>
            <p:cNvSpPr>
              <a:spLocks noChangeShapeType="1"/>
            </p:cNvSpPr>
            <p:nvPr/>
          </p:nvSpPr>
          <p:spPr bwMode="auto">
            <a:xfrm flipH="1">
              <a:off x="714" y="2393"/>
              <a:ext cx="11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18" name="Rectangle 55"/>
            <p:cNvSpPr>
              <a:spLocks noChangeArrowheads="1"/>
            </p:cNvSpPr>
            <p:nvPr/>
          </p:nvSpPr>
          <p:spPr bwMode="auto">
            <a:xfrm flipH="1">
              <a:off x="774" y="1985"/>
              <a:ext cx="561" cy="694"/>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a:p>
          </p:txBody>
        </p:sp>
        <p:sp>
          <p:nvSpPr>
            <p:cNvPr id="26719" name="Line 56"/>
            <p:cNvSpPr>
              <a:spLocks noChangeShapeType="1"/>
            </p:cNvSpPr>
            <p:nvPr/>
          </p:nvSpPr>
          <p:spPr bwMode="auto">
            <a:xfrm flipH="1">
              <a:off x="1275" y="2293"/>
              <a:ext cx="3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20" name="Line 57"/>
            <p:cNvSpPr>
              <a:spLocks noChangeShapeType="1"/>
            </p:cNvSpPr>
            <p:nvPr/>
          </p:nvSpPr>
          <p:spPr bwMode="auto">
            <a:xfrm flipH="1">
              <a:off x="1275" y="2345"/>
              <a:ext cx="356"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grpSp>
      <p:grpSp>
        <p:nvGrpSpPr>
          <p:cNvPr id="26631" name="Group 58"/>
          <p:cNvGrpSpPr>
            <a:grpSpLocks/>
          </p:cNvGrpSpPr>
          <p:nvPr/>
        </p:nvGrpSpPr>
        <p:grpSpPr bwMode="auto">
          <a:xfrm rot="-5400000">
            <a:off x="3728244" y="4990306"/>
            <a:ext cx="1455738" cy="1101725"/>
            <a:chOff x="714" y="1985"/>
            <a:chExt cx="917" cy="694"/>
          </a:xfrm>
        </p:grpSpPr>
        <p:sp>
          <p:nvSpPr>
            <p:cNvPr id="26693" name="Rectangle 59"/>
            <p:cNvSpPr>
              <a:spLocks noChangeArrowheads="1"/>
            </p:cNvSpPr>
            <p:nvPr/>
          </p:nvSpPr>
          <p:spPr bwMode="auto">
            <a:xfrm flipH="1">
              <a:off x="1056" y="2172"/>
              <a:ext cx="219" cy="302"/>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800" b="1"/>
                <a:t>WSS</a:t>
              </a:r>
              <a:endParaRPr lang="en-US" sz="800" b="1"/>
            </a:p>
          </p:txBody>
        </p:sp>
        <p:sp>
          <p:nvSpPr>
            <p:cNvPr id="26694" name="AutoShape 60"/>
            <p:cNvSpPr>
              <a:spLocks noChangeArrowheads="1"/>
            </p:cNvSpPr>
            <p:nvPr/>
          </p:nvSpPr>
          <p:spPr bwMode="auto">
            <a:xfrm flipH="1">
              <a:off x="1062" y="2011"/>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600" b="1"/>
                <a:t>MUX</a:t>
              </a:r>
              <a:endParaRPr lang="en-US" sz="600" b="1"/>
            </a:p>
          </p:txBody>
        </p:sp>
        <p:sp>
          <p:nvSpPr>
            <p:cNvPr id="26695" name="AutoShape 61"/>
            <p:cNvSpPr>
              <a:spLocks noChangeArrowheads="1"/>
            </p:cNvSpPr>
            <p:nvPr/>
          </p:nvSpPr>
          <p:spPr bwMode="auto">
            <a:xfrm flipH="1" flipV="1">
              <a:off x="1062" y="2548"/>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defTabSz="814388"/>
              <a:r>
                <a:rPr lang="en-GB" sz="600" b="1"/>
                <a:t>DMX</a:t>
              </a:r>
              <a:endParaRPr lang="en-US" sz="600" b="1"/>
            </a:p>
          </p:txBody>
        </p:sp>
        <p:cxnSp>
          <p:nvCxnSpPr>
            <p:cNvPr id="26696" name="AutoShape 62"/>
            <p:cNvCxnSpPr>
              <a:cxnSpLocks noChangeShapeType="1"/>
              <a:stCxn id="26695" idx="1"/>
              <a:endCxn id="26693" idx="2"/>
            </p:cNvCxnSpPr>
            <p:nvPr/>
          </p:nvCxnSpPr>
          <p:spPr bwMode="auto">
            <a:xfrm flipH="1" flipV="1">
              <a:off x="1166" y="2474"/>
              <a:ext cx="3" cy="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cxnSp>
          <p:nvCxnSpPr>
            <p:cNvPr id="26697" name="AutoShape 63"/>
            <p:cNvCxnSpPr>
              <a:cxnSpLocks noChangeShapeType="1"/>
              <a:stCxn id="26694" idx="1"/>
              <a:endCxn id="26693" idx="0"/>
            </p:cNvCxnSpPr>
            <p:nvPr/>
          </p:nvCxnSpPr>
          <p:spPr bwMode="auto">
            <a:xfrm flipH="1">
              <a:off x="1166" y="2100"/>
              <a:ext cx="3" cy="7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
          <p:nvSpPr>
            <p:cNvPr id="26698" name="AutoShape 64"/>
            <p:cNvSpPr>
              <a:spLocks noChangeAspect="1" noChangeArrowheads="1"/>
            </p:cNvSpPr>
            <p:nvPr/>
          </p:nvSpPr>
          <p:spPr bwMode="auto">
            <a:xfrm rot="5400000">
              <a:off x="820" y="2328"/>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defTabSz="814388"/>
              <a:r>
                <a:rPr lang="en-GB" sz="600" b="1"/>
                <a:t>P</a:t>
              </a:r>
              <a:endParaRPr lang="en-US" sz="600" b="1"/>
            </a:p>
          </p:txBody>
        </p:sp>
        <p:sp>
          <p:nvSpPr>
            <p:cNvPr id="26699" name="AutoShape 65"/>
            <p:cNvSpPr>
              <a:spLocks noChangeAspect="1" noChangeArrowheads="1"/>
            </p:cNvSpPr>
            <p:nvPr/>
          </p:nvSpPr>
          <p:spPr bwMode="auto">
            <a:xfrm rot="16200000" flipH="1">
              <a:off x="820" y="2183"/>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defTabSz="814388"/>
              <a:r>
                <a:rPr lang="en-GB" sz="600" b="1"/>
                <a:t>B</a:t>
              </a:r>
              <a:endParaRPr lang="en-US" sz="600" b="1"/>
            </a:p>
          </p:txBody>
        </p:sp>
        <p:sp>
          <p:nvSpPr>
            <p:cNvPr id="26700" name="Line 66"/>
            <p:cNvSpPr>
              <a:spLocks noChangeShapeType="1"/>
            </p:cNvSpPr>
            <p:nvPr/>
          </p:nvSpPr>
          <p:spPr bwMode="auto">
            <a:xfrm flipH="1">
              <a:off x="963" y="2253"/>
              <a:ext cx="9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01" name="Line 67"/>
            <p:cNvSpPr>
              <a:spLocks noChangeShapeType="1"/>
            </p:cNvSpPr>
            <p:nvPr/>
          </p:nvSpPr>
          <p:spPr bwMode="auto">
            <a:xfrm flipH="1">
              <a:off x="963" y="2393"/>
              <a:ext cx="9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02" name="Line 68"/>
            <p:cNvSpPr>
              <a:spLocks noChangeShapeType="1"/>
            </p:cNvSpPr>
            <p:nvPr/>
          </p:nvSpPr>
          <p:spPr bwMode="auto">
            <a:xfrm flipH="1">
              <a:off x="714" y="2253"/>
              <a:ext cx="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03" name="Line 69"/>
            <p:cNvSpPr>
              <a:spLocks noChangeShapeType="1"/>
            </p:cNvSpPr>
            <p:nvPr/>
          </p:nvSpPr>
          <p:spPr bwMode="auto">
            <a:xfrm flipH="1">
              <a:off x="714" y="2393"/>
              <a:ext cx="11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04" name="Rectangle 70"/>
            <p:cNvSpPr>
              <a:spLocks noChangeArrowheads="1"/>
            </p:cNvSpPr>
            <p:nvPr/>
          </p:nvSpPr>
          <p:spPr bwMode="auto">
            <a:xfrm flipH="1">
              <a:off x="774" y="1985"/>
              <a:ext cx="561" cy="694"/>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a:p>
          </p:txBody>
        </p:sp>
        <p:sp>
          <p:nvSpPr>
            <p:cNvPr id="26705" name="Line 71"/>
            <p:cNvSpPr>
              <a:spLocks noChangeShapeType="1"/>
            </p:cNvSpPr>
            <p:nvPr/>
          </p:nvSpPr>
          <p:spPr bwMode="auto">
            <a:xfrm flipH="1">
              <a:off x="1275" y="2293"/>
              <a:ext cx="3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706" name="Line 72"/>
            <p:cNvSpPr>
              <a:spLocks noChangeShapeType="1"/>
            </p:cNvSpPr>
            <p:nvPr/>
          </p:nvSpPr>
          <p:spPr bwMode="auto">
            <a:xfrm flipH="1">
              <a:off x="1275" y="2345"/>
              <a:ext cx="356"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grpSp>
      <p:grpSp>
        <p:nvGrpSpPr>
          <p:cNvPr id="26632" name="Group 73"/>
          <p:cNvGrpSpPr>
            <a:grpSpLocks/>
          </p:cNvGrpSpPr>
          <p:nvPr/>
        </p:nvGrpSpPr>
        <p:grpSpPr bwMode="auto">
          <a:xfrm rot="-2697160">
            <a:off x="2538413" y="4513263"/>
            <a:ext cx="1455737" cy="1101725"/>
            <a:chOff x="714" y="1985"/>
            <a:chExt cx="917" cy="694"/>
          </a:xfrm>
        </p:grpSpPr>
        <p:sp>
          <p:nvSpPr>
            <p:cNvPr id="26679" name="Rectangle 74"/>
            <p:cNvSpPr>
              <a:spLocks noChangeArrowheads="1"/>
            </p:cNvSpPr>
            <p:nvPr/>
          </p:nvSpPr>
          <p:spPr bwMode="auto">
            <a:xfrm flipH="1">
              <a:off x="1056" y="2172"/>
              <a:ext cx="219" cy="302"/>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800" b="1"/>
                <a:t>WSS</a:t>
              </a:r>
              <a:endParaRPr lang="en-US" sz="800" b="1"/>
            </a:p>
          </p:txBody>
        </p:sp>
        <p:sp>
          <p:nvSpPr>
            <p:cNvPr id="26680" name="AutoShape 75"/>
            <p:cNvSpPr>
              <a:spLocks noChangeArrowheads="1"/>
            </p:cNvSpPr>
            <p:nvPr/>
          </p:nvSpPr>
          <p:spPr bwMode="auto">
            <a:xfrm flipH="1">
              <a:off x="1062" y="2011"/>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600" b="1"/>
                <a:t>MUX</a:t>
              </a:r>
              <a:endParaRPr lang="en-US" sz="600" b="1"/>
            </a:p>
          </p:txBody>
        </p:sp>
        <p:sp>
          <p:nvSpPr>
            <p:cNvPr id="26681" name="AutoShape 76"/>
            <p:cNvSpPr>
              <a:spLocks noChangeArrowheads="1"/>
            </p:cNvSpPr>
            <p:nvPr/>
          </p:nvSpPr>
          <p:spPr bwMode="auto">
            <a:xfrm flipH="1" flipV="1">
              <a:off x="1062" y="2548"/>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defTabSz="814388"/>
              <a:r>
                <a:rPr lang="en-GB" sz="600" b="1"/>
                <a:t>DMX</a:t>
              </a:r>
              <a:endParaRPr lang="en-US" sz="600" b="1"/>
            </a:p>
          </p:txBody>
        </p:sp>
        <p:cxnSp>
          <p:nvCxnSpPr>
            <p:cNvPr id="26682" name="AutoShape 77"/>
            <p:cNvCxnSpPr>
              <a:cxnSpLocks noChangeShapeType="1"/>
              <a:stCxn id="26681" idx="1"/>
              <a:endCxn id="26679" idx="2"/>
            </p:cNvCxnSpPr>
            <p:nvPr/>
          </p:nvCxnSpPr>
          <p:spPr bwMode="auto">
            <a:xfrm flipH="1" flipV="1">
              <a:off x="1166" y="2474"/>
              <a:ext cx="3" cy="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cxnSp>
          <p:nvCxnSpPr>
            <p:cNvPr id="26683" name="AutoShape 78"/>
            <p:cNvCxnSpPr>
              <a:cxnSpLocks noChangeShapeType="1"/>
              <a:stCxn id="26680" idx="1"/>
              <a:endCxn id="26679" idx="0"/>
            </p:cNvCxnSpPr>
            <p:nvPr/>
          </p:nvCxnSpPr>
          <p:spPr bwMode="auto">
            <a:xfrm flipH="1">
              <a:off x="1166" y="2100"/>
              <a:ext cx="3" cy="7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
          <p:nvSpPr>
            <p:cNvPr id="26684" name="AutoShape 79"/>
            <p:cNvSpPr>
              <a:spLocks noChangeAspect="1" noChangeArrowheads="1"/>
            </p:cNvSpPr>
            <p:nvPr/>
          </p:nvSpPr>
          <p:spPr bwMode="auto">
            <a:xfrm rot="5400000">
              <a:off x="820" y="2328"/>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defTabSz="814388"/>
              <a:r>
                <a:rPr lang="en-GB" sz="600" b="1"/>
                <a:t>P</a:t>
              </a:r>
              <a:endParaRPr lang="en-US" sz="600" b="1"/>
            </a:p>
          </p:txBody>
        </p:sp>
        <p:sp>
          <p:nvSpPr>
            <p:cNvPr id="26685" name="AutoShape 80"/>
            <p:cNvSpPr>
              <a:spLocks noChangeAspect="1" noChangeArrowheads="1"/>
            </p:cNvSpPr>
            <p:nvPr/>
          </p:nvSpPr>
          <p:spPr bwMode="auto">
            <a:xfrm rot="16200000" flipH="1">
              <a:off x="820" y="2183"/>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defTabSz="814388"/>
              <a:r>
                <a:rPr lang="en-GB" sz="600" b="1"/>
                <a:t>B</a:t>
              </a:r>
              <a:endParaRPr lang="en-US" sz="600" b="1"/>
            </a:p>
          </p:txBody>
        </p:sp>
        <p:sp>
          <p:nvSpPr>
            <p:cNvPr id="26686" name="Line 81"/>
            <p:cNvSpPr>
              <a:spLocks noChangeShapeType="1"/>
            </p:cNvSpPr>
            <p:nvPr/>
          </p:nvSpPr>
          <p:spPr bwMode="auto">
            <a:xfrm flipH="1">
              <a:off x="963" y="2253"/>
              <a:ext cx="9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87" name="Line 82"/>
            <p:cNvSpPr>
              <a:spLocks noChangeShapeType="1"/>
            </p:cNvSpPr>
            <p:nvPr/>
          </p:nvSpPr>
          <p:spPr bwMode="auto">
            <a:xfrm flipH="1">
              <a:off x="963" y="2393"/>
              <a:ext cx="9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88" name="Line 83"/>
            <p:cNvSpPr>
              <a:spLocks noChangeShapeType="1"/>
            </p:cNvSpPr>
            <p:nvPr/>
          </p:nvSpPr>
          <p:spPr bwMode="auto">
            <a:xfrm flipH="1">
              <a:off x="714" y="2253"/>
              <a:ext cx="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89" name="Line 84"/>
            <p:cNvSpPr>
              <a:spLocks noChangeShapeType="1"/>
            </p:cNvSpPr>
            <p:nvPr/>
          </p:nvSpPr>
          <p:spPr bwMode="auto">
            <a:xfrm flipH="1">
              <a:off x="714" y="2393"/>
              <a:ext cx="11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90" name="Rectangle 85"/>
            <p:cNvSpPr>
              <a:spLocks noChangeArrowheads="1"/>
            </p:cNvSpPr>
            <p:nvPr/>
          </p:nvSpPr>
          <p:spPr bwMode="auto">
            <a:xfrm flipH="1">
              <a:off x="774" y="1985"/>
              <a:ext cx="561" cy="694"/>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a:p>
          </p:txBody>
        </p:sp>
        <p:sp>
          <p:nvSpPr>
            <p:cNvPr id="26691" name="Line 86"/>
            <p:cNvSpPr>
              <a:spLocks noChangeShapeType="1"/>
            </p:cNvSpPr>
            <p:nvPr/>
          </p:nvSpPr>
          <p:spPr bwMode="auto">
            <a:xfrm flipH="1">
              <a:off x="1275" y="2293"/>
              <a:ext cx="3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92" name="Line 87"/>
            <p:cNvSpPr>
              <a:spLocks noChangeShapeType="1"/>
            </p:cNvSpPr>
            <p:nvPr/>
          </p:nvSpPr>
          <p:spPr bwMode="auto">
            <a:xfrm flipH="1">
              <a:off x="1275" y="2345"/>
              <a:ext cx="356"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grpSp>
      <p:grpSp>
        <p:nvGrpSpPr>
          <p:cNvPr id="26633" name="Group 88"/>
          <p:cNvGrpSpPr>
            <a:grpSpLocks/>
          </p:cNvGrpSpPr>
          <p:nvPr/>
        </p:nvGrpSpPr>
        <p:grpSpPr bwMode="auto">
          <a:xfrm rot="2593752">
            <a:off x="2495550" y="2130425"/>
            <a:ext cx="1455738" cy="1101725"/>
            <a:chOff x="714" y="1985"/>
            <a:chExt cx="917" cy="694"/>
          </a:xfrm>
        </p:grpSpPr>
        <p:sp>
          <p:nvSpPr>
            <p:cNvPr id="26665" name="Rectangle 89"/>
            <p:cNvSpPr>
              <a:spLocks noChangeArrowheads="1"/>
            </p:cNvSpPr>
            <p:nvPr/>
          </p:nvSpPr>
          <p:spPr bwMode="auto">
            <a:xfrm flipH="1">
              <a:off x="1056" y="2172"/>
              <a:ext cx="219" cy="302"/>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800" b="1"/>
                <a:t>WSS</a:t>
              </a:r>
              <a:endParaRPr lang="en-US" sz="800" b="1"/>
            </a:p>
          </p:txBody>
        </p:sp>
        <p:sp>
          <p:nvSpPr>
            <p:cNvPr id="26666" name="AutoShape 90"/>
            <p:cNvSpPr>
              <a:spLocks noChangeArrowheads="1"/>
            </p:cNvSpPr>
            <p:nvPr/>
          </p:nvSpPr>
          <p:spPr bwMode="auto">
            <a:xfrm flipH="1">
              <a:off x="1062" y="2011"/>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600" b="1"/>
                <a:t>MUX</a:t>
              </a:r>
              <a:endParaRPr lang="en-US" sz="600" b="1"/>
            </a:p>
          </p:txBody>
        </p:sp>
        <p:sp>
          <p:nvSpPr>
            <p:cNvPr id="26667" name="AutoShape 91"/>
            <p:cNvSpPr>
              <a:spLocks noChangeArrowheads="1"/>
            </p:cNvSpPr>
            <p:nvPr/>
          </p:nvSpPr>
          <p:spPr bwMode="auto">
            <a:xfrm flipH="1" flipV="1">
              <a:off x="1062" y="2548"/>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defTabSz="814388"/>
              <a:r>
                <a:rPr lang="en-GB" sz="600" b="1"/>
                <a:t>DMX</a:t>
              </a:r>
              <a:endParaRPr lang="en-US" sz="600" b="1"/>
            </a:p>
          </p:txBody>
        </p:sp>
        <p:cxnSp>
          <p:nvCxnSpPr>
            <p:cNvPr id="26668" name="AutoShape 92"/>
            <p:cNvCxnSpPr>
              <a:cxnSpLocks noChangeShapeType="1"/>
              <a:stCxn id="26667" idx="1"/>
              <a:endCxn id="26665" idx="2"/>
            </p:cNvCxnSpPr>
            <p:nvPr/>
          </p:nvCxnSpPr>
          <p:spPr bwMode="auto">
            <a:xfrm flipH="1" flipV="1">
              <a:off x="1166" y="2474"/>
              <a:ext cx="3" cy="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cxnSp>
          <p:nvCxnSpPr>
            <p:cNvPr id="26669" name="AutoShape 93"/>
            <p:cNvCxnSpPr>
              <a:cxnSpLocks noChangeShapeType="1"/>
              <a:stCxn id="26666" idx="1"/>
              <a:endCxn id="26665" idx="0"/>
            </p:cNvCxnSpPr>
            <p:nvPr/>
          </p:nvCxnSpPr>
          <p:spPr bwMode="auto">
            <a:xfrm flipH="1">
              <a:off x="1166" y="2100"/>
              <a:ext cx="3" cy="7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
          <p:nvSpPr>
            <p:cNvPr id="26670" name="AutoShape 94"/>
            <p:cNvSpPr>
              <a:spLocks noChangeAspect="1" noChangeArrowheads="1"/>
            </p:cNvSpPr>
            <p:nvPr/>
          </p:nvSpPr>
          <p:spPr bwMode="auto">
            <a:xfrm rot="5400000">
              <a:off x="820" y="2328"/>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defTabSz="814388"/>
              <a:r>
                <a:rPr lang="en-GB" sz="600" b="1"/>
                <a:t>P</a:t>
              </a:r>
              <a:endParaRPr lang="en-US" sz="600" b="1"/>
            </a:p>
          </p:txBody>
        </p:sp>
        <p:sp>
          <p:nvSpPr>
            <p:cNvPr id="26671" name="AutoShape 95"/>
            <p:cNvSpPr>
              <a:spLocks noChangeAspect="1" noChangeArrowheads="1"/>
            </p:cNvSpPr>
            <p:nvPr/>
          </p:nvSpPr>
          <p:spPr bwMode="auto">
            <a:xfrm rot="16200000" flipH="1">
              <a:off x="820" y="2183"/>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defTabSz="814388"/>
              <a:r>
                <a:rPr lang="en-GB" sz="600" b="1"/>
                <a:t>B</a:t>
              </a:r>
              <a:endParaRPr lang="en-US" sz="600" b="1"/>
            </a:p>
          </p:txBody>
        </p:sp>
        <p:sp>
          <p:nvSpPr>
            <p:cNvPr id="26672" name="Line 96"/>
            <p:cNvSpPr>
              <a:spLocks noChangeShapeType="1"/>
            </p:cNvSpPr>
            <p:nvPr/>
          </p:nvSpPr>
          <p:spPr bwMode="auto">
            <a:xfrm flipH="1">
              <a:off x="963" y="2253"/>
              <a:ext cx="9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73" name="Line 97"/>
            <p:cNvSpPr>
              <a:spLocks noChangeShapeType="1"/>
            </p:cNvSpPr>
            <p:nvPr/>
          </p:nvSpPr>
          <p:spPr bwMode="auto">
            <a:xfrm flipH="1">
              <a:off x="963" y="2393"/>
              <a:ext cx="9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74" name="Line 98"/>
            <p:cNvSpPr>
              <a:spLocks noChangeShapeType="1"/>
            </p:cNvSpPr>
            <p:nvPr/>
          </p:nvSpPr>
          <p:spPr bwMode="auto">
            <a:xfrm flipH="1">
              <a:off x="714" y="2253"/>
              <a:ext cx="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75" name="Line 99"/>
            <p:cNvSpPr>
              <a:spLocks noChangeShapeType="1"/>
            </p:cNvSpPr>
            <p:nvPr/>
          </p:nvSpPr>
          <p:spPr bwMode="auto">
            <a:xfrm flipH="1">
              <a:off x="714" y="2393"/>
              <a:ext cx="11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76" name="Rectangle 100"/>
            <p:cNvSpPr>
              <a:spLocks noChangeArrowheads="1"/>
            </p:cNvSpPr>
            <p:nvPr/>
          </p:nvSpPr>
          <p:spPr bwMode="auto">
            <a:xfrm flipH="1">
              <a:off x="774" y="1985"/>
              <a:ext cx="561" cy="694"/>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a:p>
          </p:txBody>
        </p:sp>
        <p:sp>
          <p:nvSpPr>
            <p:cNvPr id="26677" name="Line 101"/>
            <p:cNvSpPr>
              <a:spLocks noChangeShapeType="1"/>
            </p:cNvSpPr>
            <p:nvPr/>
          </p:nvSpPr>
          <p:spPr bwMode="auto">
            <a:xfrm flipH="1">
              <a:off x="1275" y="2293"/>
              <a:ext cx="3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78" name="Line 102"/>
            <p:cNvSpPr>
              <a:spLocks noChangeShapeType="1"/>
            </p:cNvSpPr>
            <p:nvPr/>
          </p:nvSpPr>
          <p:spPr bwMode="auto">
            <a:xfrm flipH="1">
              <a:off x="1275" y="2345"/>
              <a:ext cx="356"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grpSp>
      <p:grpSp>
        <p:nvGrpSpPr>
          <p:cNvPr id="26634" name="Group 103"/>
          <p:cNvGrpSpPr>
            <a:grpSpLocks/>
          </p:cNvGrpSpPr>
          <p:nvPr/>
        </p:nvGrpSpPr>
        <p:grpSpPr bwMode="auto">
          <a:xfrm rot="-2673584">
            <a:off x="4897438" y="2120900"/>
            <a:ext cx="1455737" cy="1101725"/>
            <a:chOff x="3398" y="1985"/>
            <a:chExt cx="917" cy="694"/>
          </a:xfrm>
        </p:grpSpPr>
        <p:sp>
          <p:nvSpPr>
            <p:cNvPr id="26651" name="Rectangle 104"/>
            <p:cNvSpPr>
              <a:spLocks noChangeArrowheads="1"/>
            </p:cNvSpPr>
            <p:nvPr/>
          </p:nvSpPr>
          <p:spPr bwMode="auto">
            <a:xfrm>
              <a:off x="3754" y="2172"/>
              <a:ext cx="219" cy="302"/>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800" b="1"/>
                <a:t>WSS</a:t>
              </a:r>
              <a:endParaRPr lang="en-US" sz="800" b="1"/>
            </a:p>
          </p:txBody>
        </p:sp>
        <p:sp>
          <p:nvSpPr>
            <p:cNvPr id="26652" name="AutoShape 105"/>
            <p:cNvSpPr>
              <a:spLocks noChangeArrowheads="1"/>
            </p:cNvSpPr>
            <p:nvPr/>
          </p:nvSpPr>
          <p:spPr bwMode="auto">
            <a:xfrm>
              <a:off x="3754" y="2011"/>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600" b="1"/>
                <a:t>MUX</a:t>
              </a:r>
              <a:endParaRPr lang="en-US" sz="600" b="1"/>
            </a:p>
          </p:txBody>
        </p:sp>
        <p:sp>
          <p:nvSpPr>
            <p:cNvPr id="26653" name="AutoShape 106"/>
            <p:cNvSpPr>
              <a:spLocks noChangeArrowheads="1"/>
            </p:cNvSpPr>
            <p:nvPr/>
          </p:nvSpPr>
          <p:spPr bwMode="auto">
            <a:xfrm flipV="1">
              <a:off x="3754" y="2548"/>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defTabSz="814388"/>
              <a:r>
                <a:rPr lang="en-GB" sz="600" b="1"/>
                <a:t>DMX</a:t>
              </a:r>
              <a:endParaRPr lang="en-US" sz="600" b="1"/>
            </a:p>
          </p:txBody>
        </p:sp>
        <p:cxnSp>
          <p:nvCxnSpPr>
            <p:cNvPr id="26654" name="AutoShape 107"/>
            <p:cNvCxnSpPr>
              <a:cxnSpLocks noChangeShapeType="1"/>
              <a:stCxn id="26653" idx="1"/>
              <a:endCxn id="26651" idx="2"/>
            </p:cNvCxnSpPr>
            <p:nvPr/>
          </p:nvCxnSpPr>
          <p:spPr bwMode="auto">
            <a:xfrm flipV="1">
              <a:off x="3860" y="2474"/>
              <a:ext cx="4" cy="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cxnSp>
          <p:nvCxnSpPr>
            <p:cNvPr id="26655" name="AutoShape 108"/>
            <p:cNvCxnSpPr>
              <a:cxnSpLocks noChangeShapeType="1"/>
              <a:stCxn id="26652" idx="1"/>
              <a:endCxn id="26651" idx="0"/>
            </p:cNvCxnSpPr>
            <p:nvPr/>
          </p:nvCxnSpPr>
          <p:spPr bwMode="auto">
            <a:xfrm>
              <a:off x="3861" y="2100"/>
              <a:ext cx="3" cy="7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
          <p:nvSpPr>
            <p:cNvPr id="26656" name="AutoShape 109"/>
            <p:cNvSpPr>
              <a:spLocks noChangeAspect="1" noChangeArrowheads="1"/>
            </p:cNvSpPr>
            <p:nvPr/>
          </p:nvSpPr>
          <p:spPr bwMode="auto">
            <a:xfrm rot="5400000">
              <a:off x="4056" y="2182"/>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defTabSz="814388"/>
              <a:r>
                <a:rPr lang="en-GB" sz="600" b="1"/>
                <a:t>B</a:t>
              </a:r>
              <a:endParaRPr lang="en-US" sz="600" b="1"/>
            </a:p>
          </p:txBody>
        </p:sp>
        <p:sp>
          <p:nvSpPr>
            <p:cNvPr id="26657" name="AutoShape 110"/>
            <p:cNvSpPr>
              <a:spLocks noChangeAspect="1" noChangeArrowheads="1"/>
            </p:cNvSpPr>
            <p:nvPr/>
          </p:nvSpPr>
          <p:spPr bwMode="auto">
            <a:xfrm rot="16200000" flipH="1">
              <a:off x="4056" y="2327"/>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defTabSz="814388"/>
              <a:r>
                <a:rPr lang="en-GB" sz="600" b="1"/>
                <a:t>P</a:t>
              </a:r>
              <a:endParaRPr lang="en-US" sz="600" b="1"/>
            </a:p>
          </p:txBody>
        </p:sp>
        <p:sp>
          <p:nvSpPr>
            <p:cNvPr id="26658" name="Line 111"/>
            <p:cNvSpPr>
              <a:spLocks noChangeShapeType="1"/>
            </p:cNvSpPr>
            <p:nvPr/>
          </p:nvSpPr>
          <p:spPr bwMode="auto">
            <a:xfrm>
              <a:off x="3973" y="2253"/>
              <a:ext cx="9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59" name="Line 112"/>
            <p:cNvSpPr>
              <a:spLocks noChangeShapeType="1"/>
            </p:cNvSpPr>
            <p:nvPr/>
          </p:nvSpPr>
          <p:spPr bwMode="auto">
            <a:xfrm>
              <a:off x="3973" y="2393"/>
              <a:ext cx="9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60" name="Line 113"/>
            <p:cNvSpPr>
              <a:spLocks noChangeShapeType="1"/>
            </p:cNvSpPr>
            <p:nvPr/>
          </p:nvSpPr>
          <p:spPr bwMode="auto">
            <a:xfrm>
              <a:off x="4199" y="2253"/>
              <a:ext cx="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61" name="Line 114"/>
            <p:cNvSpPr>
              <a:spLocks noChangeShapeType="1"/>
            </p:cNvSpPr>
            <p:nvPr/>
          </p:nvSpPr>
          <p:spPr bwMode="auto">
            <a:xfrm>
              <a:off x="4199" y="2393"/>
              <a:ext cx="11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62" name="Rectangle 115"/>
            <p:cNvSpPr>
              <a:spLocks noChangeArrowheads="1"/>
            </p:cNvSpPr>
            <p:nvPr/>
          </p:nvSpPr>
          <p:spPr bwMode="auto">
            <a:xfrm>
              <a:off x="3694" y="1985"/>
              <a:ext cx="561" cy="694"/>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a:p>
          </p:txBody>
        </p:sp>
        <p:sp>
          <p:nvSpPr>
            <p:cNvPr id="26663" name="Line 116"/>
            <p:cNvSpPr>
              <a:spLocks noChangeShapeType="1"/>
            </p:cNvSpPr>
            <p:nvPr/>
          </p:nvSpPr>
          <p:spPr bwMode="auto">
            <a:xfrm>
              <a:off x="3398" y="2293"/>
              <a:ext cx="3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64" name="Line 117"/>
            <p:cNvSpPr>
              <a:spLocks noChangeShapeType="1"/>
            </p:cNvSpPr>
            <p:nvPr/>
          </p:nvSpPr>
          <p:spPr bwMode="auto">
            <a:xfrm>
              <a:off x="3398" y="2345"/>
              <a:ext cx="356"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grpSp>
      <p:grpSp>
        <p:nvGrpSpPr>
          <p:cNvPr id="26635" name="Group 118"/>
          <p:cNvGrpSpPr>
            <a:grpSpLocks/>
          </p:cNvGrpSpPr>
          <p:nvPr/>
        </p:nvGrpSpPr>
        <p:grpSpPr bwMode="auto">
          <a:xfrm rot="2705207">
            <a:off x="4891882" y="4509294"/>
            <a:ext cx="1455737" cy="1101725"/>
            <a:chOff x="3398" y="1985"/>
            <a:chExt cx="917" cy="694"/>
          </a:xfrm>
        </p:grpSpPr>
        <p:sp>
          <p:nvSpPr>
            <p:cNvPr id="26637" name="Rectangle 119"/>
            <p:cNvSpPr>
              <a:spLocks noChangeArrowheads="1"/>
            </p:cNvSpPr>
            <p:nvPr/>
          </p:nvSpPr>
          <p:spPr bwMode="auto">
            <a:xfrm>
              <a:off x="3754" y="2172"/>
              <a:ext cx="219" cy="302"/>
            </a:xfrm>
            <a:prstGeom prst="rect">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800" b="1"/>
                <a:t>WSS</a:t>
              </a:r>
              <a:endParaRPr lang="en-US" sz="800" b="1"/>
            </a:p>
          </p:txBody>
        </p:sp>
        <p:sp>
          <p:nvSpPr>
            <p:cNvPr id="26638" name="AutoShape 120"/>
            <p:cNvSpPr>
              <a:spLocks noChangeArrowheads="1"/>
            </p:cNvSpPr>
            <p:nvPr/>
          </p:nvSpPr>
          <p:spPr bwMode="auto">
            <a:xfrm>
              <a:off x="3754" y="2011"/>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wrap="none" lIns="82124" tIns="41061" rIns="82124" bIns="41061" anchor="ctr"/>
            <a:lstStyle/>
            <a:p>
              <a:pPr defTabSz="814388"/>
              <a:r>
                <a:rPr lang="en-GB" sz="600" b="1"/>
                <a:t>MUX</a:t>
              </a:r>
              <a:endParaRPr lang="en-US" sz="600" b="1"/>
            </a:p>
          </p:txBody>
        </p:sp>
        <p:sp>
          <p:nvSpPr>
            <p:cNvPr id="26639" name="AutoShape 121"/>
            <p:cNvSpPr>
              <a:spLocks noChangeArrowheads="1"/>
            </p:cNvSpPr>
            <p:nvPr/>
          </p:nvSpPr>
          <p:spPr bwMode="auto">
            <a:xfrm flipV="1">
              <a:off x="3754" y="2548"/>
              <a:ext cx="213" cy="89"/>
            </a:xfrm>
            <a:custGeom>
              <a:avLst/>
              <a:gdLst>
                <a:gd name="T0" fmla="*/ 2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4462 w 21600"/>
                <a:gd name="T13" fmla="*/ 4611 h 21600"/>
                <a:gd name="T14" fmla="*/ 17138 w 21600"/>
                <a:gd name="T15" fmla="*/ 169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wrap="none" lIns="82124" tIns="41061" rIns="82124" bIns="41061" anchor="ctr"/>
            <a:lstStyle/>
            <a:p>
              <a:pPr defTabSz="814388"/>
              <a:r>
                <a:rPr lang="en-GB" sz="600" b="1"/>
                <a:t>DMX</a:t>
              </a:r>
              <a:endParaRPr lang="en-US" sz="600" b="1"/>
            </a:p>
          </p:txBody>
        </p:sp>
        <p:cxnSp>
          <p:nvCxnSpPr>
            <p:cNvPr id="26640" name="AutoShape 122"/>
            <p:cNvCxnSpPr>
              <a:cxnSpLocks noChangeShapeType="1"/>
              <a:stCxn id="26639" idx="1"/>
              <a:endCxn id="26637" idx="2"/>
            </p:cNvCxnSpPr>
            <p:nvPr/>
          </p:nvCxnSpPr>
          <p:spPr bwMode="auto">
            <a:xfrm flipV="1">
              <a:off x="3860" y="2474"/>
              <a:ext cx="4" cy="75"/>
            </a:xfrm>
            <a:prstGeom prst="straightConnector1">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cxnSp>
          <p:nvCxnSpPr>
            <p:cNvPr id="26641" name="AutoShape 123"/>
            <p:cNvCxnSpPr>
              <a:cxnSpLocks noChangeShapeType="1"/>
              <a:stCxn id="26638" idx="1"/>
              <a:endCxn id="26637" idx="0"/>
            </p:cNvCxnSpPr>
            <p:nvPr/>
          </p:nvCxnSpPr>
          <p:spPr bwMode="auto">
            <a:xfrm>
              <a:off x="3861" y="2100"/>
              <a:ext cx="3" cy="7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cxnSp>
        <p:sp>
          <p:nvSpPr>
            <p:cNvPr id="26642" name="AutoShape 124"/>
            <p:cNvSpPr>
              <a:spLocks noChangeAspect="1" noChangeArrowheads="1"/>
            </p:cNvSpPr>
            <p:nvPr/>
          </p:nvSpPr>
          <p:spPr bwMode="auto">
            <a:xfrm rot="5400000">
              <a:off x="4056" y="2182"/>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rot="10800000" vert="eaVert" wrap="none" lIns="82124" tIns="41061" rIns="82124" bIns="41061" anchor="ctr"/>
            <a:lstStyle/>
            <a:p>
              <a:pPr defTabSz="814388"/>
              <a:r>
                <a:rPr lang="en-GB" sz="600" b="1"/>
                <a:t>B</a:t>
              </a:r>
              <a:endParaRPr lang="en-US" sz="600" b="1"/>
            </a:p>
          </p:txBody>
        </p:sp>
        <p:sp>
          <p:nvSpPr>
            <p:cNvPr id="26643" name="AutoShape 125"/>
            <p:cNvSpPr>
              <a:spLocks noChangeAspect="1" noChangeArrowheads="1"/>
            </p:cNvSpPr>
            <p:nvPr/>
          </p:nvSpPr>
          <p:spPr bwMode="auto">
            <a:xfrm rot="16200000" flipH="1">
              <a:off x="4056" y="2327"/>
              <a:ext cx="154" cy="133"/>
            </a:xfrm>
            <a:prstGeom prst="triangle">
              <a:avLst>
                <a:gd name="adj" fmla="val 50000"/>
              </a:avLst>
            </a:prstGeom>
            <a:solidFill>
              <a:srgbClr val="4798AB"/>
            </a:solidFill>
            <a:ln w="9525" algn="ctr">
              <a:solidFill>
                <a:schemeClr val="tx1"/>
              </a:solidFill>
              <a:miter lim="800000"/>
              <a:headEnd/>
              <a:tailEnd/>
            </a:ln>
            <a:effectLst>
              <a:outerShdw dist="53882" dir="2700000" algn="ctr" rotWithShape="0">
                <a:schemeClr val="bg2">
                  <a:alpha val="50000"/>
                </a:schemeClr>
              </a:outerShdw>
            </a:effectLst>
          </p:spPr>
          <p:txBody>
            <a:bodyPr vert="eaVert" wrap="none" lIns="82124" tIns="41061" rIns="82124" bIns="41061" anchor="ctr"/>
            <a:lstStyle/>
            <a:p>
              <a:pPr defTabSz="814388"/>
              <a:r>
                <a:rPr lang="en-GB" sz="600" b="1"/>
                <a:t>P</a:t>
              </a:r>
              <a:endParaRPr lang="en-US" sz="600" b="1"/>
            </a:p>
          </p:txBody>
        </p:sp>
        <p:sp>
          <p:nvSpPr>
            <p:cNvPr id="26644" name="Line 126"/>
            <p:cNvSpPr>
              <a:spLocks noChangeShapeType="1"/>
            </p:cNvSpPr>
            <p:nvPr/>
          </p:nvSpPr>
          <p:spPr bwMode="auto">
            <a:xfrm>
              <a:off x="3973" y="2253"/>
              <a:ext cx="9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45" name="Line 127"/>
            <p:cNvSpPr>
              <a:spLocks noChangeShapeType="1"/>
            </p:cNvSpPr>
            <p:nvPr/>
          </p:nvSpPr>
          <p:spPr bwMode="auto">
            <a:xfrm>
              <a:off x="3973" y="2393"/>
              <a:ext cx="9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46" name="Line 128"/>
            <p:cNvSpPr>
              <a:spLocks noChangeShapeType="1"/>
            </p:cNvSpPr>
            <p:nvPr/>
          </p:nvSpPr>
          <p:spPr bwMode="auto">
            <a:xfrm>
              <a:off x="4199" y="2253"/>
              <a:ext cx="11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47" name="Line 129"/>
            <p:cNvSpPr>
              <a:spLocks noChangeShapeType="1"/>
            </p:cNvSpPr>
            <p:nvPr/>
          </p:nvSpPr>
          <p:spPr bwMode="auto">
            <a:xfrm>
              <a:off x="4199" y="2393"/>
              <a:ext cx="116"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48" name="Rectangle 130"/>
            <p:cNvSpPr>
              <a:spLocks noChangeArrowheads="1"/>
            </p:cNvSpPr>
            <p:nvPr/>
          </p:nvSpPr>
          <p:spPr bwMode="auto">
            <a:xfrm>
              <a:off x="3694" y="1985"/>
              <a:ext cx="561" cy="694"/>
            </a:xfrm>
            <a:prstGeom prst="rect">
              <a:avLst/>
            </a:prstGeom>
            <a:noFill/>
            <a:ln w="9525" algn="ctr">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nchor="ctr"/>
            <a:lstStyle/>
            <a:p>
              <a:endParaRPr lang="en-US"/>
            </a:p>
          </p:txBody>
        </p:sp>
        <p:sp>
          <p:nvSpPr>
            <p:cNvPr id="26649" name="Line 131"/>
            <p:cNvSpPr>
              <a:spLocks noChangeShapeType="1"/>
            </p:cNvSpPr>
            <p:nvPr/>
          </p:nvSpPr>
          <p:spPr bwMode="auto">
            <a:xfrm>
              <a:off x="3398" y="2293"/>
              <a:ext cx="35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sp>
          <p:nvSpPr>
            <p:cNvPr id="26650" name="Line 132"/>
            <p:cNvSpPr>
              <a:spLocks noChangeShapeType="1"/>
            </p:cNvSpPr>
            <p:nvPr/>
          </p:nvSpPr>
          <p:spPr bwMode="auto">
            <a:xfrm>
              <a:off x="3398" y="2345"/>
              <a:ext cx="356"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bg2"/>
                    </a:outerShdw>
                  </a:effectLst>
                </a14:hiddenEffects>
              </a:ext>
            </a:extLst>
          </p:spPr>
          <p:txBody>
            <a:bodyPr lIns="82124" tIns="41061" rIns="82124" bIns="41061"/>
            <a:lstStyle/>
            <a:p>
              <a:endParaRPr lang="en-US"/>
            </a:p>
          </p:txBody>
        </p:sp>
      </p:grpSp>
      <p:sp>
        <p:nvSpPr>
          <p:cNvPr id="26636" name="Text Box 133"/>
          <p:cNvSpPr txBox="1">
            <a:spLocks noChangeArrowheads="1"/>
          </p:cNvSpPr>
          <p:nvPr/>
        </p:nvSpPr>
        <p:spPr bwMode="auto">
          <a:xfrm>
            <a:off x="152400" y="6096000"/>
            <a:ext cx="33178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r>
              <a:rPr lang="en-US" sz="1400"/>
              <a:t>Each line represents a fiber connections</a:t>
            </a:r>
          </a:p>
          <a:p>
            <a:pPr algn="l"/>
            <a:r>
              <a:rPr lang="en-US" sz="1400"/>
              <a:t>16 individual fibers need to make 8</a:t>
            </a:r>
            <a:r>
              <a:rPr lang="en-US" sz="1400">
                <a:cs typeface="Arial" pitchFamily="34" charset="0"/>
              </a:rPr>
              <a:t>°</a:t>
            </a:r>
          </a:p>
        </p:txBody>
      </p:sp>
    </p:spTree>
    <p:extLst>
      <p:ext uri="{BB962C8B-B14F-4D97-AF65-F5344CB8AC3E}">
        <p14:creationId xmlns:p14="http://schemas.microsoft.com/office/powerpoint/2010/main" val="332156604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7"/>
          <p:cNvSpPr>
            <a:spLocks noChangeArrowheads="1"/>
          </p:cNvSpPr>
          <p:nvPr/>
        </p:nvSpPr>
        <p:spPr bwMode="auto">
          <a:xfrm>
            <a:off x="152400" y="231775"/>
            <a:ext cx="87630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lstStyle/>
          <a:p>
            <a:pPr defTabSz="814388"/>
            <a:r>
              <a:rPr lang="en-GB" sz="3600">
                <a:solidFill>
                  <a:srgbClr val="009999"/>
                </a:solidFill>
              </a:rPr>
              <a:t>ROADM: Omni-directional &amp; Colourless</a:t>
            </a:r>
          </a:p>
        </p:txBody>
      </p:sp>
      <p:sp>
        <p:nvSpPr>
          <p:cNvPr id="3" name="Rectangle 18"/>
          <p:cNvSpPr>
            <a:spLocks noChangeArrowheads="1"/>
          </p:cNvSpPr>
          <p:nvPr/>
        </p:nvSpPr>
        <p:spPr bwMode="auto">
          <a:xfrm>
            <a:off x="396875" y="990600"/>
            <a:ext cx="40925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lstStyle/>
          <a:p>
            <a:pPr marL="236538" indent="-236538" defTabSz="814388">
              <a:lnSpc>
                <a:spcPts val="1925"/>
              </a:lnSpc>
              <a:spcAft>
                <a:spcPts val="600"/>
              </a:spcAft>
              <a:buClr>
                <a:srgbClr val="009999"/>
              </a:buClr>
              <a:buSzPct val="100000"/>
              <a:buFont typeface="Arial" pitchFamily="34" charset="0"/>
              <a:buChar char="•"/>
            </a:pPr>
            <a:r>
              <a:rPr lang="en-GB" sz="1600">
                <a:solidFill>
                  <a:srgbClr val="546568"/>
                </a:solidFill>
              </a:rPr>
              <a:t>A </a:t>
            </a:r>
            <a:r>
              <a:rPr lang="en-US" sz="1600">
                <a:solidFill>
                  <a:srgbClr val="546568"/>
                </a:solidFill>
              </a:rPr>
              <a:t>Omni-Directional</a:t>
            </a:r>
            <a:r>
              <a:rPr lang="en-GB" sz="1600">
                <a:solidFill>
                  <a:srgbClr val="546568"/>
                </a:solidFill>
              </a:rPr>
              <a:t> ROADM, can be reconfigured to drop ANY wavelength from ANY Line Side:</a:t>
            </a:r>
          </a:p>
          <a:p>
            <a:pPr lvl="1" indent="117475" defTabSz="814388">
              <a:lnSpc>
                <a:spcPts val="1925"/>
              </a:lnSpc>
              <a:spcAft>
                <a:spcPts val="600"/>
              </a:spcAft>
              <a:buFont typeface="Arial" pitchFamily="34" charset="0"/>
              <a:buChar char="•"/>
            </a:pPr>
            <a:r>
              <a:rPr lang="en-GB" sz="1400">
                <a:solidFill>
                  <a:srgbClr val="546568"/>
                </a:solidFill>
              </a:rPr>
              <a:t> For instance we can start dropping the green wavelength from the West Side</a:t>
            </a:r>
          </a:p>
          <a:p>
            <a:pPr lvl="1" indent="117475" defTabSz="814388">
              <a:lnSpc>
                <a:spcPts val="1925"/>
              </a:lnSpc>
              <a:spcAft>
                <a:spcPts val="600"/>
              </a:spcAft>
              <a:buFont typeface="Arial" pitchFamily="34" charset="0"/>
              <a:buChar char="•"/>
            </a:pPr>
            <a:r>
              <a:rPr lang="en-GB" sz="1400">
                <a:solidFill>
                  <a:srgbClr val="546568"/>
                </a:solidFill>
              </a:rPr>
              <a:t> and reconfigure the ROADM to drop the green wavelength from the East Side on the same port</a:t>
            </a:r>
          </a:p>
          <a:p>
            <a:pPr lvl="1" indent="117475" defTabSz="814388">
              <a:lnSpc>
                <a:spcPts val="1925"/>
              </a:lnSpc>
              <a:spcAft>
                <a:spcPts val="600"/>
              </a:spcAft>
              <a:buFont typeface="Arial" pitchFamily="34" charset="0"/>
              <a:buChar char="•"/>
            </a:pPr>
            <a:r>
              <a:rPr lang="en-GB" sz="1400">
                <a:solidFill>
                  <a:srgbClr val="546568"/>
                </a:solidFill>
              </a:rPr>
              <a:t> No re-cabling is required</a:t>
            </a:r>
          </a:p>
          <a:p>
            <a:pPr lvl="1" indent="117475" defTabSz="814388">
              <a:lnSpc>
                <a:spcPts val="1925"/>
              </a:lnSpc>
              <a:spcAft>
                <a:spcPts val="600"/>
              </a:spcAft>
              <a:buFont typeface="Arial" pitchFamily="34" charset="0"/>
              <a:buChar char="•"/>
            </a:pPr>
            <a:endParaRPr lang="en-GB" sz="1400">
              <a:solidFill>
                <a:srgbClr val="546568"/>
              </a:solidFill>
            </a:endParaRPr>
          </a:p>
          <a:p>
            <a:pPr marL="236538" indent="-236538" defTabSz="814388">
              <a:lnSpc>
                <a:spcPts val="1925"/>
              </a:lnSpc>
              <a:spcAft>
                <a:spcPts val="600"/>
              </a:spcAft>
              <a:buClr>
                <a:srgbClr val="009999"/>
              </a:buClr>
              <a:buSzPct val="100000"/>
              <a:buFont typeface="Arial" pitchFamily="34" charset="0"/>
              <a:buChar char="•"/>
            </a:pPr>
            <a:r>
              <a:rPr lang="en-GB" sz="1600">
                <a:solidFill>
                  <a:srgbClr val="546568"/>
                </a:solidFill>
              </a:rPr>
              <a:t>A colourless ROADM can be reconfigured to drop ANY wavelength on ANY port:</a:t>
            </a:r>
          </a:p>
          <a:p>
            <a:pPr lvl="1" indent="117475" defTabSz="814388">
              <a:lnSpc>
                <a:spcPts val="1925"/>
              </a:lnSpc>
              <a:spcAft>
                <a:spcPts val="600"/>
              </a:spcAft>
              <a:buFont typeface="Arial" pitchFamily="34" charset="0"/>
              <a:buChar char="•"/>
            </a:pPr>
            <a:r>
              <a:rPr lang="en-GB" sz="1400">
                <a:solidFill>
                  <a:srgbClr val="546568"/>
                </a:solidFill>
              </a:rPr>
              <a:t> For instance we can start dropping the dark green wavelength </a:t>
            </a:r>
          </a:p>
          <a:p>
            <a:pPr lvl="1" indent="117475" defTabSz="814388">
              <a:lnSpc>
                <a:spcPts val="1925"/>
              </a:lnSpc>
              <a:spcAft>
                <a:spcPts val="600"/>
              </a:spcAft>
              <a:buFont typeface="Arial" pitchFamily="34" charset="0"/>
              <a:buChar char="•"/>
            </a:pPr>
            <a:r>
              <a:rPr lang="en-GB" sz="1400">
                <a:solidFill>
                  <a:srgbClr val="546568"/>
                </a:solidFill>
              </a:rPr>
              <a:t> and reconfigure the ROADM to drop the light green one on the same port</a:t>
            </a:r>
          </a:p>
          <a:p>
            <a:pPr lvl="1" indent="117475" defTabSz="814388">
              <a:lnSpc>
                <a:spcPts val="1925"/>
              </a:lnSpc>
              <a:spcAft>
                <a:spcPts val="600"/>
              </a:spcAft>
              <a:buFont typeface="Arial" pitchFamily="34" charset="0"/>
              <a:buChar char="•"/>
            </a:pPr>
            <a:r>
              <a:rPr lang="en-GB" sz="1400">
                <a:solidFill>
                  <a:srgbClr val="546568"/>
                </a:solidFill>
              </a:rPr>
              <a:t> No re-cabling is required</a:t>
            </a:r>
          </a:p>
        </p:txBody>
      </p:sp>
      <p:grpSp>
        <p:nvGrpSpPr>
          <p:cNvPr id="2" name="Group 66"/>
          <p:cNvGrpSpPr>
            <a:grpSpLocks/>
          </p:cNvGrpSpPr>
          <p:nvPr/>
        </p:nvGrpSpPr>
        <p:grpSpPr bwMode="auto">
          <a:xfrm>
            <a:off x="5029200" y="1371600"/>
            <a:ext cx="3810000" cy="2362200"/>
            <a:chOff x="3168" y="2304"/>
            <a:chExt cx="2400" cy="1488"/>
          </a:xfrm>
        </p:grpSpPr>
        <p:sp>
          <p:nvSpPr>
            <p:cNvPr id="27881" name="Rectangle 67"/>
            <p:cNvSpPr>
              <a:spLocks noChangeArrowheads="1"/>
            </p:cNvSpPr>
            <p:nvPr/>
          </p:nvSpPr>
          <p:spPr bwMode="auto">
            <a:xfrm>
              <a:off x="3504" y="2496"/>
              <a:ext cx="1728" cy="1296"/>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GB"/>
            </a:p>
          </p:txBody>
        </p:sp>
        <p:grpSp>
          <p:nvGrpSpPr>
            <p:cNvPr id="27882" name="Group 68"/>
            <p:cNvGrpSpPr>
              <a:grpSpLocks/>
            </p:cNvGrpSpPr>
            <p:nvPr/>
          </p:nvGrpSpPr>
          <p:grpSpPr bwMode="auto">
            <a:xfrm>
              <a:off x="3168" y="2544"/>
              <a:ext cx="2400" cy="768"/>
              <a:chOff x="3168" y="1008"/>
              <a:chExt cx="2400" cy="768"/>
            </a:xfrm>
          </p:grpSpPr>
          <p:sp>
            <p:nvSpPr>
              <p:cNvPr id="8" name="Rectangle 69"/>
              <p:cNvSpPr>
                <a:spLocks noChangeArrowheads="1"/>
              </p:cNvSpPr>
              <p:nvPr/>
            </p:nvSpPr>
            <p:spPr bwMode="auto">
              <a:xfrm>
                <a:off x="3552" y="1008"/>
                <a:ext cx="528" cy="768"/>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sp>
            <p:nvSpPr>
              <p:cNvPr id="27885" name="Line 70"/>
              <p:cNvSpPr>
                <a:spLocks noChangeShapeType="1"/>
              </p:cNvSpPr>
              <p:nvPr/>
            </p:nvSpPr>
            <p:spPr bwMode="auto">
              <a:xfrm>
                <a:off x="3168" y="1200"/>
                <a:ext cx="38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86" name="Line 71"/>
              <p:cNvSpPr>
                <a:spLocks noChangeShapeType="1"/>
              </p:cNvSpPr>
              <p:nvPr/>
            </p:nvSpPr>
            <p:spPr bwMode="auto">
              <a:xfrm>
                <a:off x="3168" y="1584"/>
                <a:ext cx="38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11" name="Rectangle 72"/>
              <p:cNvSpPr>
                <a:spLocks noChangeArrowheads="1"/>
              </p:cNvSpPr>
              <p:nvPr/>
            </p:nvSpPr>
            <p:spPr bwMode="auto">
              <a:xfrm>
                <a:off x="4656" y="1008"/>
                <a:ext cx="528" cy="768"/>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sp>
            <p:nvSpPr>
              <p:cNvPr id="27888" name="Line 73"/>
              <p:cNvSpPr>
                <a:spLocks noChangeShapeType="1"/>
              </p:cNvSpPr>
              <p:nvPr/>
            </p:nvSpPr>
            <p:spPr bwMode="auto">
              <a:xfrm>
                <a:off x="5184" y="1200"/>
                <a:ext cx="38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89" name="Line 74"/>
              <p:cNvSpPr>
                <a:spLocks noChangeShapeType="1"/>
              </p:cNvSpPr>
              <p:nvPr/>
            </p:nvSpPr>
            <p:spPr bwMode="auto">
              <a:xfrm>
                <a:off x="5184" y="1584"/>
                <a:ext cx="38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90" name="Line 75"/>
              <p:cNvSpPr>
                <a:spLocks noChangeShapeType="1"/>
              </p:cNvSpPr>
              <p:nvPr/>
            </p:nvSpPr>
            <p:spPr bwMode="auto">
              <a:xfrm>
                <a:off x="4080" y="1200"/>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27891" name="Line 76"/>
              <p:cNvSpPr>
                <a:spLocks noChangeShapeType="1"/>
              </p:cNvSpPr>
              <p:nvPr/>
            </p:nvSpPr>
            <p:spPr bwMode="auto">
              <a:xfrm>
                <a:off x="4080" y="1584"/>
                <a:ext cx="576"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27892" name="Text Box 77"/>
              <p:cNvSpPr txBox="1">
                <a:spLocks noChangeArrowheads="1"/>
              </p:cNvSpPr>
              <p:nvPr/>
            </p:nvSpPr>
            <p:spPr bwMode="auto">
              <a:xfrm>
                <a:off x="3552" y="1248"/>
                <a:ext cx="52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solidFill>
                      <a:schemeClr val="bg1"/>
                    </a:solidFill>
                  </a:rPr>
                  <a:t>ROADM</a:t>
                </a:r>
              </a:p>
              <a:p>
                <a:r>
                  <a:rPr lang="en-GB" sz="1400" b="1">
                    <a:solidFill>
                      <a:schemeClr val="bg1"/>
                    </a:solidFill>
                  </a:rPr>
                  <a:t>West</a:t>
                </a:r>
              </a:p>
            </p:txBody>
          </p:sp>
          <p:sp>
            <p:nvSpPr>
              <p:cNvPr id="27893" name="Text Box 78"/>
              <p:cNvSpPr txBox="1">
                <a:spLocks noChangeArrowheads="1"/>
              </p:cNvSpPr>
              <p:nvPr/>
            </p:nvSpPr>
            <p:spPr bwMode="auto">
              <a:xfrm>
                <a:off x="4656" y="1248"/>
                <a:ext cx="52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solidFill>
                      <a:schemeClr val="bg1"/>
                    </a:solidFill>
                  </a:rPr>
                  <a:t>ROADM</a:t>
                </a:r>
              </a:p>
              <a:p>
                <a:r>
                  <a:rPr lang="en-GB" sz="1400" b="1">
                    <a:solidFill>
                      <a:schemeClr val="bg1"/>
                    </a:solidFill>
                  </a:rPr>
                  <a:t>East</a:t>
                </a:r>
              </a:p>
            </p:txBody>
          </p:sp>
        </p:grpSp>
        <p:sp>
          <p:nvSpPr>
            <p:cNvPr id="27883" name="Text Box 79"/>
            <p:cNvSpPr txBox="1">
              <a:spLocks noChangeArrowheads="1"/>
            </p:cNvSpPr>
            <p:nvPr/>
          </p:nvSpPr>
          <p:spPr bwMode="auto">
            <a:xfrm>
              <a:off x="3552" y="2304"/>
              <a:ext cx="1670"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b="1"/>
                <a:t>Omni-Directional</a:t>
              </a:r>
              <a:r>
                <a:rPr lang="en-GB" sz="1600" b="1"/>
                <a:t> ROADM</a:t>
              </a:r>
            </a:p>
          </p:txBody>
        </p:sp>
      </p:grpSp>
      <p:grpSp>
        <p:nvGrpSpPr>
          <p:cNvPr id="5" name="Group 105"/>
          <p:cNvGrpSpPr>
            <a:grpSpLocks/>
          </p:cNvGrpSpPr>
          <p:nvPr/>
        </p:nvGrpSpPr>
        <p:grpSpPr bwMode="auto">
          <a:xfrm>
            <a:off x="5638800" y="2971800"/>
            <a:ext cx="2590800" cy="914400"/>
            <a:chOff x="3072" y="3504"/>
            <a:chExt cx="1632" cy="576"/>
          </a:xfrm>
        </p:grpSpPr>
        <p:grpSp>
          <p:nvGrpSpPr>
            <p:cNvPr id="27831" name="Group 106"/>
            <p:cNvGrpSpPr>
              <a:grpSpLocks/>
            </p:cNvGrpSpPr>
            <p:nvPr/>
          </p:nvGrpSpPr>
          <p:grpSpPr bwMode="auto">
            <a:xfrm flipV="1">
              <a:off x="3120" y="3504"/>
              <a:ext cx="432" cy="192"/>
              <a:chOff x="3600" y="1776"/>
              <a:chExt cx="432" cy="288"/>
            </a:xfrm>
          </p:grpSpPr>
          <p:sp>
            <p:nvSpPr>
              <p:cNvPr id="27871" name="Line 107"/>
              <p:cNvSpPr>
                <a:spLocks noChangeShapeType="1"/>
              </p:cNvSpPr>
              <p:nvPr/>
            </p:nvSpPr>
            <p:spPr bwMode="auto">
              <a:xfrm>
                <a:off x="3648"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72" name="Line 108"/>
              <p:cNvSpPr>
                <a:spLocks noChangeShapeType="1"/>
              </p:cNvSpPr>
              <p:nvPr/>
            </p:nvSpPr>
            <p:spPr bwMode="auto">
              <a:xfrm>
                <a:off x="3600"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73" name="Line 109"/>
              <p:cNvSpPr>
                <a:spLocks noChangeShapeType="1"/>
              </p:cNvSpPr>
              <p:nvPr/>
            </p:nvSpPr>
            <p:spPr bwMode="auto">
              <a:xfrm>
                <a:off x="3696"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74" name="Line 110"/>
              <p:cNvSpPr>
                <a:spLocks noChangeShapeType="1"/>
              </p:cNvSpPr>
              <p:nvPr/>
            </p:nvSpPr>
            <p:spPr bwMode="auto">
              <a:xfrm>
                <a:off x="3744"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75" name="Line 111"/>
              <p:cNvSpPr>
                <a:spLocks noChangeShapeType="1"/>
              </p:cNvSpPr>
              <p:nvPr/>
            </p:nvSpPr>
            <p:spPr bwMode="auto">
              <a:xfrm>
                <a:off x="3792"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76" name="Line 112"/>
              <p:cNvSpPr>
                <a:spLocks noChangeShapeType="1"/>
              </p:cNvSpPr>
              <p:nvPr/>
            </p:nvSpPr>
            <p:spPr bwMode="auto">
              <a:xfrm>
                <a:off x="3840"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77" name="Line 113"/>
              <p:cNvSpPr>
                <a:spLocks noChangeShapeType="1"/>
              </p:cNvSpPr>
              <p:nvPr/>
            </p:nvSpPr>
            <p:spPr bwMode="auto">
              <a:xfrm>
                <a:off x="3888"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78" name="Line 114"/>
              <p:cNvSpPr>
                <a:spLocks noChangeShapeType="1"/>
              </p:cNvSpPr>
              <p:nvPr/>
            </p:nvSpPr>
            <p:spPr bwMode="auto">
              <a:xfrm>
                <a:off x="3936"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79" name="Line 115"/>
              <p:cNvSpPr>
                <a:spLocks noChangeShapeType="1"/>
              </p:cNvSpPr>
              <p:nvPr/>
            </p:nvSpPr>
            <p:spPr bwMode="auto">
              <a:xfrm>
                <a:off x="3984"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80" name="Line 116"/>
              <p:cNvSpPr>
                <a:spLocks noChangeShapeType="1"/>
              </p:cNvSpPr>
              <p:nvPr/>
            </p:nvSpPr>
            <p:spPr bwMode="auto">
              <a:xfrm>
                <a:off x="4032"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27832" name="Group 117"/>
            <p:cNvGrpSpPr>
              <a:grpSpLocks/>
            </p:cNvGrpSpPr>
            <p:nvPr/>
          </p:nvGrpSpPr>
          <p:grpSpPr bwMode="auto">
            <a:xfrm flipV="1">
              <a:off x="4224" y="3504"/>
              <a:ext cx="432" cy="192"/>
              <a:chOff x="3600" y="1776"/>
              <a:chExt cx="432" cy="288"/>
            </a:xfrm>
          </p:grpSpPr>
          <p:sp>
            <p:nvSpPr>
              <p:cNvPr id="27861" name="Line 118"/>
              <p:cNvSpPr>
                <a:spLocks noChangeShapeType="1"/>
              </p:cNvSpPr>
              <p:nvPr/>
            </p:nvSpPr>
            <p:spPr bwMode="auto">
              <a:xfrm>
                <a:off x="3648"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62" name="Line 119"/>
              <p:cNvSpPr>
                <a:spLocks noChangeShapeType="1"/>
              </p:cNvSpPr>
              <p:nvPr/>
            </p:nvSpPr>
            <p:spPr bwMode="auto">
              <a:xfrm>
                <a:off x="3600"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63" name="Line 120"/>
              <p:cNvSpPr>
                <a:spLocks noChangeShapeType="1"/>
              </p:cNvSpPr>
              <p:nvPr/>
            </p:nvSpPr>
            <p:spPr bwMode="auto">
              <a:xfrm>
                <a:off x="3696"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64" name="Line 121"/>
              <p:cNvSpPr>
                <a:spLocks noChangeShapeType="1"/>
              </p:cNvSpPr>
              <p:nvPr/>
            </p:nvSpPr>
            <p:spPr bwMode="auto">
              <a:xfrm>
                <a:off x="3744"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65" name="Line 122"/>
              <p:cNvSpPr>
                <a:spLocks noChangeShapeType="1"/>
              </p:cNvSpPr>
              <p:nvPr/>
            </p:nvSpPr>
            <p:spPr bwMode="auto">
              <a:xfrm>
                <a:off x="3792"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66" name="Line 123"/>
              <p:cNvSpPr>
                <a:spLocks noChangeShapeType="1"/>
              </p:cNvSpPr>
              <p:nvPr/>
            </p:nvSpPr>
            <p:spPr bwMode="auto">
              <a:xfrm>
                <a:off x="3840"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67" name="Line 124"/>
              <p:cNvSpPr>
                <a:spLocks noChangeShapeType="1"/>
              </p:cNvSpPr>
              <p:nvPr/>
            </p:nvSpPr>
            <p:spPr bwMode="auto">
              <a:xfrm>
                <a:off x="3888"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68" name="Line 125"/>
              <p:cNvSpPr>
                <a:spLocks noChangeShapeType="1"/>
              </p:cNvSpPr>
              <p:nvPr/>
            </p:nvSpPr>
            <p:spPr bwMode="auto">
              <a:xfrm>
                <a:off x="3936"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69" name="Line 126"/>
              <p:cNvSpPr>
                <a:spLocks noChangeShapeType="1"/>
              </p:cNvSpPr>
              <p:nvPr/>
            </p:nvSpPr>
            <p:spPr bwMode="auto">
              <a:xfrm>
                <a:off x="3984"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70" name="Line 127"/>
              <p:cNvSpPr>
                <a:spLocks noChangeShapeType="1"/>
              </p:cNvSpPr>
              <p:nvPr/>
            </p:nvSpPr>
            <p:spPr bwMode="auto">
              <a:xfrm>
                <a:off x="4032"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27833" name="Group 128"/>
            <p:cNvGrpSpPr>
              <a:grpSpLocks/>
            </p:cNvGrpSpPr>
            <p:nvPr/>
          </p:nvGrpSpPr>
          <p:grpSpPr bwMode="auto">
            <a:xfrm>
              <a:off x="3072" y="3696"/>
              <a:ext cx="1632" cy="192"/>
              <a:chOff x="3552" y="3504"/>
              <a:chExt cx="1632" cy="192"/>
            </a:xfrm>
          </p:grpSpPr>
          <p:sp>
            <p:nvSpPr>
              <p:cNvPr id="44" name="Rectangle 129"/>
              <p:cNvSpPr>
                <a:spLocks noChangeArrowheads="1"/>
              </p:cNvSpPr>
              <p:nvPr/>
            </p:nvSpPr>
            <p:spPr bwMode="auto">
              <a:xfrm>
                <a:off x="3552" y="3504"/>
                <a:ext cx="1632" cy="192"/>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grpSp>
            <p:nvGrpSpPr>
              <p:cNvPr id="27857" name="Group 130"/>
              <p:cNvGrpSpPr>
                <a:grpSpLocks/>
              </p:cNvGrpSpPr>
              <p:nvPr/>
            </p:nvGrpSpPr>
            <p:grpSpPr bwMode="auto">
              <a:xfrm>
                <a:off x="3798" y="3561"/>
                <a:ext cx="138" cy="96"/>
                <a:chOff x="2598" y="3744"/>
                <a:chExt cx="138" cy="144"/>
              </a:xfrm>
            </p:grpSpPr>
            <p:sp>
              <p:nvSpPr>
                <p:cNvPr id="27859" name="Freeform 131"/>
                <p:cNvSpPr>
                  <a:spLocks/>
                </p:cNvSpPr>
                <p:nvPr/>
              </p:nvSpPr>
              <p:spPr bwMode="auto">
                <a:xfrm>
                  <a:off x="2640" y="3744"/>
                  <a:ext cx="96" cy="144"/>
                </a:xfrm>
                <a:custGeom>
                  <a:avLst/>
                  <a:gdLst>
                    <a:gd name="T0" fmla="*/ 0 w 96"/>
                    <a:gd name="T1" fmla="*/ 0 h 144"/>
                    <a:gd name="T2" fmla="*/ 48 w 96"/>
                    <a:gd name="T3" fmla="*/ 144 h 144"/>
                    <a:gd name="T4" fmla="*/ 96 w 96"/>
                    <a:gd name="T5" fmla="*/ 144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0"/>
                      </a:moveTo>
                      <a:lnTo>
                        <a:pt x="48" y="144"/>
                      </a:lnTo>
                      <a:lnTo>
                        <a:pt x="96" y="144"/>
                      </a:ln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27860" name="Freeform 132"/>
                <p:cNvSpPr>
                  <a:spLocks/>
                </p:cNvSpPr>
                <p:nvPr/>
              </p:nvSpPr>
              <p:spPr bwMode="auto">
                <a:xfrm flipH="1">
                  <a:off x="2598" y="3744"/>
                  <a:ext cx="96" cy="144"/>
                </a:xfrm>
                <a:custGeom>
                  <a:avLst/>
                  <a:gdLst>
                    <a:gd name="T0" fmla="*/ 0 w 96"/>
                    <a:gd name="T1" fmla="*/ 0 h 144"/>
                    <a:gd name="T2" fmla="*/ 48 w 96"/>
                    <a:gd name="T3" fmla="*/ 144 h 144"/>
                    <a:gd name="T4" fmla="*/ 96 w 96"/>
                    <a:gd name="T5" fmla="*/ 144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0"/>
                      </a:moveTo>
                      <a:lnTo>
                        <a:pt x="48" y="144"/>
                      </a:lnTo>
                      <a:lnTo>
                        <a:pt x="96" y="144"/>
                      </a:ln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sp>
            <p:nvSpPr>
              <p:cNvPr id="27858" name="Text Box 133"/>
              <p:cNvSpPr txBox="1">
                <a:spLocks noChangeArrowheads="1"/>
              </p:cNvSpPr>
              <p:nvPr/>
            </p:nvSpPr>
            <p:spPr bwMode="auto">
              <a:xfrm>
                <a:off x="4176" y="3531"/>
                <a:ext cx="89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200">
                    <a:solidFill>
                      <a:schemeClr val="bg1"/>
                    </a:solidFill>
                  </a:rPr>
                  <a:t>NxN Switch Fabric</a:t>
                </a:r>
              </a:p>
            </p:txBody>
          </p:sp>
        </p:grpSp>
        <p:grpSp>
          <p:nvGrpSpPr>
            <p:cNvPr id="27834" name="Group 134"/>
            <p:cNvGrpSpPr>
              <a:grpSpLocks/>
            </p:cNvGrpSpPr>
            <p:nvPr/>
          </p:nvGrpSpPr>
          <p:grpSpPr bwMode="auto">
            <a:xfrm flipV="1">
              <a:off x="3120" y="3888"/>
              <a:ext cx="432" cy="192"/>
              <a:chOff x="3600" y="1776"/>
              <a:chExt cx="432" cy="288"/>
            </a:xfrm>
          </p:grpSpPr>
          <p:sp>
            <p:nvSpPr>
              <p:cNvPr id="27846" name="Line 135"/>
              <p:cNvSpPr>
                <a:spLocks noChangeShapeType="1"/>
              </p:cNvSpPr>
              <p:nvPr/>
            </p:nvSpPr>
            <p:spPr bwMode="auto">
              <a:xfrm>
                <a:off x="3648"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47" name="Line 136"/>
              <p:cNvSpPr>
                <a:spLocks noChangeShapeType="1"/>
              </p:cNvSpPr>
              <p:nvPr/>
            </p:nvSpPr>
            <p:spPr bwMode="auto">
              <a:xfrm>
                <a:off x="3600"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48" name="Line 137"/>
              <p:cNvSpPr>
                <a:spLocks noChangeShapeType="1"/>
              </p:cNvSpPr>
              <p:nvPr/>
            </p:nvSpPr>
            <p:spPr bwMode="auto">
              <a:xfrm>
                <a:off x="3696"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49" name="Line 138"/>
              <p:cNvSpPr>
                <a:spLocks noChangeShapeType="1"/>
              </p:cNvSpPr>
              <p:nvPr/>
            </p:nvSpPr>
            <p:spPr bwMode="auto">
              <a:xfrm>
                <a:off x="3744"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50" name="Line 139"/>
              <p:cNvSpPr>
                <a:spLocks noChangeShapeType="1"/>
              </p:cNvSpPr>
              <p:nvPr/>
            </p:nvSpPr>
            <p:spPr bwMode="auto">
              <a:xfrm>
                <a:off x="3792"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51" name="Line 140"/>
              <p:cNvSpPr>
                <a:spLocks noChangeShapeType="1"/>
              </p:cNvSpPr>
              <p:nvPr/>
            </p:nvSpPr>
            <p:spPr bwMode="auto">
              <a:xfrm>
                <a:off x="3840"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52" name="Line 141"/>
              <p:cNvSpPr>
                <a:spLocks noChangeShapeType="1"/>
              </p:cNvSpPr>
              <p:nvPr/>
            </p:nvSpPr>
            <p:spPr bwMode="auto">
              <a:xfrm>
                <a:off x="3888"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53" name="Line 142"/>
              <p:cNvSpPr>
                <a:spLocks noChangeShapeType="1"/>
              </p:cNvSpPr>
              <p:nvPr/>
            </p:nvSpPr>
            <p:spPr bwMode="auto">
              <a:xfrm>
                <a:off x="3936"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54" name="Line 143"/>
              <p:cNvSpPr>
                <a:spLocks noChangeShapeType="1"/>
              </p:cNvSpPr>
              <p:nvPr/>
            </p:nvSpPr>
            <p:spPr bwMode="auto">
              <a:xfrm>
                <a:off x="3984"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55" name="Line 144"/>
              <p:cNvSpPr>
                <a:spLocks noChangeShapeType="1"/>
              </p:cNvSpPr>
              <p:nvPr/>
            </p:nvSpPr>
            <p:spPr bwMode="auto">
              <a:xfrm>
                <a:off x="4032"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27835" name="Group 145"/>
            <p:cNvGrpSpPr>
              <a:grpSpLocks/>
            </p:cNvGrpSpPr>
            <p:nvPr/>
          </p:nvGrpSpPr>
          <p:grpSpPr bwMode="auto">
            <a:xfrm flipV="1">
              <a:off x="4224" y="3888"/>
              <a:ext cx="432" cy="192"/>
              <a:chOff x="3600" y="1776"/>
              <a:chExt cx="432" cy="288"/>
            </a:xfrm>
          </p:grpSpPr>
          <p:sp>
            <p:nvSpPr>
              <p:cNvPr id="27836" name="Line 146"/>
              <p:cNvSpPr>
                <a:spLocks noChangeShapeType="1"/>
              </p:cNvSpPr>
              <p:nvPr/>
            </p:nvSpPr>
            <p:spPr bwMode="auto">
              <a:xfrm>
                <a:off x="3648"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37" name="Line 147"/>
              <p:cNvSpPr>
                <a:spLocks noChangeShapeType="1"/>
              </p:cNvSpPr>
              <p:nvPr/>
            </p:nvSpPr>
            <p:spPr bwMode="auto">
              <a:xfrm>
                <a:off x="3600"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38" name="Line 148"/>
              <p:cNvSpPr>
                <a:spLocks noChangeShapeType="1"/>
              </p:cNvSpPr>
              <p:nvPr/>
            </p:nvSpPr>
            <p:spPr bwMode="auto">
              <a:xfrm>
                <a:off x="3696"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39" name="Line 149"/>
              <p:cNvSpPr>
                <a:spLocks noChangeShapeType="1"/>
              </p:cNvSpPr>
              <p:nvPr/>
            </p:nvSpPr>
            <p:spPr bwMode="auto">
              <a:xfrm>
                <a:off x="3744"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40" name="Line 150"/>
              <p:cNvSpPr>
                <a:spLocks noChangeShapeType="1"/>
              </p:cNvSpPr>
              <p:nvPr/>
            </p:nvSpPr>
            <p:spPr bwMode="auto">
              <a:xfrm>
                <a:off x="3792"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41" name="Line 151"/>
              <p:cNvSpPr>
                <a:spLocks noChangeShapeType="1"/>
              </p:cNvSpPr>
              <p:nvPr/>
            </p:nvSpPr>
            <p:spPr bwMode="auto">
              <a:xfrm>
                <a:off x="3840"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42" name="Line 152"/>
              <p:cNvSpPr>
                <a:spLocks noChangeShapeType="1"/>
              </p:cNvSpPr>
              <p:nvPr/>
            </p:nvSpPr>
            <p:spPr bwMode="auto">
              <a:xfrm>
                <a:off x="3888"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43" name="Line 153"/>
              <p:cNvSpPr>
                <a:spLocks noChangeShapeType="1"/>
              </p:cNvSpPr>
              <p:nvPr/>
            </p:nvSpPr>
            <p:spPr bwMode="auto">
              <a:xfrm>
                <a:off x="3936"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44" name="Line 154"/>
              <p:cNvSpPr>
                <a:spLocks noChangeShapeType="1"/>
              </p:cNvSpPr>
              <p:nvPr/>
            </p:nvSpPr>
            <p:spPr bwMode="auto">
              <a:xfrm>
                <a:off x="3984"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45" name="Line 155"/>
              <p:cNvSpPr>
                <a:spLocks noChangeShapeType="1"/>
              </p:cNvSpPr>
              <p:nvPr/>
            </p:nvSpPr>
            <p:spPr bwMode="auto">
              <a:xfrm>
                <a:off x="4032"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grpSp>
        <p:nvGrpSpPr>
          <p:cNvPr id="14" name="Group 156"/>
          <p:cNvGrpSpPr>
            <a:grpSpLocks/>
          </p:cNvGrpSpPr>
          <p:nvPr/>
        </p:nvGrpSpPr>
        <p:grpSpPr bwMode="auto">
          <a:xfrm>
            <a:off x="5029200" y="1981200"/>
            <a:ext cx="3200400" cy="1905000"/>
            <a:chOff x="3168" y="2688"/>
            <a:chExt cx="2016" cy="1200"/>
          </a:xfrm>
        </p:grpSpPr>
        <p:grpSp>
          <p:nvGrpSpPr>
            <p:cNvPr id="27776" name="Group 157"/>
            <p:cNvGrpSpPr>
              <a:grpSpLocks/>
            </p:cNvGrpSpPr>
            <p:nvPr/>
          </p:nvGrpSpPr>
          <p:grpSpPr bwMode="auto">
            <a:xfrm>
              <a:off x="3552" y="3312"/>
              <a:ext cx="1632" cy="576"/>
              <a:chOff x="2208" y="3744"/>
              <a:chExt cx="1632" cy="576"/>
            </a:xfrm>
          </p:grpSpPr>
          <p:grpSp>
            <p:nvGrpSpPr>
              <p:cNvPr id="27781" name="Group 158"/>
              <p:cNvGrpSpPr>
                <a:grpSpLocks/>
              </p:cNvGrpSpPr>
              <p:nvPr/>
            </p:nvGrpSpPr>
            <p:grpSpPr bwMode="auto">
              <a:xfrm flipV="1">
                <a:off x="2256" y="3744"/>
                <a:ext cx="432" cy="192"/>
                <a:chOff x="3600" y="1776"/>
                <a:chExt cx="432" cy="288"/>
              </a:xfrm>
            </p:grpSpPr>
            <p:sp>
              <p:nvSpPr>
                <p:cNvPr id="27821" name="Line 159"/>
                <p:cNvSpPr>
                  <a:spLocks noChangeShapeType="1"/>
                </p:cNvSpPr>
                <p:nvPr/>
              </p:nvSpPr>
              <p:spPr bwMode="auto">
                <a:xfrm>
                  <a:off x="3648"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22" name="Line 160"/>
                <p:cNvSpPr>
                  <a:spLocks noChangeShapeType="1"/>
                </p:cNvSpPr>
                <p:nvPr/>
              </p:nvSpPr>
              <p:spPr bwMode="auto">
                <a:xfrm>
                  <a:off x="3600"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23" name="Line 161"/>
                <p:cNvSpPr>
                  <a:spLocks noChangeShapeType="1"/>
                </p:cNvSpPr>
                <p:nvPr/>
              </p:nvSpPr>
              <p:spPr bwMode="auto">
                <a:xfrm>
                  <a:off x="3696" y="1776"/>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24" name="Line 162"/>
                <p:cNvSpPr>
                  <a:spLocks noChangeShapeType="1"/>
                </p:cNvSpPr>
                <p:nvPr/>
              </p:nvSpPr>
              <p:spPr bwMode="auto">
                <a:xfrm>
                  <a:off x="3744" y="1776"/>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25" name="Line 163"/>
                <p:cNvSpPr>
                  <a:spLocks noChangeShapeType="1"/>
                </p:cNvSpPr>
                <p:nvPr/>
              </p:nvSpPr>
              <p:spPr bwMode="auto">
                <a:xfrm>
                  <a:off x="3792"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26" name="Line 164"/>
                <p:cNvSpPr>
                  <a:spLocks noChangeShapeType="1"/>
                </p:cNvSpPr>
                <p:nvPr/>
              </p:nvSpPr>
              <p:spPr bwMode="auto">
                <a:xfrm>
                  <a:off x="3840"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27" name="Line 165"/>
                <p:cNvSpPr>
                  <a:spLocks noChangeShapeType="1"/>
                </p:cNvSpPr>
                <p:nvPr/>
              </p:nvSpPr>
              <p:spPr bwMode="auto">
                <a:xfrm>
                  <a:off x="3888"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28" name="Line 166"/>
                <p:cNvSpPr>
                  <a:spLocks noChangeShapeType="1"/>
                </p:cNvSpPr>
                <p:nvPr/>
              </p:nvSpPr>
              <p:spPr bwMode="auto">
                <a:xfrm>
                  <a:off x="3936"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29" name="Line 167"/>
                <p:cNvSpPr>
                  <a:spLocks noChangeShapeType="1"/>
                </p:cNvSpPr>
                <p:nvPr/>
              </p:nvSpPr>
              <p:spPr bwMode="auto">
                <a:xfrm>
                  <a:off x="3984"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30" name="Line 168"/>
                <p:cNvSpPr>
                  <a:spLocks noChangeShapeType="1"/>
                </p:cNvSpPr>
                <p:nvPr/>
              </p:nvSpPr>
              <p:spPr bwMode="auto">
                <a:xfrm>
                  <a:off x="4032"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27782" name="Group 169"/>
              <p:cNvGrpSpPr>
                <a:grpSpLocks/>
              </p:cNvGrpSpPr>
              <p:nvPr/>
            </p:nvGrpSpPr>
            <p:grpSpPr bwMode="auto">
              <a:xfrm flipV="1">
                <a:off x="3360" y="3744"/>
                <a:ext cx="432" cy="192"/>
                <a:chOff x="3600" y="1776"/>
                <a:chExt cx="432" cy="288"/>
              </a:xfrm>
            </p:grpSpPr>
            <p:sp>
              <p:nvSpPr>
                <p:cNvPr id="27811" name="Line 170"/>
                <p:cNvSpPr>
                  <a:spLocks noChangeShapeType="1"/>
                </p:cNvSpPr>
                <p:nvPr/>
              </p:nvSpPr>
              <p:spPr bwMode="auto">
                <a:xfrm>
                  <a:off x="3648"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12" name="Line 171"/>
                <p:cNvSpPr>
                  <a:spLocks noChangeShapeType="1"/>
                </p:cNvSpPr>
                <p:nvPr/>
              </p:nvSpPr>
              <p:spPr bwMode="auto">
                <a:xfrm>
                  <a:off x="3600"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13" name="Line 172"/>
                <p:cNvSpPr>
                  <a:spLocks noChangeShapeType="1"/>
                </p:cNvSpPr>
                <p:nvPr/>
              </p:nvSpPr>
              <p:spPr bwMode="auto">
                <a:xfrm>
                  <a:off x="3696"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14" name="Line 173"/>
                <p:cNvSpPr>
                  <a:spLocks noChangeShapeType="1"/>
                </p:cNvSpPr>
                <p:nvPr/>
              </p:nvSpPr>
              <p:spPr bwMode="auto">
                <a:xfrm>
                  <a:off x="3744"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15" name="Line 174"/>
                <p:cNvSpPr>
                  <a:spLocks noChangeShapeType="1"/>
                </p:cNvSpPr>
                <p:nvPr/>
              </p:nvSpPr>
              <p:spPr bwMode="auto">
                <a:xfrm>
                  <a:off x="3792"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16" name="Line 175"/>
                <p:cNvSpPr>
                  <a:spLocks noChangeShapeType="1"/>
                </p:cNvSpPr>
                <p:nvPr/>
              </p:nvSpPr>
              <p:spPr bwMode="auto">
                <a:xfrm>
                  <a:off x="3840"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17" name="Line 176"/>
                <p:cNvSpPr>
                  <a:spLocks noChangeShapeType="1"/>
                </p:cNvSpPr>
                <p:nvPr/>
              </p:nvSpPr>
              <p:spPr bwMode="auto">
                <a:xfrm>
                  <a:off x="3888"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18" name="Line 177"/>
                <p:cNvSpPr>
                  <a:spLocks noChangeShapeType="1"/>
                </p:cNvSpPr>
                <p:nvPr/>
              </p:nvSpPr>
              <p:spPr bwMode="auto">
                <a:xfrm>
                  <a:off x="3936"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19" name="Line 178"/>
                <p:cNvSpPr>
                  <a:spLocks noChangeShapeType="1"/>
                </p:cNvSpPr>
                <p:nvPr/>
              </p:nvSpPr>
              <p:spPr bwMode="auto">
                <a:xfrm>
                  <a:off x="3984"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20" name="Line 179"/>
                <p:cNvSpPr>
                  <a:spLocks noChangeShapeType="1"/>
                </p:cNvSpPr>
                <p:nvPr/>
              </p:nvSpPr>
              <p:spPr bwMode="auto">
                <a:xfrm>
                  <a:off x="4032"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27783" name="Group 180"/>
              <p:cNvGrpSpPr>
                <a:grpSpLocks/>
              </p:cNvGrpSpPr>
              <p:nvPr/>
            </p:nvGrpSpPr>
            <p:grpSpPr bwMode="auto">
              <a:xfrm>
                <a:off x="2208" y="3936"/>
                <a:ext cx="1632" cy="192"/>
                <a:chOff x="3552" y="3504"/>
                <a:chExt cx="1632" cy="192"/>
              </a:xfrm>
            </p:grpSpPr>
            <p:sp>
              <p:nvSpPr>
                <p:cNvPr id="100" name="Rectangle 181"/>
                <p:cNvSpPr>
                  <a:spLocks noChangeArrowheads="1"/>
                </p:cNvSpPr>
                <p:nvPr/>
              </p:nvSpPr>
              <p:spPr bwMode="auto">
                <a:xfrm>
                  <a:off x="3552" y="3504"/>
                  <a:ext cx="1632" cy="192"/>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grpSp>
              <p:nvGrpSpPr>
                <p:cNvPr id="27807" name="Group 182"/>
                <p:cNvGrpSpPr>
                  <a:grpSpLocks/>
                </p:cNvGrpSpPr>
                <p:nvPr/>
              </p:nvGrpSpPr>
              <p:grpSpPr bwMode="auto">
                <a:xfrm>
                  <a:off x="3798" y="3561"/>
                  <a:ext cx="138" cy="96"/>
                  <a:chOff x="2598" y="3744"/>
                  <a:chExt cx="138" cy="144"/>
                </a:xfrm>
              </p:grpSpPr>
              <p:sp>
                <p:nvSpPr>
                  <p:cNvPr id="27809" name="Freeform 183"/>
                  <p:cNvSpPr>
                    <a:spLocks/>
                  </p:cNvSpPr>
                  <p:nvPr/>
                </p:nvSpPr>
                <p:spPr bwMode="auto">
                  <a:xfrm>
                    <a:off x="2640" y="3744"/>
                    <a:ext cx="96" cy="144"/>
                  </a:xfrm>
                  <a:custGeom>
                    <a:avLst/>
                    <a:gdLst>
                      <a:gd name="T0" fmla="*/ 0 w 96"/>
                      <a:gd name="T1" fmla="*/ 0 h 144"/>
                      <a:gd name="T2" fmla="*/ 48 w 96"/>
                      <a:gd name="T3" fmla="*/ 144 h 144"/>
                      <a:gd name="T4" fmla="*/ 96 w 96"/>
                      <a:gd name="T5" fmla="*/ 144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0"/>
                        </a:moveTo>
                        <a:lnTo>
                          <a:pt x="48" y="144"/>
                        </a:lnTo>
                        <a:lnTo>
                          <a:pt x="96" y="144"/>
                        </a:ln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27810" name="Freeform 184"/>
                  <p:cNvSpPr>
                    <a:spLocks/>
                  </p:cNvSpPr>
                  <p:nvPr/>
                </p:nvSpPr>
                <p:spPr bwMode="auto">
                  <a:xfrm flipH="1">
                    <a:off x="2598" y="3744"/>
                    <a:ext cx="96" cy="144"/>
                  </a:xfrm>
                  <a:custGeom>
                    <a:avLst/>
                    <a:gdLst>
                      <a:gd name="T0" fmla="*/ 0 w 96"/>
                      <a:gd name="T1" fmla="*/ 0 h 144"/>
                      <a:gd name="T2" fmla="*/ 48 w 96"/>
                      <a:gd name="T3" fmla="*/ 144 h 144"/>
                      <a:gd name="T4" fmla="*/ 96 w 96"/>
                      <a:gd name="T5" fmla="*/ 144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0"/>
                        </a:moveTo>
                        <a:lnTo>
                          <a:pt x="48" y="144"/>
                        </a:lnTo>
                        <a:lnTo>
                          <a:pt x="96" y="144"/>
                        </a:ln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sp>
              <p:nvSpPr>
                <p:cNvPr id="27808" name="Text Box 185"/>
                <p:cNvSpPr txBox="1">
                  <a:spLocks noChangeArrowheads="1"/>
                </p:cNvSpPr>
                <p:nvPr/>
              </p:nvSpPr>
              <p:spPr bwMode="auto">
                <a:xfrm>
                  <a:off x="4176" y="3531"/>
                  <a:ext cx="89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200">
                      <a:solidFill>
                        <a:schemeClr val="bg1"/>
                      </a:solidFill>
                    </a:rPr>
                    <a:t>NxN Switch Fabric</a:t>
                  </a:r>
                </a:p>
              </p:txBody>
            </p:sp>
          </p:grpSp>
          <p:grpSp>
            <p:nvGrpSpPr>
              <p:cNvPr id="27784" name="Group 186"/>
              <p:cNvGrpSpPr>
                <a:grpSpLocks/>
              </p:cNvGrpSpPr>
              <p:nvPr/>
            </p:nvGrpSpPr>
            <p:grpSpPr bwMode="auto">
              <a:xfrm flipV="1">
                <a:off x="2256" y="4128"/>
                <a:ext cx="432" cy="192"/>
                <a:chOff x="3600" y="1776"/>
                <a:chExt cx="432" cy="288"/>
              </a:xfrm>
            </p:grpSpPr>
            <p:sp>
              <p:nvSpPr>
                <p:cNvPr id="27796" name="Line 187"/>
                <p:cNvSpPr>
                  <a:spLocks noChangeShapeType="1"/>
                </p:cNvSpPr>
                <p:nvPr/>
              </p:nvSpPr>
              <p:spPr bwMode="auto">
                <a:xfrm>
                  <a:off x="3648"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97" name="Line 188"/>
                <p:cNvSpPr>
                  <a:spLocks noChangeShapeType="1"/>
                </p:cNvSpPr>
                <p:nvPr/>
              </p:nvSpPr>
              <p:spPr bwMode="auto">
                <a:xfrm>
                  <a:off x="3600"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98" name="Line 189"/>
                <p:cNvSpPr>
                  <a:spLocks noChangeShapeType="1"/>
                </p:cNvSpPr>
                <p:nvPr/>
              </p:nvSpPr>
              <p:spPr bwMode="auto">
                <a:xfrm>
                  <a:off x="3696" y="1776"/>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99" name="Line 190"/>
                <p:cNvSpPr>
                  <a:spLocks noChangeShapeType="1"/>
                </p:cNvSpPr>
                <p:nvPr/>
              </p:nvSpPr>
              <p:spPr bwMode="auto">
                <a:xfrm>
                  <a:off x="3744" y="1776"/>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00" name="Line 191"/>
                <p:cNvSpPr>
                  <a:spLocks noChangeShapeType="1"/>
                </p:cNvSpPr>
                <p:nvPr/>
              </p:nvSpPr>
              <p:spPr bwMode="auto">
                <a:xfrm>
                  <a:off x="3792"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01" name="Line 192"/>
                <p:cNvSpPr>
                  <a:spLocks noChangeShapeType="1"/>
                </p:cNvSpPr>
                <p:nvPr/>
              </p:nvSpPr>
              <p:spPr bwMode="auto">
                <a:xfrm>
                  <a:off x="3840"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02" name="Line 193"/>
                <p:cNvSpPr>
                  <a:spLocks noChangeShapeType="1"/>
                </p:cNvSpPr>
                <p:nvPr/>
              </p:nvSpPr>
              <p:spPr bwMode="auto">
                <a:xfrm>
                  <a:off x="3888"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03" name="Line 194"/>
                <p:cNvSpPr>
                  <a:spLocks noChangeShapeType="1"/>
                </p:cNvSpPr>
                <p:nvPr/>
              </p:nvSpPr>
              <p:spPr bwMode="auto">
                <a:xfrm>
                  <a:off x="3936"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04" name="Line 195"/>
                <p:cNvSpPr>
                  <a:spLocks noChangeShapeType="1"/>
                </p:cNvSpPr>
                <p:nvPr/>
              </p:nvSpPr>
              <p:spPr bwMode="auto">
                <a:xfrm>
                  <a:off x="3984"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805" name="Line 196"/>
                <p:cNvSpPr>
                  <a:spLocks noChangeShapeType="1"/>
                </p:cNvSpPr>
                <p:nvPr/>
              </p:nvSpPr>
              <p:spPr bwMode="auto">
                <a:xfrm>
                  <a:off x="4032"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27785" name="Group 197"/>
              <p:cNvGrpSpPr>
                <a:grpSpLocks/>
              </p:cNvGrpSpPr>
              <p:nvPr/>
            </p:nvGrpSpPr>
            <p:grpSpPr bwMode="auto">
              <a:xfrm flipV="1">
                <a:off x="3360" y="4128"/>
                <a:ext cx="432" cy="192"/>
                <a:chOff x="3600" y="1776"/>
                <a:chExt cx="432" cy="288"/>
              </a:xfrm>
            </p:grpSpPr>
            <p:sp>
              <p:nvSpPr>
                <p:cNvPr id="27786" name="Line 198"/>
                <p:cNvSpPr>
                  <a:spLocks noChangeShapeType="1"/>
                </p:cNvSpPr>
                <p:nvPr/>
              </p:nvSpPr>
              <p:spPr bwMode="auto">
                <a:xfrm>
                  <a:off x="3648"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87" name="Line 199"/>
                <p:cNvSpPr>
                  <a:spLocks noChangeShapeType="1"/>
                </p:cNvSpPr>
                <p:nvPr/>
              </p:nvSpPr>
              <p:spPr bwMode="auto">
                <a:xfrm>
                  <a:off x="3600"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88" name="Line 200"/>
                <p:cNvSpPr>
                  <a:spLocks noChangeShapeType="1"/>
                </p:cNvSpPr>
                <p:nvPr/>
              </p:nvSpPr>
              <p:spPr bwMode="auto">
                <a:xfrm>
                  <a:off x="3696"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89" name="Line 201"/>
                <p:cNvSpPr>
                  <a:spLocks noChangeShapeType="1"/>
                </p:cNvSpPr>
                <p:nvPr/>
              </p:nvSpPr>
              <p:spPr bwMode="auto">
                <a:xfrm>
                  <a:off x="3744"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90" name="Line 202"/>
                <p:cNvSpPr>
                  <a:spLocks noChangeShapeType="1"/>
                </p:cNvSpPr>
                <p:nvPr/>
              </p:nvSpPr>
              <p:spPr bwMode="auto">
                <a:xfrm>
                  <a:off x="3792"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91" name="Line 203"/>
                <p:cNvSpPr>
                  <a:spLocks noChangeShapeType="1"/>
                </p:cNvSpPr>
                <p:nvPr/>
              </p:nvSpPr>
              <p:spPr bwMode="auto">
                <a:xfrm>
                  <a:off x="3840"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92" name="Line 204"/>
                <p:cNvSpPr>
                  <a:spLocks noChangeShapeType="1"/>
                </p:cNvSpPr>
                <p:nvPr/>
              </p:nvSpPr>
              <p:spPr bwMode="auto">
                <a:xfrm>
                  <a:off x="3888"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93" name="Line 205"/>
                <p:cNvSpPr>
                  <a:spLocks noChangeShapeType="1"/>
                </p:cNvSpPr>
                <p:nvPr/>
              </p:nvSpPr>
              <p:spPr bwMode="auto">
                <a:xfrm>
                  <a:off x="3936"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94" name="Line 206"/>
                <p:cNvSpPr>
                  <a:spLocks noChangeShapeType="1"/>
                </p:cNvSpPr>
                <p:nvPr/>
              </p:nvSpPr>
              <p:spPr bwMode="auto">
                <a:xfrm>
                  <a:off x="3984"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95" name="Line 207"/>
                <p:cNvSpPr>
                  <a:spLocks noChangeShapeType="1"/>
                </p:cNvSpPr>
                <p:nvPr/>
              </p:nvSpPr>
              <p:spPr bwMode="auto">
                <a:xfrm>
                  <a:off x="4032"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sp>
          <p:nvSpPr>
            <p:cNvPr id="27777" name="Freeform 208"/>
            <p:cNvSpPr>
              <a:spLocks/>
            </p:cNvSpPr>
            <p:nvPr/>
          </p:nvSpPr>
          <p:spPr bwMode="auto">
            <a:xfrm>
              <a:off x="3168" y="2688"/>
              <a:ext cx="576" cy="624"/>
            </a:xfrm>
            <a:custGeom>
              <a:avLst/>
              <a:gdLst>
                <a:gd name="T0" fmla="*/ 0 w 576"/>
                <a:gd name="T1" fmla="*/ 0 h 624"/>
                <a:gd name="T2" fmla="*/ 576 w 576"/>
                <a:gd name="T3" fmla="*/ 0 h 624"/>
                <a:gd name="T4" fmla="*/ 576 w 576"/>
                <a:gd name="T5" fmla="*/ 624 h 624"/>
                <a:gd name="T6" fmla="*/ 0 60000 65536"/>
                <a:gd name="T7" fmla="*/ 0 60000 65536"/>
                <a:gd name="T8" fmla="*/ 0 60000 65536"/>
                <a:gd name="T9" fmla="*/ 0 w 576"/>
                <a:gd name="T10" fmla="*/ 0 h 624"/>
                <a:gd name="T11" fmla="*/ 576 w 576"/>
                <a:gd name="T12" fmla="*/ 624 h 624"/>
              </a:gdLst>
              <a:ahLst/>
              <a:cxnLst>
                <a:cxn ang="T6">
                  <a:pos x="T0" y="T1"/>
                </a:cxn>
                <a:cxn ang="T7">
                  <a:pos x="T2" y="T3"/>
                </a:cxn>
                <a:cxn ang="T8">
                  <a:pos x="T4" y="T5"/>
                </a:cxn>
              </a:cxnLst>
              <a:rect l="T9" t="T10" r="T11" b="T12"/>
              <a:pathLst>
                <a:path w="576" h="624">
                  <a:moveTo>
                    <a:pt x="0" y="0"/>
                  </a:moveTo>
                  <a:lnTo>
                    <a:pt x="576" y="0"/>
                  </a:lnTo>
                  <a:lnTo>
                    <a:pt x="576" y="624"/>
                  </a:ln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27778" name="Freeform 209"/>
            <p:cNvSpPr>
              <a:spLocks/>
            </p:cNvSpPr>
            <p:nvPr/>
          </p:nvSpPr>
          <p:spPr bwMode="auto">
            <a:xfrm>
              <a:off x="3168" y="3072"/>
              <a:ext cx="528" cy="240"/>
            </a:xfrm>
            <a:custGeom>
              <a:avLst/>
              <a:gdLst>
                <a:gd name="T0" fmla="*/ 0 w 576"/>
                <a:gd name="T1" fmla="*/ 0 h 624"/>
                <a:gd name="T2" fmla="*/ 241 w 576"/>
                <a:gd name="T3" fmla="*/ 0 h 624"/>
                <a:gd name="T4" fmla="*/ 241 w 576"/>
                <a:gd name="T5" fmla="*/ 0 h 624"/>
                <a:gd name="T6" fmla="*/ 0 60000 65536"/>
                <a:gd name="T7" fmla="*/ 0 60000 65536"/>
                <a:gd name="T8" fmla="*/ 0 60000 65536"/>
                <a:gd name="T9" fmla="*/ 0 w 576"/>
                <a:gd name="T10" fmla="*/ 0 h 624"/>
                <a:gd name="T11" fmla="*/ 576 w 576"/>
                <a:gd name="T12" fmla="*/ 624 h 624"/>
              </a:gdLst>
              <a:ahLst/>
              <a:cxnLst>
                <a:cxn ang="T6">
                  <a:pos x="T0" y="T1"/>
                </a:cxn>
                <a:cxn ang="T7">
                  <a:pos x="T2" y="T3"/>
                </a:cxn>
                <a:cxn ang="T8">
                  <a:pos x="T4" y="T5"/>
                </a:cxn>
              </a:cxnLst>
              <a:rect l="T9" t="T10" r="T11" b="T12"/>
              <a:pathLst>
                <a:path w="576" h="624">
                  <a:moveTo>
                    <a:pt x="0" y="0"/>
                  </a:moveTo>
                  <a:lnTo>
                    <a:pt x="576" y="0"/>
                  </a:lnTo>
                  <a:lnTo>
                    <a:pt x="576" y="624"/>
                  </a:lnTo>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27779" name="Line 210"/>
            <p:cNvSpPr>
              <a:spLocks noChangeShapeType="1"/>
            </p:cNvSpPr>
            <p:nvPr/>
          </p:nvSpPr>
          <p:spPr bwMode="auto">
            <a:xfrm>
              <a:off x="3696" y="3504"/>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80" name="Line 211"/>
            <p:cNvSpPr>
              <a:spLocks noChangeShapeType="1"/>
            </p:cNvSpPr>
            <p:nvPr/>
          </p:nvSpPr>
          <p:spPr bwMode="auto">
            <a:xfrm>
              <a:off x="3744" y="3504"/>
              <a:ext cx="0" cy="192"/>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22" name="Group 212"/>
          <p:cNvGrpSpPr>
            <a:grpSpLocks/>
          </p:cNvGrpSpPr>
          <p:nvPr/>
        </p:nvGrpSpPr>
        <p:grpSpPr bwMode="auto">
          <a:xfrm>
            <a:off x="5638800" y="1981200"/>
            <a:ext cx="3200400" cy="1905000"/>
            <a:chOff x="3552" y="2688"/>
            <a:chExt cx="2016" cy="1200"/>
          </a:xfrm>
        </p:grpSpPr>
        <p:grpSp>
          <p:nvGrpSpPr>
            <p:cNvPr id="27721" name="Group 213"/>
            <p:cNvGrpSpPr>
              <a:grpSpLocks/>
            </p:cNvGrpSpPr>
            <p:nvPr/>
          </p:nvGrpSpPr>
          <p:grpSpPr bwMode="auto">
            <a:xfrm>
              <a:off x="3552" y="3312"/>
              <a:ext cx="1632" cy="576"/>
              <a:chOff x="240" y="3120"/>
              <a:chExt cx="1632" cy="576"/>
            </a:xfrm>
          </p:grpSpPr>
          <p:grpSp>
            <p:nvGrpSpPr>
              <p:cNvPr id="27726" name="Group 214"/>
              <p:cNvGrpSpPr>
                <a:grpSpLocks/>
              </p:cNvGrpSpPr>
              <p:nvPr/>
            </p:nvGrpSpPr>
            <p:grpSpPr bwMode="auto">
              <a:xfrm>
                <a:off x="288" y="3120"/>
                <a:ext cx="432" cy="192"/>
                <a:chOff x="3600" y="1776"/>
                <a:chExt cx="432" cy="288"/>
              </a:xfrm>
            </p:grpSpPr>
            <p:sp>
              <p:nvSpPr>
                <p:cNvPr id="27766" name="Line 215"/>
                <p:cNvSpPr>
                  <a:spLocks noChangeShapeType="1"/>
                </p:cNvSpPr>
                <p:nvPr/>
              </p:nvSpPr>
              <p:spPr bwMode="auto">
                <a:xfrm>
                  <a:off x="3648"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67" name="Line 216"/>
                <p:cNvSpPr>
                  <a:spLocks noChangeShapeType="1"/>
                </p:cNvSpPr>
                <p:nvPr/>
              </p:nvSpPr>
              <p:spPr bwMode="auto">
                <a:xfrm>
                  <a:off x="3600"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68" name="Line 217"/>
                <p:cNvSpPr>
                  <a:spLocks noChangeShapeType="1"/>
                </p:cNvSpPr>
                <p:nvPr/>
              </p:nvSpPr>
              <p:spPr bwMode="auto">
                <a:xfrm>
                  <a:off x="3696"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69" name="Line 218"/>
                <p:cNvSpPr>
                  <a:spLocks noChangeShapeType="1"/>
                </p:cNvSpPr>
                <p:nvPr/>
              </p:nvSpPr>
              <p:spPr bwMode="auto">
                <a:xfrm>
                  <a:off x="3744"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70" name="Line 219"/>
                <p:cNvSpPr>
                  <a:spLocks noChangeShapeType="1"/>
                </p:cNvSpPr>
                <p:nvPr/>
              </p:nvSpPr>
              <p:spPr bwMode="auto">
                <a:xfrm>
                  <a:off x="3792"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71" name="Line 220"/>
                <p:cNvSpPr>
                  <a:spLocks noChangeShapeType="1"/>
                </p:cNvSpPr>
                <p:nvPr/>
              </p:nvSpPr>
              <p:spPr bwMode="auto">
                <a:xfrm>
                  <a:off x="3840"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72" name="Line 221"/>
                <p:cNvSpPr>
                  <a:spLocks noChangeShapeType="1"/>
                </p:cNvSpPr>
                <p:nvPr/>
              </p:nvSpPr>
              <p:spPr bwMode="auto">
                <a:xfrm>
                  <a:off x="3888"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73" name="Line 222"/>
                <p:cNvSpPr>
                  <a:spLocks noChangeShapeType="1"/>
                </p:cNvSpPr>
                <p:nvPr/>
              </p:nvSpPr>
              <p:spPr bwMode="auto">
                <a:xfrm>
                  <a:off x="3936"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74" name="Line 223"/>
                <p:cNvSpPr>
                  <a:spLocks noChangeShapeType="1"/>
                </p:cNvSpPr>
                <p:nvPr/>
              </p:nvSpPr>
              <p:spPr bwMode="auto">
                <a:xfrm>
                  <a:off x="3984"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75" name="Line 224"/>
                <p:cNvSpPr>
                  <a:spLocks noChangeShapeType="1"/>
                </p:cNvSpPr>
                <p:nvPr/>
              </p:nvSpPr>
              <p:spPr bwMode="auto">
                <a:xfrm>
                  <a:off x="4032"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27727" name="Group 225"/>
              <p:cNvGrpSpPr>
                <a:grpSpLocks/>
              </p:cNvGrpSpPr>
              <p:nvPr/>
            </p:nvGrpSpPr>
            <p:grpSpPr bwMode="auto">
              <a:xfrm flipV="1">
                <a:off x="1392" y="3120"/>
                <a:ext cx="432" cy="192"/>
                <a:chOff x="3600" y="1776"/>
                <a:chExt cx="432" cy="288"/>
              </a:xfrm>
            </p:grpSpPr>
            <p:sp>
              <p:nvSpPr>
                <p:cNvPr id="27756" name="Line 226"/>
                <p:cNvSpPr>
                  <a:spLocks noChangeShapeType="1"/>
                </p:cNvSpPr>
                <p:nvPr/>
              </p:nvSpPr>
              <p:spPr bwMode="auto">
                <a:xfrm>
                  <a:off x="3648"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57" name="Line 227"/>
                <p:cNvSpPr>
                  <a:spLocks noChangeShapeType="1"/>
                </p:cNvSpPr>
                <p:nvPr/>
              </p:nvSpPr>
              <p:spPr bwMode="auto">
                <a:xfrm>
                  <a:off x="3600"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58" name="Line 228"/>
                <p:cNvSpPr>
                  <a:spLocks noChangeShapeType="1"/>
                </p:cNvSpPr>
                <p:nvPr/>
              </p:nvSpPr>
              <p:spPr bwMode="auto">
                <a:xfrm>
                  <a:off x="3696"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59" name="Line 229"/>
                <p:cNvSpPr>
                  <a:spLocks noChangeShapeType="1"/>
                </p:cNvSpPr>
                <p:nvPr/>
              </p:nvSpPr>
              <p:spPr bwMode="auto">
                <a:xfrm>
                  <a:off x="3744"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60" name="Line 230"/>
                <p:cNvSpPr>
                  <a:spLocks noChangeShapeType="1"/>
                </p:cNvSpPr>
                <p:nvPr/>
              </p:nvSpPr>
              <p:spPr bwMode="auto">
                <a:xfrm>
                  <a:off x="3792"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61" name="Line 231"/>
                <p:cNvSpPr>
                  <a:spLocks noChangeShapeType="1"/>
                </p:cNvSpPr>
                <p:nvPr/>
              </p:nvSpPr>
              <p:spPr bwMode="auto">
                <a:xfrm>
                  <a:off x="3840"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62" name="Line 232"/>
                <p:cNvSpPr>
                  <a:spLocks noChangeShapeType="1"/>
                </p:cNvSpPr>
                <p:nvPr/>
              </p:nvSpPr>
              <p:spPr bwMode="auto">
                <a:xfrm>
                  <a:off x="3888" y="1776"/>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63" name="Line 233"/>
                <p:cNvSpPr>
                  <a:spLocks noChangeShapeType="1"/>
                </p:cNvSpPr>
                <p:nvPr/>
              </p:nvSpPr>
              <p:spPr bwMode="auto">
                <a:xfrm>
                  <a:off x="3936" y="1776"/>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64" name="Line 234"/>
                <p:cNvSpPr>
                  <a:spLocks noChangeShapeType="1"/>
                </p:cNvSpPr>
                <p:nvPr/>
              </p:nvSpPr>
              <p:spPr bwMode="auto">
                <a:xfrm>
                  <a:off x="3984"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65" name="Line 235"/>
                <p:cNvSpPr>
                  <a:spLocks noChangeShapeType="1"/>
                </p:cNvSpPr>
                <p:nvPr/>
              </p:nvSpPr>
              <p:spPr bwMode="auto">
                <a:xfrm>
                  <a:off x="4032"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27728" name="Group 236"/>
              <p:cNvGrpSpPr>
                <a:grpSpLocks/>
              </p:cNvGrpSpPr>
              <p:nvPr/>
            </p:nvGrpSpPr>
            <p:grpSpPr bwMode="auto">
              <a:xfrm>
                <a:off x="240" y="3312"/>
                <a:ext cx="1632" cy="192"/>
                <a:chOff x="3552" y="3504"/>
                <a:chExt cx="1632" cy="192"/>
              </a:xfrm>
            </p:grpSpPr>
            <p:sp>
              <p:nvSpPr>
                <p:cNvPr id="156" name="Rectangle 237"/>
                <p:cNvSpPr>
                  <a:spLocks noChangeArrowheads="1"/>
                </p:cNvSpPr>
                <p:nvPr/>
              </p:nvSpPr>
              <p:spPr bwMode="auto">
                <a:xfrm>
                  <a:off x="3552" y="3504"/>
                  <a:ext cx="1632" cy="192"/>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grpSp>
              <p:nvGrpSpPr>
                <p:cNvPr id="27752" name="Group 238"/>
                <p:cNvGrpSpPr>
                  <a:grpSpLocks/>
                </p:cNvGrpSpPr>
                <p:nvPr/>
              </p:nvGrpSpPr>
              <p:grpSpPr bwMode="auto">
                <a:xfrm>
                  <a:off x="3798" y="3561"/>
                  <a:ext cx="138" cy="96"/>
                  <a:chOff x="2598" y="3744"/>
                  <a:chExt cx="138" cy="144"/>
                </a:xfrm>
              </p:grpSpPr>
              <p:sp>
                <p:nvSpPr>
                  <p:cNvPr id="27754" name="Freeform 239"/>
                  <p:cNvSpPr>
                    <a:spLocks/>
                  </p:cNvSpPr>
                  <p:nvPr/>
                </p:nvSpPr>
                <p:spPr bwMode="auto">
                  <a:xfrm>
                    <a:off x="2640" y="3744"/>
                    <a:ext cx="96" cy="144"/>
                  </a:xfrm>
                  <a:custGeom>
                    <a:avLst/>
                    <a:gdLst>
                      <a:gd name="T0" fmla="*/ 0 w 96"/>
                      <a:gd name="T1" fmla="*/ 0 h 144"/>
                      <a:gd name="T2" fmla="*/ 48 w 96"/>
                      <a:gd name="T3" fmla="*/ 144 h 144"/>
                      <a:gd name="T4" fmla="*/ 96 w 96"/>
                      <a:gd name="T5" fmla="*/ 144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0"/>
                        </a:moveTo>
                        <a:lnTo>
                          <a:pt x="48" y="144"/>
                        </a:lnTo>
                        <a:lnTo>
                          <a:pt x="96" y="144"/>
                        </a:ln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27755" name="Freeform 240"/>
                  <p:cNvSpPr>
                    <a:spLocks/>
                  </p:cNvSpPr>
                  <p:nvPr/>
                </p:nvSpPr>
                <p:spPr bwMode="auto">
                  <a:xfrm flipH="1">
                    <a:off x="2598" y="3744"/>
                    <a:ext cx="96" cy="144"/>
                  </a:xfrm>
                  <a:custGeom>
                    <a:avLst/>
                    <a:gdLst>
                      <a:gd name="T0" fmla="*/ 0 w 96"/>
                      <a:gd name="T1" fmla="*/ 0 h 144"/>
                      <a:gd name="T2" fmla="*/ 48 w 96"/>
                      <a:gd name="T3" fmla="*/ 144 h 144"/>
                      <a:gd name="T4" fmla="*/ 96 w 96"/>
                      <a:gd name="T5" fmla="*/ 144 h 144"/>
                      <a:gd name="T6" fmla="*/ 0 60000 65536"/>
                      <a:gd name="T7" fmla="*/ 0 60000 65536"/>
                      <a:gd name="T8" fmla="*/ 0 60000 65536"/>
                      <a:gd name="T9" fmla="*/ 0 w 96"/>
                      <a:gd name="T10" fmla="*/ 0 h 144"/>
                      <a:gd name="T11" fmla="*/ 96 w 96"/>
                      <a:gd name="T12" fmla="*/ 144 h 144"/>
                    </a:gdLst>
                    <a:ahLst/>
                    <a:cxnLst>
                      <a:cxn ang="T6">
                        <a:pos x="T0" y="T1"/>
                      </a:cxn>
                      <a:cxn ang="T7">
                        <a:pos x="T2" y="T3"/>
                      </a:cxn>
                      <a:cxn ang="T8">
                        <a:pos x="T4" y="T5"/>
                      </a:cxn>
                    </a:cxnLst>
                    <a:rect l="T9" t="T10" r="T11" b="T12"/>
                    <a:pathLst>
                      <a:path w="96" h="144">
                        <a:moveTo>
                          <a:pt x="0" y="0"/>
                        </a:moveTo>
                        <a:lnTo>
                          <a:pt x="48" y="144"/>
                        </a:lnTo>
                        <a:lnTo>
                          <a:pt x="96" y="144"/>
                        </a:lnTo>
                      </a:path>
                    </a:pathLst>
                  </a:custGeom>
                  <a:noFill/>
                  <a:ln w="19050">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sp>
              <p:nvSpPr>
                <p:cNvPr id="27753" name="Text Box 241"/>
                <p:cNvSpPr txBox="1">
                  <a:spLocks noChangeArrowheads="1"/>
                </p:cNvSpPr>
                <p:nvPr/>
              </p:nvSpPr>
              <p:spPr bwMode="auto">
                <a:xfrm>
                  <a:off x="4176" y="3531"/>
                  <a:ext cx="89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200">
                      <a:solidFill>
                        <a:schemeClr val="bg1"/>
                      </a:solidFill>
                    </a:rPr>
                    <a:t>NxN Switch Fabric</a:t>
                  </a:r>
                </a:p>
              </p:txBody>
            </p:sp>
          </p:grpSp>
          <p:grpSp>
            <p:nvGrpSpPr>
              <p:cNvPr id="27729" name="Group 242"/>
              <p:cNvGrpSpPr>
                <a:grpSpLocks/>
              </p:cNvGrpSpPr>
              <p:nvPr/>
            </p:nvGrpSpPr>
            <p:grpSpPr bwMode="auto">
              <a:xfrm>
                <a:off x="288" y="3504"/>
                <a:ext cx="432" cy="192"/>
                <a:chOff x="3600" y="1776"/>
                <a:chExt cx="432" cy="288"/>
              </a:xfrm>
            </p:grpSpPr>
            <p:sp>
              <p:nvSpPr>
                <p:cNvPr id="27741" name="Line 243"/>
                <p:cNvSpPr>
                  <a:spLocks noChangeShapeType="1"/>
                </p:cNvSpPr>
                <p:nvPr/>
              </p:nvSpPr>
              <p:spPr bwMode="auto">
                <a:xfrm>
                  <a:off x="3648"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42" name="Line 244"/>
                <p:cNvSpPr>
                  <a:spLocks noChangeShapeType="1"/>
                </p:cNvSpPr>
                <p:nvPr/>
              </p:nvSpPr>
              <p:spPr bwMode="auto">
                <a:xfrm>
                  <a:off x="3600"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43" name="Line 245"/>
                <p:cNvSpPr>
                  <a:spLocks noChangeShapeType="1"/>
                </p:cNvSpPr>
                <p:nvPr/>
              </p:nvSpPr>
              <p:spPr bwMode="auto">
                <a:xfrm>
                  <a:off x="3696" y="1776"/>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44" name="Line 246"/>
                <p:cNvSpPr>
                  <a:spLocks noChangeShapeType="1"/>
                </p:cNvSpPr>
                <p:nvPr/>
              </p:nvSpPr>
              <p:spPr bwMode="auto">
                <a:xfrm>
                  <a:off x="3744" y="1776"/>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45" name="Line 247"/>
                <p:cNvSpPr>
                  <a:spLocks noChangeShapeType="1"/>
                </p:cNvSpPr>
                <p:nvPr/>
              </p:nvSpPr>
              <p:spPr bwMode="auto">
                <a:xfrm>
                  <a:off x="3792"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46" name="Line 248"/>
                <p:cNvSpPr>
                  <a:spLocks noChangeShapeType="1"/>
                </p:cNvSpPr>
                <p:nvPr/>
              </p:nvSpPr>
              <p:spPr bwMode="auto">
                <a:xfrm>
                  <a:off x="3840"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47" name="Line 249"/>
                <p:cNvSpPr>
                  <a:spLocks noChangeShapeType="1"/>
                </p:cNvSpPr>
                <p:nvPr/>
              </p:nvSpPr>
              <p:spPr bwMode="auto">
                <a:xfrm>
                  <a:off x="3888"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48" name="Line 250"/>
                <p:cNvSpPr>
                  <a:spLocks noChangeShapeType="1"/>
                </p:cNvSpPr>
                <p:nvPr/>
              </p:nvSpPr>
              <p:spPr bwMode="auto">
                <a:xfrm>
                  <a:off x="3936"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49" name="Line 251"/>
                <p:cNvSpPr>
                  <a:spLocks noChangeShapeType="1"/>
                </p:cNvSpPr>
                <p:nvPr/>
              </p:nvSpPr>
              <p:spPr bwMode="auto">
                <a:xfrm>
                  <a:off x="3984"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50" name="Line 252"/>
                <p:cNvSpPr>
                  <a:spLocks noChangeShapeType="1"/>
                </p:cNvSpPr>
                <p:nvPr/>
              </p:nvSpPr>
              <p:spPr bwMode="auto">
                <a:xfrm>
                  <a:off x="4032"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27730" name="Group 253"/>
              <p:cNvGrpSpPr>
                <a:grpSpLocks/>
              </p:cNvGrpSpPr>
              <p:nvPr/>
            </p:nvGrpSpPr>
            <p:grpSpPr bwMode="auto">
              <a:xfrm flipV="1">
                <a:off x="1392" y="3504"/>
                <a:ext cx="432" cy="192"/>
                <a:chOff x="3600" y="1776"/>
                <a:chExt cx="432" cy="288"/>
              </a:xfrm>
            </p:grpSpPr>
            <p:sp>
              <p:nvSpPr>
                <p:cNvPr id="27731" name="Line 254"/>
                <p:cNvSpPr>
                  <a:spLocks noChangeShapeType="1"/>
                </p:cNvSpPr>
                <p:nvPr/>
              </p:nvSpPr>
              <p:spPr bwMode="auto">
                <a:xfrm>
                  <a:off x="3648"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32" name="Line 255"/>
                <p:cNvSpPr>
                  <a:spLocks noChangeShapeType="1"/>
                </p:cNvSpPr>
                <p:nvPr/>
              </p:nvSpPr>
              <p:spPr bwMode="auto">
                <a:xfrm>
                  <a:off x="3600"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33" name="Line 256"/>
                <p:cNvSpPr>
                  <a:spLocks noChangeShapeType="1"/>
                </p:cNvSpPr>
                <p:nvPr/>
              </p:nvSpPr>
              <p:spPr bwMode="auto">
                <a:xfrm>
                  <a:off x="3696"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34" name="Line 257"/>
                <p:cNvSpPr>
                  <a:spLocks noChangeShapeType="1"/>
                </p:cNvSpPr>
                <p:nvPr/>
              </p:nvSpPr>
              <p:spPr bwMode="auto">
                <a:xfrm>
                  <a:off x="3744"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35" name="Line 258"/>
                <p:cNvSpPr>
                  <a:spLocks noChangeShapeType="1"/>
                </p:cNvSpPr>
                <p:nvPr/>
              </p:nvSpPr>
              <p:spPr bwMode="auto">
                <a:xfrm>
                  <a:off x="3792"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36" name="Line 259"/>
                <p:cNvSpPr>
                  <a:spLocks noChangeShapeType="1"/>
                </p:cNvSpPr>
                <p:nvPr/>
              </p:nvSpPr>
              <p:spPr bwMode="auto">
                <a:xfrm>
                  <a:off x="3840"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37" name="Line 260"/>
                <p:cNvSpPr>
                  <a:spLocks noChangeShapeType="1"/>
                </p:cNvSpPr>
                <p:nvPr/>
              </p:nvSpPr>
              <p:spPr bwMode="auto">
                <a:xfrm>
                  <a:off x="3888"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38" name="Line 261"/>
                <p:cNvSpPr>
                  <a:spLocks noChangeShapeType="1"/>
                </p:cNvSpPr>
                <p:nvPr/>
              </p:nvSpPr>
              <p:spPr bwMode="auto">
                <a:xfrm>
                  <a:off x="3936"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39" name="Line 262"/>
                <p:cNvSpPr>
                  <a:spLocks noChangeShapeType="1"/>
                </p:cNvSpPr>
                <p:nvPr/>
              </p:nvSpPr>
              <p:spPr bwMode="auto">
                <a:xfrm>
                  <a:off x="3984" y="1776"/>
                  <a:ext cx="0" cy="288"/>
                </a:xfrm>
                <a:prstGeom prst="line">
                  <a:avLst/>
                </a:prstGeom>
                <a:noFill/>
                <a:ln w="19050">
                  <a:solidFill>
                    <a:srgbClr val="777777"/>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40" name="Line 263"/>
                <p:cNvSpPr>
                  <a:spLocks noChangeShapeType="1"/>
                </p:cNvSpPr>
                <p:nvPr/>
              </p:nvSpPr>
              <p:spPr bwMode="auto">
                <a:xfrm>
                  <a:off x="4032" y="1776"/>
                  <a:ext cx="0" cy="288"/>
                </a:xfrm>
                <a:prstGeom prst="line">
                  <a:avLst/>
                </a:prstGeom>
                <a:noFill/>
                <a:ln w="19050">
                  <a:solidFill>
                    <a:srgbClr val="777777"/>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sp>
          <p:nvSpPr>
            <p:cNvPr id="27722" name="Line 264"/>
            <p:cNvSpPr>
              <a:spLocks noChangeShapeType="1"/>
            </p:cNvSpPr>
            <p:nvPr/>
          </p:nvSpPr>
          <p:spPr bwMode="auto">
            <a:xfrm flipV="1">
              <a:off x="3696" y="3504"/>
              <a:ext cx="129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23" name="Line 265"/>
            <p:cNvSpPr>
              <a:spLocks noChangeShapeType="1"/>
            </p:cNvSpPr>
            <p:nvPr/>
          </p:nvSpPr>
          <p:spPr bwMode="auto">
            <a:xfrm flipV="1">
              <a:off x="3744" y="3504"/>
              <a:ext cx="129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24" name="Freeform 266"/>
            <p:cNvSpPr>
              <a:spLocks/>
            </p:cNvSpPr>
            <p:nvPr/>
          </p:nvSpPr>
          <p:spPr bwMode="auto">
            <a:xfrm>
              <a:off x="4992" y="2688"/>
              <a:ext cx="576" cy="624"/>
            </a:xfrm>
            <a:custGeom>
              <a:avLst/>
              <a:gdLst>
                <a:gd name="T0" fmla="*/ 0 w 576"/>
                <a:gd name="T1" fmla="*/ 624 h 624"/>
                <a:gd name="T2" fmla="*/ 0 w 576"/>
                <a:gd name="T3" fmla="*/ 0 h 624"/>
                <a:gd name="T4" fmla="*/ 576 w 576"/>
                <a:gd name="T5" fmla="*/ 0 h 624"/>
                <a:gd name="T6" fmla="*/ 0 60000 65536"/>
                <a:gd name="T7" fmla="*/ 0 60000 65536"/>
                <a:gd name="T8" fmla="*/ 0 60000 65536"/>
                <a:gd name="T9" fmla="*/ 0 w 576"/>
                <a:gd name="T10" fmla="*/ 0 h 624"/>
                <a:gd name="T11" fmla="*/ 576 w 576"/>
                <a:gd name="T12" fmla="*/ 624 h 624"/>
              </a:gdLst>
              <a:ahLst/>
              <a:cxnLst>
                <a:cxn ang="T6">
                  <a:pos x="T0" y="T1"/>
                </a:cxn>
                <a:cxn ang="T7">
                  <a:pos x="T2" y="T3"/>
                </a:cxn>
                <a:cxn ang="T8">
                  <a:pos x="T4" y="T5"/>
                </a:cxn>
              </a:cxnLst>
              <a:rect l="T9" t="T10" r="T11" b="T12"/>
              <a:pathLst>
                <a:path w="576" h="624">
                  <a:moveTo>
                    <a:pt x="0" y="624"/>
                  </a:moveTo>
                  <a:lnTo>
                    <a:pt x="0" y="0"/>
                  </a:lnTo>
                  <a:lnTo>
                    <a:pt x="576" y="0"/>
                  </a:ln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27725" name="Freeform 267"/>
            <p:cNvSpPr>
              <a:spLocks/>
            </p:cNvSpPr>
            <p:nvPr/>
          </p:nvSpPr>
          <p:spPr bwMode="auto">
            <a:xfrm>
              <a:off x="5040" y="3072"/>
              <a:ext cx="528" cy="240"/>
            </a:xfrm>
            <a:custGeom>
              <a:avLst/>
              <a:gdLst>
                <a:gd name="T0" fmla="*/ 0 w 576"/>
                <a:gd name="T1" fmla="*/ 0 h 624"/>
                <a:gd name="T2" fmla="*/ 0 w 576"/>
                <a:gd name="T3" fmla="*/ 0 h 624"/>
                <a:gd name="T4" fmla="*/ 241 w 576"/>
                <a:gd name="T5" fmla="*/ 0 h 624"/>
                <a:gd name="T6" fmla="*/ 0 60000 65536"/>
                <a:gd name="T7" fmla="*/ 0 60000 65536"/>
                <a:gd name="T8" fmla="*/ 0 60000 65536"/>
                <a:gd name="T9" fmla="*/ 0 w 576"/>
                <a:gd name="T10" fmla="*/ 0 h 624"/>
                <a:gd name="T11" fmla="*/ 576 w 576"/>
                <a:gd name="T12" fmla="*/ 624 h 624"/>
              </a:gdLst>
              <a:ahLst/>
              <a:cxnLst>
                <a:cxn ang="T6">
                  <a:pos x="T0" y="T1"/>
                </a:cxn>
                <a:cxn ang="T7">
                  <a:pos x="T2" y="T3"/>
                </a:cxn>
                <a:cxn ang="T8">
                  <a:pos x="T4" y="T5"/>
                </a:cxn>
              </a:cxnLst>
              <a:rect l="T9" t="T10" r="T11" b="T12"/>
              <a:pathLst>
                <a:path w="576" h="624">
                  <a:moveTo>
                    <a:pt x="0" y="624"/>
                  </a:moveTo>
                  <a:lnTo>
                    <a:pt x="0" y="0"/>
                  </a:lnTo>
                  <a:lnTo>
                    <a:pt x="576" y="0"/>
                  </a:lnTo>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grpSp>
        <p:nvGrpSpPr>
          <p:cNvPr id="30" name="Group 80"/>
          <p:cNvGrpSpPr>
            <a:grpSpLocks/>
          </p:cNvGrpSpPr>
          <p:nvPr/>
        </p:nvGrpSpPr>
        <p:grpSpPr bwMode="auto">
          <a:xfrm>
            <a:off x="5105400" y="4191000"/>
            <a:ext cx="3810000" cy="1752600"/>
            <a:chOff x="3168" y="768"/>
            <a:chExt cx="2400" cy="1104"/>
          </a:xfrm>
        </p:grpSpPr>
        <p:grpSp>
          <p:nvGrpSpPr>
            <p:cNvPr id="27707" name="Group 81"/>
            <p:cNvGrpSpPr>
              <a:grpSpLocks/>
            </p:cNvGrpSpPr>
            <p:nvPr/>
          </p:nvGrpSpPr>
          <p:grpSpPr bwMode="auto">
            <a:xfrm>
              <a:off x="3168" y="960"/>
              <a:ext cx="2400" cy="912"/>
              <a:chOff x="3168" y="960"/>
              <a:chExt cx="2400" cy="912"/>
            </a:xfrm>
          </p:grpSpPr>
          <p:sp>
            <p:nvSpPr>
              <p:cNvPr id="27709" name="Rectangle 82"/>
              <p:cNvSpPr>
                <a:spLocks noChangeArrowheads="1"/>
              </p:cNvSpPr>
              <p:nvPr/>
            </p:nvSpPr>
            <p:spPr bwMode="auto">
              <a:xfrm>
                <a:off x="3504" y="960"/>
                <a:ext cx="1728" cy="91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GB"/>
              </a:p>
            </p:txBody>
          </p:sp>
          <p:grpSp>
            <p:nvGrpSpPr>
              <p:cNvPr id="27710" name="Group 83"/>
              <p:cNvGrpSpPr>
                <a:grpSpLocks/>
              </p:cNvGrpSpPr>
              <p:nvPr/>
            </p:nvGrpSpPr>
            <p:grpSpPr bwMode="auto">
              <a:xfrm>
                <a:off x="3168" y="1008"/>
                <a:ext cx="2400" cy="768"/>
                <a:chOff x="3168" y="1008"/>
                <a:chExt cx="2400" cy="768"/>
              </a:xfrm>
            </p:grpSpPr>
            <p:sp>
              <p:nvSpPr>
                <p:cNvPr id="186" name="Rectangle 84"/>
                <p:cNvSpPr>
                  <a:spLocks noChangeArrowheads="1"/>
                </p:cNvSpPr>
                <p:nvPr/>
              </p:nvSpPr>
              <p:spPr bwMode="auto">
                <a:xfrm>
                  <a:off x="3552" y="1008"/>
                  <a:ext cx="528" cy="768"/>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sp>
              <p:nvSpPr>
                <p:cNvPr id="27712" name="Line 85"/>
                <p:cNvSpPr>
                  <a:spLocks noChangeShapeType="1"/>
                </p:cNvSpPr>
                <p:nvPr/>
              </p:nvSpPr>
              <p:spPr bwMode="auto">
                <a:xfrm>
                  <a:off x="3168" y="1200"/>
                  <a:ext cx="38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13" name="Line 86"/>
                <p:cNvSpPr>
                  <a:spLocks noChangeShapeType="1"/>
                </p:cNvSpPr>
                <p:nvPr/>
              </p:nvSpPr>
              <p:spPr bwMode="auto">
                <a:xfrm>
                  <a:off x="3168" y="1584"/>
                  <a:ext cx="38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189" name="Rectangle 87"/>
                <p:cNvSpPr>
                  <a:spLocks noChangeArrowheads="1"/>
                </p:cNvSpPr>
                <p:nvPr/>
              </p:nvSpPr>
              <p:spPr bwMode="auto">
                <a:xfrm>
                  <a:off x="4656" y="1008"/>
                  <a:ext cx="528" cy="768"/>
                </a:xfrm>
                <a:prstGeom prst="rect">
                  <a:avLst/>
                </a:prstGeom>
                <a:solidFill>
                  <a:schemeClr val="accent1"/>
                </a:solidFill>
                <a:ln w="9525">
                  <a:solidFill>
                    <a:schemeClr val="tx2"/>
                  </a:solidFill>
                  <a:miter lim="800000"/>
                  <a:headEnd/>
                  <a:tailEnd/>
                </a:ln>
                <a:effectLst>
                  <a:outerShdw blurRad="63500" dist="53882" dir="2700000" algn="ctr" rotWithShape="0">
                    <a:srgbClr val="A7BDDD">
                      <a:alpha val="74998"/>
                    </a:srgbClr>
                  </a:outerShdw>
                </a:effectLst>
              </p:spPr>
              <p:txBody>
                <a:bodyPr lIns="82124" tIns="41061" rIns="82124" bIns="41061" anchor="ctr">
                  <a:spAutoFit/>
                </a:bodyPr>
                <a:lstStyle/>
                <a:p>
                  <a:pPr fontAlgn="auto">
                    <a:spcBef>
                      <a:spcPts val="0"/>
                    </a:spcBef>
                    <a:spcAft>
                      <a:spcPts val="0"/>
                    </a:spcAft>
                    <a:defRPr/>
                  </a:pPr>
                  <a:endParaRPr lang="en-GB">
                    <a:latin typeface="Arial" pitchFamily="-111" charset="0"/>
                    <a:ea typeface="ＭＳ Ｐゴシック" pitchFamily="-65" charset="-128"/>
                    <a:cs typeface="ＭＳ Ｐゴシック" pitchFamily="-65" charset="-128"/>
                  </a:endParaRPr>
                </a:p>
              </p:txBody>
            </p:sp>
            <p:sp>
              <p:nvSpPr>
                <p:cNvPr id="27715" name="Line 88"/>
                <p:cNvSpPr>
                  <a:spLocks noChangeShapeType="1"/>
                </p:cNvSpPr>
                <p:nvPr/>
              </p:nvSpPr>
              <p:spPr bwMode="auto">
                <a:xfrm>
                  <a:off x="5184" y="1200"/>
                  <a:ext cx="384"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16" name="Line 89"/>
                <p:cNvSpPr>
                  <a:spLocks noChangeShapeType="1"/>
                </p:cNvSpPr>
                <p:nvPr/>
              </p:nvSpPr>
              <p:spPr bwMode="auto">
                <a:xfrm>
                  <a:off x="5184" y="1584"/>
                  <a:ext cx="384"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17" name="Line 90"/>
                <p:cNvSpPr>
                  <a:spLocks noChangeShapeType="1"/>
                </p:cNvSpPr>
                <p:nvPr/>
              </p:nvSpPr>
              <p:spPr bwMode="auto">
                <a:xfrm>
                  <a:off x="4080" y="1200"/>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27718" name="Line 91"/>
                <p:cNvSpPr>
                  <a:spLocks noChangeShapeType="1"/>
                </p:cNvSpPr>
                <p:nvPr/>
              </p:nvSpPr>
              <p:spPr bwMode="auto">
                <a:xfrm>
                  <a:off x="4080" y="1584"/>
                  <a:ext cx="576"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27719" name="Text Box 92"/>
                <p:cNvSpPr txBox="1">
                  <a:spLocks noChangeArrowheads="1"/>
                </p:cNvSpPr>
                <p:nvPr/>
              </p:nvSpPr>
              <p:spPr bwMode="auto">
                <a:xfrm>
                  <a:off x="3552" y="1248"/>
                  <a:ext cx="52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solidFill>
                        <a:schemeClr val="bg1"/>
                      </a:solidFill>
                    </a:rPr>
                    <a:t>ROADM</a:t>
                  </a:r>
                </a:p>
                <a:p>
                  <a:r>
                    <a:rPr lang="en-GB" sz="1400" b="1">
                      <a:solidFill>
                        <a:schemeClr val="bg1"/>
                      </a:solidFill>
                    </a:rPr>
                    <a:t>West</a:t>
                  </a:r>
                </a:p>
              </p:txBody>
            </p:sp>
            <p:sp>
              <p:nvSpPr>
                <p:cNvPr id="27720" name="Text Box 93"/>
                <p:cNvSpPr txBox="1">
                  <a:spLocks noChangeArrowheads="1"/>
                </p:cNvSpPr>
                <p:nvPr/>
              </p:nvSpPr>
              <p:spPr bwMode="auto">
                <a:xfrm>
                  <a:off x="4656" y="1248"/>
                  <a:ext cx="527"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400" b="1">
                      <a:solidFill>
                        <a:schemeClr val="bg1"/>
                      </a:solidFill>
                    </a:rPr>
                    <a:t>ROADM</a:t>
                  </a:r>
                </a:p>
                <a:p>
                  <a:r>
                    <a:rPr lang="en-GB" sz="1400" b="1">
                      <a:solidFill>
                        <a:schemeClr val="bg1"/>
                      </a:solidFill>
                    </a:rPr>
                    <a:t>East</a:t>
                  </a:r>
                </a:p>
              </p:txBody>
            </p:sp>
          </p:grpSp>
        </p:grpSp>
        <p:sp>
          <p:nvSpPr>
            <p:cNvPr id="27708" name="Text Box 94"/>
            <p:cNvSpPr txBox="1">
              <a:spLocks noChangeArrowheads="1"/>
            </p:cNvSpPr>
            <p:nvPr/>
          </p:nvSpPr>
          <p:spPr bwMode="auto">
            <a:xfrm>
              <a:off x="3759" y="768"/>
              <a:ext cx="128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1600" b="1"/>
                <a:t>Colourless ROADM</a:t>
              </a:r>
            </a:p>
          </p:txBody>
        </p:sp>
      </p:grpSp>
      <p:grpSp>
        <p:nvGrpSpPr>
          <p:cNvPr id="101585" name="Group 95"/>
          <p:cNvGrpSpPr>
            <a:grpSpLocks/>
          </p:cNvGrpSpPr>
          <p:nvPr/>
        </p:nvGrpSpPr>
        <p:grpSpPr bwMode="auto">
          <a:xfrm flipV="1">
            <a:off x="5791200" y="5791200"/>
            <a:ext cx="685800" cy="457200"/>
            <a:chOff x="3600" y="1776"/>
            <a:chExt cx="432" cy="288"/>
          </a:xfrm>
        </p:grpSpPr>
        <p:sp>
          <p:nvSpPr>
            <p:cNvPr id="27697" name="Line 96"/>
            <p:cNvSpPr>
              <a:spLocks noChangeShapeType="1"/>
            </p:cNvSpPr>
            <p:nvPr/>
          </p:nvSpPr>
          <p:spPr bwMode="auto">
            <a:xfrm>
              <a:off x="3648"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98" name="Line 97"/>
            <p:cNvSpPr>
              <a:spLocks noChangeShapeType="1"/>
            </p:cNvSpPr>
            <p:nvPr/>
          </p:nvSpPr>
          <p:spPr bwMode="auto">
            <a:xfrm>
              <a:off x="3600"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99" name="Line 98"/>
            <p:cNvSpPr>
              <a:spLocks noChangeShapeType="1"/>
            </p:cNvSpPr>
            <p:nvPr/>
          </p:nvSpPr>
          <p:spPr bwMode="auto">
            <a:xfrm>
              <a:off x="3696"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00" name="Line 99"/>
            <p:cNvSpPr>
              <a:spLocks noChangeShapeType="1"/>
            </p:cNvSpPr>
            <p:nvPr/>
          </p:nvSpPr>
          <p:spPr bwMode="auto">
            <a:xfrm>
              <a:off x="3744"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01" name="Line 100"/>
            <p:cNvSpPr>
              <a:spLocks noChangeShapeType="1"/>
            </p:cNvSpPr>
            <p:nvPr/>
          </p:nvSpPr>
          <p:spPr bwMode="auto">
            <a:xfrm>
              <a:off x="3792"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02" name="Line 101"/>
            <p:cNvSpPr>
              <a:spLocks noChangeShapeType="1"/>
            </p:cNvSpPr>
            <p:nvPr/>
          </p:nvSpPr>
          <p:spPr bwMode="auto">
            <a:xfrm>
              <a:off x="3840"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03" name="Line 102"/>
            <p:cNvSpPr>
              <a:spLocks noChangeShapeType="1"/>
            </p:cNvSpPr>
            <p:nvPr/>
          </p:nvSpPr>
          <p:spPr bwMode="auto">
            <a:xfrm>
              <a:off x="3888"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04" name="Line 103"/>
            <p:cNvSpPr>
              <a:spLocks noChangeShapeType="1"/>
            </p:cNvSpPr>
            <p:nvPr/>
          </p:nvSpPr>
          <p:spPr bwMode="auto">
            <a:xfrm>
              <a:off x="3936"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05" name="Line 104"/>
            <p:cNvSpPr>
              <a:spLocks noChangeShapeType="1"/>
            </p:cNvSpPr>
            <p:nvPr/>
          </p:nvSpPr>
          <p:spPr bwMode="auto">
            <a:xfrm>
              <a:off x="3984" y="1776"/>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706" name="Line 105"/>
            <p:cNvSpPr>
              <a:spLocks noChangeShapeType="1"/>
            </p:cNvSpPr>
            <p:nvPr/>
          </p:nvSpPr>
          <p:spPr bwMode="auto">
            <a:xfrm>
              <a:off x="4032" y="1776"/>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32" name="Group 106"/>
          <p:cNvGrpSpPr>
            <a:grpSpLocks/>
          </p:cNvGrpSpPr>
          <p:nvPr/>
        </p:nvGrpSpPr>
        <p:grpSpPr bwMode="auto">
          <a:xfrm flipV="1">
            <a:off x="7543800" y="5791200"/>
            <a:ext cx="685800" cy="457200"/>
            <a:chOff x="3600" y="1776"/>
            <a:chExt cx="432" cy="288"/>
          </a:xfrm>
        </p:grpSpPr>
        <p:sp>
          <p:nvSpPr>
            <p:cNvPr id="27687" name="Line 107"/>
            <p:cNvSpPr>
              <a:spLocks noChangeShapeType="1"/>
            </p:cNvSpPr>
            <p:nvPr/>
          </p:nvSpPr>
          <p:spPr bwMode="auto">
            <a:xfrm>
              <a:off x="3648"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88" name="Line 108"/>
            <p:cNvSpPr>
              <a:spLocks noChangeShapeType="1"/>
            </p:cNvSpPr>
            <p:nvPr/>
          </p:nvSpPr>
          <p:spPr bwMode="auto">
            <a:xfrm>
              <a:off x="3600"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89" name="Line 109"/>
            <p:cNvSpPr>
              <a:spLocks noChangeShapeType="1"/>
            </p:cNvSpPr>
            <p:nvPr/>
          </p:nvSpPr>
          <p:spPr bwMode="auto">
            <a:xfrm>
              <a:off x="3696"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90" name="Line 110"/>
            <p:cNvSpPr>
              <a:spLocks noChangeShapeType="1"/>
            </p:cNvSpPr>
            <p:nvPr/>
          </p:nvSpPr>
          <p:spPr bwMode="auto">
            <a:xfrm>
              <a:off x="3744"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91" name="Line 111"/>
            <p:cNvSpPr>
              <a:spLocks noChangeShapeType="1"/>
            </p:cNvSpPr>
            <p:nvPr/>
          </p:nvSpPr>
          <p:spPr bwMode="auto">
            <a:xfrm>
              <a:off x="3792"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92" name="Line 112"/>
            <p:cNvSpPr>
              <a:spLocks noChangeShapeType="1"/>
            </p:cNvSpPr>
            <p:nvPr/>
          </p:nvSpPr>
          <p:spPr bwMode="auto">
            <a:xfrm>
              <a:off x="3840"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93" name="Line 113"/>
            <p:cNvSpPr>
              <a:spLocks noChangeShapeType="1"/>
            </p:cNvSpPr>
            <p:nvPr/>
          </p:nvSpPr>
          <p:spPr bwMode="auto">
            <a:xfrm>
              <a:off x="3888"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94" name="Line 114"/>
            <p:cNvSpPr>
              <a:spLocks noChangeShapeType="1"/>
            </p:cNvSpPr>
            <p:nvPr/>
          </p:nvSpPr>
          <p:spPr bwMode="auto">
            <a:xfrm>
              <a:off x="3936"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95" name="Line 115"/>
            <p:cNvSpPr>
              <a:spLocks noChangeShapeType="1"/>
            </p:cNvSpPr>
            <p:nvPr/>
          </p:nvSpPr>
          <p:spPr bwMode="auto">
            <a:xfrm>
              <a:off x="3984" y="1776"/>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96" name="Line 116"/>
            <p:cNvSpPr>
              <a:spLocks noChangeShapeType="1"/>
            </p:cNvSpPr>
            <p:nvPr/>
          </p:nvSpPr>
          <p:spPr bwMode="auto">
            <a:xfrm>
              <a:off x="4032" y="1776"/>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nvGrpSpPr>
          <p:cNvPr id="33" name="Group 117"/>
          <p:cNvGrpSpPr>
            <a:grpSpLocks/>
          </p:cNvGrpSpPr>
          <p:nvPr/>
        </p:nvGrpSpPr>
        <p:grpSpPr bwMode="auto">
          <a:xfrm>
            <a:off x="5105400" y="4800600"/>
            <a:ext cx="1371600" cy="1447800"/>
            <a:chOff x="3168" y="2688"/>
            <a:chExt cx="864" cy="912"/>
          </a:xfrm>
        </p:grpSpPr>
        <p:grpSp>
          <p:nvGrpSpPr>
            <p:cNvPr id="27674" name="Group 118"/>
            <p:cNvGrpSpPr>
              <a:grpSpLocks/>
            </p:cNvGrpSpPr>
            <p:nvPr/>
          </p:nvGrpSpPr>
          <p:grpSpPr bwMode="auto">
            <a:xfrm>
              <a:off x="3600" y="3312"/>
              <a:ext cx="432" cy="288"/>
              <a:chOff x="3696" y="2304"/>
              <a:chExt cx="432" cy="288"/>
            </a:xfrm>
          </p:grpSpPr>
          <p:sp>
            <p:nvSpPr>
              <p:cNvPr id="27677" name="Line 119"/>
              <p:cNvSpPr>
                <a:spLocks noChangeShapeType="1"/>
              </p:cNvSpPr>
              <p:nvPr/>
            </p:nvSpPr>
            <p:spPr bwMode="auto">
              <a:xfrm>
                <a:off x="3744" y="2304"/>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78" name="Line 120"/>
              <p:cNvSpPr>
                <a:spLocks noChangeShapeType="1"/>
              </p:cNvSpPr>
              <p:nvPr/>
            </p:nvSpPr>
            <p:spPr bwMode="auto">
              <a:xfrm>
                <a:off x="3696" y="2304"/>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79" name="Line 121"/>
              <p:cNvSpPr>
                <a:spLocks noChangeShapeType="1"/>
              </p:cNvSpPr>
              <p:nvPr/>
            </p:nvSpPr>
            <p:spPr bwMode="auto">
              <a:xfrm>
                <a:off x="3792" y="2304"/>
                <a:ext cx="0" cy="288"/>
              </a:xfrm>
              <a:prstGeom prst="line">
                <a:avLst/>
              </a:prstGeom>
              <a:noFill/>
              <a:ln w="19050">
                <a:solidFill>
                  <a:srgbClr val="008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80" name="Line 122"/>
              <p:cNvSpPr>
                <a:spLocks noChangeShapeType="1"/>
              </p:cNvSpPr>
              <p:nvPr/>
            </p:nvSpPr>
            <p:spPr bwMode="auto">
              <a:xfrm>
                <a:off x="3840" y="2304"/>
                <a:ext cx="0" cy="288"/>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81" name="Line 123"/>
              <p:cNvSpPr>
                <a:spLocks noChangeShapeType="1"/>
              </p:cNvSpPr>
              <p:nvPr/>
            </p:nvSpPr>
            <p:spPr bwMode="auto">
              <a:xfrm>
                <a:off x="3888" y="2304"/>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82" name="Line 124"/>
              <p:cNvSpPr>
                <a:spLocks noChangeShapeType="1"/>
              </p:cNvSpPr>
              <p:nvPr/>
            </p:nvSpPr>
            <p:spPr bwMode="auto">
              <a:xfrm>
                <a:off x="3936" y="2304"/>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83" name="Line 125"/>
              <p:cNvSpPr>
                <a:spLocks noChangeShapeType="1"/>
              </p:cNvSpPr>
              <p:nvPr/>
            </p:nvSpPr>
            <p:spPr bwMode="auto">
              <a:xfrm>
                <a:off x="3984" y="2304"/>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84" name="Line 126"/>
              <p:cNvSpPr>
                <a:spLocks noChangeShapeType="1"/>
              </p:cNvSpPr>
              <p:nvPr/>
            </p:nvSpPr>
            <p:spPr bwMode="auto">
              <a:xfrm>
                <a:off x="4032" y="2304"/>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85" name="Line 127"/>
              <p:cNvSpPr>
                <a:spLocks noChangeShapeType="1"/>
              </p:cNvSpPr>
              <p:nvPr/>
            </p:nvSpPr>
            <p:spPr bwMode="auto">
              <a:xfrm>
                <a:off x="4080" y="2304"/>
                <a:ext cx="0" cy="288"/>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86" name="Line 128"/>
              <p:cNvSpPr>
                <a:spLocks noChangeShapeType="1"/>
              </p:cNvSpPr>
              <p:nvPr/>
            </p:nvSpPr>
            <p:spPr bwMode="auto">
              <a:xfrm>
                <a:off x="4128" y="2304"/>
                <a:ext cx="0" cy="2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sp>
          <p:nvSpPr>
            <p:cNvPr id="27675" name="Freeform 129"/>
            <p:cNvSpPr>
              <a:spLocks/>
            </p:cNvSpPr>
            <p:nvPr/>
          </p:nvSpPr>
          <p:spPr bwMode="auto">
            <a:xfrm>
              <a:off x="3168" y="2688"/>
              <a:ext cx="576" cy="624"/>
            </a:xfrm>
            <a:custGeom>
              <a:avLst/>
              <a:gdLst>
                <a:gd name="T0" fmla="*/ 0 w 768"/>
                <a:gd name="T1" fmla="*/ 0 h 624"/>
                <a:gd name="T2" fmla="*/ 44 w 768"/>
                <a:gd name="T3" fmla="*/ 0 h 624"/>
                <a:gd name="T4" fmla="*/ 44 w 768"/>
                <a:gd name="T5" fmla="*/ 624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rgbClr val="008000"/>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27676" name="Freeform 130"/>
            <p:cNvSpPr>
              <a:spLocks/>
            </p:cNvSpPr>
            <p:nvPr/>
          </p:nvSpPr>
          <p:spPr bwMode="auto">
            <a:xfrm>
              <a:off x="3168" y="3072"/>
              <a:ext cx="528" cy="240"/>
            </a:xfrm>
            <a:custGeom>
              <a:avLst/>
              <a:gdLst>
                <a:gd name="T0" fmla="*/ 0 w 768"/>
                <a:gd name="T1" fmla="*/ 0 h 624"/>
                <a:gd name="T2" fmla="*/ 18 w 768"/>
                <a:gd name="T3" fmla="*/ 0 h 624"/>
                <a:gd name="T4" fmla="*/ 18 w 768"/>
                <a:gd name="T5" fmla="*/ 0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rgbClr val="008000"/>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grpSp>
        <p:nvGrpSpPr>
          <p:cNvPr id="35" name="Group 131"/>
          <p:cNvGrpSpPr>
            <a:grpSpLocks/>
          </p:cNvGrpSpPr>
          <p:nvPr/>
        </p:nvGrpSpPr>
        <p:grpSpPr bwMode="auto">
          <a:xfrm>
            <a:off x="5105400" y="4800600"/>
            <a:ext cx="1371600" cy="1447800"/>
            <a:chOff x="3168" y="1152"/>
            <a:chExt cx="864" cy="912"/>
          </a:xfrm>
        </p:grpSpPr>
        <p:sp>
          <p:nvSpPr>
            <p:cNvPr id="27661" name="Freeform 132"/>
            <p:cNvSpPr>
              <a:spLocks/>
            </p:cNvSpPr>
            <p:nvPr/>
          </p:nvSpPr>
          <p:spPr bwMode="auto">
            <a:xfrm>
              <a:off x="3168" y="1152"/>
              <a:ext cx="576" cy="624"/>
            </a:xfrm>
            <a:custGeom>
              <a:avLst/>
              <a:gdLst>
                <a:gd name="T0" fmla="*/ 0 w 768"/>
                <a:gd name="T1" fmla="*/ 0 h 624"/>
                <a:gd name="T2" fmla="*/ 44 w 768"/>
                <a:gd name="T3" fmla="*/ 0 h 624"/>
                <a:gd name="T4" fmla="*/ 44 w 768"/>
                <a:gd name="T5" fmla="*/ 624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sp>
          <p:nvSpPr>
            <p:cNvPr id="27662" name="Freeform 133"/>
            <p:cNvSpPr>
              <a:spLocks/>
            </p:cNvSpPr>
            <p:nvPr/>
          </p:nvSpPr>
          <p:spPr bwMode="auto">
            <a:xfrm>
              <a:off x="3168" y="1536"/>
              <a:ext cx="528" cy="240"/>
            </a:xfrm>
            <a:custGeom>
              <a:avLst/>
              <a:gdLst>
                <a:gd name="T0" fmla="*/ 0 w 768"/>
                <a:gd name="T1" fmla="*/ 0 h 624"/>
                <a:gd name="T2" fmla="*/ 18 w 768"/>
                <a:gd name="T3" fmla="*/ 0 h 624"/>
                <a:gd name="T4" fmla="*/ 18 w 768"/>
                <a:gd name="T5" fmla="*/ 0 h 624"/>
                <a:gd name="T6" fmla="*/ 0 60000 65536"/>
                <a:gd name="T7" fmla="*/ 0 60000 65536"/>
                <a:gd name="T8" fmla="*/ 0 60000 65536"/>
                <a:gd name="T9" fmla="*/ 0 w 768"/>
                <a:gd name="T10" fmla="*/ 0 h 624"/>
                <a:gd name="T11" fmla="*/ 768 w 768"/>
                <a:gd name="T12" fmla="*/ 624 h 624"/>
              </a:gdLst>
              <a:ahLst/>
              <a:cxnLst>
                <a:cxn ang="T6">
                  <a:pos x="T0" y="T1"/>
                </a:cxn>
                <a:cxn ang="T7">
                  <a:pos x="T2" y="T3"/>
                </a:cxn>
                <a:cxn ang="T8">
                  <a:pos x="T4" y="T5"/>
                </a:cxn>
              </a:cxnLst>
              <a:rect l="T9" t="T10" r="T11" b="T12"/>
              <a:pathLst>
                <a:path w="768" h="624">
                  <a:moveTo>
                    <a:pt x="0" y="0"/>
                  </a:moveTo>
                  <a:lnTo>
                    <a:pt x="768" y="0"/>
                  </a:lnTo>
                  <a:lnTo>
                    <a:pt x="768" y="624"/>
                  </a:lnTo>
                </a:path>
              </a:pathLst>
            </a:custGeom>
            <a:noFill/>
            <a:ln w="28575">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lIns="82124" tIns="41061" rIns="82124" bIns="41061" anchor="ctr">
              <a:spAutoFit/>
            </a:bodyPr>
            <a:lstStyle/>
            <a:p>
              <a:endParaRPr lang="en-US"/>
            </a:p>
          </p:txBody>
        </p:sp>
        <p:grpSp>
          <p:nvGrpSpPr>
            <p:cNvPr id="27663" name="Group 134"/>
            <p:cNvGrpSpPr>
              <a:grpSpLocks/>
            </p:cNvGrpSpPr>
            <p:nvPr/>
          </p:nvGrpSpPr>
          <p:grpSpPr bwMode="auto">
            <a:xfrm>
              <a:off x="3600" y="1776"/>
              <a:ext cx="432" cy="288"/>
              <a:chOff x="4464" y="2352"/>
              <a:chExt cx="432" cy="288"/>
            </a:xfrm>
          </p:grpSpPr>
          <p:sp>
            <p:nvSpPr>
              <p:cNvPr id="27664" name="Line 135"/>
              <p:cNvSpPr>
                <a:spLocks noChangeShapeType="1"/>
              </p:cNvSpPr>
              <p:nvPr/>
            </p:nvSpPr>
            <p:spPr bwMode="auto">
              <a:xfrm>
                <a:off x="4512" y="2352"/>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65" name="Line 136"/>
              <p:cNvSpPr>
                <a:spLocks noChangeShapeType="1"/>
              </p:cNvSpPr>
              <p:nvPr/>
            </p:nvSpPr>
            <p:spPr bwMode="auto">
              <a:xfrm>
                <a:off x="4464" y="2352"/>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66" name="Line 137"/>
              <p:cNvSpPr>
                <a:spLocks noChangeShapeType="1"/>
              </p:cNvSpPr>
              <p:nvPr/>
            </p:nvSpPr>
            <p:spPr bwMode="auto">
              <a:xfrm>
                <a:off x="4560" y="2352"/>
                <a:ext cx="0" cy="288"/>
              </a:xfrm>
              <a:prstGeom prst="line">
                <a:avLst/>
              </a:prstGeom>
              <a:noFill/>
              <a:ln w="190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67" name="Line 138"/>
              <p:cNvSpPr>
                <a:spLocks noChangeShapeType="1"/>
              </p:cNvSpPr>
              <p:nvPr/>
            </p:nvSpPr>
            <p:spPr bwMode="auto">
              <a:xfrm>
                <a:off x="4608" y="2352"/>
                <a:ext cx="0" cy="28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68" name="Line 139"/>
              <p:cNvSpPr>
                <a:spLocks noChangeShapeType="1"/>
              </p:cNvSpPr>
              <p:nvPr/>
            </p:nvSpPr>
            <p:spPr bwMode="auto">
              <a:xfrm>
                <a:off x="4656" y="2352"/>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69" name="Line 140"/>
              <p:cNvSpPr>
                <a:spLocks noChangeShapeType="1"/>
              </p:cNvSpPr>
              <p:nvPr/>
            </p:nvSpPr>
            <p:spPr bwMode="auto">
              <a:xfrm>
                <a:off x="4704" y="2352"/>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70" name="Line 141"/>
              <p:cNvSpPr>
                <a:spLocks noChangeShapeType="1"/>
              </p:cNvSpPr>
              <p:nvPr/>
            </p:nvSpPr>
            <p:spPr bwMode="auto">
              <a:xfrm>
                <a:off x="4752" y="2352"/>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71" name="Line 142"/>
              <p:cNvSpPr>
                <a:spLocks noChangeShapeType="1"/>
              </p:cNvSpPr>
              <p:nvPr/>
            </p:nvSpPr>
            <p:spPr bwMode="auto">
              <a:xfrm>
                <a:off x="4800" y="2352"/>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72" name="Line 143"/>
              <p:cNvSpPr>
                <a:spLocks noChangeShapeType="1"/>
              </p:cNvSpPr>
              <p:nvPr/>
            </p:nvSpPr>
            <p:spPr bwMode="auto">
              <a:xfrm>
                <a:off x="4848" y="2352"/>
                <a:ext cx="0" cy="288"/>
              </a:xfrm>
              <a:prstGeom prst="line">
                <a:avLst/>
              </a:prstGeom>
              <a:noFill/>
              <a:ln w="19050">
                <a:solidFill>
                  <a:srgbClr val="000000"/>
                </a:solidFill>
                <a:round/>
                <a:headEnd type="triangle" w="med" len="med"/>
                <a:tailEn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27673" name="Line 144"/>
              <p:cNvSpPr>
                <a:spLocks noChangeShapeType="1"/>
              </p:cNvSpPr>
              <p:nvPr/>
            </p:nvSpPr>
            <p:spPr bwMode="auto">
              <a:xfrm>
                <a:off x="4896" y="2352"/>
                <a:ext cx="0" cy="288"/>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grpSp>
      </p:grpSp>
    </p:spTree>
    <p:extLst>
      <p:ext uri="{BB962C8B-B14F-4D97-AF65-F5344CB8AC3E}">
        <p14:creationId xmlns:p14="http://schemas.microsoft.com/office/powerpoint/2010/main" val="31281862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158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01585"/>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3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504" y="109818"/>
            <a:ext cx="9144000" cy="617538"/>
          </a:xfrm>
        </p:spPr>
        <p:txBody>
          <a:bodyPr/>
          <a:lstStyle/>
          <a:p>
            <a:pPr eaLnBrk="1" hangingPunct="1"/>
            <a:r>
              <a:rPr lang="en-US" dirty="0" smtClean="0"/>
              <a:t>ROADM Based Network Example</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6712"/>
            <a:ext cx="647700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8731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idx="4294967295"/>
          </p:nvPr>
        </p:nvSpPr>
        <p:spPr/>
        <p:txBody>
          <a:bodyPr/>
          <a:lstStyle/>
          <a:p>
            <a:pPr eaLnBrk="1" hangingPunct="1"/>
            <a:r>
              <a:rPr lang="en-US" sz="4200" smtClean="0"/>
              <a:t>Agenda</a:t>
            </a:r>
          </a:p>
        </p:txBody>
      </p:sp>
      <p:pic>
        <p:nvPicPr>
          <p:cNvPr id="29699" name="Picture 5" descr="BU005061"/>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542925" y="1609725"/>
            <a:ext cx="2801938" cy="3571875"/>
          </a:xfrm>
          <a:noFill/>
        </p:spPr>
      </p:pic>
      <p:sp>
        <p:nvSpPr>
          <p:cNvPr id="29700" name="Rectangle 5"/>
          <p:cNvSpPr>
            <a:spLocks noChangeArrowheads="1"/>
          </p:cNvSpPr>
          <p:nvPr/>
        </p:nvSpPr>
        <p:spPr bwMode="auto">
          <a:xfrm>
            <a:off x="3429000" y="1676400"/>
            <a:ext cx="54864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p>
            <a:pPr algn="l" defTabSz="814388">
              <a:buFontTx/>
              <a:buChar char="•"/>
            </a:pPr>
            <a:r>
              <a:rPr lang="en-US" baseline="0"/>
              <a:t>Introduction</a:t>
            </a:r>
          </a:p>
          <a:p>
            <a:pPr algn="l" defTabSz="814388">
              <a:buFontTx/>
              <a:buChar char="•"/>
            </a:pPr>
            <a:endParaRPr lang="en-US" baseline="0"/>
          </a:p>
          <a:p>
            <a:pPr algn="l" defTabSz="814388">
              <a:buFontTx/>
              <a:buChar char="•"/>
            </a:pPr>
            <a:r>
              <a:rPr lang="en-US" baseline="0"/>
              <a:t>Fiber Type and DWDM Transmission</a:t>
            </a:r>
          </a:p>
          <a:p>
            <a:pPr algn="l" defTabSz="814388">
              <a:buFontTx/>
              <a:buChar char="•"/>
            </a:pPr>
            <a:endParaRPr lang="en-US" baseline="0"/>
          </a:p>
          <a:p>
            <a:pPr algn="l" defTabSz="814388">
              <a:buFontTx/>
              <a:buChar char="•"/>
            </a:pPr>
            <a:r>
              <a:rPr lang="en-US" sz="3200" baseline="0"/>
              <a:t>10G  to 100G</a:t>
            </a:r>
          </a:p>
          <a:p>
            <a:pPr algn="l" defTabSz="814388">
              <a:buFontTx/>
              <a:buChar char="•"/>
            </a:pPr>
            <a:endParaRPr lang="en-US" baseline="0"/>
          </a:p>
          <a:p>
            <a:pPr algn="l" defTabSz="814388">
              <a:buFontTx/>
              <a:buChar char="•"/>
            </a:pPr>
            <a:r>
              <a:rPr lang="en-US" baseline="0"/>
              <a:t>ROADM and Control Plane</a:t>
            </a:r>
            <a:endParaRPr lang="en-US"/>
          </a:p>
          <a:p>
            <a:pPr algn="l" defTabSz="814388">
              <a:buFontTx/>
              <a:buChar char="•"/>
            </a:pPr>
            <a:endParaRPr lang="en-US"/>
          </a:p>
          <a:p>
            <a:pPr algn="l" defTabSz="814388">
              <a:buFontTx/>
              <a:buChar char="•"/>
            </a:pPr>
            <a:endParaRPr lang="en-US"/>
          </a:p>
        </p:txBody>
      </p:sp>
    </p:spTree>
    <p:extLst>
      <p:ext uri="{BB962C8B-B14F-4D97-AF65-F5344CB8AC3E}">
        <p14:creationId xmlns:p14="http://schemas.microsoft.com/office/powerpoint/2010/main" val="217896559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mtClean="0"/>
              <a:t>Transport Layer Evolution</a:t>
            </a:r>
            <a:endParaRPr lang="en-US" smtClean="0"/>
          </a:p>
        </p:txBody>
      </p:sp>
      <p:graphicFrame>
        <p:nvGraphicFramePr>
          <p:cNvPr id="5" name="Diagram 4"/>
          <p:cNvGraphicFramePr/>
          <p:nvPr/>
        </p:nvGraphicFramePr>
        <p:xfrm>
          <a:off x="609949" y="1319781"/>
          <a:ext cx="7924451" cy="4957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85040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9"/>
          <p:cNvSpPr>
            <a:spLocks noGrp="1" noChangeArrowheads="1"/>
          </p:cNvSpPr>
          <p:nvPr>
            <p:ph type="title"/>
          </p:nvPr>
        </p:nvSpPr>
        <p:spPr>
          <a:xfrm>
            <a:off x="317500" y="0"/>
            <a:ext cx="8420100" cy="609600"/>
          </a:xfrm>
        </p:spPr>
        <p:txBody>
          <a:bodyPr/>
          <a:lstStyle/>
          <a:p>
            <a:r>
              <a:rPr lang="en-US" dirty="0" smtClean="0"/>
              <a:t>G.709 Digital Wrapper</a:t>
            </a:r>
          </a:p>
        </p:txBody>
      </p:sp>
      <p:sp>
        <p:nvSpPr>
          <p:cNvPr id="30723" name="Rectangle 20"/>
          <p:cNvSpPr>
            <a:spLocks noGrp="1" noChangeArrowheads="1"/>
          </p:cNvSpPr>
          <p:nvPr>
            <p:ph type="body" sz="half" idx="1"/>
          </p:nvPr>
        </p:nvSpPr>
        <p:spPr>
          <a:xfrm>
            <a:off x="107504" y="707231"/>
            <a:ext cx="4680520" cy="3571875"/>
          </a:xfrm>
        </p:spPr>
        <p:txBody>
          <a:bodyPr/>
          <a:lstStyle/>
          <a:p>
            <a:r>
              <a:rPr lang="en-GB" dirty="0" smtClean="0"/>
              <a:t>G.709 is the “evolution” of SDH/SONET </a:t>
            </a:r>
            <a:br>
              <a:rPr lang="en-GB" dirty="0" smtClean="0"/>
            </a:br>
            <a:r>
              <a:rPr lang="en-GB" dirty="0" smtClean="0"/>
              <a:t>as transport </a:t>
            </a:r>
            <a:br>
              <a:rPr lang="en-GB" dirty="0" smtClean="0"/>
            </a:br>
            <a:r>
              <a:rPr lang="en-GB" dirty="0" smtClean="0"/>
              <a:t>layer digital wrapper</a:t>
            </a:r>
            <a:endParaRPr lang="en-US" dirty="0" smtClean="0"/>
          </a:p>
          <a:p>
            <a:r>
              <a:rPr lang="en-US" dirty="0" smtClean="0"/>
              <a:t>G.709 is mainly designed to add </a:t>
            </a:r>
            <a:br>
              <a:rPr lang="en-US" dirty="0" smtClean="0"/>
            </a:br>
            <a:r>
              <a:rPr lang="en-US" dirty="0" smtClean="0"/>
              <a:t>FEC and OAM&amp;P </a:t>
            </a:r>
            <a:br>
              <a:rPr lang="en-US" dirty="0" smtClean="0"/>
            </a:br>
            <a:r>
              <a:rPr lang="en-US" dirty="0" smtClean="0"/>
              <a:t>to any payload</a:t>
            </a:r>
          </a:p>
          <a:p>
            <a:r>
              <a:rPr lang="en-GB" dirty="0" smtClean="0"/>
              <a:t>OAM bytes (row 1–16) are an enhanced version of SDH/SONET overhead </a:t>
            </a:r>
            <a:endParaRPr lang="en-US" dirty="0" smtClean="0"/>
          </a:p>
        </p:txBody>
      </p:sp>
      <p:pic>
        <p:nvPicPr>
          <p:cNvPr id="307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625" y="1744663"/>
            <a:ext cx="3990975" cy="14970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0725" name="Object 2"/>
          <p:cNvGraphicFramePr>
            <a:graphicFrameLocks noChangeAspect="1"/>
          </p:cNvGraphicFramePr>
          <p:nvPr/>
        </p:nvGraphicFramePr>
        <p:xfrm>
          <a:off x="4584700" y="3517900"/>
          <a:ext cx="4305300" cy="2641600"/>
        </p:xfrm>
        <a:graphic>
          <a:graphicData uri="http://schemas.openxmlformats.org/presentationml/2006/ole">
            <mc:AlternateContent xmlns:mc="http://schemas.openxmlformats.org/markup-compatibility/2006">
              <mc:Choice xmlns:v="urn:schemas-microsoft-com:vml" Requires="v">
                <p:oleObj spid="_x0000_s3128" name="Chart" r:id="rId5" imgW="7515157" imgH="4610010" progId="MSGraph.Chart.8">
                  <p:embed followColorScheme="textAndBackground"/>
                </p:oleObj>
              </mc:Choice>
              <mc:Fallback>
                <p:oleObj name="Chart" r:id="rId5" imgW="7515157" imgH="4610010" progId="MSGraph.Chart.8">
                  <p:embed followColorScheme="textAndBackground"/>
                  <p:pic>
                    <p:nvPicPr>
                      <p:cNvPr id="0" name=""/>
                      <p:cNvPicPr>
                        <a:picLocks noChangeAspect="1" noChangeArrowheads="1"/>
                      </p:cNvPicPr>
                      <p:nvPr/>
                    </p:nvPicPr>
                    <p:blipFill>
                      <a:blip r:embed="rId6"/>
                      <a:srcRect/>
                      <a:stretch>
                        <a:fillRect/>
                      </a:stretch>
                    </p:blipFill>
                    <p:spPr bwMode="auto">
                      <a:xfrm>
                        <a:off x="4584700" y="3517900"/>
                        <a:ext cx="4305300" cy="264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61649606"/>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2"/>
          <p:cNvSpPr txBox="1">
            <a:spLocks/>
          </p:cNvSpPr>
          <p:nvPr/>
        </p:nvSpPr>
        <p:spPr>
          <a:xfrm>
            <a:off x="179512" y="151160"/>
            <a:ext cx="7435849" cy="838200"/>
          </a:xfrm>
          <a:prstGeom prst="rect">
            <a:avLst/>
          </a:prstGeom>
        </p:spPr>
        <p:txBody>
          <a:bodyPr lIns="82296" rIns="82296" anchor="b"/>
          <a:lstStyle/>
          <a:p>
            <a:pPr algn="l" eaLnBrk="1" fontAlgn="auto" hangingPunct="1">
              <a:lnSpc>
                <a:spcPct val="80000"/>
              </a:lnSpc>
              <a:spcAft>
                <a:spcPts val="0"/>
              </a:spcAft>
              <a:defRPr/>
            </a:pPr>
            <a:r>
              <a:rPr lang="de-DE" sz="3600" spc="-100" baseline="0" dirty="0">
                <a:gradFill>
                  <a:gsLst>
                    <a:gs pos="0">
                      <a:schemeClr val="tx1"/>
                    </a:gs>
                    <a:gs pos="44000">
                      <a:srgbClr val="01BBBB"/>
                    </a:gs>
                    <a:gs pos="100000">
                      <a:schemeClr val="accent4"/>
                    </a:gs>
                  </a:gsLst>
                  <a:lin ang="4800000" scaled="0"/>
                </a:gradFill>
                <a:latin typeface="+mj-lt"/>
                <a:ea typeface="+mj-ea"/>
                <a:cs typeface="+mj-cs"/>
              </a:rPr>
              <a:t>IPoDWDM</a:t>
            </a:r>
          </a:p>
        </p:txBody>
      </p:sp>
      <p:sp>
        <p:nvSpPr>
          <p:cNvPr id="31747" name="TextBox 136"/>
          <p:cNvSpPr txBox="1">
            <a:spLocks noChangeArrowheads="1"/>
          </p:cNvSpPr>
          <p:nvPr/>
        </p:nvSpPr>
        <p:spPr bwMode="auto">
          <a:xfrm>
            <a:off x="0" y="5457825"/>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a:solidFill>
                  <a:srgbClr val="0000FF"/>
                </a:solidFill>
              </a:rPr>
              <a:t>Packet Optical Integration eliminates need of Client Optics,</a:t>
            </a:r>
          </a:p>
          <a:p>
            <a:r>
              <a:rPr lang="en-US">
                <a:solidFill>
                  <a:srgbClr val="0000FF"/>
                </a:solidFill>
              </a:rPr>
              <a:t>Eliminate Layers, Reduce Power, Space, CAP EX, Planning, etc…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38225"/>
            <a:ext cx="667067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8166100" y="3819525"/>
            <a:ext cx="406400" cy="1676400"/>
          </a:xfrm>
          <a:prstGeom prst="rect">
            <a:avLst/>
          </a:prstGeom>
          <a:solidFill>
            <a:srgbClr val="009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1750" name="TextBox 8"/>
          <p:cNvSpPr txBox="1">
            <a:spLocks noChangeArrowheads="1"/>
          </p:cNvSpPr>
          <p:nvPr/>
        </p:nvSpPr>
        <p:spPr bwMode="auto">
          <a:xfrm rot="5400000">
            <a:off x="7900194" y="4402931"/>
            <a:ext cx="927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a:solidFill>
                  <a:schemeClr val="bg1"/>
                </a:solidFill>
              </a:rPr>
              <a:t>DWDM</a:t>
            </a:r>
          </a:p>
        </p:txBody>
      </p:sp>
      <p:grpSp>
        <p:nvGrpSpPr>
          <p:cNvPr id="3" name="Group 185"/>
          <p:cNvGrpSpPr>
            <a:grpSpLocks/>
          </p:cNvGrpSpPr>
          <p:nvPr/>
        </p:nvGrpSpPr>
        <p:grpSpPr bwMode="auto">
          <a:xfrm>
            <a:off x="6959600" y="4711700"/>
            <a:ext cx="787400" cy="328613"/>
            <a:chOff x="1403350" y="2112210"/>
            <a:chExt cx="787299" cy="328195"/>
          </a:xfrm>
        </p:grpSpPr>
        <p:sp>
          <p:nvSpPr>
            <p:cNvPr id="187" name="Rectangle 186"/>
            <p:cNvSpPr/>
            <p:nvPr/>
          </p:nvSpPr>
          <p:spPr>
            <a:xfrm>
              <a:off x="1403350" y="2112210"/>
              <a:ext cx="787299" cy="328195"/>
            </a:xfrm>
            <a:prstGeom prst="rect">
              <a:avLst/>
            </a:prstGeom>
            <a:solidFill>
              <a:schemeClr val="bg2">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88" name="Oval 187"/>
            <p:cNvSpPr/>
            <p:nvPr/>
          </p:nvSpPr>
          <p:spPr>
            <a:xfrm>
              <a:off x="1912873" y="2131236"/>
              <a:ext cx="238094" cy="27904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89" name="Straight Connector 188"/>
            <p:cNvCxnSpPr/>
            <p:nvPr/>
          </p:nvCxnSpPr>
          <p:spPr>
            <a:xfrm flipH="1">
              <a:off x="1960492" y="2174044"/>
              <a:ext cx="90475" cy="1696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flipH="1">
              <a:off x="2004936" y="2199412"/>
              <a:ext cx="90475" cy="1696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1" name="Isosceles Triangle 190"/>
            <p:cNvSpPr/>
            <p:nvPr/>
          </p:nvSpPr>
          <p:spPr>
            <a:xfrm rot="5400000">
              <a:off x="1694747" y="2165201"/>
              <a:ext cx="221967" cy="214286"/>
            </a:xfrm>
            <a:prstGeom prst="triangle">
              <a:avLst/>
            </a:prstGeom>
            <a:solidFill>
              <a:srgbClr val="A6A6A6"/>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92" name="Oval 191"/>
            <p:cNvSpPr/>
            <p:nvPr/>
          </p:nvSpPr>
          <p:spPr>
            <a:xfrm>
              <a:off x="1455731" y="2137578"/>
              <a:ext cx="238094" cy="279045"/>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3" name="Straight Connector 192"/>
            <p:cNvCxnSpPr/>
            <p:nvPr/>
          </p:nvCxnSpPr>
          <p:spPr>
            <a:xfrm flipH="1">
              <a:off x="1501762" y="2180386"/>
              <a:ext cx="92063" cy="16964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flipH="1">
              <a:off x="1546207" y="2205754"/>
              <a:ext cx="92063" cy="16964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 name="Group 194"/>
          <p:cNvGrpSpPr>
            <a:grpSpLocks/>
          </p:cNvGrpSpPr>
          <p:nvPr/>
        </p:nvGrpSpPr>
        <p:grpSpPr bwMode="auto">
          <a:xfrm>
            <a:off x="6959600" y="3898900"/>
            <a:ext cx="787400" cy="328613"/>
            <a:chOff x="1403350" y="2112210"/>
            <a:chExt cx="787299" cy="328195"/>
          </a:xfrm>
        </p:grpSpPr>
        <p:sp>
          <p:nvSpPr>
            <p:cNvPr id="196" name="Rectangle 195"/>
            <p:cNvSpPr/>
            <p:nvPr/>
          </p:nvSpPr>
          <p:spPr>
            <a:xfrm>
              <a:off x="1403350" y="2112210"/>
              <a:ext cx="787299" cy="328195"/>
            </a:xfrm>
            <a:prstGeom prst="rect">
              <a:avLst/>
            </a:prstGeom>
            <a:solidFill>
              <a:schemeClr val="bg2">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97" name="Oval 196"/>
            <p:cNvSpPr/>
            <p:nvPr/>
          </p:nvSpPr>
          <p:spPr>
            <a:xfrm>
              <a:off x="1912873" y="2131236"/>
              <a:ext cx="238094" cy="279045"/>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198" name="Straight Connector 197"/>
            <p:cNvCxnSpPr/>
            <p:nvPr/>
          </p:nvCxnSpPr>
          <p:spPr>
            <a:xfrm flipH="1">
              <a:off x="1960492" y="2174044"/>
              <a:ext cx="90475" cy="16964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H="1">
              <a:off x="2004936" y="2199412"/>
              <a:ext cx="90475" cy="16964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00" name="Isosceles Triangle 199"/>
            <p:cNvSpPr/>
            <p:nvPr/>
          </p:nvSpPr>
          <p:spPr>
            <a:xfrm rot="5400000">
              <a:off x="1694747" y="2165201"/>
              <a:ext cx="221967" cy="214286"/>
            </a:xfrm>
            <a:prstGeom prst="triangle">
              <a:avLst/>
            </a:prstGeom>
            <a:solidFill>
              <a:srgbClr val="A6A6A6"/>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01" name="Oval 200"/>
            <p:cNvSpPr/>
            <p:nvPr/>
          </p:nvSpPr>
          <p:spPr>
            <a:xfrm>
              <a:off x="1455731" y="2137578"/>
              <a:ext cx="238094" cy="279045"/>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02" name="Straight Connector 201"/>
            <p:cNvCxnSpPr/>
            <p:nvPr/>
          </p:nvCxnSpPr>
          <p:spPr>
            <a:xfrm flipH="1">
              <a:off x="1501762" y="2180386"/>
              <a:ext cx="92063" cy="16964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H="1">
              <a:off x="1546207" y="2205754"/>
              <a:ext cx="92063" cy="16964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1" name="Straight Connector 10"/>
          <p:cNvCxnSpPr>
            <a:stCxn id="196" idx="3"/>
          </p:cNvCxnSpPr>
          <p:nvPr/>
        </p:nvCxnSpPr>
        <p:spPr>
          <a:xfrm>
            <a:off x="7747000" y="4064000"/>
            <a:ext cx="425450" cy="317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7747000" y="4876800"/>
            <a:ext cx="425450" cy="317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493000" y="4314825"/>
            <a:ext cx="0" cy="31750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31756" name="Picture 3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0" y="3806825"/>
            <a:ext cx="83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7" name="Group 205"/>
          <p:cNvGrpSpPr>
            <a:grpSpLocks/>
          </p:cNvGrpSpPr>
          <p:nvPr/>
        </p:nvGrpSpPr>
        <p:grpSpPr bwMode="auto">
          <a:xfrm>
            <a:off x="5873750" y="3949700"/>
            <a:ext cx="546100" cy="328613"/>
            <a:chOff x="1504950" y="2072105"/>
            <a:chExt cx="546100" cy="328195"/>
          </a:xfrm>
        </p:grpSpPr>
        <p:sp>
          <p:nvSpPr>
            <p:cNvPr id="207" name="Rectangle 206"/>
            <p:cNvSpPr/>
            <p:nvPr/>
          </p:nvSpPr>
          <p:spPr>
            <a:xfrm>
              <a:off x="1504950" y="2072105"/>
              <a:ext cx="546100" cy="328195"/>
            </a:xfrm>
            <a:prstGeom prst="rect">
              <a:avLst/>
            </a:prstGeom>
            <a:solidFill>
              <a:schemeClr val="bg2">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08" name="Oval 207"/>
            <p:cNvSpPr/>
            <p:nvPr/>
          </p:nvSpPr>
          <p:spPr>
            <a:xfrm>
              <a:off x="1773238" y="2091131"/>
              <a:ext cx="238125" cy="279045"/>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09" name="Straight Connector 208"/>
            <p:cNvCxnSpPr/>
            <p:nvPr/>
          </p:nvCxnSpPr>
          <p:spPr>
            <a:xfrm flipH="1">
              <a:off x="1820863" y="2133939"/>
              <a:ext cx="90487" cy="16964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flipH="1">
              <a:off x="1865313" y="2159307"/>
              <a:ext cx="90487" cy="16964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11" name="Isosceles Triangle 210"/>
            <p:cNvSpPr/>
            <p:nvPr/>
          </p:nvSpPr>
          <p:spPr>
            <a:xfrm rot="5400000">
              <a:off x="1555098" y="2125082"/>
              <a:ext cx="221967" cy="214313"/>
            </a:xfrm>
            <a:prstGeom prst="triangle">
              <a:avLst/>
            </a:prstGeom>
            <a:solidFill>
              <a:srgbClr val="A6A6A6"/>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grpSp>
        <p:nvGrpSpPr>
          <p:cNvPr id="31758" name="Group 211"/>
          <p:cNvGrpSpPr>
            <a:grpSpLocks/>
          </p:cNvGrpSpPr>
          <p:nvPr/>
        </p:nvGrpSpPr>
        <p:grpSpPr bwMode="auto">
          <a:xfrm>
            <a:off x="5873750" y="4686300"/>
            <a:ext cx="546100" cy="328613"/>
            <a:chOff x="1504950" y="2072105"/>
            <a:chExt cx="546100" cy="328195"/>
          </a:xfrm>
        </p:grpSpPr>
        <p:sp>
          <p:nvSpPr>
            <p:cNvPr id="213" name="Rectangle 212"/>
            <p:cNvSpPr/>
            <p:nvPr/>
          </p:nvSpPr>
          <p:spPr>
            <a:xfrm>
              <a:off x="1504950" y="2072105"/>
              <a:ext cx="546100" cy="328195"/>
            </a:xfrm>
            <a:prstGeom prst="rect">
              <a:avLst/>
            </a:prstGeom>
            <a:solidFill>
              <a:schemeClr val="bg2">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14" name="Oval 213"/>
            <p:cNvSpPr/>
            <p:nvPr/>
          </p:nvSpPr>
          <p:spPr>
            <a:xfrm>
              <a:off x="1773238" y="2091131"/>
              <a:ext cx="238125" cy="279045"/>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cxnSp>
          <p:nvCxnSpPr>
            <p:cNvPr id="215" name="Straight Connector 214"/>
            <p:cNvCxnSpPr/>
            <p:nvPr/>
          </p:nvCxnSpPr>
          <p:spPr>
            <a:xfrm flipH="1">
              <a:off x="1820863" y="2133939"/>
              <a:ext cx="90487" cy="16964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flipH="1">
              <a:off x="1865313" y="2159307"/>
              <a:ext cx="90487" cy="16964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17" name="Isosceles Triangle 216"/>
            <p:cNvSpPr/>
            <p:nvPr/>
          </p:nvSpPr>
          <p:spPr>
            <a:xfrm rot="5400000">
              <a:off x="1555098" y="2125082"/>
              <a:ext cx="221967" cy="214313"/>
            </a:xfrm>
            <a:prstGeom prst="triangle">
              <a:avLst/>
            </a:prstGeom>
            <a:solidFill>
              <a:srgbClr val="A6A6A6"/>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cxnSp>
        <p:nvCxnSpPr>
          <p:cNvPr id="15" name="Straight Connector 14"/>
          <p:cNvCxnSpPr>
            <a:stCxn id="196" idx="1"/>
            <a:endCxn id="207" idx="3"/>
          </p:cNvCxnSpPr>
          <p:nvPr/>
        </p:nvCxnSpPr>
        <p:spPr>
          <a:xfrm flipH="1">
            <a:off x="6419850" y="4064000"/>
            <a:ext cx="539750" cy="50800"/>
          </a:xfrm>
          <a:prstGeom prst="line">
            <a:avLst/>
          </a:prstGeom>
          <a:ln w="285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187" idx="1"/>
            <a:endCxn id="213" idx="3"/>
          </p:cNvCxnSpPr>
          <p:nvPr/>
        </p:nvCxnSpPr>
        <p:spPr>
          <a:xfrm flipH="1" flipV="1">
            <a:off x="6419850" y="4851400"/>
            <a:ext cx="539750" cy="25400"/>
          </a:xfrm>
          <a:prstGeom prst="line">
            <a:avLst/>
          </a:prstGeom>
          <a:ln w="2857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7759700" y="5384800"/>
            <a:ext cx="425450" cy="3175"/>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a:off x="7289800" y="5384800"/>
            <a:ext cx="425450" cy="3175"/>
          </a:xfrm>
          <a:prstGeom prst="line">
            <a:avLst/>
          </a:prstGeom>
          <a:ln>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1763" name="TextBox 18"/>
          <p:cNvSpPr txBox="1">
            <a:spLocks noChangeArrowheads="1"/>
          </p:cNvSpPr>
          <p:nvPr/>
        </p:nvSpPr>
        <p:spPr bwMode="auto">
          <a:xfrm>
            <a:off x="6045200" y="520382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400">
                <a:solidFill>
                  <a:srgbClr val="008000"/>
                </a:solidFill>
              </a:rPr>
              <a:t>Legacy Traffic</a:t>
            </a:r>
          </a:p>
        </p:txBody>
      </p:sp>
      <p:cxnSp>
        <p:nvCxnSpPr>
          <p:cNvPr id="221" name="Straight Connector 220"/>
          <p:cNvCxnSpPr>
            <a:stCxn id="207" idx="3"/>
          </p:cNvCxnSpPr>
          <p:nvPr/>
        </p:nvCxnSpPr>
        <p:spPr>
          <a:xfrm>
            <a:off x="6419850" y="4114800"/>
            <a:ext cx="1733550" cy="4763"/>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6437313" y="4902200"/>
            <a:ext cx="1733550" cy="4763"/>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9" name="Group 222"/>
          <p:cNvGrpSpPr>
            <a:grpSpLocks/>
          </p:cNvGrpSpPr>
          <p:nvPr/>
        </p:nvGrpSpPr>
        <p:grpSpPr bwMode="auto">
          <a:xfrm>
            <a:off x="6138863" y="3962400"/>
            <a:ext cx="238125" cy="279400"/>
            <a:chOff x="3150429" y="3064710"/>
            <a:chExt cx="238108" cy="279400"/>
          </a:xfrm>
        </p:grpSpPr>
        <p:sp>
          <p:nvSpPr>
            <p:cNvPr id="224" name="Oval 223"/>
            <p:cNvSpPr/>
            <p:nvPr/>
          </p:nvSpPr>
          <p:spPr>
            <a:xfrm>
              <a:off x="3150429" y="3064710"/>
              <a:ext cx="238108" cy="279400"/>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rgbClr val="0000FF"/>
                </a:solidFill>
              </a:endParaRPr>
            </a:p>
          </p:txBody>
        </p:sp>
        <p:cxnSp>
          <p:nvCxnSpPr>
            <p:cNvPr id="225" name="Straight Connector 224"/>
            <p:cNvCxnSpPr/>
            <p:nvPr/>
          </p:nvCxnSpPr>
          <p:spPr>
            <a:xfrm flipH="1">
              <a:off x="3198051" y="3107573"/>
              <a:ext cx="90481" cy="16986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H="1">
              <a:off x="3242497" y="3132973"/>
              <a:ext cx="90481" cy="16986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10" name="Group 226"/>
          <p:cNvGrpSpPr>
            <a:grpSpLocks/>
          </p:cNvGrpSpPr>
          <p:nvPr/>
        </p:nvGrpSpPr>
        <p:grpSpPr bwMode="auto">
          <a:xfrm>
            <a:off x="6138863" y="4708525"/>
            <a:ext cx="238125" cy="279400"/>
            <a:chOff x="3150429" y="3064710"/>
            <a:chExt cx="238108" cy="279400"/>
          </a:xfrm>
        </p:grpSpPr>
        <p:sp>
          <p:nvSpPr>
            <p:cNvPr id="228" name="Oval 227"/>
            <p:cNvSpPr/>
            <p:nvPr/>
          </p:nvSpPr>
          <p:spPr>
            <a:xfrm>
              <a:off x="3150429" y="3064710"/>
              <a:ext cx="238108" cy="279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srgbClr val="FF0000"/>
                </a:solidFill>
              </a:endParaRPr>
            </a:p>
          </p:txBody>
        </p:sp>
        <p:cxnSp>
          <p:nvCxnSpPr>
            <p:cNvPr id="229" name="Straight Connector 228"/>
            <p:cNvCxnSpPr/>
            <p:nvPr/>
          </p:nvCxnSpPr>
          <p:spPr>
            <a:xfrm flipH="1">
              <a:off x="3198051" y="3107573"/>
              <a:ext cx="90481" cy="1698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H="1">
              <a:off x="3242497" y="3132973"/>
              <a:ext cx="90481" cy="1698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130129" y="1037887"/>
            <a:ext cx="6093548" cy="3416320"/>
          </a:xfrm>
          <a:prstGeom prst="rect">
            <a:avLst/>
          </a:prstGeom>
          <a:noFill/>
        </p:spPr>
        <p:txBody>
          <a:bodyPr wrap="none">
            <a:spAutoFit/>
          </a:bodyPr>
          <a:lstStyle/>
          <a:p>
            <a:pPr>
              <a:defRPr/>
            </a:pPr>
            <a:r>
              <a:rPr lang="en-US" sz="5400" b="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Savings:</a:t>
            </a:r>
          </a:p>
          <a:p>
            <a:pP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CAP EX ~25%</a:t>
            </a:r>
          </a:p>
          <a:p>
            <a:pP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Power ~40%</a:t>
            </a:r>
          </a:p>
          <a:p>
            <a:pP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Real Estate ~ 45% </a:t>
            </a:r>
          </a:p>
        </p:txBody>
      </p:sp>
    </p:spTree>
    <p:extLst>
      <p:ext uri="{BB962C8B-B14F-4D97-AF65-F5344CB8AC3E}">
        <p14:creationId xmlns:p14="http://schemas.microsoft.com/office/powerpoint/2010/main" val="3268405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 0 L -0.11111 0 " pathEditMode="relative" ptsTypes="AA">
                                      <p:cBhvr>
                                        <p:cTn id="6" dur="2000" fill="hold"/>
                                        <p:tgtEl>
                                          <p:spTgt spid="4"/>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11111 0 " pathEditMode="relative" ptsTypes="AA">
                                      <p:cBhvr>
                                        <p:cTn id="8" dur="2000" fill="hold"/>
                                        <p:tgtEl>
                                          <p:spTgt spid="3"/>
                                        </p:tgtEl>
                                        <p:attrNameLst>
                                          <p:attrName>ppt_x</p:attrName>
                                          <p:attrName>ppt_y</p:attrName>
                                        </p:attrNameLst>
                                      </p:cBhvr>
                                    </p:animMotion>
                                  </p:childTnLst>
                                </p:cTn>
                              </p:par>
                            </p:childTnLst>
                          </p:cTn>
                        </p:par>
                        <p:par>
                          <p:cTn id="9" fill="hold" nodeType="afterGroup">
                            <p:stCondLst>
                              <p:cond delay="2000"/>
                            </p:stCondLst>
                            <p:childTnLst>
                              <p:par>
                                <p:cTn id="10" presetID="10" presetClass="exit" presetSubtype="0" fill="hold" nodeType="after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5"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1" presetClass="exit" presetSubtype="0" fill="hold" nodeType="with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18"/>
                                        </p:tgtEl>
                                        <p:attrNameLst>
                                          <p:attrName>style.visibility</p:attrName>
                                        </p:attrNameLst>
                                      </p:cBhvr>
                                      <p:to>
                                        <p:strVal val="hidden"/>
                                      </p:to>
                                    </p:set>
                                  </p:childTnLst>
                                </p:cTn>
                              </p:par>
                            </p:childTnLst>
                          </p:cTn>
                        </p:par>
                        <p:par>
                          <p:cTn id="26" fill="hold" nodeType="afterGroup">
                            <p:stCondLst>
                              <p:cond delay="2500"/>
                            </p:stCondLst>
                            <p:childTnLst>
                              <p:par>
                                <p:cTn id="27" presetID="5" presetClass="entr" presetSubtype="10" fill="hold" nodeType="afterEffect">
                                  <p:stCondLst>
                                    <p:cond delay="0"/>
                                  </p:stCondLst>
                                  <p:childTnLst>
                                    <p:set>
                                      <p:cBhvr>
                                        <p:cTn id="28" dur="1" fill="hold">
                                          <p:stCondLst>
                                            <p:cond delay="0"/>
                                          </p:stCondLst>
                                        </p:cTn>
                                        <p:tgtEl>
                                          <p:spTgt spid="221"/>
                                        </p:tgtEl>
                                        <p:attrNameLst>
                                          <p:attrName>style.visibility</p:attrName>
                                        </p:attrNameLst>
                                      </p:cBhvr>
                                      <p:to>
                                        <p:strVal val="visible"/>
                                      </p:to>
                                    </p:set>
                                    <p:animEffect transition="in" filter="checkerboard(across)">
                                      <p:cBhvr>
                                        <p:cTn id="29" dur="500"/>
                                        <p:tgtEl>
                                          <p:spTgt spid="221"/>
                                        </p:tgtEl>
                                      </p:cBhvr>
                                    </p:animEffect>
                                  </p:childTnLst>
                                </p:cTn>
                              </p:par>
                              <p:par>
                                <p:cTn id="30" presetID="5" presetClass="entr" presetSubtype="10" fill="hold" nodeType="withEffect">
                                  <p:stCondLst>
                                    <p:cond delay="0"/>
                                  </p:stCondLst>
                                  <p:childTnLst>
                                    <p:set>
                                      <p:cBhvr>
                                        <p:cTn id="31" dur="1" fill="hold">
                                          <p:stCondLst>
                                            <p:cond delay="0"/>
                                          </p:stCondLst>
                                        </p:cTn>
                                        <p:tgtEl>
                                          <p:spTgt spid="222"/>
                                        </p:tgtEl>
                                        <p:attrNameLst>
                                          <p:attrName>style.visibility</p:attrName>
                                        </p:attrNameLst>
                                      </p:cBhvr>
                                      <p:to>
                                        <p:strVal val="visible"/>
                                      </p:to>
                                    </p:set>
                                    <p:animEffect transition="in" filter="checkerboard(across)">
                                      <p:cBhvr>
                                        <p:cTn id="32" dur="500"/>
                                        <p:tgtEl>
                                          <p:spTgt spid="222"/>
                                        </p:tgtEl>
                                      </p:cBhvr>
                                    </p:animEffec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4"/>
                                        </p:tgtEl>
                                        <p:attrNameLst>
                                          <p:attrName>style.visibility</p:attrName>
                                        </p:attrNameLst>
                                      </p:cBhvr>
                                      <p:to>
                                        <p:strVal val="hidden"/>
                                      </p:to>
                                    </p:set>
                                  </p:childTnLst>
                                </p:cTn>
                              </p:par>
                            </p:childTnLst>
                          </p:cTn>
                        </p:par>
                        <p:par>
                          <p:cTn id="37" fill="hold" nodeType="afterGroup">
                            <p:stCondLst>
                              <p:cond delay="3000"/>
                            </p:stCondLst>
                            <p:childTnLst>
                              <p:par>
                                <p:cTn id="38" presetID="31" presetClass="entr" presetSubtype="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1000" fill="hold"/>
                                        <p:tgtEl>
                                          <p:spTgt spid="2"/>
                                        </p:tgtEl>
                                        <p:attrNameLst>
                                          <p:attrName>ppt_w</p:attrName>
                                        </p:attrNameLst>
                                      </p:cBhvr>
                                      <p:tavLst>
                                        <p:tav tm="0">
                                          <p:val>
                                            <p:fltVal val="0"/>
                                          </p:val>
                                        </p:tav>
                                        <p:tav tm="100000">
                                          <p:val>
                                            <p:strVal val="#ppt_w"/>
                                          </p:val>
                                        </p:tav>
                                      </p:tavLst>
                                    </p:anim>
                                    <p:anim calcmode="lin" valueType="num">
                                      <p:cBhvr>
                                        <p:cTn id="41" dur="1000" fill="hold"/>
                                        <p:tgtEl>
                                          <p:spTgt spid="2"/>
                                        </p:tgtEl>
                                        <p:attrNameLst>
                                          <p:attrName>ppt_h</p:attrName>
                                        </p:attrNameLst>
                                      </p:cBhvr>
                                      <p:tavLst>
                                        <p:tav tm="0">
                                          <p:val>
                                            <p:fltVal val="0"/>
                                          </p:val>
                                        </p:tav>
                                        <p:tav tm="100000">
                                          <p:val>
                                            <p:strVal val="#ppt_h"/>
                                          </p:val>
                                        </p:tav>
                                      </p:tavLst>
                                    </p:anim>
                                    <p:anim calcmode="lin" valueType="num">
                                      <p:cBhvr>
                                        <p:cTn id="42" dur="1000" fill="hold"/>
                                        <p:tgtEl>
                                          <p:spTgt spid="2"/>
                                        </p:tgtEl>
                                        <p:attrNameLst>
                                          <p:attrName>style.rotation</p:attrName>
                                        </p:attrNameLst>
                                      </p:cBhvr>
                                      <p:tavLst>
                                        <p:tav tm="0">
                                          <p:val>
                                            <p:fltVal val="90"/>
                                          </p:val>
                                        </p:tav>
                                        <p:tav tm="100000">
                                          <p:val>
                                            <p:fltVal val="0"/>
                                          </p:val>
                                        </p:tav>
                                      </p:tavLst>
                                    </p:anim>
                                    <p:animEffect transition="in" filter="fade">
                                      <p:cBhvr>
                                        <p:cTn id="43" dur="1000"/>
                                        <p:tgtEl>
                                          <p:spTgt spid="2"/>
                                        </p:tgtEl>
                                      </p:cBhvr>
                                    </p:animEffect>
                                  </p:childTnLst>
                                </p:cTn>
                              </p:par>
                              <p:par>
                                <p:cTn id="44" presetID="9" presetClass="emph" presetSubtype="0" nodeType="withEffect">
                                  <p:stCondLst>
                                    <p:cond delay="0"/>
                                  </p:stCondLst>
                                  <p:childTnLst>
                                    <p:set>
                                      <p:cBhvr rctx="PPT">
                                        <p:cTn id="45" dur="indefinite"/>
                                        <p:tgtEl>
                                          <p:spTgt spid="7"/>
                                        </p:tgtEl>
                                        <p:attrNameLst>
                                          <p:attrName>style.opacity</p:attrName>
                                        </p:attrNameLst>
                                      </p:cBhvr>
                                      <p:to>
                                        <p:strVal val="0.5"/>
                                      </p:to>
                                    </p:set>
                                    <p:animEffect filter="image" prLst="opacity: 0.5">
                                      <p:cBhvr rctx="IE">
                                        <p:cTn id="46"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idx="4294967295"/>
          </p:nvPr>
        </p:nvSpPr>
        <p:spPr>
          <a:xfrm>
            <a:off x="276225" y="125413"/>
            <a:ext cx="8867775" cy="765175"/>
          </a:xfrm>
        </p:spPr>
        <p:txBody>
          <a:bodyPr/>
          <a:lstStyle/>
          <a:p>
            <a:r>
              <a:rPr lang="en-US" smtClean="0">
                <a:ea typeface="MS PGothic" pitchFamily="34" charset="-128"/>
              </a:rPr>
              <a:t>Pre-FEC Proactive Protection</a:t>
            </a:r>
          </a:p>
        </p:txBody>
      </p:sp>
      <p:sp>
        <p:nvSpPr>
          <p:cNvPr id="32771" name="Text Box 24"/>
          <p:cNvSpPr txBox="1">
            <a:spLocks noChangeArrowheads="1"/>
          </p:cNvSpPr>
          <p:nvPr/>
        </p:nvSpPr>
        <p:spPr bwMode="auto">
          <a:xfrm>
            <a:off x="1095375" y="990600"/>
            <a:ext cx="23209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r>
              <a:rPr lang="en-US" b="1">
                <a:solidFill>
                  <a:schemeClr val="bg1"/>
                </a:solidFill>
              </a:rPr>
              <a:t>Reactive</a:t>
            </a:r>
            <a:r>
              <a:rPr lang="en-US" sz="1800" b="1">
                <a:solidFill>
                  <a:schemeClr val="bg1"/>
                </a:solidFill>
              </a:rPr>
              <a:t> Protection</a:t>
            </a:r>
          </a:p>
        </p:txBody>
      </p:sp>
      <p:sp>
        <p:nvSpPr>
          <p:cNvPr id="32772" name="Text Box 46"/>
          <p:cNvSpPr txBox="1">
            <a:spLocks noChangeArrowheads="1"/>
          </p:cNvSpPr>
          <p:nvPr/>
        </p:nvSpPr>
        <p:spPr bwMode="auto">
          <a:xfrm>
            <a:off x="5362575" y="990600"/>
            <a:ext cx="37369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r>
              <a:rPr lang="en-US" sz="1800" b="1">
                <a:solidFill>
                  <a:schemeClr val="bg1"/>
                </a:solidFill>
              </a:rPr>
              <a:t>Proactive Protection (&lt; 15 msec)</a:t>
            </a:r>
          </a:p>
        </p:txBody>
      </p:sp>
      <p:sp>
        <p:nvSpPr>
          <p:cNvPr id="50" name="Rounded Rectangle 49"/>
          <p:cNvSpPr/>
          <p:nvPr/>
        </p:nvSpPr>
        <p:spPr bwMode="auto">
          <a:xfrm>
            <a:off x="4953000" y="1752600"/>
            <a:ext cx="793750" cy="1436481"/>
          </a:xfrm>
          <a:prstGeom prst="roundRect">
            <a:avLst/>
          </a:prstGeom>
          <a:solidFill>
            <a:schemeClr val="accent1">
              <a:lumMod val="75000"/>
            </a:schemeClr>
          </a:solidFill>
          <a:ln w="9525" algn="ctr">
            <a:noFill/>
            <a:miter lim="800000"/>
            <a:headEnd/>
            <a:tailEnd/>
          </a:ln>
          <a:effectLst/>
          <a:scene3d>
            <a:camera prst="orthographicFront"/>
            <a:lightRig rig="threePt" dir="t"/>
          </a:scene3d>
          <a:sp3d>
            <a:bevelT/>
          </a:sp3d>
        </p:spPr>
        <p:txBody>
          <a:bodyPr lIns="0" tIns="0" rIns="0" bIns="0" anchor="ctr"/>
          <a:lstStyle/>
          <a:p>
            <a:pPr>
              <a:defRPr/>
            </a:pPr>
            <a:endParaRPr lang="en-US" sz="1100" b="1" dirty="0">
              <a:solidFill>
                <a:srgbClr val="FFFF00"/>
              </a:solidFill>
              <a:latin typeface="Arial" charset="0"/>
            </a:endParaRPr>
          </a:p>
        </p:txBody>
      </p:sp>
      <p:sp>
        <p:nvSpPr>
          <p:cNvPr id="32776" name="Rectangle 5"/>
          <p:cNvSpPr>
            <a:spLocks noChangeArrowheads="1"/>
          </p:cNvSpPr>
          <p:nvPr/>
        </p:nvSpPr>
        <p:spPr bwMode="auto">
          <a:xfrm>
            <a:off x="1870075" y="3482975"/>
            <a:ext cx="1882775" cy="17526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p>
            <a:pPr defTabSz="814388"/>
            <a:endParaRPr lang="en-US" sz="3000" b="1"/>
          </a:p>
        </p:txBody>
      </p:sp>
      <p:sp>
        <p:nvSpPr>
          <p:cNvPr id="50185" name="Line 9"/>
          <p:cNvSpPr>
            <a:spLocks noChangeShapeType="1"/>
          </p:cNvSpPr>
          <p:nvPr/>
        </p:nvSpPr>
        <p:spPr bwMode="auto">
          <a:xfrm>
            <a:off x="1947863" y="4321175"/>
            <a:ext cx="1804987" cy="0"/>
          </a:xfrm>
          <a:prstGeom prst="line">
            <a:avLst/>
          </a:prstGeom>
          <a:noFill/>
          <a:ln w="19050">
            <a:solidFill>
              <a:schemeClr val="accent6">
                <a:lumMod val="60000"/>
                <a:lumOff val="40000"/>
              </a:schemeClr>
            </a:solidFill>
            <a:prstDash val="sysDash"/>
            <a:round/>
            <a:headEnd/>
            <a:tailEnd/>
          </a:ln>
        </p:spPr>
        <p:txBody>
          <a:bodyPr lIns="82124" tIns="41061" rIns="82124" bIns="41061"/>
          <a:lstStyle/>
          <a:p>
            <a:pPr>
              <a:defRPr/>
            </a:pPr>
            <a:endParaRPr lang="en-US">
              <a:solidFill>
                <a:srgbClr val="FF0000"/>
              </a:solidFill>
              <a:latin typeface="Arial" charset="0"/>
            </a:endParaRPr>
          </a:p>
        </p:txBody>
      </p:sp>
      <p:sp>
        <p:nvSpPr>
          <p:cNvPr id="32778" name="Rectangle 14"/>
          <p:cNvSpPr>
            <a:spLocks noChangeArrowheads="1"/>
          </p:cNvSpPr>
          <p:nvPr/>
        </p:nvSpPr>
        <p:spPr bwMode="auto">
          <a:xfrm>
            <a:off x="1870075" y="1878013"/>
            <a:ext cx="1882775" cy="1452562"/>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p>
            <a:endParaRPr lang="en-US"/>
          </a:p>
        </p:txBody>
      </p:sp>
      <p:sp>
        <p:nvSpPr>
          <p:cNvPr id="58" name="TextBox 57"/>
          <p:cNvSpPr txBox="1"/>
          <p:nvPr/>
        </p:nvSpPr>
        <p:spPr>
          <a:xfrm>
            <a:off x="2012950" y="1909763"/>
            <a:ext cx="673100" cy="430212"/>
          </a:xfrm>
          <a:prstGeom prst="rect">
            <a:avLst/>
          </a:prstGeom>
          <a:noFill/>
        </p:spPr>
        <p:txBody>
          <a:bodyPr wrap="none">
            <a:spAutoFit/>
          </a:bodyPr>
          <a:lstStyle/>
          <a:p>
            <a:pPr>
              <a:defRPr/>
            </a:pPr>
            <a:r>
              <a:rPr lang="en-US" sz="1100" dirty="0">
                <a:solidFill>
                  <a:schemeClr val="accent5"/>
                </a:solidFill>
                <a:effectLst>
                  <a:outerShdw blurRad="38100" dist="38100" dir="2700000" algn="tl">
                    <a:srgbClr val="000000">
                      <a:alpha val="43137"/>
                    </a:srgbClr>
                  </a:outerShdw>
                </a:effectLst>
                <a:latin typeface="Arial" charset="0"/>
              </a:rPr>
              <a:t>working</a:t>
            </a:r>
          </a:p>
          <a:p>
            <a:pPr>
              <a:defRPr/>
            </a:pPr>
            <a:r>
              <a:rPr lang="en-US" sz="1100" dirty="0">
                <a:solidFill>
                  <a:schemeClr val="accent5"/>
                </a:solidFill>
                <a:effectLst>
                  <a:outerShdw blurRad="38100" dist="38100" dir="2700000" algn="tl">
                    <a:srgbClr val="000000">
                      <a:alpha val="43137"/>
                    </a:srgbClr>
                  </a:outerShdw>
                </a:effectLst>
                <a:latin typeface="Arial" charset="0"/>
              </a:rPr>
              <a:t>route</a:t>
            </a:r>
          </a:p>
        </p:txBody>
      </p:sp>
      <p:sp>
        <p:nvSpPr>
          <p:cNvPr id="59" name="TextBox 58"/>
          <p:cNvSpPr txBox="1"/>
          <p:nvPr/>
        </p:nvSpPr>
        <p:spPr>
          <a:xfrm>
            <a:off x="3195638" y="1909763"/>
            <a:ext cx="614362" cy="430212"/>
          </a:xfrm>
          <a:prstGeom prst="rect">
            <a:avLst/>
          </a:prstGeom>
          <a:noFill/>
        </p:spPr>
        <p:txBody>
          <a:bodyPr wrap="none">
            <a:spAutoFit/>
          </a:bodyPr>
          <a:lstStyle/>
          <a:p>
            <a:pPr>
              <a:defRPr/>
            </a:pPr>
            <a:r>
              <a:rPr lang="en-US" sz="1100" dirty="0">
                <a:solidFill>
                  <a:schemeClr val="accent5"/>
                </a:solidFill>
                <a:effectLst>
                  <a:outerShdw blurRad="38100" dist="38100" dir="2700000" algn="tl">
                    <a:srgbClr val="000000">
                      <a:alpha val="43137"/>
                    </a:srgbClr>
                  </a:outerShdw>
                </a:effectLst>
                <a:latin typeface="Arial" charset="0"/>
              </a:rPr>
              <a:t>protect</a:t>
            </a:r>
          </a:p>
          <a:p>
            <a:pPr>
              <a:defRPr/>
            </a:pPr>
            <a:r>
              <a:rPr lang="en-US" sz="1100" dirty="0">
                <a:solidFill>
                  <a:schemeClr val="accent5"/>
                </a:solidFill>
                <a:effectLst>
                  <a:outerShdw blurRad="38100" dist="38100" dir="2700000" algn="tl">
                    <a:srgbClr val="000000">
                      <a:alpha val="43137"/>
                    </a:srgbClr>
                  </a:outerShdw>
                </a:effectLst>
                <a:latin typeface="Arial" charset="0"/>
              </a:rPr>
              <a:t>route</a:t>
            </a:r>
          </a:p>
        </p:txBody>
      </p:sp>
      <p:sp>
        <p:nvSpPr>
          <p:cNvPr id="62" name="TextBox 61"/>
          <p:cNvSpPr txBox="1"/>
          <p:nvPr/>
        </p:nvSpPr>
        <p:spPr>
          <a:xfrm>
            <a:off x="2779713" y="1909763"/>
            <a:ext cx="458787" cy="430212"/>
          </a:xfrm>
          <a:prstGeom prst="rect">
            <a:avLst/>
          </a:prstGeom>
          <a:noFill/>
        </p:spPr>
        <p:txBody>
          <a:bodyPr wrap="none">
            <a:spAutoFit/>
          </a:bodyPr>
          <a:lstStyle/>
          <a:p>
            <a:pPr>
              <a:defRPr/>
            </a:pPr>
            <a:r>
              <a:rPr lang="en-US" sz="1100" dirty="0">
                <a:solidFill>
                  <a:schemeClr val="accent5"/>
                </a:solidFill>
                <a:effectLst>
                  <a:outerShdw blurRad="38100" dist="38100" dir="2700000" algn="tl">
                    <a:srgbClr val="000000">
                      <a:alpha val="43137"/>
                    </a:srgbClr>
                  </a:outerShdw>
                </a:effectLst>
                <a:latin typeface="Arial" charset="0"/>
              </a:rPr>
              <a:t>fail</a:t>
            </a:r>
          </a:p>
          <a:p>
            <a:pPr>
              <a:defRPr/>
            </a:pPr>
            <a:r>
              <a:rPr lang="en-US" sz="1100" dirty="0">
                <a:solidFill>
                  <a:schemeClr val="accent5"/>
                </a:solidFill>
                <a:effectLst>
                  <a:outerShdw blurRad="38100" dist="38100" dir="2700000" algn="tl">
                    <a:srgbClr val="000000">
                      <a:alpha val="43137"/>
                    </a:srgbClr>
                  </a:outerShdw>
                </a:effectLst>
                <a:latin typeface="Arial" charset="0"/>
              </a:rPr>
              <a:t>over</a:t>
            </a:r>
          </a:p>
        </p:txBody>
      </p:sp>
      <p:sp>
        <p:nvSpPr>
          <p:cNvPr id="78" name="TextBox 77"/>
          <p:cNvSpPr txBox="1"/>
          <p:nvPr/>
        </p:nvSpPr>
        <p:spPr>
          <a:xfrm>
            <a:off x="1947863" y="4100513"/>
            <a:ext cx="747712" cy="246062"/>
          </a:xfrm>
          <a:prstGeom prst="rect">
            <a:avLst/>
          </a:prstGeom>
          <a:noFill/>
          <a:ln>
            <a:noFill/>
          </a:ln>
        </p:spPr>
        <p:txBody>
          <a:bodyPr wrap="none">
            <a:spAutoFit/>
          </a:bodyPr>
          <a:lstStyle/>
          <a:p>
            <a:pPr>
              <a:defRPr/>
            </a:pPr>
            <a:r>
              <a:rPr lang="en-US" sz="1000" dirty="0" err="1">
                <a:solidFill>
                  <a:schemeClr val="accent6">
                    <a:lumMod val="60000"/>
                    <a:lumOff val="40000"/>
                  </a:schemeClr>
                </a:solidFill>
                <a:latin typeface="Arial" charset="0"/>
              </a:rPr>
              <a:t>FEC</a:t>
            </a:r>
            <a:r>
              <a:rPr lang="en-US" sz="1000" dirty="0">
                <a:solidFill>
                  <a:schemeClr val="accent6">
                    <a:lumMod val="60000"/>
                    <a:lumOff val="40000"/>
                  </a:schemeClr>
                </a:solidFill>
                <a:latin typeface="Arial" charset="0"/>
              </a:rPr>
              <a:t> Limit</a:t>
            </a:r>
          </a:p>
        </p:txBody>
      </p:sp>
      <p:sp>
        <p:nvSpPr>
          <p:cNvPr id="83" name="TextBox 82"/>
          <p:cNvSpPr txBox="1"/>
          <p:nvPr/>
        </p:nvSpPr>
        <p:spPr>
          <a:xfrm rot="16200000">
            <a:off x="810419" y="4288631"/>
            <a:ext cx="1873250" cy="261938"/>
          </a:xfrm>
          <a:prstGeom prst="rect">
            <a:avLst/>
          </a:prstGeom>
          <a:noFill/>
        </p:spPr>
        <p:txBody>
          <a:bodyPr>
            <a:spAutoFit/>
          </a:bodyPr>
          <a:lstStyle/>
          <a:p>
            <a:pPr>
              <a:defRPr/>
            </a:pPr>
            <a:r>
              <a:rPr lang="en-US" sz="1050" dirty="0">
                <a:latin typeface="Arial" charset="0"/>
              </a:rPr>
              <a:t>Pre-</a:t>
            </a:r>
            <a:r>
              <a:rPr lang="en-US" sz="1050" dirty="0" err="1">
                <a:latin typeface="Arial" charset="0"/>
              </a:rPr>
              <a:t>FEC</a:t>
            </a:r>
            <a:r>
              <a:rPr lang="en-US" sz="1050" dirty="0">
                <a:latin typeface="Arial" charset="0"/>
              </a:rPr>
              <a:t> Bit Errors</a:t>
            </a:r>
          </a:p>
        </p:txBody>
      </p:sp>
      <p:sp>
        <p:nvSpPr>
          <p:cNvPr id="85" name="TextBox 84"/>
          <p:cNvSpPr txBox="1"/>
          <p:nvPr/>
        </p:nvSpPr>
        <p:spPr>
          <a:xfrm rot="16200000">
            <a:off x="820738" y="2551113"/>
            <a:ext cx="1874837" cy="261937"/>
          </a:xfrm>
          <a:prstGeom prst="rect">
            <a:avLst/>
          </a:prstGeom>
          <a:noFill/>
        </p:spPr>
        <p:txBody>
          <a:bodyPr>
            <a:spAutoFit/>
          </a:bodyPr>
          <a:lstStyle/>
          <a:p>
            <a:pPr>
              <a:defRPr/>
            </a:pPr>
            <a:r>
              <a:rPr lang="en-US" sz="1050" dirty="0">
                <a:solidFill>
                  <a:srgbClr val="FFC000"/>
                </a:solidFill>
                <a:latin typeface="Arial" charset="0"/>
              </a:rPr>
              <a:t>Router Bit Errors</a:t>
            </a:r>
          </a:p>
        </p:txBody>
      </p:sp>
      <p:sp>
        <p:nvSpPr>
          <p:cNvPr id="94" name="Freeform 93"/>
          <p:cNvSpPr/>
          <p:nvPr/>
        </p:nvSpPr>
        <p:spPr>
          <a:xfrm>
            <a:off x="2800350" y="2544763"/>
            <a:ext cx="436563" cy="787400"/>
          </a:xfrm>
          <a:custGeom>
            <a:avLst/>
            <a:gdLst>
              <a:gd name="connsiteX0" fmla="*/ 0 w 585788"/>
              <a:gd name="connsiteY0" fmla="*/ 777477 h 777477"/>
              <a:gd name="connsiteX1" fmla="*/ 171450 w 585788"/>
              <a:gd name="connsiteY1" fmla="*/ 348852 h 777477"/>
              <a:gd name="connsiteX2" fmla="*/ 492919 w 585788"/>
              <a:gd name="connsiteY2" fmla="*/ 55959 h 777477"/>
              <a:gd name="connsiteX3" fmla="*/ 585788 w 585788"/>
              <a:gd name="connsiteY3" fmla="*/ 13096 h 777477"/>
            </a:gdLst>
            <a:ahLst/>
            <a:cxnLst>
              <a:cxn ang="0">
                <a:pos x="connsiteX0" y="connsiteY0"/>
              </a:cxn>
              <a:cxn ang="0">
                <a:pos x="connsiteX1" y="connsiteY1"/>
              </a:cxn>
              <a:cxn ang="0">
                <a:pos x="connsiteX2" y="connsiteY2"/>
              </a:cxn>
              <a:cxn ang="0">
                <a:pos x="connsiteX3" y="connsiteY3"/>
              </a:cxn>
            </a:cxnLst>
            <a:rect l="l" t="t" r="r" b="b"/>
            <a:pathLst>
              <a:path w="585788" h="777477">
                <a:moveTo>
                  <a:pt x="0" y="777477"/>
                </a:moveTo>
                <a:cubicBezTo>
                  <a:pt x="44648" y="623291"/>
                  <a:pt x="89297" y="469105"/>
                  <a:pt x="171450" y="348852"/>
                </a:cubicBezTo>
                <a:cubicBezTo>
                  <a:pt x="253603" y="228599"/>
                  <a:pt x="423863" y="111918"/>
                  <a:pt x="492919" y="55959"/>
                </a:cubicBezTo>
                <a:cubicBezTo>
                  <a:pt x="561975" y="0"/>
                  <a:pt x="573881" y="6548"/>
                  <a:pt x="585788" y="13096"/>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cxnSp>
        <p:nvCxnSpPr>
          <p:cNvPr id="96" name="Straight Connector 95"/>
          <p:cNvCxnSpPr/>
          <p:nvPr/>
        </p:nvCxnSpPr>
        <p:spPr>
          <a:xfrm flipV="1">
            <a:off x="3230563" y="3330575"/>
            <a:ext cx="522287" cy="158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endCxn id="94" idx="0"/>
          </p:cNvCxnSpPr>
          <p:nvPr/>
        </p:nvCxnSpPr>
        <p:spPr>
          <a:xfrm>
            <a:off x="1870075" y="3322638"/>
            <a:ext cx="930275" cy="952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2788" name="Rectangle 27"/>
          <p:cNvSpPr>
            <a:spLocks noChangeArrowheads="1"/>
          </p:cNvSpPr>
          <p:nvPr/>
        </p:nvSpPr>
        <p:spPr bwMode="auto">
          <a:xfrm>
            <a:off x="6235700" y="3490913"/>
            <a:ext cx="1917700" cy="17526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p>
            <a:endParaRPr lang="en-US"/>
          </a:p>
        </p:txBody>
      </p:sp>
      <p:sp>
        <p:nvSpPr>
          <p:cNvPr id="50207" name="Line 31"/>
          <p:cNvSpPr>
            <a:spLocks noChangeShapeType="1"/>
          </p:cNvSpPr>
          <p:nvPr/>
        </p:nvSpPr>
        <p:spPr bwMode="auto">
          <a:xfrm>
            <a:off x="6311900" y="4329113"/>
            <a:ext cx="1611313" cy="0"/>
          </a:xfrm>
          <a:prstGeom prst="line">
            <a:avLst/>
          </a:prstGeom>
          <a:noFill/>
          <a:ln w="19050">
            <a:solidFill>
              <a:schemeClr val="accent6">
                <a:lumMod val="60000"/>
                <a:lumOff val="40000"/>
              </a:schemeClr>
            </a:solidFill>
            <a:prstDash val="sysDash"/>
            <a:round/>
            <a:headEnd/>
            <a:tailEnd/>
          </a:ln>
        </p:spPr>
        <p:txBody>
          <a:bodyPr lIns="82124" tIns="41061" rIns="82124" bIns="41061"/>
          <a:lstStyle/>
          <a:p>
            <a:pPr>
              <a:defRPr/>
            </a:pPr>
            <a:endParaRPr lang="en-US">
              <a:solidFill>
                <a:srgbClr val="FF0000"/>
              </a:solidFill>
              <a:latin typeface="Arial" charset="0"/>
            </a:endParaRPr>
          </a:p>
        </p:txBody>
      </p:sp>
      <p:sp>
        <p:nvSpPr>
          <p:cNvPr id="32790" name="Line 33"/>
          <p:cNvSpPr>
            <a:spLocks noChangeShapeType="1"/>
          </p:cNvSpPr>
          <p:nvPr/>
        </p:nvSpPr>
        <p:spPr bwMode="auto">
          <a:xfrm>
            <a:off x="6311900" y="4557713"/>
            <a:ext cx="1611313" cy="0"/>
          </a:xfrm>
          <a:prstGeom prst="line">
            <a:avLst/>
          </a:prstGeom>
          <a:noFill/>
          <a:ln w="19050">
            <a:solidFill>
              <a:srgbClr val="FFFF00"/>
            </a:solidFill>
            <a:prstDash val="sysDash"/>
            <a:round/>
            <a:headEn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791" name="Rectangle 37"/>
          <p:cNvSpPr>
            <a:spLocks noChangeArrowheads="1"/>
          </p:cNvSpPr>
          <p:nvPr/>
        </p:nvSpPr>
        <p:spPr bwMode="auto">
          <a:xfrm>
            <a:off x="6232525" y="1844675"/>
            <a:ext cx="1920875" cy="14478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lstStyle/>
          <a:p>
            <a:endParaRPr lang="en-US"/>
          </a:p>
        </p:txBody>
      </p:sp>
      <p:sp>
        <p:nvSpPr>
          <p:cNvPr id="66" name="TextBox 65"/>
          <p:cNvSpPr txBox="1"/>
          <p:nvPr/>
        </p:nvSpPr>
        <p:spPr>
          <a:xfrm>
            <a:off x="7215188" y="1871663"/>
            <a:ext cx="614362" cy="431800"/>
          </a:xfrm>
          <a:prstGeom prst="rect">
            <a:avLst/>
          </a:prstGeom>
          <a:noFill/>
        </p:spPr>
        <p:txBody>
          <a:bodyPr wrap="none">
            <a:spAutoFit/>
          </a:bodyPr>
          <a:lstStyle/>
          <a:p>
            <a:pPr>
              <a:defRPr/>
            </a:pPr>
            <a:r>
              <a:rPr lang="en-US" sz="1100" dirty="0">
                <a:solidFill>
                  <a:schemeClr val="accent5"/>
                </a:solidFill>
                <a:effectLst>
                  <a:outerShdw blurRad="38100" dist="38100" dir="2700000" algn="tl">
                    <a:srgbClr val="000000">
                      <a:alpha val="43137"/>
                    </a:srgbClr>
                  </a:outerShdw>
                </a:effectLst>
                <a:latin typeface="Arial" charset="0"/>
              </a:rPr>
              <a:t>protect</a:t>
            </a:r>
          </a:p>
          <a:p>
            <a:pPr>
              <a:defRPr/>
            </a:pPr>
            <a:r>
              <a:rPr lang="en-US" sz="1100" dirty="0">
                <a:solidFill>
                  <a:schemeClr val="accent5"/>
                </a:solidFill>
                <a:effectLst>
                  <a:outerShdw blurRad="38100" dist="38100" dir="2700000" algn="tl">
                    <a:srgbClr val="000000">
                      <a:alpha val="43137"/>
                    </a:srgbClr>
                  </a:outerShdw>
                </a:effectLst>
                <a:latin typeface="Arial" charset="0"/>
              </a:rPr>
              <a:t>route</a:t>
            </a:r>
          </a:p>
        </p:txBody>
      </p:sp>
      <p:sp>
        <p:nvSpPr>
          <p:cNvPr id="69" name="TextBox 68"/>
          <p:cNvSpPr txBox="1"/>
          <p:nvPr/>
        </p:nvSpPr>
        <p:spPr>
          <a:xfrm>
            <a:off x="6238875" y="1871663"/>
            <a:ext cx="673100" cy="431800"/>
          </a:xfrm>
          <a:prstGeom prst="rect">
            <a:avLst/>
          </a:prstGeom>
          <a:noFill/>
        </p:spPr>
        <p:txBody>
          <a:bodyPr wrap="none">
            <a:spAutoFit/>
          </a:bodyPr>
          <a:lstStyle/>
          <a:p>
            <a:pPr>
              <a:defRPr/>
            </a:pPr>
            <a:r>
              <a:rPr lang="en-US" sz="1100" dirty="0">
                <a:solidFill>
                  <a:schemeClr val="accent5"/>
                </a:solidFill>
                <a:effectLst>
                  <a:outerShdw blurRad="38100" dist="38100" dir="2700000" algn="tl">
                    <a:srgbClr val="000000">
                      <a:alpha val="43137"/>
                    </a:srgbClr>
                  </a:outerShdw>
                </a:effectLst>
                <a:latin typeface="Arial" charset="0"/>
              </a:rPr>
              <a:t>working</a:t>
            </a:r>
          </a:p>
          <a:p>
            <a:pPr>
              <a:defRPr/>
            </a:pPr>
            <a:r>
              <a:rPr lang="en-US" sz="1100" dirty="0">
                <a:solidFill>
                  <a:schemeClr val="accent5"/>
                </a:solidFill>
                <a:effectLst>
                  <a:outerShdw blurRad="38100" dist="38100" dir="2700000" algn="tl">
                    <a:srgbClr val="000000">
                      <a:alpha val="43137"/>
                    </a:srgbClr>
                  </a:outerShdw>
                </a:effectLst>
                <a:latin typeface="Arial" charset="0"/>
              </a:rPr>
              <a:t>route</a:t>
            </a:r>
          </a:p>
        </p:txBody>
      </p:sp>
      <p:sp>
        <p:nvSpPr>
          <p:cNvPr id="79" name="TextBox 78"/>
          <p:cNvSpPr txBox="1"/>
          <p:nvPr/>
        </p:nvSpPr>
        <p:spPr>
          <a:xfrm>
            <a:off x="6248400" y="4108450"/>
            <a:ext cx="747713" cy="246063"/>
          </a:xfrm>
          <a:prstGeom prst="rect">
            <a:avLst/>
          </a:prstGeom>
          <a:noFill/>
          <a:ln>
            <a:noFill/>
          </a:ln>
        </p:spPr>
        <p:txBody>
          <a:bodyPr wrap="none">
            <a:spAutoFit/>
          </a:bodyPr>
          <a:lstStyle/>
          <a:p>
            <a:pPr>
              <a:defRPr/>
            </a:pPr>
            <a:r>
              <a:rPr lang="en-US" sz="1000" dirty="0" err="1">
                <a:solidFill>
                  <a:schemeClr val="accent6">
                    <a:lumMod val="60000"/>
                    <a:lumOff val="40000"/>
                  </a:schemeClr>
                </a:solidFill>
                <a:latin typeface="Arial" charset="0"/>
              </a:rPr>
              <a:t>FEC</a:t>
            </a:r>
            <a:r>
              <a:rPr lang="en-US" sz="1000" dirty="0">
                <a:solidFill>
                  <a:schemeClr val="accent6">
                    <a:lumMod val="60000"/>
                    <a:lumOff val="40000"/>
                  </a:schemeClr>
                </a:solidFill>
                <a:latin typeface="Arial" charset="0"/>
              </a:rPr>
              <a:t> Limit</a:t>
            </a:r>
          </a:p>
        </p:txBody>
      </p:sp>
      <p:sp>
        <p:nvSpPr>
          <p:cNvPr id="32795" name="TextBox 79"/>
          <p:cNvSpPr txBox="1">
            <a:spLocks noChangeArrowheads="1"/>
          </p:cNvSpPr>
          <p:nvPr/>
        </p:nvSpPr>
        <p:spPr bwMode="auto">
          <a:xfrm>
            <a:off x="7029450" y="4654550"/>
            <a:ext cx="1200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000">
                <a:solidFill>
                  <a:srgbClr val="FFFF00"/>
                </a:solidFill>
              </a:rPr>
              <a:t>Protection Trigger</a:t>
            </a:r>
          </a:p>
        </p:txBody>
      </p:sp>
      <p:sp>
        <p:nvSpPr>
          <p:cNvPr id="91" name="TextBox 90"/>
          <p:cNvSpPr txBox="1"/>
          <p:nvPr/>
        </p:nvSpPr>
        <p:spPr>
          <a:xfrm rot="16200000">
            <a:off x="5185569" y="4309269"/>
            <a:ext cx="1873250" cy="261938"/>
          </a:xfrm>
          <a:prstGeom prst="rect">
            <a:avLst/>
          </a:prstGeom>
          <a:noFill/>
        </p:spPr>
        <p:txBody>
          <a:bodyPr>
            <a:spAutoFit/>
          </a:bodyPr>
          <a:lstStyle/>
          <a:p>
            <a:pPr>
              <a:defRPr/>
            </a:pPr>
            <a:r>
              <a:rPr lang="en-US" sz="1050" dirty="0">
                <a:latin typeface="Arial" charset="0"/>
              </a:rPr>
              <a:t>Pre-</a:t>
            </a:r>
            <a:r>
              <a:rPr lang="en-US" sz="1050" dirty="0" err="1">
                <a:latin typeface="Arial" charset="0"/>
              </a:rPr>
              <a:t>FEC</a:t>
            </a:r>
            <a:r>
              <a:rPr lang="en-US" sz="1050" dirty="0">
                <a:latin typeface="Arial" charset="0"/>
              </a:rPr>
              <a:t> Bit Errors</a:t>
            </a:r>
          </a:p>
        </p:txBody>
      </p:sp>
      <p:sp>
        <p:nvSpPr>
          <p:cNvPr id="92" name="TextBox 91"/>
          <p:cNvSpPr txBox="1"/>
          <p:nvPr/>
        </p:nvSpPr>
        <p:spPr>
          <a:xfrm rot="16200000">
            <a:off x="5194300" y="2525713"/>
            <a:ext cx="1874837" cy="261938"/>
          </a:xfrm>
          <a:prstGeom prst="rect">
            <a:avLst/>
          </a:prstGeom>
          <a:noFill/>
        </p:spPr>
        <p:txBody>
          <a:bodyPr>
            <a:spAutoFit/>
          </a:bodyPr>
          <a:lstStyle/>
          <a:p>
            <a:pPr>
              <a:defRPr/>
            </a:pPr>
            <a:r>
              <a:rPr lang="en-US" sz="1050" dirty="0">
                <a:solidFill>
                  <a:srgbClr val="FFC000"/>
                </a:solidFill>
                <a:latin typeface="Arial" charset="0"/>
              </a:rPr>
              <a:t>Router Bit Errors</a:t>
            </a:r>
          </a:p>
        </p:txBody>
      </p:sp>
      <p:cxnSp>
        <p:nvCxnSpPr>
          <p:cNvPr id="106" name="Straight Connector 105"/>
          <p:cNvCxnSpPr/>
          <p:nvPr/>
        </p:nvCxnSpPr>
        <p:spPr>
          <a:xfrm>
            <a:off x="6226175" y="3292475"/>
            <a:ext cx="1927225" cy="952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2799" name="Line 20"/>
          <p:cNvSpPr>
            <a:spLocks noChangeShapeType="1"/>
          </p:cNvSpPr>
          <p:nvPr/>
        </p:nvSpPr>
        <p:spPr bwMode="auto">
          <a:xfrm flipH="1">
            <a:off x="5221288" y="3276600"/>
            <a:ext cx="0" cy="228600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800" name="Line 21"/>
          <p:cNvSpPr>
            <a:spLocks noChangeShapeType="1"/>
          </p:cNvSpPr>
          <p:nvPr/>
        </p:nvSpPr>
        <p:spPr bwMode="auto">
          <a:xfrm>
            <a:off x="5438775" y="3276600"/>
            <a:ext cx="0" cy="2286000"/>
          </a:xfrm>
          <a:prstGeom prst="line">
            <a:avLst/>
          </a:prstGeom>
          <a:noFill/>
          <a:ln w="38100">
            <a:solidFill>
              <a:srgbClr val="C00000"/>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0" name="TextBox 59"/>
          <p:cNvSpPr txBox="1"/>
          <p:nvPr/>
        </p:nvSpPr>
        <p:spPr>
          <a:xfrm>
            <a:off x="1422400" y="5715000"/>
            <a:ext cx="1874838" cy="276225"/>
          </a:xfrm>
          <a:prstGeom prst="rect">
            <a:avLst/>
          </a:prstGeom>
          <a:noFill/>
        </p:spPr>
        <p:txBody>
          <a:bodyPr>
            <a:spAutoFit/>
          </a:bodyPr>
          <a:lstStyle/>
          <a:p>
            <a:pPr algn="l">
              <a:defRPr/>
            </a:pPr>
            <a:r>
              <a:rPr lang="en-US" sz="1200" dirty="0" err="1">
                <a:solidFill>
                  <a:schemeClr val="accent5"/>
                </a:solidFill>
                <a:latin typeface="Arial" charset="0"/>
              </a:rPr>
              <a:t>ROADM</a:t>
            </a:r>
            <a:endParaRPr lang="en-US" sz="1200" dirty="0">
              <a:solidFill>
                <a:schemeClr val="accent5"/>
              </a:solidFill>
              <a:latin typeface="Arial" charset="0"/>
            </a:endParaRPr>
          </a:p>
        </p:txBody>
      </p:sp>
      <p:sp>
        <p:nvSpPr>
          <p:cNvPr id="61" name="TextBox 60"/>
          <p:cNvSpPr txBox="1"/>
          <p:nvPr/>
        </p:nvSpPr>
        <p:spPr>
          <a:xfrm>
            <a:off x="5715000" y="5727700"/>
            <a:ext cx="1874838" cy="277813"/>
          </a:xfrm>
          <a:prstGeom prst="rect">
            <a:avLst/>
          </a:prstGeom>
          <a:noFill/>
        </p:spPr>
        <p:txBody>
          <a:bodyPr>
            <a:spAutoFit/>
          </a:bodyPr>
          <a:lstStyle/>
          <a:p>
            <a:pPr algn="l">
              <a:defRPr/>
            </a:pPr>
            <a:r>
              <a:rPr lang="en-US" sz="1200" dirty="0" err="1">
                <a:solidFill>
                  <a:schemeClr val="accent5"/>
                </a:solidFill>
                <a:latin typeface="Arial" charset="0"/>
              </a:rPr>
              <a:t>ROADM</a:t>
            </a:r>
            <a:endParaRPr lang="en-US" sz="1200" dirty="0">
              <a:solidFill>
                <a:schemeClr val="accent5"/>
              </a:solidFill>
              <a:latin typeface="Arial" charset="0"/>
            </a:endParaRPr>
          </a:p>
        </p:txBody>
      </p:sp>
      <p:cxnSp>
        <p:nvCxnSpPr>
          <p:cNvPr id="86" name="Straight Connector 85"/>
          <p:cNvCxnSpPr>
            <a:endCxn id="32778" idx="0"/>
          </p:cNvCxnSpPr>
          <p:nvPr/>
        </p:nvCxnSpPr>
        <p:spPr>
          <a:xfrm flipV="1">
            <a:off x="2792413" y="1878013"/>
            <a:ext cx="19050" cy="3319462"/>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sp>
        <p:nvSpPr>
          <p:cNvPr id="32804" name="TextBox 94"/>
          <p:cNvSpPr txBox="1">
            <a:spLocks noChangeArrowheads="1"/>
          </p:cNvSpPr>
          <p:nvPr/>
        </p:nvSpPr>
        <p:spPr bwMode="auto">
          <a:xfrm>
            <a:off x="7239000" y="2405063"/>
            <a:ext cx="644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200">
                <a:solidFill>
                  <a:srgbClr val="FFFF00"/>
                </a:solidFill>
              </a:rPr>
              <a:t>Hitless</a:t>
            </a:r>
          </a:p>
          <a:p>
            <a:r>
              <a:rPr lang="en-US" sz="1200">
                <a:solidFill>
                  <a:srgbClr val="FFFF00"/>
                </a:solidFill>
              </a:rPr>
              <a:t>Switch</a:t>
            </a:r>
          </a:p>
        </p:txBody>
      </p:sp>
      <p:cxnSp>
        <p:nvCxnSpPr>
          <p:cNvPr id="99" name="Straight Arrow Connector 98"/>
          <p:cNvCxnSpPr/>
          <p:nvPr/>
        </p:nvCxnSpPr>
        <p:spPr>
          <a:xfrm flipV="1">
            <a:off x="7010400" y="2862263"/>
            <a:ext cx="304800" cy="381000"/>
          </a:xfrm>
          <a:prstGeom prst="straightConnector1">
            <a:avLst/>
          </a:prstGeom>
          <a:ln w="9525" cmpd="sng">
            <a:solidFill>
              <a:srgbClr val="FFFF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806" name="TextBox 106"/>
          <p:cNvSpPr txBox="1">
            <a:spLocks noChangeArrowheads="1"/>
          </p:cNvSpPr>
          <p:nvPr/>
        </p:nvSpPr>
        <p:spPr bwMode="auto">
          <a:xfrm>
            <a:off x="3228975" y="2644775"/>
            <a:ext cx="484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200">
                <a:solidFill>
                  <a:srgbClr val="FFFF00"/>
                </a:solidFill>
              </a:rPr>
              <a:t>LOF</a:t>
            </a:r>
          </a:p>
        </p:txBody>
      </p:sp>
      <p:cxnSp>
        <p:nvCxnSpPr>
          <p:cNvPr id="108" name="Straight Arrow Connector 107"/>
          <p:cNvCxnSpPr/>
          <p:nvPr/>
        </p:nvCxnSpPr>
        <p:spPr>
          <a:xfrm flipV="1">
            <a:off x="3078163" y="2897188"/>
            <a:ext cx="266700" cy="280987"/>
          </a:xfrm>
          <a:prstGeom prst="straightConnector1">
            <a:avLst/>
          </a:prstGeom>
          <a:ln w="9525" cmpd="sng">
            <a:solidFill>
              <a:srgbClr val="FFFF00"/>
            </a:solidFill>
            <a:prstDash val="sysDash"/>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986588" y="1871663"/>
            <a:ext cx="7937" cy="3321050"/>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sp>
        <p:nvSpPr>
          <p:cNvPr id="136" name="Explosion 1 135"/>
          <p:cNvSpPr/>
          <p:nvPr/>
        </p:nvSpPr>
        <p:spPr>
          <a:xfrm>
            <a:off x="2924146" y="3178709"/>
            <a:ext cx="228600" cy="228600"/>
          </a:xfrm>
          <a:prstGeom prst="irregularSeal1">
            <a:avLst/>
          </a:prstGeom>
          <a:solidFill>
            <a:srgbClr val="C00000"/>
          </a:solidFill>
          <a:ln>
            <a:noFill/>
          </a:ln>
          <a:effectLst>
            <a:glow rad="63500">
              <a:srgbClr val="C00000">
                <a:alpha val="40000"/>
              </a:srgbClr>
            </a:glow>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37" name="Oval 136"/>
          <p:cNvSpPr/>
          <p:nvPr/>
        </p:nvSpPr>
        <p:spPr>
          <a:xfrm>
            <a:off x="6871906" y="4443803"/>
            <a:ext cx="228600" cy="228600"/>
          </a:xfrm>
          <a:prstGeom prst="ellipse">
            <a:avLst/>
          </a:prstGeom>
          <a:noFill/>
          <a:ln w="9525" cmpd="sng">
            <a:solidFill>
              <a:srgbClr val="FFFF0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2815" name="Picture 511"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562600"/>
            <a:ext cx="7620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511"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5562600"/>
            <a:ext cx="7620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Straight Connector 73"/>
          <p:cNvCxnSpPr/>
          <p:nvPr/>
        </p:nvCxnSpPr>
        <p:spPr>
          <a:xfrm flipV="1">
            <a:off x="3221038" y="1882775"/>
            <a:ext cx="17462" cy="3321050"/>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sp>
        <p:nvSpPr>
          <p:cNvPr id="81" name="Freeform 80"/>
          <p:cNvSpPr/>
          <p:nvPr/>
        </p:nvSpPr>
        <p:spPr>
          <a:xfrm>
            <a:off x="1882775" y="3478213"/>
            <a:ext cx="1809750" cy="1738312"/>
          </a:xfrm>
          <a:custGeom>
            <a:avLst/>
            <a:gdLst>
              <a:gd name="connsiteX0" fmla="*/ 0 w 1810693"/>
              <a:gd name="connsiteY0" fmla="*/ 1738265 h 1738265"/>
              <a:gd name="connsiteX1" fmla="*/ 389299 w 1810693"/>
              <a:gd name="connsiteY1" fmla="*/ 1294645 h 1738265"/>
              <a:gd name="connsiteX2" fmla="*/ 733331 w 1810693"/>
              <a:gd name="connsiteY2" fmla="*/ 1050202 h 1738265"/>
              <a:gd name="connsiteX3" fmla="*/ 1032095 w 1810693"/>
              <a:gd name="connsiteY3" fmla="*/ 715223 h 1738265"/>
              <a:gd name="connsiteX4" fmla="*/ 1195057 w 1810693"/>
              <a:gd name="connsiteY4" fmla="*/ 425513 h 1738265"/>
              <a:gd name="connsiteX5" fmla="*/ 1530036 w 1810693"/>
              <a:gd name="connsiteY5" fmla="*/ 253497 h 1738265"/>
              <a:gd name="connsiteX6" fmla="*/ 1810693 w 1810693"/>
              <a:gd name="connsiteY6" fmla="*/ 0 h 173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693" h="1738265">
                <a:moveTo>
                  <a:pt x="0" y="1738265"/>
                </a:moveTo>
                <a:cubicBezTo>
                  <a:pt x="133538" y="1573793"/>
                  <a:pt x="267077" y="1409322"/>
                  <a:pt x="389299" y="1294645"/>
                </a:cubicBezTo>
                <a:cubicBezTo>
                  <a:pt x="511521" y="1179968"/>
                  <a:pt x="626198" y="1146772"/>
                  <a:pt x="733331" y="1050202"/>
                </a:cubicBezTo>
                <a:cubicBezTo>
                  <a:pt x="840464" y="953632"/>
                  <a:pt x="955141" y="819338"/>
                  <a:pt x="1032095" y="715223"/>
                </a:cubicBezTo>
                <a:cubicBezTo>
                  <a:pt x="1109049" y="611108"/>
                  <a:pt x="1112067" y="502467"/>
                  <a:pt x="1195057" y="425513"/>
                </a:cubicBezTo>
                <a:cubicBezTo>
                  <a:pt x="1278047" y="348559"/>
                  <a:pt x="1427430" y="324416"/>
                  <a:pt x="1530036" y="253497"/>
                </a:cubicBezTo>
                <a:cubicBezTo>
                  <a:pt x="1632642" y="182578"/>
                  <a:pt x="1721667" y="91289"/>
                  <a:pt x="1810693" y="0"/>
                </a:cubicBez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sp>
        <p:nvSpPr>
          <p:cNvPr id="82" name="Freeform 81"/>
          <p:cNvSpPr/>
          <p:nvPr/>
        </p:nvSpPr>
        <p:spPr>
          <a:xfrm>
            <a:off x="6248400" y="3517900"/>
            <a:ext cx="1811338" cy="1739900"/>
          </a:xfrm>
          <a:custGeom>
            <a:avLst/>
            <a:gdLst>
              <a:gd name="connsiteX0" fmla="*/ 0 w 1810693"/>
              <a:gd name="connsiteY0" fmla="*/ 1738265 h 1738265"/>
              <a:gd name="connsiteX1" fmla="*/ 389299 w 1810693"/>
              <a:gd name="connsiteY1" fmla="*/ 1294645 h 1738265"/>
              <a:gd name="connsiteX2" fmla="*/ 733331 w 1810693"/>
              <a:gd name="connsiteY2" fmla="*/ 1050202 h 1738265"/>
              <a:gd name="connsiteX3" fmla="*/ 1032095 w 1810693"/>
              <a:gd name="connsiteY3" fmla="*/ 715223 h 1738265"/>
              <a:gd name="connsiteX4" fmla="*/ 1195057 w 1810693"/>
              <a:gd name="connsiteY4" fmla="*/ 425513 h 1738265"/>
              <a:gd name="connsiteX5" fmla="*/ 1530036 w 1810693"/>
              <a:gd name="connsiteY5" fmla="*/ 253497 h 1738265"/>
              <a:gd name="connsiteX6" fmla="*/ 1810693 w 1810693"/>
              <a:gd name="connsiteY6" fmla="*/ 0 h 173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693" h="1738265">
                <a:moveTo>
                  <a:pt x="0" y="1738265"/>
                </a:moveTo>
                <a:cubicBezTo>
                  <a:pt x="133538" y="1573793"/>
                  <a:pt x="267077" y="1409322"/>
                  <a:pt x="389299" y="1294645"/>
                </a:cubicBezTo>
                <a:cubicBezTo>
                  <a:pt x="511521" y="1179968"/>
                  <a:pt x="626198" y="1146772"/>
                  <a:pt x="733331" y="1050202"/>
                </a:cubicBezTo>
                <a:cubicBezTo>
                  <a:pt x="840464" y="953632"/>
                  <a:pt x="955141" y="819338"/>
                  <a:pt x="1032095" y="715223"/>
                </a:cubicBezTo>
                <a:cubicBezTo>
                  <a:pt x="1109049" y="611108"/>
                  <a:pt x="1112067" y="502467"/>
                  <a:pt x="1195057" y="425513"/>
                </a:cubicBezTo>
                <a:cubicBezTo>
                  <a:pt x="1278047" y="348559"/>
                  <a:pt x="1427430" y="324416"/>
                  <a:pt x="1530036" y="253497"/>
                </a:cubicBezTo>
                <a:cubicBezTo>
                  <a:pt x="1632642" y="182578"/>
                  <a:pt x="1721667" y="91289"/>
                  <a:pt x="1810693" y="0"/>
                </a:cubicBezTo>
              </a:path>
            </a:pathLst>
          </a:custGeom>
          <a:ln w="28575"/>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p>
        </p:txBody>
      </p:sp>
      <p:grpSp>
        <p:nvGrpSpPr>
          <p:cNvPr id="2" name="Group 6"/>
          <p:cNvGrpSpPr>
            <a:grpSpLocks/>
          </p:cNvGrpSpPr>
          <p:nvPr/>
        </p:nvGrpSpPr>
        <p:grpSpPr bwMode="auto">
          <a:xfrm>
            <a:off x="5105400" y="1981200"/>
            <a:ext cx="457200" cy="457200"/>
            <a:chOff x="873" y="2402"/>
            <a:chExt cx="336" cy="303"/>
          </a:xfrm>
          <a:solidFill>
            <a:schemeClr val="bg1">
              <a:lumMod val="65000"/>
            </a:schemeClr>
          </a:solidFill>
          <a:effectLst/>
        </p:grpSpPr>
        <p:sp>
          <p:nvSpPr>
            <p:cNvPr id="100" name="AutoShape 7"/>
            <p:cNvSpPr>
              <a:spLocks noChangeArrowheads="1"/>
            </p:cNvSpPr>
            <p:nvPr/>
          </p:nvSpPr>
          <p:spPr bwMode="auto">
            <a:xfrm rot="5400000">
              <a:off x="1065" y="2354"/>
              <a:ext cx="96" cy="192"/>
            </a:xfrm>
            <a:prstGeom prst="upArrow">
              <a:avLst>
                <a:gd name="adj1" fmla="val 50000"/>
                <a:gd name="adj2" fmla="val 50000"/>
              </a:avLst>
            </a:prstGeom>
            <a:grpFill/>
            <a:ln w="19050" algn="ctr">
              <a:solidFill>
                <a:srgbClr val="FFC000"/>
              </a:solidFill>
              <a:miter lim="800000"/>
              <a:headEnd/>
              <a:tailEnd/>
            </a:ln>
          </p:spPr>
          <p:txBody>
            <a:bodyPr rot="10800000" vert="eaVert" wrap="none" lIns="82124" tIns="41061" rIns="82124" bIns="41061" anchor="ctr"/>
            <a:lstStyle/>
            <a:p>
              <a:pPr defTabSz="814388">
                <a:defRPr/>
              </a:pPr>
              <a:endParaRPr lang="en-US" sz="3000" b="1">
                <a:solidFill>
                  <a:schemeClr val="bg1"/>
                </a:solidFill>
                <a:latin typeface="Arial" charset="0"/>
                <a:ea typeface="ＭＳ Ｐゴシック" charset="-128"/>
              </a:endParaRPr>
            </a:p>
          </p:txBody>
        </p:sp>
        <p:sp>
          <p:nvSpPr>
            <p:cNvPr id="104" name="AutoShape 8"/>
            <p:cNvSpPr>
              <a:spLocks noChangeArrowheads="1"/>
            </p:cNvSpPr>
            <p:nvPr/>
          </p:nvSpPr>
          <p:spPr bwMode="auto">
            <a:xfrm rot="5400000">
              <a:off x="1065" y="2492"/>
              <a:ext cx="96" cy="192"/>
            </a:xfrm>
            <a:prstGeom prst="upArrow">
              <a:avLst>
                <a:gd name="adj1" fmla="val 50000"/>
                <a:gd name="adj2" fmla="val 50000"/>
              </a:avLst>
            </a:prstGeom>
            <a:grpFill/>
            <a:ln w="19050" algn="ctr">
              <a:solidFill>
                <a:srgbClr val="FFC000"/>
              </a:solidFill>
              <a:miter lim="800000"/>
              <a:headEnd/>
              <a:tailEnd/>
            </a:ln>
          </p:spPr>
          <p:txBody>
            <a:bodyPr rot="10800000" vert="eaVert" wrap="none" lIns="82124" tIns="41061" rIns="82124" bIns="41061" anchor="ctr"/>
            <a:lstStyle/>
            <a:p>
              <a:pPr defTabSz="814388">
                <a:defRPr/>
              </a:pPr>
              <a:endParaRPr lang="en-US" sz="3000" b="1">
                <a:solidFill>
                  <a:schemeClr val="bg1"/>
                </a:solidFill>
                <a:latin typeface="Arial" charset="0"/>
                <a:ea typeface="ＭＳ Ｐゴシック" charset="-128"/>
              </a:endParaRPr>
            </a:p>
          </p:txBody>
        </p:sp>
        <p:sp>
          <p:nvSpPr>
            <p:cNvPr id="105" name="AutoShape 9"/>
            <p:cNvSpPr>
              <a:spLocks noChangeArrowheads="1"/>
            </p:cNvSpPr>
            <p:nvPr/>
          </p:nvSpPr>
          <p:spPr bwMode="auto">
            <a:xfrm rot="-5400000">
              <a:off x="921" y="2423"/>
              <a:ext cx="96" cy="192"/>
            </a:xfrm>
            <a:prstGeom prst="upArrow">
              <a:avLst>
                <a:gd name="adj1" fmla="val 50000"/>
                <a:gd name="adj2" fmla="val 50000"/>
              </a:avLst>
            </a:prstGeom>
            <a:grpFill/>
            <a:ln w="19050" algn="ctr">
              <a:solidFill>
                <a:srgbClr val="FFC000"/>
              </a:solidFill>
              <a:miter lim="800000"/>
              <a:headEnd/>
              <a:tailEnd/>
            </a:ln>
          </p:spPr>
          <p:txBody>
            <a:bodyPr vert="eaVert" wrap="none" lIns="82124" tIns="41061" rIns="82124" bIns="41061" anchor="ctr"/>
            <a:lstStyle/>
            <a:p>
              <a:pPr defTabSz="814388">
                <a:defRPr/>
              </a:pPr>
              <a:endParaRPr lang="en-US" sz="3000" b="1">
                <a:solidFill>
                  <a:schemeClr val="bg1"/>
                </a:solidFill>
                <a:latin typeface="Arial" charset="0"/>
                <a:ea typeface="ＭＳ Ｐゴシック" charset="-128"/>
              </a:endParaRPr>
            </a:p>
          </p:txBody>
        </p:sp>
        <p:sp>
          <p:nvSpPr>
            <p:cNvPr id="109" name="AutoShape 10"/>
            <p:cNvSpPr>
              <a:spLocks noChangeArrowheads="1"/>
            </p:cNvSpPr>
            <p:nvPr/>
          </p:nvSpPr>
          <p:spPr bwMode="auto">
            <a:xfrm rot="-5400000">
              <a:off x="921" y="2561"/>
              <a:ext cx="96" cy="192"/>
            </a:xfrm>
            <a:prstGeom prst="upArrow">
              <a:avLst>
                <a:gd name="adj1" fmla="val 50000"/>
                <a:gd name="adj2" fmla="val 50000"/>
              </a:avLst>
            </a:prstGeom>
            <a:grpFill/>
            <a:ln w="19050" algn="ctr">
              <a:solidFill>
                <a:srgbClr val="FFC000"/>
              </a:solidFill>
              <a:miter lim="800000"/>
              <a:headEnd/>
              <a:tailEnd/>
            </a:ln>
          </p:spPr>
          <p:txBody>
            <a:bodyPr vert="eaVert" wrap="none" lIns="82124" tIns="41061" rIns="82124" bIns="41061" anchor="ctr"/>
            <a:lstStyle/>
            <a:p>
              <a:pPr defTabSz="814388">
                <a:defRPr/>
              </a:pPr>
              <a:endParaRPr lang="en-US" sz="3000" b="1">
                <a:solidFill>
                  <a:schemeClr val="bg1"/>
                </a:solidFill>
                <a:latin typeface="Arial" charset="0"/>
                <a:ea typeface="ＭＳ Ｐゴシック" charset="-128"/>
              </a:endParaRPr>
            </a:p>
          </p:txBody>
        </p:sp>
      </p:grpSp>
      <p:sp>
        <p:nvSpPr>
          <p:cNvPr id="32821" name="Line 19"/>
          <p:cNvSpPr>
            <a:spLocks noChangeShapeType="1"/>
          </p:cNvSpPr>
          <p:nvPr/>
        </p:nvSpPr>
        <p:spPr bwMode="auto">
          <a:xfrm flipH="1" flipV="1">
            <a:off x="5410200" y="2362200"/>
            <a:ext cx="0" cy="457200"/>
          </a:xfrm>
          <a:prstGeom prst="line">
            <a:avLst/>
          </a:prstGeom>
          <a:noFill/>
          <a:ln w="44450" cap="rnd">
            <a:solidFill>
              <a:srgbClr val="FFC000"/>
            </a:solidFill>
            <a:prstDash val="sysDot"/>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123" name="Rounded Rectangle 122"/>
          <p:cNvSpPr/>
          <p:nvPr/>
        </p:nvSpPr>
        <p:spPr>
          <a:xfrm>
            <a:off x="5105400" y="3048000"/>
            <a:ext cx="457200" cy="228600"/>
          </a:xfrm>
          <a:prstGeom prst="round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ln>
            <a:noFill/>
          </a:ln>
          <a:effectLst>
            <a:glow rad="63500">
              <a:srgbClr val="FF0000">
                <a:alpha val="40000"/>
              </a:srgbClr>
            </a:glow>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endParaRPr lang="en-US" sz="1200" b="1" dirty="0">
              <a:solidFill>
                <a:srgbClr val="04252A"/>
              </a:solidFill>
            </a:endParaRPr>
          </a:p>
        </p:txBody>
      </p:sp>
      <p:sp>
        <p:nvSpPr>
          <p:cNvPr id="151" name="Rounded Rectangle 150"/>
          <p:cNvSpPr/>
          <p:nvPr/>
        </p:nvSpPr>
        <p:spPr>
          <a:xfrm>
            <a:off x="5105400" y="2819400"/>
            <a:ext cx="457200" cy="228600"/>
          </a:xfrm>
          <a:prstGeom prst="roundRect">
            <a:avLst/>
          </a:prstGeom>
          <a:solidFill>
            <a:srgbClr val="FFC000"/>
          </a:solidFill>
          <a:ln>
            <a:noFill/>
          </a:ln>
          <a:effectLst>
            <a:glow rad="101600">
              <a:srgbClr val="FFC000">
                <a:alpha val="60000"/>
              </a:srgbClr>
            </a:glow>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r>
              <a:rPr lang="en-US" sz="1200" b="1" dirty="0" err="1">
                <a:solidFill>
                  <a:srgbClr val="5F5F5F"/>
                </a:solidFill>
              </a:rPr>
              <a:t>FEC</a:t>
            </a:r>
            <a:endParaRPr lang="en-US" sz="1200" b="1" dirty="0">
              <a:solidFill>
                <a:srgbClr val="5F5F5F"/>
              </a:solidFill>
            </a:endParaRPr>
          </a:p>
        </p:txBody>
      </p:sp>
      <p:sp>
        <p:nvSpPr>
          <p:cNvPr id="32828" name="Line 18"/>
          <p:cNvSpPr>
            <a:spLocks noChangeShapeType="1"/>
          </p:cNvSpPr>
          <p:nvPr/>
        </p:nvSpPr>
        <p:spPr bwMode="auto">
          <a:xfrm>
            <a:off x="935038" y="2667000"/>
            <a:ext cx="0" cy="1295400"/>
          </a:xfrm>
          <a:prstGeom prst="line">
            <a:avLst/>
          </a:prstGeom>
          <a:noFill/>
          <a:ln w="38100">
            <a:solidFill>
              <a:srgbClr val="808080"/>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829" name="Line 20"/>
          <p:cNvSpPr>
            <a:spLocks noChangeShapeType="1"/>
          </p:cNvSpPr>
          <p:nvPr/>
        </p:nvSpPr>
        <p:spPr bwMode="auto">
          <a:xfrm flipH="1">
            <a:off x="935038" y="4800600"/>
            <a:ext cx="0" cy="762000"/>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32830" name="Line 21"/>
          <p:cNvSpPr>
            <a:spLocks noChangeShapeType="1"/>
          </p:cNvSpPr>
          <p:nvPr/>
        </p:nvSpPr>
        <p:spPr bwMode="auto">
          <a:xfrm>
            <a:off x="1087438" y="4800600"/>
            <a:ext cx="0" cy="762000"/>
          </a:xfrm>
          <a:prstGeom prst="line">
            <a:avLst/>
          </a:prstGeom>
          <a:noFill/>
          <a:ln w="38100">
            <a:solidFill>
              <a:srgbClr val="C00000"/>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156" name="Rounded Rectangle 155"/>
          <p:cNvSpPr/>
          <p:nvPr/>
        </p:nvSpPr>
        <p:spPr bwMode="auto">
          <a:xfrm>
            <a:off x="629638" y="3962400"/>
            <a:ext cx="793750" cy="1132005"/>
          </a:xfrm>
          <a:prstGeom prst="roundRect">
            <a:avLst/>
          </a:prstGeom>
          <a:solidFill>
            <a:schemeClr val="accent1">
              <a:lumMod val="75000"/>
            </a:schemeClr>
          </a:solidFill>
          <a:ln w="9525" algn="ctr">
            <a:noFill/>
            <a:miter lim="800000"/>
            <a:headEnd/>
            <a:tailEnd/>
          </a:ln>
          <a:effectLst/>
          <a:scene3d>
            <a:camera prst="orthographicFront"/>
            <a:lightRig rig="threePt" dir="t"/>
          </a:scene3d>
          <a:sp3d>
            <a:bevelT/>
          </a:sp3d>
        </p:spPr>
        <p:txBody>
          <a:bodyPr lIns="0" tIns="41061" rIns="0" bIns="41061"/>
          <a:lstStyle/>
          <a:p>
            <a:pPr>
              <a:defRPr/>
            </a:pPr>
            <a:endParaRPr lang="en-US" sz="900" dirty="0">
              <a:solidFill>
                <a:srgbClr val="FFFF00"/>
              </a:solidFill>
              <a:latin typeface="Arial" charset="0"/>
            </a:endParaRPr>
          </a:p>
        </p:txBody>
      </p:sp>
      <p:sp>
        <p:nvSpPr>
          <p:cNvPr id="157" name="Rounded Rectangle 156"/>
          <p:cNvSpPr/>
          <p:nvPr/>
        </p:nvSpPr>
        <p:spPr bwMode="auto">
          <a:xfrm>
            <a:off x="629638" y="1752600"/>
            <a:ext cx="793750" cy="1447800"/>
          </a:xfrm>
          <a:prstGeom prst="roundRect">
            <a:avLst/>
          </a:prstGeom>
          <a:solidFill>
            <a:schemeClr val="accent1">
              <a:lumMod val="75000"/>
            </a:schemeClr>
          </a:solidFill>
          <a:ln w="9525" algn="ctr">
            <a:noFill/>
            <a:miter lim="800000"/>
            <a:headEnd/>
            <a:tailEnd/>
          </a:ln>
          <a:effectLst/>
          <a:scene3d>
            <a:camera prst="orthographicFront"/>
            <a:lightRig rig="threePt" dir="t"/>
          </a:scene3d>
          <a:sp3d>
            <a:bevelT/>
          </a:sp3d>
        </p:spPr>
        <p:txBody>
          <a:bodyPr lIns="0" tIns="41061" rIns="0" bIns="41061" anchor="ctr"/>
          <a:lstStyle/>
          <a:p>
            <a:pPr>
              <a:defRPr/>
            </a:pPr>
            <a:endParaRPr lang="en-US" sz="1100" b="1" dirty="0">
              <a:solidFill>
                <a:schemeClr val="tx1">
                  <a:lumMod val="75000"/>
                </a:schemeClr>
              </a:solidFill>
              <a:latin typeface="Arial" charset="0"/>
            </a:endParaRPr>
          </a:p>
          <a:p>
            <a:pPr>
              <a:defRPr/>
            </a:pPr>
            <a:endParaRPr lang="en-US" sz="1100" b="1" dirty="0">
              <a:solidFill>
                <a:schemeClr val="tx1">
                  <a:lumMod val="75000"/>
                </a:schemeClr>
              </a:solidFill>
              <a:latin typeface="Arial" charset="0"/>
            </a:endParaRPr>
          </a:p>
          <a:p>
            <a:pPr>
              <a:defRPr/>
            </a:pPr>
            <a:endParaRPr lang="en-US" sz="1100" b="1" dirty="0">
              <a:solidFill>
                <a:schemeClr val="tx1">
                  <a:lumMod val="75000"/>
                </a:schemeClr>
              </a:solidFill>
              <a:latin typeface="Arial" charset="0"/>
            </a:endParaRPr>
          </a:p>
        </p:txBody>
      </p:sp>
      <p:sp>
        <p:nvSpPr>
          <p:cNvPr id="159" name="Rounded Rectangle 158"/>
          <p:cNvSpPr/>
          <p:nvPr/>
        </p:nvSpPr>
        <p:spPr>
          <a:xfrm>
            <a:off x="797913" y="4876800"/>
            <a:ext cx="457200" cy="228600"/>
          </a:xfrm>
          <a:prstGeom prst="round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2700000" scaled="1"/>
            <a:tileRect/>
          </a:gradFill>
          <a:ln>
            <a:noFill/>
          </a:ln>
          <a:effectLst>
            <a:glow rad="63500">
              <a:schemeClr val="accent5">
                <a:satMod val="175000"/>
                <a:alpha val="40000"/>
              </a:schemeClr>
            </a:glow>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endParaRPr lang="en-US" sz="1200" b="1" dirty="0">
              <a:solidFill>
                <a:srgbClr val="04252A"/>
              </a:solidFill>
            </a:endParaRPr>
          </a:p>
        </p:txBody>
      </p:sp>
      <p:sp>
        <p:nvSpPr>
          <p:cNvPr id="160" name="Rounded Rectangle 159"/>
          <p:cNvSpPr/>
          <p:nvPr/>
        </p:nvSpPr>
        <p:spPr>
          <a:xfrm>
            <a:off x="797913" y="4648200"/>
            <a:ext cx="457200" cy="228600"/>
          </a:xfrm>
          <a:prstGeom prst="roundRect">
            <a:avLst/>
          </a:prstGeom>
          <a:solidFill>
            <a:srgbClr val="FFC000"/>
          </a:solidFill>
          <a:ln>
            <a:noFill/>
          </a:ln>
          <a:effectLst>
            <a:glow rad="101600">
              <a:srgbClr val="FFC000">
                <a:alpha val="60000"/>
              </a:srgbClr>
            </a:glow>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r>
              <a:rPr lang="en-US" sz="1200" b="1" dirty="0" err="1">
                <a:solidFill>
                  <a:srgbClr val="5F5F5F"/>
                </a:solidFill>
              </a:rPr>
              <a:t>FEC</a:t>
            </a:r>
            <a:endParaRPr lang="en-US" sz="1200" b="1" dirty="0">
              <a:solidFill>
                <a:srgbClr val="5F5F5F"/>
              </a:solidFill>
            </a:endParaRPr>
          </a:p>
        </p:txBody>
      </p:sp>
      <p:sp>
        <p:nvSpPr>
          <p:cNvPr id="32843" name="Line 18"/>
          <p:cNvSpPr>
            <a:spLocks noChangeShapeType="1"/>
          </p:cNvSpPr>
          <p:nvPr/>
        </p:nvSpPr>
        <p:spPr bwMode="auto">
          <a:xfrm flipH="1" flipV="1">
            <a:off x="1087438" y="3276600"/>
            <a:ext cx="0" cy="685800"/>
          </a:xfrm>
          <a:prstGeom prst="line">
            <a:avLst/>
          </a:prstGeom>
          <a:noFill/>
          <a:ln w="38100">
            <a:solidFill>
              <a:srgbClr val="808080"/>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164" name="Rounded Rectangle 163"/>
          <p:cNvSpPr/>
          <p:nvPr/>
        </p:nvSpPr>
        <p:spPr>
          <a:xfrm>
            <a:off x="782038" y="3048000"/>
            <a:ext cx="457200" cy="228600"/>
          </a:xfrm>
          <a:prstGeom prst="roundRect">
            <a:avLst/>
          </a:prstGeom>
          <a:solidFill>
            <a:schemeClr val="bg2">
              <a:lumMod val="65000"/>
            </a:schemeClr>
          </a:solidFill>
          <a:ln>
            <a:noFill/>
          </a:ln>
          <a:effectLst>
            <a:outerShdw blurRad="76200" dist="50800" dir="5400000" algn="ctr" rotWithShape="0">
              <a:srgbClr val="000000">
                <a:alpha val="27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defRPr/>
            </a:pPr>
            <a:endParaRPr lang="en-US" sz="1200" b="1" dirty="0">
              <a:solidFill>
                <a:srgbClr val="04252A"/>
              </a:solidFill>
            </a:endParaRPr>
          </a:p>
        </p:txBody>
      </p:sp>
      <p:grpSp>
        <p:nvGrpSpPr>
          <p:cNvPr id="32847" name="Group 6"/>
          <p:cNvGrpSpPr>
            <a:grpSpLocks/>
          </p:cNvGrpSpPr>
          <p:nvPr/>
        </p:nvGrpSpPr>
        <p:grpSpPr bwMode="auto">
          <a:xfrm>
            <a:off x="782638" y="1981200"/>
            <a:ext cx="457200" cy="457200"/>
            <a:chOff x="873" y="2402"/>
            <a:chExt cx="336" cy="303"/>
          </a:xfrm>
        </p:grpSpPr>
        <p:sp>
          <p:nvSpPr>
            <p:cNvPr id="32858" name="AutoShape 7"/>
            <p:cNvSpPr>
              <a:spLocks noChangeArrowheads="1"/>
            </p:cNvSpPr>
            <p:nvPr/>
          </p:nvSpPr>
          <p:spPr bwMode="auto">
            <a:xfrm rot="5400000">
              <a:off x="1065" y="2354"/>
              <a:ext cx="96" cy="192"/>
            </a:xfrm>
            <a:prstGeom prst="upArrow">
              <a:avLst>
                <a:gd name="adj1" fmla="val 50000"/>
                <a:gd name="adj2" fmla="val 50000"/>
              </a:avLst>
            </a:prstGeom>
            <a:solidFill>
              <a:srgbClr val="DDDDDD"/>
            </a:solidFill>
            <a:ln w="9525" algn="ctr">
              <a:solidFill>
                <a:srgbClr val="969696"/>
              </a:solidFill>
              <a:miter lim="800000"/>
              <a:headEnd/>
              <a:tailEnd/>
            </a:ln>
          </p:spPr>
          <p:txBody>
            <a:bodyPr rot="10800000" vert="eaVert" wrap="none" lIns="82124" tIns="41061" rIns="82124" bIns="41061" anchor="ctr"/>
            <a:lstStyle/>
            <a:p>
              <a:pPr defTabSz="814388"/>
              <a:endParaRPr lang="en-US" sz="3000" b="1">
                <a:solidFill>
                  <a:schemeClr val="bg1"/>
                </a:solidFill>
                <a:ea typeface="MS PGothic" pitchFamily="34" charset="-128"/>
              </a:endParaRPr>
            </a:p>
          </p:txBody>
        </p:sp>
        <p:sp>
          <p:nvSpPr>
            <p:cNvPr id="32859" name="AutoShape 8"/>
            <p:cNvSpPr>
              <a:spLocks noChangeArrowheads="1"/>
            </p:cNvSpPr>
            <p:nvPr/>
          </p:nvSpPr>
          <p:spPr bwMode="auto">
            <a:xfrm rot="5400000">
              <a:off x="1065" y="2492"/>
              <a:ext cx="96" cy="192"/>
            </a:xfrm>
            <a:prstGeom prst="upArrow">
              <a:avLst>
                <a:gd name="adj1" fmla="val 50000"/>
                <a:gd name="adj2" fmla="val 50000"/>
              </a:avLst>
            </a:prstGeom>
            <a:solidFill>
              <a:srgbClr val="DDDDDD"/>
            </a:solidFill>
            <a:ln w="9525" algn="ctr">
              <a:solidFill>
                <a:srgbClr val="969696"/>
              </a:solidFill>
              <a:miter lim="800000"/>
              <a:headEnd/>
              <a:tailEnd/>
            </a:ln>
          </p:spPr>
          <p:txBody>
            <a:bodyPr rot="10800000" vert="eaVert" wrap="none" lIns="82124" tIns="41061" rIns="82124" bIns="41061" anchor="ctr"/>
            <a:lstStyle/>
            <a:p>
              <a:pPr defTabSz="814388"/>
              <a:endParaRPr lang="en-US" sz="3000" b="1">
                <a:solidFill>
                  <a:schemeClr val="bg1"/>
                </a:solidFill>
                <a:ea typeface="MS PGothic" pitchFamily="34" charset="-128"/>
              </a:endParaRPr>
            </a:p>
          </p:txBody>
        </p:sp>
        <p:sp>
          <p:nvSpPr>
            <p:cNvPr id="32860" name="AutoShape 9"/>
            <p:cNvSpPr>
              <a:spLocks noChangeArrowheads="1"/>
            </p:cNvSpPr>
            <p:nvPr/>
          </p:nvSpPr>
          <p:spPr bwMode="auto">
            <a:xfrm rot="-5400000">
              <a:off x="921" y="2423"/>
              <a:ext cx="96" cy="192"/>
            </a:xfrm>
            <a:prstGeom prst="upArrow">
              <a:avLst>
                <a:gd name="adj1" fmla="val 50000"/>
                <a:gd name="adj2" fmla="val 50000"/>
              </a:avLst>
            </a:prstGeom>
            <a:solidFill>
              <a:srgbClr val="DDDDDD"/>
            </a:solidFill>
            <a:ln w="9525" algn="ctr">
              <a:solidFill>
                <a:srgbClr val="969696"/>
              </a:solidFill>
              <a:miter lim="800000"/>
              <a:headEnd/>
              <a:tailEnd/>
            </a:ln>
          </p:spPr>
          <p:txBody>
            <a:bodyPr vert="eaVert" wrap="none" lIns="82124" tIns="41061" rIns="82124" bIns="41061" anchor="ctr"/>
            <a:lstStyle/>
            <a:p>
              <a:pPr defTabSz="814388"/>
              <a:endParaRPr lang="en-US" sz="3000" b="1">
                <a:solidFill>
                  <a:schemeClr val="bg1"/>
                </a:solidFill>
                <a:ea typeface="MS PGothic" pitchFamily="34" charset="-128"/>
              </a:endParaRPr>
            </a:p>
          </p:txBody>
        </p:sp>
        <p:sp>
          <p:nvSpPr>
            <p:cNvPr id="32861" name="AutoShape 10"/>
            <p:cNvSpPr>
              <a:spLocks noChangeArrowheads="1"/>
            </p:cNvSpPr>
            <p:nvPr/>
          </p:nvSpPr>
          <p:spPr bwMode="auto">
            <a:xfrm rot="-5400000">
              <a:off x="921" y="2561"/>
              <a:ext cx="96" cy="192"/>
            </a:xfrm>
            <a:prstGeom prst="upArrow">
              <a:avLst>
                <a:gd name="adj1" fmla="val 50000"/>
                <a:gd name="adj2" fmla="val 50000"/>
              </a:avLst>
            </a:prstGeom>
            <a:solidFill>
              <a:srgbClr val="DDDDDD"/>
            </a:solidFill>
            <a:ln w="9525" algn="ctr">
              <a:solidFill>
                <a:srgbClr val="969696"/>
              </a:solidFill>
              <a:miter lim="800000"/>
              <a:headEnd/>
              <a:tailEnd/>
            </a:ln>
          </p:spPr>
          <p:txBody>
            <a:bodyPr vert="eaVert" wrap="none" lIns="82124" tIns="41061" rIns="82124" bIns="41061" anchor="ctr"/>
            <a:lstStyle/>
            <a:p>
              <a:pPr defTabSz="814388"/>
              <a:endParaRPr lang="en-US" sz="3000" b="1">
                <a:solidFill>
                  <a:schemeClr val="bg1"/>
                </a:solidFill>
                <a:ea typeface="MS PGothic" pitchFamily="34" charset="-128"/>
              </a:endParaRPr>
            </a:p>
          </p:txBody>
        </p:sp>
      </p:grpSp>
      <p:grpSp>
        <p:nvGrpSpPr>
          <p:cNvPr id="32848" name="Group 181"/>
          <p:cNvGrpSpPr>
            <a:grpSpLocks/>
          </p:cNvGrpSpPr>
          <p:nvPr/>
        </p:nvGrpSpPr>
        <p:grpSpPr bwMode="auto">
          <a:xfrm>
            <a:off x="2078038" y="5257800"/>
            <a:ext cx="1295400" cy="261938"/>
            <a:chOff x="1752600" y="5181600"/>
            <a:chExt cx="1295400" cy="261610"/>
          </a:xfrm>
        </p:grpSpPr>
        <p:sp>
          <p:nvSpPr>
            <p:cNvPr id="90" name="TextBox 89"/>
            <p:cNvSpPr txBox="1"/>
            <p:nvPr/>
          </p:nvSpPr>
          <p:spPr>
            <a:xfrm>
              <a:off x="1752600" y="5181600"/>
              <a:ext cx="500062" cy="261610"/>
            </a:xfrm>
            <a:prstGeom prst="rect">
              <a:avLst/>
            </a:prstGeom>
            <a:noFill/>
          </p:spPr>
          <p:txBody>
            <a:bodyPr>
              <a:spAutoFit/>
            </a:bodyPr>
            <a:lstStyle/>
            <a:p>
              <a:pPr>
                <a:defRPr/>
              </a:pPr>
              <a:r>
                <a:rPr lang="en-US" sz="1050" dirty="0">
                  <a:latin typeface="Arial" charset="0"/>
                </a:rPr>
                <a:t>Time</a:t>
              </a:r>
            </a:p>
          </p:txBody>
        </p:sp>
        <p:cxnSp>
          <p:nvCxnSpPr>
            <p:cNvPr id="180" name="Straight Arrow Connector 179"/>
            <p:cNvCxnSpPr/>
            <p:nvPr/>
          </p:nvCxnSpPr>
          <p:spPr>
            <a:xfrm>
              <a:off x="2209800" y="5310027"/>
              <a:ext cx="838200"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2849" name="Group 182"/>
          <p:cNvGrpSpPr>
            <a:grpSpLocks/>
          </p:cNvGrpSpPr>
          <p:nvPr/>
        </p:nvGrpSpPr>
        <p:grpSpPr bwMode="auto">
          <a:xfrm>
            <a:off x="6477000" y="5257800"/>
            <a:ext cx="1295400" cy="261938"/>
            <a:chOff x="1752600" y="5181600"/>
            <a:chExt cx="1295400" cy="261610"/>
          </a:xfrm>
        </p:grpSpPr>
        <p:sp>
          <p:nvSpPr>
            <p:cNvPr id="184" name="TextBox 183"/>
            <p:cNvSpPr txBox="1"/>
            <p:nvPr/>
          </p:nvSpPr>
          <p:spPr>
            <a:xfrm>
              <a:off x="1752600" y="5181600"/>
              <a:ext cx="500063" cy="261610"/>
            </a:xfrm>
            <a:prstGeom prst="rect">
              <a:avLst/>
            </a:prstGeom>
            <a:noFill/>
          </p:spPr>
          <p:txBody>
            <a:bodyPr>
              <a:spAutoFit/>
            </a:bodyPr>
            <a:lstStyle/>
            <a:p>
              <a:pPr>
                <a:defRPr/>
              </a:pPr>
              <a:r>
                <a:rPr lang="en-US" sz="1050" dirty="0">
                  <a:latin typeface="Arial" charset="0"/>
                </a:rPr>
                <a:t>Time</a:t>
              </a:r>
            </a:p>
          </p:txBody>
        </p:sp>
        <p:cxnSp>
          <p:nvCxnSpPr>
            <p:cNvPr id="185" name="Straight Arrow Connector 184"/>
            <p:cNvCxnSpPr/>
            <p:nvPr/>
          </p:nvCxnSpPr>
          <p:spPr>
            <a:xfrm>
              <a:off x="2209800" y="5310027"/>
              <a:ext cx="838200" cy="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8" name="Rectangle 187"/>
          <p:cNvSpPr/>
          <p:nvPr/>
        </p:nvSpPr>
        <p:spPr>
          <a:xfrm>
            <a:off x="609600" y="1751013"/>
            <a:ext cx="838200" cy="214312"/>
          </a:xfrm>
          <a:prstGeom prst="rect">
            <a:avLst/>
          </a:prstGeom>
        </p:spPr>
        <p:txBody>
          <a:bodyPr>
            <a:spAutoFit/>
          </a:bodyPr>
          <a:lstStyle/>
          <a:p>
            <a:pPr>
              <a:defRPr/>
            </a:pPr>
            <a:r>
              <a:rPr lang="en-US" sz="800" dirty="0">
                <a:solidFill>
                  <a:schemeClr val="bg1">
                    <a:lumMod val="85000"/>
                  </a:schemeClr>
                </a:solidFill>
                <a:latin typeface="Arial" charset="0"/>
              </a:rPr>
              <a:t>Router</a:t>
            </a:r>
          </a:p>
        </p:txBody>
      </p:sp>
      <p:sp>
        <p:nvSpPr>
          <p:cNvPr id="190" name="Rectangle 189"/>
          <p:cNvSpPr/>
          <p:nvPr/>
        </p:nvSpPr>
        <p:spPr>
          <a:xfrm>
            <a:off x="4953000" y="1752600"/>
            <a:ext cx="762000" cy="215900"/>
          </a:xfrm>
          <a:prstGeom prst="rect">
            <a:avLst/>
          </a:prstGeom>
        </p:spPr>
        <p:txBody>
          <a:bodyPr>
            <a:spAutoFit/>
          </a:bodyPr>
          <a:lstStyle/>
          <a:p>
            <a:pPr>
              <a:defRPr/>
            </a:pPr>
            <a:r>
              <a:rPr lang="en-US" sz="800" dirty="0">
                <a:solidFill>
                  <a:schemeClr val="bg1">
                    <a:lumMod val="85000"/>
                  </a:schemeClr>
                </a:solidFill>
                <a:latin typeface="Arial" charset="0"/>
              </a:rPr>
              <a:t>Router</a:t>
            </a:r>
          </a:p>
        </p:txBody>
      </p:sp>
      <p:sp>
        <p:nvSpPr>
          <p:cNvPr id="191" name="Rectangle 190"/>
          <p:cNvSpPr/>
          <p:nvPr/>
        </p:nvSpPr>
        <p:spPr>
          <a:xfrm>
            <a:off x="5715000" y="1295400"/>
            <a:ext cx="1524000" cy="254000"/>
          </a:xfrm>
          <a:prstGeom prst="rect">
            <a:avLst/>
          </a:prstGeom>
        </p:spPr>
        <p:txBody>
          <a:bodyPr>
            <a:spAutoFit/>
          </a:bodyPr>
          <a:lstStyle/>
          <a:p>
            <a:pPr>
              <a:defRPr/>
            </a:pPr>
            <a:r>
              <a:rPr lang="en-US" sz="1050" dirty="0">
                <a:solidFill>
                  <a:srgbClr val="FFFF00"/>
                </a:solidFill>
                <a:latin typeface="Arial" charset="0"/>
              </a:rPr>
              <a:t>with IP-over-DWDM</a:t>
            </a:r>
          </a:p>
        </p:txBody>
      </p:sp>
      <p:sp>
        <p:nvSpPr>
          <p:cNvPr id="193" name="Rectangle 192"/>
          <p:cNvSpPr/>
          <p:nvPr/>
        </p:nvSpPr>
        <p:spPr>
          <a:xfrm>
            <a:off x="600075" y="3962400"/>
            <a:ext cx="838200" cy="215900"/>
          </a:xfrm>
          <a:prstGeom prst="rect">
            <a:avLst/>
          </a:prstGeom>
        </p:spPr>
        <p:txBody>
          <a:bodyPr>
            <a:spAutoFit/>
          </a:bodyPr>
          <a:lstStyle/>
          <a:p>
            <a:pPr>
              <a:defRPr/>
            </a:pPr>
            <a:r>
              <a:rPr lang="en-US" sz="800" dirty="0">
                <a:solidFill>
                  <a:schemeClr val="bg1">
                    <a:lumMod val="85000"/>
                  </a:schemeClr>
                </a:solidFill>
                <a:latin typeface="Arial" charset="0"/>
              </a:rPr>
              <a:t>Transponder</a:t>
            </a:r>
          </a:p>
        </p:txBody>
      </p:sp>
    </p:spTree>
    <p:extLst>
      <p:ext uri="{BB962C8B-B14F-4D97-AF65-F5344CB8AC3E}">
        <p14:creationId xmlns:p14="http://schemas.microsoft.com/office/powerpoint/2010/main" val="154060865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idx="4294967295"/>
          </p:nvPr>
        </p:nvSpPr>
        <p:spPr/>
        <p:txBody>
          <a:bodyPr/>
          <a:lstStyle/>
          <a:p>
            <a:pPr eaLnBrk="1" hangingPunct="1"/>
            <a:r>
              <a:rPr lang="en-US" sz="4200" smtClean="0"/>
              <a:t>Agenda</a:t>
            </a:r>
          </a:p>
        </p:txBody>
      </p:sp>
      <p:pic>
        <p:nvPicPr>
          <p:cNvPr id="33795" name="Picture 5" descr="BU005061"/>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542925" y="1609725"/>
            <a:ext cx="2801938" cy="3571875"/>
          </a:xfrm>
          <a:noFill/>
        </p:spPr>
      </p:pic>
      <p:sp>
        <p:nvSpPr>
          <p:cNvPr id="33796" name="Rectangle 5"/>
          <p:cNvSpPr>
            <a:spLocks noChangeArrowheads="1"/>
          </p:cNvSpPr>
          <p:nvPr/>
        </p:nvSpPr>
        <p:spPr bwMode="auto">
          <a:xfrm>
            <a:off x="3429000" y="1676400"/>
            <a:ext cx="54864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p>
            <a:pPr algn="l" defTabSz="814388">
              <a:buFontTx/>
              <a:buChar char="•"/>
            </a:pPr>
            <a:r>
              <a:rPr lang="en-US" baseline="0"/>
              <a:t>Introduction</a:t>
            </a:r>
          </a:p>
          <a:p>
            <a:pPr algn="l" defTabSz="814388">
              <a:buFontTx/>
              <a:buChar char="•"/>
            </a:pPr>
            <a:endParaRPr lang="en-US" baseline="0"/>
          </a:p>
          <a:p>
            <a:pPr algn="l" defTabSz="814388">
              <a:buFontTx/>
              <a:buChar char="•"/>
            </a:pPr>
            <a:r>
              <a:rPr lang="en-US" baseline="0"/>
              <a:t>Fiber Type and DWDM Transmission</a:t>
            </a:r>
          </a:p>
          <a:p>
            <a:pPr algn="l" defTabSz="814388">
              <a:buFontTx/>
              <a:buChar char="•"/>
            </a:pPr>
            <a:endParaRPr lang="en-US" baseline="0"/>
          </a:p>
          <a:p>
            <a:pPr algn="l" defTabSz="814388">
              <a:buFontTx/>
              <a:buChar char="•"/>
            </a:pPr>
            <a:r>
              <a:rPr lang="en-US" baseline="0"/>
              <a:t>10G  to 100G</a:t>
            </a:r>
          </a:p>
          <a:p>
            <a:pPr algn="l" defTabSz="814388">
              <a:buFontTx/>
              <a:buChar char="•"/>
            </a:pPr>
            <a:endParaRPr lang="en-US" baseline="0"/>
          </a:p>
          <a:p>
            <a:pPr algn="l" defTabSz="814388">
              <a:buFontTx/>
              <a:buChar char="•"/>
            </a:pPr>
            <a:r>
              <a:rPr lang="en-US" sz="3200" baseline="0"/>
              <a:t>ROADM and Control Plane</a:t>
            </a:r>
            <a:endParaRPr lang="en-US" sz="3200"/>
          </a:p>
          <a:p>
            <a:pPr algn="l" defTabSz="814388">
              <a:buFontTx/>
              <a:buChar char="•"/>
            </a:pPr>
            <a:endParaRPr lang="en-US"/>
          </a:p>
          <a:p>
            <a:pPr algn="l" defTabSz="814388">
              <a:buFontTx/>
              <a:buChar char="•"/>
            </a:pPr>
            <a:endParaRPr lang="en-US"/>
          </a:p>
        </p:txBody>
      </p:sp>
    </p:spTree>
    <p:extLst>
      <p:ext uri="{BB962C8B-B14F-4D97-AF65-F5344CB8AC3E}">
        <p14:creationId xmlns:p14="http://schemas.microsoft.com/office/powerpoint/2010/main" val="20550532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Change in CAPEX Spending </a:t>
            </a:r>
          </a:p>
        </p:txBody>
      </p:sp>
      <p:sp>
        <p:nvSpPr>
          <p:cNvPr id="3" name="Text Placeholder 2"/>
          <p:cNvSpPr>
            <a:spLocks noGrp="1"/>
          </p:cNvSpPr>
          <p:nvPr>
            <p:ph type="body" sz="quarter" idx="4294967295"/>
          </p:nvPr>
        </p:nvSpPr>
        <p:spPr>
          <a:xfrm>
            <a:off x="0" y="1371600"/>
            <a:ext cx="8578850" cy="4964113"/>
          </a:xfrm>
        </p:spPr>
        <p:txBody>
          <a:bodyPr/>
          <a:lstStyle/>
          <a:p>
            <a:pPr>
              <a:buFont typeface="Wingdings" charset="2"/>
              <a:buChar char="§"/>
              <a:defRPr/>
            </a:pPr>
            <a:r>
              <a:rPr lang="en-US" sz="2000" dirty="0" smtClean="0">
                <a:solidFill>
                  <a:schemeClr val="tx1">
                    <a:lumMod val="65000"/>
                    <a:lumOff val="35000"/>
                  </a:schemeClr>
                </a:solidFill>
                <a:ea typeface="ＭＳ Ｐゴシック" charset="-128"/>
              </a:rPr>
              <a:t>A big % of the cost in NG network will be in optical interfaces</a:t>
            </a:r>
            <a:endParaRPr lang="en-US" sz="2000" dirty="0">
              <a:solidFill>
                <a:schemeClr val="tx1">
                  <a:lumMod val="65000"/>
                  <a:lumOff val="35000"/>
                </a:schemeClr>
              </a:solidFill>
              <a:ea typeface="ＭＳ Ｐゴシック" charset="-128"/>
            </a:endParaRPr>
          </a:p>
        </p:txBody>
      </p:sp>
      <p:pic>
        <p:nvPicPr>
          <p:cNvPr id="25604" name="Picture 2"/>
          <p:cNvPicPr>
            <a:picLocks noChangeAspect="1" noChangeArrowheads="1"/>
          </p:cNvPicPr>
          <p:nvPr/>
        </p:nvPicPr>
        <p:blipFill>
          <a:blip r:embed="rId2" cstate="print"/>
          <a:srcRect/>
          <a:stretch>
            <a:fillRect/>
          </a:stretch>
        </p:blipFill>
        <p:spPr bwMode="auto">
          <a:xfrm>
            <a:off x="241300" y="2657475"/>
            <a:ext cx="6210300" cy="3362325"/>
          </a:xfrm>
          <a:prstGeom prst="rect">
            <a:avLst/>
          </a:prstGeom>
          <a:noFill/>
          <a:ln w="9525">
            <a:noFill/>
            <a:miter lim="800000"/>
            <a:headEnd/>
            <a:tailEnd/>
          </a:ln>
        </p:spPr>
      </p:pic>
      <p:sp>
        <p:nvSpPr>
          <p:cNvPr id="5" name="Rounded Rectangular Callout 4"/>
          <p:cNvSpPr/>
          <p:nvPr/>
        </p:nvSpPr>
        <p:spPr>
          <a:xfrm>
            <a:off x="6400800" y="3578225"/>
            <a:ext cx="2667000" cy="522288"/>
          </a:xfrm>
          <a:prstGeom prst="wedgeRoundRectCallout">
            <a:avLst>
              <a:gd name="adj1" fmla="val -102765"/>
              <a:gd name="adj2" fmla="val -16056"/>
              <a:gd name="adj3" fmla="val 16667"/>
            </a:avLst>
          </a:prstGeom>
          <a:ln>
            <a:solidFill>
              <a:srgbClr val="99CCFF"/>
            </a:solidFill>
          </a:ln>
        </p:spPr>
        <p:style>
          <a:lnRef idx="2">
            <a:schemeClr val="accent4"/>
          </a:lnRef>
          <a:fillRef idx="1">
            <a:schemeClr val="lt1"/>
          </a:fillRef>
          <a:effectRef idx="0">
            <a:schemeClr val="accent4"/>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solidFill>
                <a:prstClr val="white"/>
              </a:solidFill>
            </a:endParaRPr>
          </a:p>
        </p:txBody>
      </p:sp>
      <p:sp>
        <p:nvSpPr>
          <p:cNvPr id="6" name="Rounded Rectangular Callout 5"/>
          <p:cNvSpPr/>
          <p:nvPr/>
        </p:nvSpPr>
        <p:spPr>
          <a:xfrm>
            <a:off x="6553200" y="4429125"/>
            <a:ext cx="2328863" cy="738188"/>
          </a:xfrm>
          <a:prstGeom prst="wedgeRoundRectCallout">
            <a:avLst>
              <a:gd name="adj1" fmla="val -91530"/>
              <a:gd name="adj2" fmla="val -103074"/>
              <a:gd name="adj3" fmla="val 16667"/>
            </a:avLst>
          </a:prstGeom>
          <a:noFill/>
          <a:ln>
            <a:solidFill>
              <a:srgbClr val="168ACB"/>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solidFill>
                <a:prstClr val="white"/>
              </a:solidFill>
            </a:endParaRPr>
          </a:p>
        </p:txBody>
      </p:sp>
      <p:sp>
        <p:nvSpPr>
          <p:cNvPr id="25607" name="TextBox 6"/>
          <p:cNvSpPr txBox="1">
            <a:spLocks noChangeArrowheads="1"/>
          </p:cNvSpPr>
          <p:nvPr/>
        </p:nvSpPr>
        <p:spPr bwMode="auto">
          <a:xfrm>
            <a:off x="6442075" y="3590925"/>
            <a:ext cx="2513013" cy="307975"/>
          </a:xfrm>
          <a:prstGeom prst="rect">
            <a:avLst/>
          </a:prstGeom>
          <a:noFill/>
          <a:ln w="9525">
            <a:noFill/>
            <a:miter lim="800000"/>
            <a:headEnd/>
            <a:tailEnd/>
          </a:ln>
        </p:spPr>
        <p:txBody>
          <a:bodyPr wrap="none">
            <a:spAutoFit/>
          </a:bodyPr>
          <a:lstStyle/>
          <a:p>
            <a:pPr algn="ctr"/>
            <a:r>
              <a:rPr lang="en-US" sz="1400" b="1">
                <a:solidFill>
                  <a:srgbClr val="99CCFF"/>
                </a:solidFill>
                <a:ea typeface="MS PGothic" pitchFamily="34" charset="-128"/>
              </a:rPr>
              <a:t>100G S&amp;R CapEx shrinking</a:t>
            </a:r>
          </a:p>
        </p:txBody>
      </p:sp>
      <p:sp>
        <p:nvSpPr>
          <p:cNvPr id="8" name="Rounded Rectangular Callout 7"/>
          <p:cNvSpPr/>
          <p:nvPr/>
        </p:nvSpPr>
        <p:spPr>
          <a:xfrm>
            <a:off x="6553200" y="2752725"/>
            <a:ext cx="2328863" cy="609600"/>
          </a:xfrm>
          <a:prstGeom prst="wedgeRoundRectCallout">
            <a:avLst>
              <a:gd name="adj1" fmla="val -74142"/>
              <a:gd name="adj2" fmla="val 56470"/>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en-US">
              <a:solidFill>
                <a:prstClr val="white"/>
              </a:solidFill>
            </a:endParaRPr>
          </a:p>
        </p:txBody>
      </p:sp>
      <p:sp>
        <p:nvSpPr>
          <p:cNvPr id="25609" name="TextBox 8"/>
          <p:cNvSpPr txBox="1">
            <a:spLocks noChangeArrowheads="1"/>
          </p:cNvSpPr>
          <p:nvPr/>
        </p:nvSpPr>
        <p:spPr bwMode="auto">
          <a:xfrm>
            <a:off x="6546850" y="2762250"/>
            <a:ext cx="2286000" cy="523875"/>
          </a:xfrm>
          <a:prstGeom prst="rect">
            <a:avLst/>
          </a:prstGeom>
          <a:noFill/>
          <a:ln w="9525">
            <a:solidFill>
              <a:schemeClr val="bg1"/>
            </a:solidFill>
            <a:miter lim="800000"/>
            <a:headEnd/>
            <a:tailEnd/>
          </a:ln>
        </p:spPr>
        <p:txBody>
          <a:bodyPr>
            <a:spAutoFit/>
          </a:bodyPr>
          <a:lstStyle/>
          <a:p>
            <a:pPr algn="ctr"/>
            <a:r>
              <a:rPr lang="en-US" sz="1400" b="1">
                <a:solidFill>
                  <a:schemeClr val="accent1"/>
                </a:solidFill>
                <a:ea typeface="MS PGothic" pitchFamily="34" charset="-128"/>
              </a:rPr>
              <a:t>100G TCO 10-30% lower </a:t>
            </a:r>
          </a:p>
          <a:p>
            <a:pPr algn="ctr"/>
            <a:r>
              <a:rPr lang="en-US" sz="1400" b="1">
                <a:solidFill>
                  <a:schemeClr val="accent1"/>
                </a:solidFill>
                <a:ea typeface="MS PGothic" pitchFamily="34" charset="-128"/>
              </a:rPr>
              <a:t>than 40G, let alone 10G. </a:t>
            </a:r>
          </a:p>
        </p:txBody>
      </p:sp>
      <p:sp>
        <p:nvSpPr>
          <p:cNvPr id="25610" name="TextBox 9"/>
          <p:cNvSpPr txBox="1">
            <a:spLocks noChangeArrowheads="1"/>
          </p:cNvSpPr>
          <p:nvPr/>
        </p:nvSpPr>
        <p:spPr bwMode="auto">
          <a:xfrm>
            <a:off x="6589713" y="4429125"/>
            <a:ext cx="2378075" cy="738188"/>
          </a:xfrm>
          <a:prstGeom prst="rect">
            <a:avLst/>
          </a:prstGeom>
          <a:noFill/>
          <a:ln w="9525">
            <a:noFill/>
            <a:miter lim="800000"/>
            <a:headEnd/>
            <a:tailEnd/>
          </a:ln>
        </p:spPr>
        <p:txBody>
          <a:bodyPr>
            <a:spAutoFit/>
          </a:bodyPr>
          <a:lstStyle/>
          <a:p>
            <a:pPr algn="ctr"/>
            <a:r>
              <a:rPr lang="en-US" sz="1400" b="1">
                <a:solidFill>
                  <a:schemeClr val="accent1"/>
                </a:solidFill>
                <a:ea typeface="MS PGothic" pitchFamily="34" charset="-128"/>
              </a:rPr>
              <a:t>DWDM &gt; 60% of CapEx; </a:t>
            </a:r>
          </a:p>
          <a:p>
            <a:pPr algn="ctr"/>
            <a:r>
              <a:rPr lang="en-US" sz="1400" b="1">
                <a:solidFill>
                  <a:schemeClr val="accent1"/>
                </a:solidFill>
                <a:ea typeface="MS PGothic" pitchFamily="34" charset="-128"/>
              </a:rPr>
              <a:t>Increasing IP+DWDM </a:t>
            </a:r>
            <a:br>
              <a:rPr lang="en-US" sz="1400" b="1">
                <a:solidFill>
                  <a:schemeClr val="accent1"/>
                </a:solidFill>
                <a:ea typeface="MS PGothic" pitchFamily="34" charset="-128"/>
              </a:rPr>
            </a:br>
            <a:r>
              <a:rPr lang="en-US" sz="1400" b="1">
                <a:solidFill>
                  <a:schemeClr val="accent1"/>
                </a:solidFill>
                <a:ea typeface="MS PGothic" pitchFamily="34" charset="-128"/>
              </a:rPr>
              <a:t>savings opportunity  </a:t>
            </a:r>
          </a:p>
        </p:txBody>
      </p:sp>
      <p:sp>
        <p:nvSpPr>
          <p:cNvPr id="11" name="Pentagon 10"/>
          <p:cNvSpPr/>
          <p:nvPr/>
        </p:nvSpPr>
        <p:spPr>
          <a:xfrm>
            <a:off x="1397000" y="2252472"/>
            <a:ext cx="3975100" cy="270255"/>
          </a:xfrm>
          <a:prstGeom prst="homePlat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GB" dirty="0">
                <a:solidFill>
                  <a:schemeClr val="tx1">
                    <a:lumMod val="50000"/>
                  </a:schemeClr>
                </a:solidFill>
              </a:rPr>
              <a:t>Cost/bit Reduction</a:t>
            </a:r>
          </a:p>
        </p:txBody>
      </p:sp>
    </p:spTree>
    <p:extLst>
      <p:ext uri="{BB962C8B-B14F-4D97-AF65-F5344CB8AC3E}">
        <p14:creationId xmlns:p14="http://schemas.microsoft.com/office/powerpoint/2010/main" val="3978818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0"/>
            <a:ext cx="13858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descr="C:\Photos or Drawings\FTLF8528P2BCV.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913" y="2133600"/>
            <a:ext cx="1143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7" descr="KTM Module Blue Front 0614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 y="4705350"/>
            <a:ext cx="16764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itle 1"/>
          <p:cNvSpPr>
            <a:spLocks noGrp="1"/>
          </p:cNvSpPr>
          <p:nvPr>
            <p:ph type="title"/>
          </p:nvPr>
        </p:nvSpPr>
        <p:spPr/>
        <p:txBody>
          <a:bodyPr/>
          <a:lstStyle/>
          <a:p>
            <a:pPr eaLnBrk="1" hangingPunct="1"/>
            <a:r>
              <a:rPr lang="en-US" smtClean="0"/>
              <a:t>10GE has migrated from low port count to high port count applications… </a:t>
            </a:r>
          </a:p>
        </p:txBody>
      </p:sp>
      <p:cxnSp>
        <p:nvCxnSpPr>
          <p:cNvPr id="34822" name="Straight Connector 8"/>
          <p:cNvCxnSpPr>
            <a:cxnSpLocks noChangeShapeType="1"/>
          </p:cNvCxnSpPr>
          <p:nvPr/>
        </p:nvCxnSpPr>
        <p:spPr bwMode="auto">
          <a:xfrm rot="16200000" flipH="1">
            <a:off x="-1409700" y="3543300"/>
            <a:ext cx="4191000" cy="0"/>
          </a:xfrm>
          <a:prstGeom prst="line">
            <a:avLst/>
          </a:prstGeom>
          <a:noFill/>
          <a:ln w="12700" algn="ctr">
            <a:solidFill>
              <a:schemeClr val="tx1"/>
            </a:solidFill>
            <a:round/>
            <a:headEnd type="triangle" w="lg" len="lg"/>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cxnSp>
        <p:nvCxnSpPr>
          <p:cNvPr id="34823" name="Straight Connector 14"/>
          <p:cNvCxnSpPr>
            <a:cxnSpLocks noChangeShapeType="1"/>
          </p:cNvCxnSpPr>
          <p:nvPr/>
        </p:nvCxnSpPr>
        <p:spPr bwMode="auto">
          <a:xfrm>
            <a:off x="533400" y="5486400"/>
            <a:ext cx="8229600" cy="0"/>
          </a:xfrm>
          <a:prstGeom prst="line">
            <a:avLst/>
          </a:prstGeom>
          <a:noFill/>
          <a:ln w="12700" algn="ctr">
            <a:solidFill>
              <a:schemeClr val="tx1"/>
            </a:solidFill>
            <a:round/>
            <a:headEnd/>
            <a:tailEnd type="none" w="lg" len="lg"/>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cxnSp>
        <p:nvCxnSpPr>
          <p:cNvPr id="34824" name="Straight Connector 18"/>
          <p:cNvCxnSpPr>
            <a:cxnSpLocks noChangeShapeType="1"/>
          </p:cNvCxnSpPr>
          <p:nvPr/>
        </p:nvCxnSpPr>
        <p:spPr bwMode="auto">
          <a:xfrm>
            <a:off x="533400" y="4343400"/>
            <a:ext cx="304800" cy="0"/>
          </a:xfrm>
          <a:prstGeom prst="line">
            <a:avLst/>
          </a:prstGeom>
          <a:noFill/>
          <a:ln w="12700" algn="ctr">
            <a:solidFill>
              <a:schemeClr val="tx1"/>
            </a:solidFill>
            <a:round/>
            <a:headEnd/>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cxnSp>
        <p:nvCxnSpPr>
          <p:cNvPr id="34825" name="Straight Connector 19"/>
          <p:cNvCxnSpPr>
            <a:cxnSpLocks noChangeShapeType="1"/>
          </p:cNvCxnSpPr>
          <p:nvPr/>
        </p:nvCxnSpPr>
        <p:spPr bwMode="auto">
          <a:xfrm>
            <a:off x="533400" y="3657600"/>
            <a:ext cx="304800" cy="0"/>
          </a:xfrm>
          <a:prstGeom prst="line">
            <a:avLst/>
          </a:prstGeom>
          <a:noFill/>
          <a:ln w="12700" algn="ctr">
            <a:solidFill>
              <a:schemeClr val="tx1"/>
            </a:solidFill>
            <a:round/>
            <a:headEnd/>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cxnSp>
        <p:nvCxnSpPr>
          <p:cNvPr id="34826" name="Straight Connector 20"/>
          <p:cNvCxnSpPr>
            <a:cxnSpLocks noChangeShapeType="1"/>
          </p:cNvCxnSpPr>
          <p:nvPr/>
        </p:nvCxnSpPr>
        <p:spPr bwMode="auto">
          <a:xfrm>
            <a:off x="533400" y="2971800"/>
            <a:ext cx="304800" cy="0"/>
          </a:xfrm>
          <a:prstGeom prst="line">
            <a:avLst/>
          </a:prstGeom>
          <a:noFill/>
          <a:ln w="12700" algn="ctr">
            <a:solidFill>
              <a:schemeClr val="tx1"/>
            </a:solidFill>
            <a:round/>
            <a:headEnd/>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cxnSp>
        <p:nvCxnSpPr>
          <p:cNvPr id="34827" name="Straight Connector 21"/>
          <p:cNvCxnSpPr>
            <a:cxnSpLocks noChangeShapeType="1"/>
          </p:cNvCxnSpPr>
          <p:nvPr/>
        </p:nvCxnSpPr>
        <p:spPr bwMode="auto">
          <a:xfrm>
            <a:off x="533400" y="2514600"/>
            <a:ext cx="304800" cy="0"/>
          </a:xfrm>
          <a:prstGeom prst="line">
            <a:avLst/>
          </a:prstGeom>
          <a:noFill/>
          <a:ln w="12700" algn="ctr">
            <a:solidFill>
              <a:schemeClr val="tx1"/>
            </a:solidFill>
            <a:round/>
            <a:headEnd/>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sp>
        <p:nvSpPr>
          <p:cNvPr id="34828" name="TextBox 25"/>
          <p:cNvSpPr txBox="1">
            <a:spLocks noChangeArrowheads="1"/>
          </p:cNvSpPr>
          <p:nvPr/>
        </p:nvSpPr>
        <p:spPr bwMode="auto">
          <a:xfrm>
            <a:off x="-571500" y="23622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r>
              <a:rPr lang="en-US" sz="1600">
                <a:solidFill>
                  <a:srgbClr val="0096D6"/>
                </a:solidFill>
              </a:rPr>
              <a:t>240</a:t>
            </a:r>
          </a:p>
        </p:txBody>
      </p:sp>
      <p:sp>
        <p:nvSpPr>
          <p:cNvPr id="34829" name="TextBox 26"/>
          <p:cNvSpPr txBox="1">
            <a:spLocks noChangeArrowheads="1"/>
          </p:cNvSpPr>
          <p:nvPr/>
        </p:nvSpPr>
        <p:spPr bwMode="auto">
          <a:xfrm>
            <a:off x="-571500" y="28194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r>
              <a:rPr lang="en-US" sz="1600">
                <a:solidFill>
                  <a:srgbClr val="0096D6"/>
                </a:solidFill>
              </a:rPr>
              <a:t>160</a:t>
            </a:r>
          </a:p>
        </p:txBody>
      </p:sp>
      <p:sp>
        <p:nvSpPr>
          <p:cNvPr id="34830" name="TextBox 27"/>
          <p:cNvSpPr txBox="1">
            <a:spLocks noChangeArrowheads="1"/>
          </p:cNvSpPr>
          <p:nvPr/>
        </p:nvSpPr>
        <p:spPr bwMode="auto">
          <a:xfrm>
            <a:off x="-571500" y="35052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r>
              <a:rPr lang="en-US" sz="1600">
                <a:solidFill>
                  <a:srgbClr val="0096D6"/>
                </a:solidFill>
              </a:rPr>
              <a:t>80</a:t>
            </a:r>
          </a:p>
        </p:txBody>
      </p:sp>
      <p:sp>
        <p:nvSpPr>
          <p:cNvPr id="34831" name="TextBox 28"/>
          <p:cNvSpPr txBox="1">
            <a:spLocks noChangeArrowheads="1"/>
          </p:cNvSpPr>
          <p:nvPr/>
        </p:nvSpPr>
        <p:spPr bwMode="auto">
          <a:xfrm>
            <a:off x="-571500" y="41910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r>
              <a:rPr lang="en-US" sz="1600">
                <a:solidFill>
                  <a:srgbClr val="0096D6"/>
                </a:solidFill>
              </a:rPr>
              <a:t>40</a:t>
            </a:r>
          </a:p>
        </p:txBody>
      </p:sp>
      <p:pic>
        <p:nvPicPr>
          <p:cNvPr id="34832" name="Picture 26" descr="FTLX8541E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0338" y="3381375"/>
            <a:ext cx="846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24" descr="FTRX-1411-3 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590800"/>
            <a:ext cx="9763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834" name="Straight Connector 39"/>
          <p:cNvCxnSpPr>
            <a:cxnSpLocks noChangeShapeType="1"/>
          </p:cNvCxnSpPr>
          <p:nvPr/>
        </p:nvCxnSpPr>
        <p:spPr bwMode="auto">
          <a:xfrm rot="5400000">
            <a:off x="1447800" y="5486400"/>
            <a:ext cx="304800" cy="0"/>
          </a:xfrm>
          <a:prstGeom prst="line">
            <a:avLst/>
          </a:prstGeom>
          <a:noFill/>
          <a:ln w="12700" algn="ctr">
            <a:solidFill>
              <a:schemeClr val="tx1"/>
            </a:solidFill>
            <a:round/>
            <a:headEnd/>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cxnSp>
        <p:nvCxnSpPr>
          <p:cNvPr id="34835" name="Straight Connector 43"/>
          <p:cNvCxnSpPr>
            <a:cxnSpLocks noChangeShapeType="1"/>
          </p:cNvCxnSpPr>
          <p:nvPr/>
        </p:nvCxnSpPr>
        <p:spPr bwMode="auto">
          <a:xfrm rot="5400000">
            <a:off x="2667000" y="5486400"/>
            <a:ext cx="304800" cy="0"/>
          </a:xfrm>
          <a:prstGeom prst="line">
            <a:avLst/>
          </a:prstGeom>
          <a:noFill/>
          <a:ln w="12700" algn="ctr">
            <a:solidFill>
              <a:schemeClr val="tx1"/>
            </a:solidFill>
            <a:round/>
            <a:headEnd/>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cxnSp>
        <p:nvCxnSpPr>
          <p:cNvPr id="34836" name="Straight Connector 44"/>
          <p:cNvCxnSpPr>
            <a:cxnSpLocks noChangeShapeType="1"/>
          </p:cNvCxnSpPr>
          <p:nvPr/>
        </p:nvCxnSpPr>
        <p:spPr bwMode="auto">
          <a:xfrm rot="5400000">
            <a:off x="3886200" y="5486400"/>
            <a:ext cx="304800" cy="0"/>
          </a:xfrm>
          <a:prstGeom prst="line">
            <a:avLst/>
          </a:prstGeom>
          <a:noFill/>
          <a:ln w="12700" algn="ctr">
            <a:solidFill>
              <a:schemeClr val="tx1"/>
            </a:solidFill>
            <a:round/>
            <a:headEnd/>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cxnSp>
        <p:nvCxnSpPr>
          <p:cNvPr id="34837" name="Straight Connector 45"/>
          <p:cNvCxnSpPr>
            <a:cxnSpLocks noChangeShapeType="1"/>
          </p:cNvCxnSpPr>
          <p:nvPr/>
        </p:nvCxnSpPr>
        <p:spPr bwMode="auto">
          <a:xfrm rot="5400000">
            <a:off x="5105400" y="5486400"/>
            <a:ext cx="304800" cy="0"/>
          </a:xfrm>
          <a:prstGeom prst="line">
            <a:avLst/>
          </a:prstGeom>
          <a:noFill/>
          <a:ln w="12700" algn="ctr">
            <a:solidFill>
              <a:schemeClr val="tx1"/>
            </a:solidFill>
            <a:round/>
            <a:headEnd/>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cxnSp>
        <p:nvCxnSpPr>
          <p:cNvPr id="34838" name="Straight Connector 47"/>
          <p:cNvCxnSpPr>
            <a:cxnSpLocks noChangeShapeType="1"/>
          </p:cNvCxnSpPr>
          <p:nvPr/>
        </p:nvCxnSpPr>
        <p:spPr bwMode="auto">
          <a:xfrm rot="5400000">
            <a:off x="6324600" y="5486400"/>
            <a:ext cx="304800" cy="0"/>
          </a:xfrm>
          <a:prstGeom prst="line">
            <a:avLst/>
          </a:prstGeom>
          <a:noFill/>
          <a:ln w="12700" algn="ctr">
            <a:solidFill>
              <a:schemeClr val="tx1"/>
            </a:solidFill>
            <a:round/>
            <a:headEnd/>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sp>
        <p:nvSpPr>
          <p:cNvPr id="34839" name="TextBox 51"/>
          <p:cNvSpPr txBox="1">
            <a:spLocks noChangeArrowheads="1"/>
          </p:cNvSpPr>
          <p:nvPr/>
        </p:nvSpPr>
        <p:spPr bwMode="auto">
          <a:xfrm>
            <a:off x="1219200" y="5562600"/>
            <a:ext cx="7620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rgbClr val="0096D6"/>
                </a:solidFill>
              </a:rPr>
              <a:t>2002</a:t>
            </a:r>
          </a:p>
        </p:txBody>
      </p:sp>
      <p:sp>
        <p:nvSpPr>
          <p:cNvPr id="34840" name="TextBox 52"/>
          <p:cNvSpPr txBox="1">
            <a:spLocks noChangeArrowheads="1"/>
          </p:cNvSpPr>
          <p:nvPr/>
        </p:nvSpPr>
        <p:spPr bwMode="auto">
          <a:xfrm>
            <a:off x="2438400" y="5562600"/>
            <a:ext cx="7620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rgbClr val="0096D6"/>
                </a:solidFill>
              </a:rPr>
              <a:t>2003</a:t>
            </a:r>
          </a:p>
        </p:txBody>
      </p:sp>
      <p:sp>
        <p:nvSpPr>
          <p:cNvPr id="34841" name="TextBox 53"/>
          <p:cNvSpPr txBox="1">
            <a:spLocks noChangeArrowheads="1"/>
          </p:cNvSpPr>
          <p:nvPr/>
        </p:nvSpPr>
        <p:spPr bwMode="auto">
          <a:xfrm>
            <a:off x="3657600" y="5562600"/>
            <a:ext cx="7620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rgbClr val="0096D6"/>
                </a:solidFill>
              </a:rPr>
              <a:t>2004</a:t>
            </a:r>
          </a:p>
        </p:txBody>
      </p:sp>
      <p:sp>
        <p:nvSpPr>
          <p:cNvPr id="34842" name="TextBox 54"/>
          <p:cNvSpPr txBox="1">
            <a:spLocks noChangeArrowheads="1"/>
          </p:cNvSpPr>
          <p:nvPr/>
        </p:nvSpPr>
        <p:spPr bwMode="auto">
          <a:xfrm>
            <a:off x="4876800" y="5562600"/>
            <a:ext cx="7620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rgbClr val="0096D6"/>
                </a:solidFill>
              </a:rPr>
              <a:t>2005</a:t>
            </a:r>
          </a:p>
        </p:txBody>
      </p:sp>
      <p:sp>
        <p:nvSpPr>
          <p:cNvPr id="34843" name="TextBox 55"/>
          <p:cNvSpPr txBox="1">
            <a:spLocks noChangeArrowheads="1"/>
          </p:cNvSpPr>
          <p:nvPr/>
        </p:nvSpPr>
        <p:spPr bwMode="auto">
          <a:xfrm>
            <a:off x="6096000" y="5562600"/>
            <a:ext cx="7620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rgbClr val="0096D6"/>
                </a:solidFill>
              </a:rPr>
              <a:t>2006</a:t>
            </a:r>
          </a:p>
        </p:txBody>
      </p:sp>
      <p:sp>
        <p:nvSpPr>
          <p:cNvPr id="34844" name="TextBox 71"/>
          <p:cNvSpPr txBox="1">
            <a:spLocks noChangeArrowheads="1"/>
          </p:cNvSpPr>
          <p:nvPr/>
        </p:nvSpPr>
        <p:spPr bwMode="auto">
          <a:xfrm>
            <a:off x="0" y="11430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rgbClr val="0096D6"/>
                </a:solidFill>
              </a:rPr>
              <a:t>Front  Panel Density Gb/s</a:t>
            </a:r>
          </a:p>
        </p:txBody>
      </p:sp>
      <p:sp>
        <p:nvSpPr>
          <p:cNvPr id="34845" name="Rectangle 4"/>
          <p:cNvSpPr>
            <a:spLocks noChangeArrowheads="1"/>
          </p:cNvSpPr>
          <p:nvPr/>
        </p:nvSpPr>
        <p:spPr bwMode="auto">
          <a:xfrm>
            <a:off x="1631950" y="5029200"/>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0099"/>
                </a:solidFill>
                <a:latin typeface="Verdana" pitchFamily="34" charset="0"/>
              </a:rPr>
              <a:t>1x 300pin</a:t>
            </a:r>
          </a:p>
        </p:txBody>
      </p:sp>
      <p:sp>
        <p:nvSpPr>
          <p:cNvPr id="34846" name="Rectangle 4"/>
          <p:cNvSpPr>
            <a:spLocks noChangeArrowheads="1"/>
          </p:cNvSpPr>
          <p:nvPr/>
        </p:nvSpPr>
        <p:spPr bwMode="auto">
          <a:xfrm>
            <a:off x="2971800" y="4267200"/>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0099"/>
                </a:solidFill>
                <a:latin typeface="Verdana" pitchFamily="34" charset="0"/>
              </a:rPr>
              <a:t>4x XENPAK</a:t>
            </a:r>
          </a:p>
        </p:txBody>
      </p:sp>
      <p:sp>
        <p:nvSpPr>
          <p:cNvPr id="34847" name="Rectangle 4"/>
          <p:cNvSpPr>
            <a:spLocks noChangeArrowheads="1"/>
          </p:cNvSpPr>
          <p:nvPr/>
        </p:nvSpPr>
        <p:spPr bwMode="auto">
          <a:xfrm>
            <a:off x="5334000" y="2895600"/>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0099"/>
                </a:solidFill>
                <a:latin typeface="Verdana" pitchFamily="34" charset="0"/>
              </a:rPr>
              <a:t>16x XFP</a:t>
            </a:r>
          </a:p>
        </p:txBody>
      </p:sp>
      <p:sp>
        <p:nvSpPr>
          <p:cNvPr id="34848" name="Rectangle 4"/>
          <p:cNvSpPr>
            <a:spLocks noChangeArrowheads="1"/>
          </p:cNvSpPr>
          <p:nvPr/>
        </p:nvSpPr>
        <p:spPr bwMode="auto">
          <a:xfrm>
            <a:off x="6767513" y="2590800"/>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0099"/>
                </a:solidFill>
                <a:latin typeface="Verdana" pitchFamily="34" charset="0"/>
              </a:rPr>
              <a:t>24x SFP+</a:t>
            </a:r>
          </a:p>
        </p:txBody>
      </p:sp>
      <p:sp>
        <p:nvSpPr>
          <p:cNvPr id="34849" name="Rectangle 4"/>
          <p:cNvSpPr>
            <a:spLocks noChangeArrowheads="1"/>
          </p:cNvSpPr>
          <p:nvPr/>
        </p:nvSpPr>
        <p:spPr bwMode="auto">
          <a:xfrm>
            <a:off x="4810125" y="3632200"/>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0099"/>
                </a:solidFill>
                <a:latin typeface="Verdana" pitchFamily="34" charset="0"/>
              </a:rPr>
              <a:t>8x X2</a:t>
            </a:r>
          </a:p>
        </p:txBody>
      </p:sp>
      <p:cxnSp>
        <p:nvCxnSpPr>
          <p:cNvPr id="34850" name="Straight Connector 83"/>
          <p:cNvCxnSpPr>
            <a:cxnSpLocks noChangeShapeType="1"/>
          </p:cNvCxnSpPr>
          <p:nvPr/>
        </p:nvCxnSpPr>
        <p:spPr bwMode="auto">
          <a:xfrm rot="5400000">
            <a:off x="7543800" y="5486400"/>
            <a:ext cx="304800" cy="0"/>
          </a:xfrm>
          <a:prstGeom prst="line">
            <a:avLst/>
          </a:prstGeom>
          <a:noFill/>
          <a:ln w="12700" algn="ctr">
            <a:solidFill>
              <a:schemeClr val="tx1"/>
            </a:solidFill>
            <a:round/>
            <a:headEnd/>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sp>
        <p:nvSpPr>
          <p:cNvPr id="34851" name="TextBox 84"/>
          <p:cNvSpPr txBox="1">
            <a:spLocks noChangeArrowheads="1"/>
          </p:cNvSpPr>
          <p:nvPr/>
        </p:nvSpPr>
        <p:spPr bwMode="auto">
          <a:xfrm>
            <a:off x="7315200" y="5562600"/>
            <a:ext cx="762000" cy="3381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rgbClr val="0096D6"/>
                </a:solidFill>
              </a:rPr>
              <a:t>2007</a:t>
            </a:r>
          </a:p>
        </p:txBody>
      </p:sp>
      <p:sp>
        <p:nvSpPr>
          <p:cNvPr id="34852" name="Rectangle 4"/>
          <p:cNvSpPr>
            <a:spLocks noChangeArrowheads="1"/>
          </p:cNvSpPr>
          <p:nvPr/>
        </p:nvSpPr>
        <p:spPr bwMode="auto">
          <a:xfrm>
            <a:off x="7551738" y="2133600"/>
            <a:ext cx="1295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C00000"/>
                </a:solidFill>
                <a:latin typeface="Verdana" pitchFamily="34" charset="0"/>
              </a:rPr>
              <a:t>48x SFP+</a:t>
            </a:r>
          </a:p>
        </p:txBody>
      </p:sp>
      <p:cxnSp>
        <p:nvCxnSpPr>
          <p:cNvPr id="34853" name="Straight Connector 88"/>
          <p:cNvCxnSpPr>
            <a:cxnSpLocks noChangeShapeType="1"/>
          </p:cNvCxnSpPr>
          <p:nvPr/>
        </p:nvCxnSpPr>
        <p:spPr bwMode="auto">
          <a:xfrm>
            <a:off x="533400" y="1905000"/>
            <a:ext cx="304800" cy="0"/>
          </a:xfrm>
          <a:prstGeom prst="line">
            <a:avLst/>
          </a:prstGeom>
          <a:noFill/>
          <a:ln w="12700" algn="ctr">
            <a:solidFill>
              <a:schemeClr val="tx1"/>
            </a:solidFill>
            <a:round/>
            <a:headEnd/>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sp>
        <p:nvSpPr>
          <p:cNvPr id="34854" name="TextBox 89"/>
          <p:cNvSpPr txBox="1">
            <a:spLocks noChangeArrowheads="1"/>
          </p:cNvSpPr>
          <p:nvPr/>
        </p:nvSpPr>
        <p:spPr bwMode="auto">
          <a:xfrm>
            <a:off x="-571500" y="17526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r>
              <a:rPr lang="en-US" sz="1600">
                <a:solidFill>
                  <a:srgbClr val="0096D6"/>
                </a:solidFill>
              </a:rPr>
              <a:t>480</a:t>
            </a:r>
          </a:p>
        </p:txBody>
      </p:sp>
      <p:cxnSp>
        <p:nvCxnSpPr>
          <p:cNvPr id="34855" name="Straight Connector 48"/>
          <p:cNvCxnSpPr>
            <a:cxnSpLocks noChangeShapeType="1"/>
          </p:cNvCxnSpPr>
          <p:nvPr/>
        </p:nvCxnSpPr>
        <p:spPr bwMode="auto">
          <a:xfrm rot="16200000" flipH="1">
            <a:off x="6388100" y="3619500"/>
            <a:ext cx="4191000" cy="0"/>
          </a:xfrm>
          <a:prstGeom prst="line">
            <a:avLst/>
          </a:prstGeom>
          <a:noFill/>
          <a:ln w="12700" algn="ctr">
            <a:solidFill>
              <a:schemeClr val="tx1"/>
            </a:solidFill>
            <a:round/>
            <a:headEnd type="triangle" w="lg" len="lg"/>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cxnSp>
        <p:nvCxnSpPr>
          <p:cNvPr id="34856" name="Straight Connector 95"/>
          <p:cNvCxnSpPr>
            <a:cxnSpLocks noChangeShapeType="1"/>
          </p:cNvCxnSpPr>
          <p:nvPr/>
        </p:nvCxnSpPr>
        <p:spPr bwMode="auto">
          <a:xfrm>
            <a:off x="533400" y="4648200"/>
            <a:ext cx="8229600" cy="0"/>
          </a:xfrm>
          <a:prstGeom prst="line">
            <a:avLst/>
          </a:prstGeom>
          <a:noFill/>
          <a:ln w="12700" algn="ctr">
            <a:solidFill>
              <a:schemeClr val="tx1"/>
            </a:solidFill>
            <a:prstDash val="dash"/>
            <a:round/>
            <a:headEnd/>
            <a:tailEnd type="none" w="lg" len="lg"/>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cxnSp>
        <p:nvCxnSpPr>
          <p:cNvPr id="34857" name="Straight Connector 96"/>
          <p:cNvCxnSpPr>
            <a:cxnSpLocks noChangeShapeType="1"/>
          </p:cNvCxnSpPr>
          <p:nvPr/>
        </p:nvCxnSpPr>
        <p:spPr bwMode="auto">
          <a:xfrm>
            <a:off x="533400" y="3276600"/>
            <a:ext cx="8229600" cy="0"/>
          </a:xfrm>
          <a:prstGeom prst="line">
            <a:avLst/>
          </a:prstGeom>
          <a:noFill/>
          <a:ln w="12700" algn="ctr">
            <a:solidFill>
              <a:schemeClr val="tx1"/>
            </a:solidFill>
            <a:prstDash val="dash"/>
            <a:round/>
            <a:headEnd/>
            <a:tailEnd type="none" w="lg" len="lg"/>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sp>
        <p:nvSpPr>
          <p:cNvPr id="34858" name="TextBox 71"/>
          <p:cNvSpPr txBox="1">
            <a:spLocks noChangeArrowheads="1"/>
          </p:cNvSpPr>
          <p:nvPr/>
        </p:nvSpPr>
        <p:spPr bwMode="auto">
          <a:xfrm>
            <a:off x="5181600" y="11430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r>
              <a:rPr lang="en-US" sz="1600">
                <a:solidFill>
                  <a:srgbClr val="0096D6"/>
                </a:solidFill>
              </a:rPr>
              <a:t>Electrical I/O Lane Count x Rate Gb/s</a:t>
            </a:r>
          </a:p>
        </p:txBody>
      </p:sp>
      <p:sp>
        <p:nvSpPr>
          <p:cNvPr id="34859" name="TextBox 25"/>
          <p:cNvSpPr txBox="1">
            <a:spLocks noChangeArrowheads="1"/>
          </p:cNvSpPr>
          <p:nvPr/>
        </p:nvSpPr>
        <p:spPr bwMode="auto">
          <a:xfrm>
            <a:off x="8407400" y="49530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rgbClr val="0096D6"/>
                </a:solidFill>
              </a:rPr>
              <a:t>16x0.6</a:t>
            </a:r>
          </a:p>
        </p:txBody>
      </p:sp>
      <p:sp>
        <p:nvSpPr>
          <p:cNvPr id="34860" name="TextBox 25"/>
          <p:cNvSpPr txBox="1">
            <a:spLocks noChangeArrowheads="1"/>
          </p:cNvSpPr>
          <p:nvPr/>
        </p:nvSpPr>
        <p:spPr bwMode="auto">
          <a:xfrm>
            <a:off x="8483600" y="381000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rgbClr val="0096D6"/>
                </a:solidFill>
              </a:rPr>
              <a:t>4x3</a:t>
            </a:r>
          </a:p>
        </p:txBody>
      </p:sp>
      <p:sp>
        <p:nvSpPr>
          <p:cNvPr id="34861" name="TextBox 25"/>
          <p:cNvSpPr txBox="1">
            <a:spLocks noChangeArrowheads="1"/>
          </p:cNvSpPr>
          <p:nvPr/>
        </p:nvSpPr>
        <p:spPr bwMode="auto">
          <a:xfrm>
            <a:off x="8483600" y="220980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rgbClr val="0096D6"/>
                </a:solidFill>
              </a:rPr>
              <a:t>1x10</a:t>
            </a:r>
          </a:p>
        </p:txBody>
      </p:sp>
      <p:cxnSp>
        <p:nvCxnSpPr>
          <p:cNvPr id="34862" name="Straight Connector 52"/>
          <p:cNvCxnSpPr>
            <a:cxnSpLocks noChangeShapeType="1"/>
          </p:cNvCxnSpPr>
          <p:nvPr/>
        </p:nvCxnSpPr>
        <p:spPr bwMode="auto">
          <a:xfrm>
            <a:off x="533400" y="5257800"/>
            <a:ext cx="304800" cy="0"/>
          </a:xfrm>
          <a:prstGeom prst="line">
            <a:avLst/>
          </a:prstGeom>
          <a:noFill/>
          <a:ln w="12700" algn="ctr">
            <a:solidFill>
              <a:schemeClr val="tx1"/>
            </a:solidFill>
            <a:round/>
            <a:headEnd/>
            <a:tailEnd/>
          </a:ln>
          <a:effectLst>
            <a:outerShdw dist="28398" dir="20006097" algn="ctr" rotWithShape="0">
              <a:schemeClr val="bg1">
                <a:alpha val="50000"/>
              </a:schemeClr>
            </a:outerShdw>
          </a:effectLst>
          <a:extLst>
            <a:ext uri="{909E8E84-426E-40DD-AFC4-6F175D3DCCD1}">
              <a14:hiddenFill xmlns:a14="http://schemas.microsoft.com/office/drawing/2010/main">
                <a:noFill/>
              </a14:hiddenFill>
            </a:ext>
          </a:extLst>
        </p:spPr>
      </p:cxnSp>
      <p:sp>
        <p:nvSpPr>
          <p:cNvPr id="34863" name="TextBox 31"/>
          <p:cNvSpPr txBox="1">
            <a:spLocks noChangeArrowheads="1"/>
          </p:cNvSpPr>
          <p:nvPr/>
        </p:nvSpPr>
        <p:spPr bwMode="auto">
          <a:xfrm>
            <a:off x="-552450" y="5105400"/>
            <a:ext cx="1104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lgn="r"/>
            <a:r>
              <a:rPr lang="en-US" sz="1600">
                <a:solidFill>
                  <a:srgbClr val="0096D6"/>
                </a:solidFill>
              </a:rPr>
              <a:t>10</a:t>
            </a:r>
          </a:p>
        </p:txBody>
      </p:sp>
      <p:sp>
        <p:nvSpPr>
          <p:cNvPr id="34864" name="Rectangle 4"/>
          <p:cNvSpPr>
            <a:spLocks noChangeArrowheads="1"/>
          </p:cNvSpPr>
          <p:nvPr/>
        </p:nvSpPr>
        <p:spPr bwMode="auto">
          <a:xfrm>
            <a:off x="6307138" y="2849563"/>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C00000"/>
                </a:solidFill>
                <a:latin typeface="Verdana" pitchFamily="34" charset="0"/>
              </a:rPr>
              <a:t>16x X2</a:t>
            </a:r>
          </a:p>
        </p:txBody>
      </p:sp>
      <p:cxnSp>
        <p:nvCxnSpPr>
          <p:cNvPr id="56" name="Straight Arrow Connector 55"/>
          <p:cNvCxnSpPr>
            <a:stCxn id="34849" idx="0"/>
          </p:cNvCxnSpPr>
          <p:nvPr/>
        </p:nvCxnSpPr>
        <p:spPr>
          <a:xfrm rot="5400000" flipH="1" flipV="1">
            <a:off x="5770562" y="2827338"/>
            <a:ext cx="454025" cy="11557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707313" y="2441575"/>
            <a:ext cx="622300" cy="185738"/>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867" name="TextBox 59"/>
          <p:cNvSpPr txBox="1">
            <a:spLocks noChangeArrowheads="1"/>
          </p:cNvSpPr>
          <p:nvPr/>
        </p:nvSpPr>
        <p:spPr bwMode="auto">
          <a:xfrm>
            <a:off x="141288" y="6138863"/>
            <a:ext cx="29067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000" i="1">
                <a:solidFill>
                  <a:srgbClr val="7030A0"/>
                </a:solidFill>
              </a:rPr>
              <a:t>Chart &amp; Images courtesy of Finisar</a:t>
            </a:r>
          </a:p>
        </p:txBody>
      </p:sp>
    </p:spTree>
    <p:extLst>
      <p:ext uri="{BB962C8B-B14F-4D97-AF65-F5344CB8AC3E}">
        <p14:creationId xmlns:p14="http://schemas.microsoft.com/office/powerpoint/2010/main" val="317380293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98425" y="3951288"/>
            <a:ext cx="8921750" cy="2320925"/>
          </a:xfrm>
          <a:prstGeom prst="rect">
            <a:avLst/>
          </a:prstGeom>
          <a:solidFill>
            <a:srgbClr val="0096D6"/>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p>
        </p:txBody>
      </p:sp>
      <p:sp>
        <p:nvSpPr>
          <p:cNvPr id="15" name="Rectangle 14"/>
          <p:cNvSpPr/>
          <p:nvPr/>
        </p:nvSpPr>
        <p:spPr>
          <a:xfrm>
            <a:off x="87313" y="1433513"/>
            <a:ext cx="8932862" cy="2322512"/>
          </a:xfrm>
          <a:prstGeom prst="rect">
            <a:avLst/>
          </a:prstGeom>
          <a:solidFill>
            <a:srgbClr val="0096D6"/>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7892" name="Title 1"/>
          <p:cNvSpPr>
            <a:spLocks noGrp="1"/>
          </p:cNvSpPr>
          <p:nvPr>
            <p:ph type="title"/>
          </p:nvPr>
        </p:nvSpPr>
        <p:spPr>
          <a:xfrm>
            <a:off x="230188" y="103188"/>
            <a:ext cx="8913812" cy="838200"/>
          </a:xfrm>
        </p:spPr>
        <p:txBody>
          <a:bodyPr/>
          <a:lstStyle/>
          <a:p>
            <a:r>
              <a:rPr lang="en-US" smtClean="0"/>
              <a:t>Client interconnection: the evolution game </a:t>
            </a:r>
          </a:p>
        </p:txBody>
      </p:sp>
      <p:pic>
        <p:nvPicPr>
          <p:cNvPr id="3789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284663"/>
            <a:ext cx="250983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untitled1"/>
          <p:cNvPicPr>
            <a:picLocks noChangeAspect="1" noChangeArrowheads="1"/>
          </p:cNvPicPr>
          <p:nvPr/>
        </p:nvPicPr>
        <p:blipFill>
          <a:blip r:embed="rId4">
            <a:extLst>
              <a:ext uri="{28A0092B-C50C-407E-A947-70E740481C1C}">
                <a14:useLocalDpi xmlns:a14="http://schemas.microsoft.com/office/drawing/2010/main" val="0"/>
              </a:ext>
            </a:extLst>
          </a:blip>
          <a:srcRect l="6783" t="8913" r="4742" b="8534"/>
          <a:stretch>
            <a:fillRect/>
          </a:stretch>
        </p:blipFill>
        <p:spPr bwMode="auto">
          <a:xfrm>
            <a:off x="652463" y="1965325"/>
            <a:ext cx="11969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p:cNvPicPr>
            <a:picLocks noChangeAspect="1" noChangeArrowheads="1"/>
          </p:cNvPicPr>
          <p:nvPr/>
        </p:nvPicPr>
        <p:blipFill>
          <a:blip r:embed="rId5">
            <a:extLst>
              <a:ext uri="{28A0092B-C50C-407E-A947-70E740481C1C}">
                <a14:useLocalDpi xmlns:a14="http://schemas.microsoft.com/office/drawing/2010/main" val="0"/>
              </a:ext>
            </a:extLst>
          </a:blip>
          <a:srcRect l="8817" t="4073" r="4417" b="6982"/>
          <a:stretch>
            <a:fillRect/>
          </a:stretch>
        </p:blipFill>
        <p:spPr bwMode="auto">
          <a:xfrm>
            <a:off x="122238" y="4073525"/>
            <a:ext cx="18637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938" y="5245100"/>
            <a:ext cx="1006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35625" y="2174875"/>
            <a:ext cx="762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p:cNvSpPr/>
          <p:nvPr/>
        </p:nvSpPr>
        <p:spPr>
          <a:xfrm>
            <a:off x="2222500" y="2255838"/>
            <a:ext cx="1970088" cy="393700"/>
          </a:xfrm>
          <a:prstGeom prst="rightArrow">
            <a:avLst/>
          </a:prstGeom>
          <a:solidFill>
            <a:srgbClr val="FFFF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5" name="Right Arrow 64"/>
          <p:cNvSpPr/>
          <p:nvPr/>
        </p:nvSpPr>
        <p:spPr>
          <a:xfrm>
            <a:off x="2227263" y="4554538"/>
            <a:ext cx="1970087" cy="393700"/>
          </a:xfrm>
          <a:prstGeom prst="rightArrow">
            <a:avLst/>
          </a:prstGeom>
          <a:solidFill>
            <a:srgbClr val="FFFF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7900" name="TextBox 12"/>
          <p:cNvSpPr txBox="1">
            <a:spLocks noChangeArrowheads="1"/>
          </p:cNvSpPr>
          <p:nvPr/>
        </p:nvSpPr>
        <p:spPr bwMode="auto">
          <a:xfrm>
            <a:off x="7678738" y="5375275"/>
            <a:ext cx="7667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chemeClr val="bg1"/>
                </a:solidFill>
              </a:rPr>
              <a:t>SR-10</a:t>
            </a:r>
          </a:p>
        </p:txBody>
      </p:sp>
      <p:sp>
        <p:nvSpPr>
          <p:cNvPr id="37901" name="TextBox 65"/>
          <p:cNvSpPr txBox="1">
            <a:spLocks noChangeArrowheads="1"/>
          </p:cNvSpPr>
          <p:nvPr/>
        </p:nvSpPr>
        <p:spPr bwMode="auto">
          <a:xfrm>
            <a:off x="6900863" y="4225925"/>
            <a:ext cx="21351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chemeClr val="bg1"/>
                </a:solidFill>
              </a:rPr>
              <a:t>All interfaces</a:t>
            </a:r>
          </a:p>
          <a:p>
            <a:r>
              <a:rPr lang="en-US" sz="1600">
                <a:solidFill>
                  <a:schemeClr val="bg1"/>
                </a:solidFill>
              </a:rPr>
              <a:t>3 times less power</a:t>
            </a:r>
          </a:p>
          <a:p>
            <a:r>
              <a:rPr lang="en-US" sz="1600">
                <a:solidFill>
                  <a:schemeClr val="bg1"/>
                </a:solidFill>
              </a:rPr>
              <a:t>2 times better density</a:t>
            </a:r>
          </a:p>
        </p:txBody>
      </p:sp>
      <p:sp>
        <p:nvSpPr>
          <p:cNvPr id="37902" name="TextBox 66"/>
          <p:cNvSpPr txBox="1">
            <a:spLocks noChangeArrowheads="1"/>
          </p:cNvSpPr>
          <p:nvPr/>
        </p:nvSpPr>
        <p:spPr bwMode="auto">
          <a:xfrm>
            <a:off x="6945313" y="2046288"/>
            <a:ext cx="19065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600">
                <a:solidFill>
                  <a:schemeClr val="bg1"/>
                </a:solidFill>
              </a:rPr>
              <a:t>All interfaces</a:t>
            </a:r>
          </a:p>
          <a:p>
            <a:r>
              <a:rPr lang="en-US" sz="1600">
                <a:solidFill>
                  <a:schemeClr val="bg1"/>
                </a:solidFill>
              </a:rPr>
              <a:t>less power</a:t>
            </a:r>
          </a:p>
          <a:p>
            <a:r>
              <a:rPr lang="en-US" sz="1600">
                <a:solidFill>
                  <a:schemeClr val="bg1"/>
                </a:solidFill>
              </a:rPr>
              <a:t>Higher port density</a:t>
            </a:r>
          </a:p>
        </p:txBody>
      </p:sp>
      <p:sp>
        <p:nvSpPr>
          <p:cNvPr id="37903" name="TextBox 67"/>
          <p:cNvSpPr txBox="1">
            <a:spLocks noChangeArrowheads="1"/>
          </p:cNvSpPr>
          <p:nvPr/>
        </p:nvSpPr>
        <p:spPr bwMode="auto">
          <a:xfrm>
            <a:off x="511175" y="2887663"/>
            <a:ext cx="8763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2800">
                <a:solidFill>
                  <a:schemeClr val="bg1"/>
                </a:solidFill>
              </a:rPr>
              <a:t>XFP</a:t>
            </a:r>
          </a:p>
        </p:txBody>
      </p:sp>
      <p:sp>
        <p:nvSpPr>
          <p:cNvPr id="37904" name="TextBox 68"/>
          <p:cNvSpPr txBox="1">
            <a:spLocks noChangeArrowheads="1"/>
          </p:cNvSpPr>
          <p:nvPr/>
        </p:nvSpPr>
        <p:spPr bwMode="auto">
          <a:xfrm>
            <a:off x="5478463" y="2897188"/>
            <a:ext cx="10922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2800">
                <a:solidFill>
                  <a:schemeClr val="bg1"/>
                </a:solidFill>
              </a:rPr>
              <a:t>SFP+</a:t>
            </a:r>
          </a:p>
        </p:txBody>
      </p:sp>
      <p:sp>
        <p:nvSpPr>
          <p:cNvPr id="37905" name="TextBox 69"/>
          <p:cNvSpPr txBox="1">
            <a:spLocks noChangeArrowheads="1"/>
          </p:cNvSpPr>
          <p:nvPr/>
        </p:nvSpPr>
        <p:spPr bwMode="auto">
          <a:xfrm>
            <a:off x="638175" y="5743575"/>
            <a:ext cx="8953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2800">
                <a:solidFill>
                  <a:schemeClr val="bg1"/>
                </a:solidFill>
              </a:rPr>
              <a:t>CFP</a:t>
            </a:r>
          </a:p>
        </p:txBody>
      </p:sp>
      <p:sp>
        <p:nvSpPr>
          <p:cNvPr id="37906" name="TextBox 70"/>
          <p:cNvSpPr txBox="1">
            <a:spLocks noChangeArrowheads="1"/>
          </p:cNvSpPr>
          <p:nvPr/>
        </p:nvSpPr>
        <p:spPr bwMode="auto">
          <a:xfrm>
            <a:off x="4643438" y="5775325"/>
            <a:ext cx="1019703"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2800" dirty="0" smtClean="0">
                <a:solidFill>
                  <a:schemeClr val="bg1"/>
                </a:solidFill>
              </a:rPr>
              <a:t>CPACK</a:t>
            </a:r>
            <a:endParaRPr lang="en-US" sz="2800" dirty="0">
              <a:solidFill>
                <a:schemeClr val="bg1"/>
              </a:solidFill>
            </a:endParaRPr>
          </a:p>
        </p:txBody>
      </p:sp>
      <p:sp>
        <p:nvSpPr>
          <p:cNvPr id="37907" name="TextBox 72"/>
          <p:cNvSpPr txBox="1">
            <a:spLocks noChangeArrowheads="1"/>
          </p:cNvSpPr>
          <p:nvPr/>
        </p:nvSpPr>
        <p:spPr bwMode="auto">
          <a:xfrm>
            <a:off x="2811463" y="1868488"/>
            <a:ext cx="863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2800" b="1">
                <a:solidFill>
                  <a:schemeClr val="bg2"/>
                </a:solidFill>
              </a:rPr>
              <a:t>10G</a:t>
            </a:r>
          </a:p>
        </p:txBody>
      </p:sp>
      <p:sp>
        <p:nvSpPr>
          <p:cNvPr id="37908" name="TextBox 73"/>
          <p:cNvSpPr txBox="1">
            <a:spLocks noChangeArrowheads="1"/>
          </p:cNvSpPr>
          <p:nvPr/>
        </p:nvSpPr>
        <p:spPr bwMode="auto">
          <a:xfrm>
            <a:off x="2741613" y="4176713"/>
            <a:ext cx="1063625"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2800" b="1">
                <a:solidFill>
                  <a:srgbClr val="FFFFFF"/>
                </a:solidFill>
              </a:rPr>
              <a:t>100G</a:t>
            </a:r>
          </a:p>
        </p:txBody>
      </p:sp>
    </p:spTree>
    <p:extLst>
      <p:ext uri="{BB962C8B-B14F-4D97-AF65-F5344CB8AC3E}">
        <p14:creationId xmlns:p14="http://schemas.microsoft.com/office/powerpoint/2010/main" val="193770994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07504" y="116633"/>
            <a:ext cx="8856984" cy="936104"/>
          </a:xfrm>
        </p:spPr>
        <p:txBody>
          <a:bodyPr/>
          <a:lstStyle/>
          <a:p>
            <a:pPr eaLnBrk="1" hangingPunct="1"/>
            <a:r>
              <a:rPr lang="en-US" dirty="0" smtClean="0"/>
              <a:t>Current 100G DWDM Examples</a:t>
            </a:r>
          </a:p>
        </p:txBody>
      </p:sp>
      <p:sp>
        <p:nvSpPr>
          <p:cNvPr id="38915" name="Content Placeholder 3"/>
          <p:cNvSpPr>
            <a:spLocks noGrp="1"/>
          </p:cNvSpPr>
          <p:nvPr>
            <p:ph idx="1"/>
          </p:nvPr>
        </p:nvSpPr>
        <p:spPr>
          <a:xfrm>
            <a:off x="369888" y="1124744"/>
            <a:ext cx="8522592" cy="4896544"/>
          </a:xfrm>
        </p:spPr>
        <p:txBody>
          <a:bodyPr anchor="ctr"/>
          <a:lstStyle/>
          <a:p>
            <a:pPr marL="265113" indent="-265113">
              <a:lnSpc>
                <a:spcPct val="100000"/>
              </a:lnSpc>
              <a:spcBef>
                <a:spcPct val="0"/>
              </a:spcBef>
              <a:spcAft>
                <a:spcPts val="600"/>
              </a:spcAft>
              <a:tabLst>
                <a:tab pos="2971800" algn="l"/>
                <a:tab pos="3657600" algn="l"/>
              </a:tabLst>
            </a:pPr>
            <a:r>
              <a:rPr lang="en-US" sz="2000" dirty="0" smtClean="0"/>
              <a:t>Modulation: Dual Polarized Quadrature Phase-Shift Keying (DP-QPSK)</a:t>
            </a:r>
          </a:p>
          <a:p>
            <a:pPr marL="265113" indent="-265113">
              <a:lnSpc>
                <a:spcPct val="100000"/>
              </a:lnSpc>
              <a:spcBef>
                <a:spcPct val="0"/>
              </a:spcBef>
              <a:spcAft>
                <a:spcPts val="600"/>
              </a:spcAft>
              <a:tabLst>
                <a:tab pos="2971800" algn="l"/>
                <a:tab pos="3657600" algn="l"/>
              </a:tabLst>
            </a:pPr>
            <a:r>
              <a:rPr lang="en-GB" sz="2000" dirty="0" smtClean="0"/>
              <a:t>SW-configurable FEC algorithm to optimize Bandwidth vs. Reach:</a:t>
            </a:r>
            <a:endParaRPr lang="en-US" sz="2000" dirty="0" smtClean="0"/>
          </a:p>
          <a:p>
            <a:pPr marL="630238" lvl="2" indent="-182563">
              <a:lnSpc>
                <a:spcPct val="100000"/>
              </a:lnSpc>
              <a:spcBef>
                <a:spcPct val="0"/>
              </a:spcBef>
              <a:spcAft>
                <a:spcPts val="600"/>
              </a:spcAft>
              <a:buSzPct val="90000"/>
              <a:buFontTx/>
              <a:buChar char="•"/>
              <a:tabLst>
                <a:tab pos="2971800" algn="l"/>
                <a:tab pos="3657600" algn="l"/>
              </a:tabLst>
            </a:pPr>
            <a:r>
              <a:rPr lang="en-GB" dirty="0" smtClean="0"/>
              <a:t>7% based on Standard G.975 </a:t>
            </a:r>
            <a:r>
              <a:rPr lang="en-GB" dirty="0" err="1" smtClean="0"/>
              <a:t>ReedSolomon</a:t>
            </a:r>
            <a:r>
              <a:rPr lang="en-GB" dirty="0" smtClean="0"/>
              <a:t> FEC</a:t>
            </a:r>
            <a:endParaRPr lang="en-US" dirty="0" smtClean="0"/>
          </a:p>
          <a:p>
            <a:pPr marL="630238" lvl="2" indent="-182563">
              <a:lnSpc>
                <a:spcPct val="100000"/>
              </a:lnSpc>
              <a:spcBef>
                <a:spcPct val="0"/>
              </a:spcBef>
              <a:spcAft>
                <a:spcPts val="600"/>
              </a:spcAft>
              <a:buSzPct val="90000"/>
              <a:buFontTx/>
              <a:buChar char="•"/>
              <a:tabLst>
                <a:tab pos="2971800" algn="l"/>
                <a:tab pos="3657600" algn="l"/>
              </a:tabLst>
            </a:pPr>
            <a:r>
              <a:rPr lang="en-GB" dirty="0" smtClean="0"/>
              <a:t>20% based on Standard G.975.1 I.7 UFEC (1xE(-2) Pre-FEC BER)</a:t>
            </a:r>
            <a:endParaRPr lang="en-US" dirty="0" smtClean="0"/>
          </a:p>
          <a:p>
            <a:pPr marL="630238" lvl="2" indent="-182563">
              <a:lnSpc>
                <a:spcPct val="100000"/>
              </a:lnSpc>
              <a:spcBef>
                <a:spcPct val="0"/>
              </a:spcBef>
              <a:spcAft>
                <a:spcPts val="600"/>
              </a:spcAft>
              <a:buSzPct val="90000"/>
              <a:buFontTx/>
              <a:buChar char="•"/>
              <a:tabLst>
                <a:tab pos="2971800" algn="l"/>
                <a:tab pos="3657600" algn="l"/>
              </a:tabLst>
            </a:pPr>
            <a:r>
              <a:rPr lang="en-GB" dirty="0" smtClean="0"/>
              <a:t>7% based on 3</a:t>
            </a:r>
            <a:r>
              <a:rPr lang="en-GB" baseline="30000" dirty="0" smtClean="0"/>
              <a:t>rd</a:t>
            </a:r>
            <a:r>
              <a:rPr lang="en-GB" dirty="0" smtClean="0"/>
              <a:t> Generation HG-FEC (4.6xE(-3) Pre-FEC BER)</a:t>
            </a:r>
            <a:endParaRPr lang="en-US" dirty="0" smtClean="0"/>
          </a:p>
          <a:p>
            <a:pPr marL="265113" indent="-265113">
              <a:lnSpc>
                <a:spcPct val="100000"/>
              </a:lnSpc>
              <a:spcBef>
                <a:spcPct val="0"/>
              </a:spcBef>
              <a:spcAft>
                <a:spcPts val="600"/>
              </a:spcAft>
              <a:tabLst>
                <a:tab pos="2971800" algn="l"/>
                <a:tab pos="3657600" algn="l"/>
              </a:tabLst>
            </a:pPr>
            <a:r>
              <a:rPr lang="en-US" sz="2000" dirty="0" smtClean="0"/>
              <a:t>Baud rate: 28 to 32 </a:t>
            </a:r>
            <a:r>
              <a:rPr lang="en-US" sz="2000" dirty="0" err="1" smtClean="0"/>
              <a:t>Gbaud</a:t>
            </a:r>
            <a:endParaRPr lang="en-US" sz="2000" dirty="0" smtClean="0"/>
          </a:p>
          <a:p>
            <a:pPr marL="265113" indent="-265113">
              <a:lnSpc>
                <a:spcPct val="100000"/>
              </a:lnSpc>
              <a:spcBef>
                <a:spcPct val="0"/>
              </a:spcBef>
              <a:spcAft>
                <a:spcPts val="600"/>
              </a:spcAft>
              <a:tabLst>
                <a:tab pos="2971800" algn="l"/>
                <a:tab pos="3657600" algn="l"/>
              </a:tabLst>
            </a:pPr>
            <a:r>
              <a:rPr lang="en-US" sz="2000" dirty="0" smtClean="0"/>
              <a:t>96channels Full C-band 50GHz tunable DWDM Trunk</a:t>
            </a:r>
          </a:p>
          <a:p>
            <a:pPr marL="265113" indent="-265113">
              <a:lnSpc>
                <a:spcPct val="100000"/>
              </a:lnSpc>
              <a:spcBef>
                <a:spcPct val="0"/>
              </a:spcBef>
              <a:spcAft>
                <a:spcPts val="600"/>
              </a:spcAft>
              <a:tabLst>
                <a:tab pos="2971800" algn="l"/>
                <a:tab pos="3657600" algn="l"/>
              </a:tabLst>
            </a:pPr>
            <a:r>
              <a:rPr lang="en-US" sz="2000" dirty="0" smtClean="0"/>
              <a:t>CD Robustness up to 70,000ps/nm, </a:t>
            </a:r>
            <a:r>
              <a:rPr lang="en-GB" sz="2000" dirty="0" smtClean="0"/>
              <a:t>PMD Robustness up to 30ps (100ps of DGD)</a:t>
            </a:r>
            <a:endParaRPr lang="en-US" sz="2000" dirty="0" smtClean="0"/>
          </a:p>
          <a:p>
            <a:pPr marL="265113" indent="-265113">
              <a:lnSpc>
                <a:spcPct val="100000"/>
              </a:lnSpc>
              <a:spcBef>
                <a:spcPct val="0"/>
              </a:spcBef>
              <a:spcAft>
                <a:spcPts val="600"/>
              </a:spcAft>
              <a:tabLst>
                <a:tab pos="2971800" algn="l"/>
                <a:tab pos="3657600" algn="l"/>
              </a:tabLst>
            </a:pPr>
            <a:r>
              <a:rPr lang="en-US" sz="2000" dirty="0" smtClean="0"/>
              <a:t>Receiver Dynamic Range (Noise Limited): +0dBm to -18dBm</a:t>
            </a:r>
          </a:p>
        </p:txBody>
      </p:sp>
    </p:spTree>
    <p:extLst>
      <p:ext uri="{BB962C8B-B14F-4D97-AF65-F5344CB8AC3E}">
        <p14:creationId xmlns:p14="http://schemas.microsoft.com/office/powerpoint/2010/main" val="2303119170"/>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a:xfrm>
            <a:off x="328613" y="116632"/>
            <a:ext cx="8153400" cy="609600"/>
          </a:xfrm>
        </p:spPr>
        <p:txBody>
          <a:bodyPr/>
          <a:lstStyle/>
          <a:p>
            <a:pPr eaLnBrk="1" hangingPunct="1"/>
            <a:r>
              <a:rPr lang="en-US" dirty="0" smtClean="0"/>
              <a:t>DP-QPSK 100G Module </a:t>
            </a:r>
            <a:br>
              <a:rPr lang="en-US" dirty="0" smtClean="0"/>
            </a:br>
            <a:r>
              <a:rPr lang="en-US" sz="2400" dirty="0" smtClean="0"/>
              <a:t>Block diagram</a:t>
            </a:r>
            <a:endParaRPr lang="en-US" dirty="0" smtClean="0"/>
          </a:p>
        </p:txBody>
      </p:sp>
      <p:grpSp>
        <p:nvGrpSpPr>
          <p:cNvPr id="39939" name="Group 183"/>
          <p:cNvGrpSpPr>
            <a:grpSpLocks/>
          </p:cNvGrpSpPr>
          <p:nvPr/>
        </p:nvGrpSpPr>
        <p:grpSpPr bwMode="auto">
          <a:xfrm>
            <a:off x="76200" y="903288"/>
            <a:ext cx="8001000" cy="4430712"/>
            <a:chOff x="493992" y="1093082"/>
            <a:chExt cx="8187558" cy="4965524"/>
          </a:xfrm>
        </p:grpSpPr>
        <p:grpSp>
          <p:nvGrpSpPr>
            <p:cNvPr id="39966" name="Group 179"/>
            <p:cNvGrpSpPr>
              <a:grpSpLocks/>
            </p:cNvGrpSpPr>
            <p:nvPr/>
          </p:nvGrpSpPr>
          <p:grpSpPr bwMode="auto">
            <a:xfrm>
              <a:off x="1187663" y="1093082"/>
              <a:ext cx="6743361" cy="4965524"/>
              <a:chOff x="810881" y="931653"/>
              <a:chExt cx="6941475" cy="5326643"/>
            </a:xfrm>
          </p:grpSpPr>
          <p:sp>
            <p:nvSpPr>
              <p:cNvPr id="342" name="Rectangle 341"/>
              <p:cNvSpPr/>
              <p:nvPr/>
            </p:nvSpPr>
            <p:spPr>
              <a:xfrm>
                <a:off x="1173755" y="931653"/>
                <a:ext cx="6279270" cy="5326643"/>
              </a:xfrm>
              <a:prstGeom prst="rect">
                <a:avLst/>
              </a:prstGeom>
              <a:solidFill>
                <a:schemeClr val="accent5">
                  <a:lumMod val="20000"/>
                  <a:lumOff val="8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9970" name="Text Box 69"/>
              <p:cNvSpPr txBox="1">
                <a:spLocks noChangeArrowheads="1"/>
              </p:cNvSpPr>
              <p:nvPr/>
            </p:nvSpPr>
            <p:spPr bwMode="auto">
              <a:xfrm>
                <a:off x="2933491" y="2214415"/>
                <a:ext cx="444162" cy="21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000">
                    <a:solidFill>
                      <a:srgbClr val="000104"/>
                    </a:solidFill>
                    <a:cs typeface="Arial" pitchFamily="34" charset="0"/>
                  </a:rPr>
                  <a:t>iTLA</a:t>
                </a:r>
              </a:p>
            </p:txBody>
          </p:sp>
          <p:sp>
            <p:nvSpPr>
              <p:cNvPr id="39971" name="Rectangle 7"/>
              <p:cNvSpPr>
                <a:spLocks noChangeArrowheads="1"/>
              </p:cNvSpPr>
              <p:nvPr/>
            </p:nvSpPr>
            <p:spPr bwMode="auto">
              <a:xfrm>
                <a:off x="2818441" y="1224950"/>
                <a:ext cx="1549674" cy="2329133"/>
              </a:xfrm>
              <a:prstGeom prst="rect">
                <a:avLst/>
              </a:prstGeom>
              <a:solidFill>
                <a:srgbClr val="99CCFF"/>
              </a:solidFill>
              <a:ln w="9525">
                <a:solidFill>
                  <a:schemeClr val="tx1"/>
                </a:solidFill>
                <a:miter lim="800000"/>
                <a:headEnd/>
                <a:tailEnd/>
              </a:ln>
            </p:spPr>
            <p:txBody>
              <a:bodyPr wrap="none" anchor="ctr"/>
              <a:lstStyle/>
              <a:p>
                <a:endParaRPr lang="en-US" sz="1600">
                  <a:solidFill>
                    <a:srgbClr val="000104"/>
                  </a:solidFill>
                </a:endParaRPr>
              </a:p>
            </p:txBody>
          </p:sp>
          <p:sp>
            <p:nvSpPr>
              <p:cNvPr id="39972" name="Freeform 45"/>
              <p:cNvSpPr>
                <a:spLocks/>
              </p:cNvSpPr>
              <p:nvPr/>
            </p:nvSpPr>
            <p:spPr bwMode="auto">
              <a:xfrm>
                <a:off x="3660525" y="2687175"/>
                <a:ext cx="553115" cy="608818"/>
              </a:xfrm>
              <a:custGeom>
                <a:avLst/>
                <a:gdLst>
                  <a:gd name="T0" fmla="*/ 0 w 318"/>
                  <a:gd name="T1" fmla="*/ 0 h 504"/>
                  <a:gd name="T2" fmla="*/ 2147483647 w 318"/>
                  <a:gd name="T3" fmla="*/ 0 h 504"/>
                  <a:gd name="T4" fmla="*/ 2147483647 w 318"/>
                  <a:gd name="T5" fmla="*/ 2147483647 h 504"/>
                  <a:gd name="T6" fmla="*/ 2147483647 w 318"/>
                  <a:gd name="T7" fmla="*/ 2147483647 h 504"/>
                  <a:gd name="T8" fmla="*/ 0 60000 65536"/>
                  <a:gd name="T9" fmla="*/ 0 60000 65536"/>
                  <a:gd name="T10" fmla="*/ 0 60000 65536"/>
                  <a:gd name="T11" fmla="*/ 0 60000 65536"/>
                  <a:gd name="T12" fmla="*/ 0 w 318"/>
                  <a:gd name="T13" fmla="*/ 0 h 504"/>
                  <a:gd name="T14" fmla="*/ 318 w 318"/>
                  <a:gd name="T15" fmla="*/ 504 h 504"/>
                </a:gdLst>
                <a:ahLst/>
                <a:cxnLst>
                  <a:cxn ang="T8">
                    <a:pos x="T0" y="T1"/>
                  </a:cxn>
                  <a:cxn ang="T9">
                    <a:pos x="T2" y="T3"/>
                  </a:cxn>
                  <a:cxn ang="T10">
                    <a:pos x="T4" y="T5"/>
                  </a:cxn>
                  <a:cxn ang="T11">
                    <a:pos x="T6" y="T7"/>
                  </a:cxn>
                </a:cxnLst>
                <a:rect l="T12" t="T13" r="T14" b="T15"/>
                <a:pathLst>
                  <a:path w="318" h="504">
                    <a:moveTo>
                      <a:pt x="0" y="0"/>
                    </a:moveTo>
                    <a:lnTo>
                      <a:pt x="66" y="0"/>
                    </a:lnTo>
                    <a:lnTo>
                      <a:pt x="66" y="504"/>
                    </a:lnTo>
                    <a:lnTo>
                      <a:pt x="318" y="504"/>
                    </a:lnTo>
                  </a:path>
                </a:pathLst>
              </a:cu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73" name="Freeform 46"/>
              <p:cNvSpPr>
                <a:spLocks/>
              </p:cNvSpPr>
              <p:nvPr/>
            </p:nvSpPr>
            <p:spPr bwMode="auto">
              <a:xfrm>
                <a:off x="3655766" y="1535440"/>
                <a:ext cx="529452" cy="598016"/>
              </a:xfrm>
              <a:custGeom>
                <a:avLst/>
                <a:gdLst>
                  <a:gd name="T0" fmla="*/ 0 w 318"/>
                  <a:gd name="T1" fmla="*/ 2147483647 h 372"/>
                  <a:gd name="T2" fmla="*/ 2147483647 w 318"/>
                  <a:gd name="T3" fmla="*/ 2147483647 h 372"/>
                  <a:gd name="T4" fmla="*/ 2147483647 w 318"/>
                  <a:gd name="T5" fmla="*/ 0 h 372"/>
                  <a:gd name="T6" fmla="*/ 2147483647 w 318"/>
                  <a:gd name="T7" fmla="*/ 0 h 372"/>
                  <a:gd name="T8" fmla="*/ 0 60000 65536"/>
                  <a:gd name="T9" fmla="*/ 0 60000 65536"/>
                  <a:gd name="T10" fmla="*/ 0 60000 65536"/>
                  <a:gd name="T11" fmla="*/ 0 60000 65536"/>
                  <a:gd name="T12" fmla="*/ 0 w 318"/>
                  <a:gd name="T13" fmla="*/ 0 h 372"/>
                  <a:gd name="T14" fmla="*/ 318 w 318"/>
                  <a:gd name="T15" fmla="*/ 372 h 372"/>
                </a:gdLst>
                <a:ahLst/>
                <a:cxnLst>
                  <a:cxn ang="T8">
                    <a:pos x="T0" y="T1"/>
                  </a:cxn>
                  <a:cxn ang="T9">
                    <a:pos x="T2" y="T3"/>
                  </a:cxn>
                  <a:cxn ang="T10">
                    <a:pos x="T4" y="T5"/>
                  </a:cxn>
                  <a:cxn ang="T11">
                    <a:pos x="T6" y="T7"/>
                  </a:cxn>
                </a:cxnLst>
                <a:rect l="T12" t="T13" r="T14" b="T15"/>
                <a:pathLst>
                  <a:path w="318" h="372">
                    <a:moveTo>
                      <a:pt x="0" y="372"/>
                    </a:moveTo>
                    <a:lnTo>
                      <a:pt x="72" y="372"/>
                    </a:lnTo>
                    <a:lnTo>
                      <a:pt x="72" y="0"/>
                    </a:lnTo>
                    <a:lnTo>
                      <a:pt x="318" y="0"/>
                    </a:lnTo>
                  </a:path>
                </a:pathLst>
              </a:cu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74" name="Freeform 47"/>
              <p:cNvSpPr>
                <a:spLocks/>
              </p:cNvSpPr>
              <p:nvPr/>
            </p:nvSpPr>
            <p:spPr bwMode="auto">
              <a:xfrm>
                <a:off x="3594539" y="2170131"/>
                <a:ext cx="573819" cy="84376"/>
              </a:xfrm>
              <a:custGeom>
                <a:avLst/>
                <a:gdLst>
                  <a:gd name="T0" fmla="*/ 0 w 318"/>
                  <a:gd name="T1" fmla="*/ 2147483647 h 90"/>
                  <a:gd name="T2" fmla="*/ 2147483647 w 318"/>
                  <a:gd name="T3" fmla="*/ 2147483647 h 90"/>
                  <a:gd name="T4" fmla="*/ 2147483647 w 318"/>
                  <a:gd name="T5" fmla="*/ 0 h 90"/>
                  <a:gd name="T6" fmla="*/ 2147483647 w 318"/>
                  <a:gd name="T7" fmla="*/ 0 h 90"/>
                  <a:gd name="T8" fmla="*/ 0 60000 65536"/>
                  <a:gd name="T9" fmla="*/ 0 60000 65536"/>
                  <a:gd name="T10" fmla="*/ 0 60000 65536"/>
                  <a:gd name="T11" fmla="*/ 0 60000 65536"/>
                  <a:gd name="T12" fmla="*/ 0 w 318"/>
                  <a:gd name="T13" fmla="*/ 0 h 90"/>
                  <a:gd name="T14" fmla="*/ 318 w 318"/>
                  <a:gd name="T15" fmla="*/ 90 h 90"/>
                </a:gdLst>
                <a:ahLst/>
                <a:cxnLst>
                  <a:cxn ang="T8">
                    <a:pos x="T0" y="T1"/>
                  </a:cxn>
                  <a:cxn ang="T9">
                    <a:pos x="T2" y="T3"/>
                  </a:cxn>
                  <a:cxn ang="T10">
                    <a:pos x="T4" y="T5"/>
                  </a:cxn>
                  <a:cxn ang="T11">
                    <a:pos x="T6" y="T7"/>
                  </a:cxn>
                </a:cxnLst>
                <a:rect l="T12" t="T13" r="T14" b="T15"/>
                <a:pathLst>
                  <a:path w="318" h="90">
                    <a:moveTo>
                      <a:pt x="0" y="90"/>
                    </a:moveTo>
                    <a:lnTo>
                      <a:pt x="144" y="90"/>
                    </a:lnTo>
                    <a:lnTo>
                      <a:pt x="144" y="0"/>
                    </a:lnTo>
                    <a:lnTo>
                      <a:pt x="318" y="0"/>
                    </a:lnTo>
                  </a:path>
                </a:pathLst>
              </a:cu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75" name="Freeform 48"/>
              <p:cNvSpPr>
                <a:spLocks/>
              </p:cNvSpPr>
              <p:nvPr/>
            </p:nvSpPr>
            <p:spPr bwMode="auto">
              <a:xfrm>
                <a:off x="3598653" y="2560610"/>
                <a:ext cx="553115" cy="239945"/>
              </a:xfrm>
              <a:custGeom>
                <a:avLst/>
                <a:gdLst>
                  <a:gd name="T0" fmla="*/ 0 w 312"/>
                  <a:gd name="T1" fmla="*/ 0 h 174"/>
                  <a:gd name="T2" fmla="*/ 2147483647 w 312"/>
                  <a:gd name="T3" fmla="*/ 0 h 174"/>
                  <a:gd name="T4" fmla="*/ 2147483647 w 312"/>
                  <a:gd name="T5" fmla="*/ 2147483647 h 174"/>
                  <a:gd name="T6" fmla="*/ 2147483647 w 312"/>
                  <a:gd name="T7" fmla="*/ 2147483647 h 174"/>
                  <a:gd name="T8" fmla="*/ 0 60000 65536"/>
                  <a:gd name="T9" fmla="*/ 0 60000 65536"/>
                  <a:gd name="T10" fmla="*/ 0 60000 65536"/>
                  <a:gd name="T11" fmla="*/ 0 60000 65536"/>
                  <a:gd name="T12" fmla="*/ 0 w 312"/>
                  <a:gd name="T13" fmla="*/ 0 h 174"/>
                  <a:gd name="T14" fmla="*/ 312 w 312"/>
                  <a:gd name="T15" fmla="*/ 174 h 174"/>
                </a:gdLst>
                <a:ahLst/>
                <a:cxnLst>
                  <a:cxn ang="T8">
                    <a:pos x="T0" y="T1"/>
                  </a:cxn>
                  <a:cxn ang="T9">
                    <a:pos x="T2" y="T3"/>
                  </a:cxn>
                  <a:cxn ang="T10">
                    <a:pos x="T4" y="T5"/>
                  </a:cxn>
                  <a:cxn ang="T11">
                    <a:pos x="T6" y="T7"/>
                  </a:cxn>
                </a:cxnLst>
                <a:rect l="T12" t="T13" r="T14" b="T15"/>
                <a:pathLst>
                  <a:path w="312" h="174">
                    <a:moveTo>
                      <a:pt x="0" y="0"/>
                    </a:moveTo>
                    <a:lnTo>
                      <a:pt x="150" y="0"/>
                    </a:lnTo>
                    <a:lnTo>
                      <a:pt x="150" y="174"/>
                    </a:lnTo>
                    <a:lnTo>
                      <a:pt x="312" y="174"/>
                    </a:lnTo>
                  </a:path>
                </a:pathLst>
              </a:custGeom>
              <a:noFill/>
              <a:ln w="2540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 name="Text Box 51"/>
              <p:cNvSpPr txBox="1">
                <a:spLocks noChangeArrowheads="1"/>
              </p:cNvSpPr>
              <p:nvPr/>
            </p:nvSpPr>
            <p:spPr bwMode="auto">
              <a:xfrm>
                <a:off x="2735629" y="941195"/>
                <a:ext cx="1747494" cy="217570"/>
              </a:xfrm>
              <a:prstGeom prst="rect">
                <a:avLst/>
              </a:prstGeom>
              <a:noFill/>
              <a:ln w="9525">
                <a:noFill/>
                <a:miter lim="800000"/>
                <a:headEnd/>
                <a:tailEnd/>
              </a:ln>
            </p:spPr>
            <p:txBody>
              <a:bodyPr lIns="0" tIns="0" rIns="0" bIns="0" anchor="ctr" anchorCtr="1">
                <a:spAutoFit/>
              </a:bodyPr>
              <a:lstStyle/>
              <a:p>
                <a:pPr fontAlgn="auto">
                  <a:spcBef>
                    <a:spcPts val="0"/>
                  </a:spcBef>
                  <a:spcAft>
                    <a:spcPts val="0"/>
                  </a:spcAft>
                  <a:defRPr/>
                </a:pPr>
                <a:r>
                  <a:rPr lang="en-US" sz="1400" dirty="0">
                    <a:solidFill>
                      <a:srgbClr val="000104"/>
                    </a:solidFill>
                    <a:latin typeface="+mn-lt"/>
                  </a:rPr>
                  <a:t>Integrated Receiver</a:t>
                </a:r>
              </a:p>
            </p:txBody>
          </p:sp>
          <p:sp>
            <p:nvSpPr>
              <p:cNvPr id="74852" name="Rectangle 54"/>
              <p:cNvSpPr>
                <a:spLocks noChangeArrowheads="1"/>
              </p:cNvSpPr>
              <p:nvPr/>
            </p:nvSpPr>
            <p:spPr bwMode="auto">
              <a:xfrm>
                <a:off x="3376099" y="2038587"/>
                <a:ext cx="336120" cy="299635"/>
              </a:xfrm>
              <a:prstGeom prst="rect">
                <a:avLst/>
              </a:prstGeom>
              <a:solidFill>
                <a:schemeClr val="accent2">
                  <a:lumMod val="60000"/>
                  <a:lumOff val="40000"/>
                </a:schemeClr>
              </a:solidFill>
              <a:ln w="9525">
                <a:solidFill>
                  <a:srgbClr val="1E5E8E"/>
                </a:solidFill>
                <a:miter lim="800000"/>
                <a:headEnd/>
                <a:tailEnd/>
              </a:ln>
            </p:spPr>
            <p:txBody>
              <a:bodyPr wrap="none" lIns="90000" tIns="46800" rIns="90000" bIns="46800" anchor="ctr"/>
              <a:lstStyle/>
              <a:p>
                <a:pPr>
                  <a:defRPr/>
                </a:pPr>
                <a:r>
                  <a:rPr lang="en-US" sz="1200" dirty="0">
                    <a:solidFill>
                      <a:srgbClr val="000104"/>
                    </a:solidFill>
                    <a:latin typeface="Arial" charset="0"/>
                    <a:cs typeface="Arial" charset="0"/>
                  </a:rPr>
                  <a:t>90°</a:t>
                </a:r>
              </a:p>
            </p:txBody>
          </p:sp>
          <p:sp>
            <p:nvSpPr>
              <p:cNvPr id="74853" name="Rectangle 55"/>
              <p:cNvSpPr>
                <a:spLocks noChangeArrowheads="1"/>
              </p:cNvSpPr>
              <p:nvPr/>
            </p:nvSpPr>
            <p:spPr bwMode="auto">
              <a:xfrm>
                <a:off x="3376099" y="2443191"/>
                <a:ext cx="336120" cy="299635"/>
              </a:xfrm>
              <a:prstGeom prst="rect">
                <a:avLst/>
              </a:prstGeom>
              <a:solidFill>
                <a:schemeClr val="accent2">
                  <a:lumMod val="60000"/>
                  <a:lumOff val="40000"/>
                </a:schemeClr>
              </a:solidFill>
              <a:ln w="9525">
                <a:solidFill>
                  <a:srgbClr val="1E5E8E"/>
                </a:solidFill>
                <a:miter lim="800000"/>
                <a:headEnd/>
                <a:tailEnd/>
              </a:ln>
            </p:spPr>
            <p:txBody>
              <a:bodyPr wrap="none" lIns="90000" tIns="46800" rIns="90000" bIns="46800" anchor="ctr"/>
              <a:lstStyle/>
              <a:p>
                <a:pPr>
                  <a:defRPr/>
                </a:pPr>
                <a:r>
                  <a:rPr lang="en-US" sz="1200" dirty="0">
                    <a:solidFill>
                      <a:srgbClr val="000104"/>
                    </a:solidFill>
                    <a:latin typeface="Arial" charset="0"/>
                    <a:cs typeface="Arial" charset="0"/>
                  </a:rPr>
                  <a:t>90°</a:t>
                </a:r>
              </a:p>
            </p:txBody>
          </p:sp>
          <p:sp>
            <p:nvSpPr>
              <p:cNvPr id="39979" name="Freeform 58"/>
              <p:cNvSpPr>
                <a:spLocks/>
              </p:cNvSpPr>
              <p:nvPr/>
            </p:nvSpPr>
            <p:spPr bwMode="auto">
              <a:xfrm>
                <a:off x="3088849" y="2093904"/>
                <a:ext cx="287482" cy="150295"/>
              </a:xfrm>
              <a:custGeom>
                <a:avLst/>
                <a:gdLst>
                  <a:gd name="T0" fmla="*/ 0 w 264"/>
                  <a:gd name="T1" fmla="*/ 2147483647 h 114"/>
                  <a:gd name="T2" fmla="*/ 0 w 264"/>
                  <a:gd name="T3" fmla="*/ 0 h 114"/>
                  <a:gd name="T4" fmla="*/ 2147483647 w 264"/>
                  <a:gd name="T5" fmla="*/ 0 h 114"/>
                  <a:gd name="T6" fmla="*/ 0 60000 65536"/>
                  <a:gd name="T7" fmla="*/ 0 60000 65536"/>
                  <a:gd name="T8" fmla="*/ 0 60000 65536"/>
                  <a:gd name="T9" fmla="*/ 0 w 264"/>
                  <a:gd name="T10" fmla="*/ 0 h 114"/>
                  <a:gd name="T11" fmla="*/ 264 w 264"/>
                  <a:gd name="T12" fmla="*/ 114 h 114"/>
                </a:gdLst>
                <a:ahLst/>
                <a:cxnLst>
                  <a:cxn ang="T6">
                    <a:pos x="T0" y="T1"/>
                  </a:cxn>
                  <a:cxn ang="T7">
                    <a:pos x="T2" y="T3"/>
                  </a:cxn>
                  <a:cxn ang="T8">
                    <a:pos x="T4" y="T5"/>
                  </a:cxn>
                </a:cxnLst>
                <a:rect l="T9" t="T10" r="T11" b="T12"/>
                <a:pathLst>
                  <a:path w="264" h="114">
                    <a:moveTo>
                      <a:pt x="0" y="114"/>
                    </a:moveTo>
                    <a:lnTo>
                      <a:pt x="0" y="0"/>
                    </a:lnTo>
                    <a:lnTo>
                      <a:pt x="264" y="0"/>
                    </a:lnTo>
                  </a:path>
                </a:pathLst>
              </a:custGeom>
              <a:noFill/>
              <a:ln w="25400">
                <a:solidFill>
                  <a:srgbClr val="000104"/>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9980" name="Freeform 59"/>
              <p:cNvSpPr>
                <a:spLocks/>
              </p:cNvSpPr>
              <p:nvPr/>
            </p:nvSpPr>
            <p:spPr bwMode="auto">
              <a:xfrm flipV="1">
                <a:off x="3084091" y="2536878"/>
                <a:ext cx="292241" cy="142385"/>
              </a:xfrm>
              <a:custGeom>
                <a:avLst/>
                <a:gdLst>
                  <a:gd name="T0" fmla="*/ 0 w 264"/>
                  <a:gd name="T1" fmla="*/ 2147483647 h 114"/>
                  <a:gd name="T2" fmla="*/ 0 w 264"/>
                  <a:gd name="T3" fmla="*/ 0 h 114"/>
                  <a:gd name="T4" fmla="*/ 2147483647 w 264"/>
                  <a:gd name="T5" fmla="*/ 0 h 114"/>
                  <a:gd name="T6" fmla="*/ 0 60000 65536"/>
                  <a:gd name="T7" fmla="*/ 0 60000 65536"/>
                  <a:gd name="T8" fmla="*/ 0 60000 65536"/>
                  <a:gd name="T9" fmla="*/ 0 w 264"/>
                  <a:gd name="T10" fmla="*/ 0 h 114"/>
                  <a:gd name="T11" fmla="*/ 264 w 264"/>
                  <a:gd name="T12" fmla="*/ 114 h 114"/>
                </a:gdLst>
                <a:ahLst/>
                <a:cxnLst>
                  <a:cxn ang="T6">
                    <a:pos x="T0" y="T1"/>
                  </a:cxn>
                  <a:cxn ang="T7">
                    <a:pos x="T2" y="T3"/>
                  </a:cxn>
                  <a:cxn ang="T8">
                    <a:pos x="T4" y="T5"/>
                  </a:cxn>
                </a:cxnLst>
                <a:rect l="T9" t="T10" r="T11" b="T12"/>
                <a:pathLst>
                  <a:path w="264" h="114">
                    <a:moveTo>
                      <a:pt x="0" y="114"/>
                    </a:moveTo>
                    <a:lnTo>
                      <a:pt x="0" y="0"/>
                    </a:lnTo>
                    <a:lnTo>
                      <a:pt x="264" y="0"/>
                    </a:lnTo>
                  </a:path>
                </a:pathLst>
              </a:cu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en-US"/>
              </a:p>
            </p:txBody>
          </p:sp>
          <p:sp>
            <p:nvSpPr>
              <p:cNvPr id="39981" name="Line 60"/>
              <p:cNvSpPr>
                <a:spLocks noChangeShapeType="1"/>
              </p:cNvSpPr>
              <p:nvPr/>
            </p:nvSpPr>
            <p:spPr bwMode="auto">
              <a:xfrm>
                <a:off x="3136747" y="2275840"/>
                <a:ext cx="239585" cy="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sp>
            <p:nvSpPr>
              <p:cNvPr id="39982" name="Line 61"/>
              <p:cNvSpPr>
                <a:spLocks noChangeShapeType="1"/>
              </p:cNvSpPr>
              <p:nvPr/>
            </p:nvSpPr>
            <p:spPr bwMode="auto">
              <a:xfrm>
                <a:off x="3136747" y="2497328"/>
                <a:ext cx="239585" cy="0"/>
              </a:xfrm>
              <a:prstGeom prst="line">
                <a:avLst/>
              </a:prstGeom>
              <a:noFill/>
              <a:ln w="25400">
                <a:solidFill>
                  <a:srgbClr val="000104"/>
                </a:solidFill>
                <a:round/>
                <a:headEnd/>
                <a:tailEnd type="triangle" w="med" len="med"/>
              </a:ln>
              <a:extLst>
                <a:ext uri="{909E8E84-426E-40DD-AFC4-6F175D3DCCD1}">
                  <a14:hiddenFill xmlns:a14="http://schemas.microsoft.com/office/drawing/2010/main">
                    <a:noFill/>
                  </a14:hiddenFill>
                </a:ext>
              </a:extLst>
            </p:spPr>
            <p:txBody>
              <a:bodyPr wrap="none" lIns="90000" tIns="46800" rIns="90000" bIns="46800" anchor="ctr"/>
              <a:lstStyle/>
              <a:p>
                <a:endParaRPr lang="en-US"/>
              </a:p>
            </p:txBody>
          </p:sp>
          <p:grpSp>
            <p:nvGrpSpPr>
              <p:cNvPr id="39983" name="Group 195"/>
              <p:cNvGrpSpPr>
                <a:grpSpLocks/>
              </p:cNvGrpSpPr>
              <p:nvPr/>
            </p:nvGrpSpPr>
            <p:grpSpPr bwMode="auto">
              <a:xfrm>
                <a:off x="3840779" y="3080437"/>
                <a:ext cx="452093" cy="416607"/>
                <a:chOff x="5904473" y="3028949"/>
                <a:chExt cx="485287" cy="501650"/>
              </a:xfrm>
            </p:grpSpPr>
            <p:sp>
              <p:nvSpPr>
                <p:cNvPr id="40095" name="Rectangle 8"/>
                <p:cNvSpPr>
                  <a:spLocks noChangeArrowheads="1"/>
                </p:cNvSpPr>
                <p:nvPr/>
              </p:nvSpPr>
              <p:spPr bwMode="auto">
                <a:xfrm>
                  <a:off x="5904473" y="3028949"/>
                  <a:ext cx="485287" cy="501650"/>
                </a:xfrm>
                <a:prstGeom prst="rect">
                  <a:avLst/>
                </a:prstGeom>
                <a:solidFill>
                  <a:srgbClr val="99CCFF"/>
                </a:solidFill>
                <a:ln w="9525">
                  <a:solidFill>
                    <a:schemeClr val="tx1"/>
                  </a:solidFill>
                  <a:miter lim="800000"/>
                  <a:headEnd/>
                  <a:tailEnd/>
                </a:ln>
              </p:spPr>
              <p:txBody>
                <a:bodyPr wrap="none" anchor="ctr"/>
                <a:lstStyle/>
                <a:p>
                  <a:endParaRPr lang="en-US" sz="1600">
                    <a:solidFill>
                      <a:srgbClr val="000104"/>
                    </a:solidFill>
                  </a:endParaRPr>
                </a:p>
              </p:txBody>
            </p:sp>
            <p:grpSp>
              <p:nvGrpSpPr>
                <p:cNvPr id="40096" name="Group 197"/>
                <p:cNvGrpSpPr>
                  <a:grpSpLocks/>
                </p:cNvGrpSpPr>
                <p:nvPr/>
              </p:nvGrpSpPr>
              <p:grpSpPr bwMode="auto">
                <a:xfrm>
                  <a:off x="5929313" y="3327400"/>
                  <a:ext cx="204787" cy="176213"/>
                  <a:chOff x="5929313" y="3340100"/>
                  <a:chExt cx="204787" cy="176213"/>
                </a:xfrm>
              </p:grpSpPr>
              <p:sp>
                <p:nvSpPr>
                  <p:cNvPr id="40103" name="AutoShape 15"/>
                  <p:cNvSpPr>
                    <a:spLocks noChangeArrowheads="1"/>
                  </p:cNvSpPr>
                  <p:nvPr/>
                </p:nvSpPr>
                <p:spPr bwMode="auto">
                  <a:xfrm>
                    <a:off x="5929313" y="3386138"/>
                    <a:ext cx="87312" cy="8731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sz="1600">
                      <a:solidFill>
                        <a:srgbClr val="000104"/>
                      </a:solidFill>
                    </a:endParaRPr>
                  </a:p>
                </p:txBody>
              </p:sp>
              <p:sp>
                <p:nvSpPr>
                  <p:cNvPr id="40104" name="Line 16"/>
                  <p:cNvSpPr>
                    <a:spLocks noChangeShapeType="1"/>
                  </p:cNvSpPr>
                  <p:nvPr/>
                </p:nvSpPr>
                <p:spPr bwMode="auto">
                  <a:xfrm>
                    <a:off x="5929313" y="3386138"/>
                    <a:ext cx="873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5" name="Line 17"/>
                  <p:cNvSpPr>
                    <a:spLocks noChangeShapeType="1"/>
                  </p:cNvSpPr>
                  <p:nvPr/>
                </p:nvSpPr>
                <p:spPr bwMode="auto">
                  <a:xfrm>
                    <a:off x="5973763" y="3341688"/>
                    <a:ext cx="0" cy="174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6" name="Line 18"/>
                  <p:cNvSpPr>
                    <a:spLocks noChangeShapeType="1"/>
                  </p:cNvSpPr>
                  <p:nvPr/>
                </p:nvSpPr>
                <p:spPr bwMode="auto">
                  <a:xfrm>
                    <a:off x="5972175" y="3340100"/>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097" name="Group 199"/>
                <p:cNvGrpSpPr>
                  <a:grpSpLocks/>
                </p:cNvGrpSpPr>
                <p:nvPr/>
              </p:nvGrpSpPr>
              <p:grpSpPr bwMode="auto">
                <a:xfrm flipV="1">
                  <a:off x="5935663" y="3067050"/>
                  <a:ext cx="204787" cy="176213"/>
                  <a:chOff x="5935663" y="3035300"/>
                  <a:chExt cx="204787" cy="176213"/>
                </a:xfrm>
              </p:grpSpPr>
              <p:sp>
                <p:nvSpPr>
                  <p:cNvPr id="40099" name="AutoShape 15"/>
                  <p:cNvSpPr>
                    <a:spLocks noChangeArrowheads="1"/>
                  </p:cNvSpPr>
                  <p:nvPr/>
                </p:nvSpPr>
                <p:spPr bwMode="auto">
                  <a:xfrm>
                    <a:off x="5935663" y="3081338"/>
                    <a:ext cx="87312" cy="8731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sz="1600">
                      <a:solidFill>
                        <a:srgbClr val="000104"/>
                      </a:solidFill>
                    </a:endParaRPr>
                  </a:p>
                </p:txBody>
              </p:sp>
              <p:sp>
                <p:nvSpPr>
                  <p:cNvPr id="40100" name="Line 16"/>
                  <p:cNvSpPr>
                    <a:spLocks noChangeShapeType="1"/>
                  </p:cNvSpPr>
                  <p:nvPr/>
                </p:nvSpPr>
                <p:spPr bwMode="auto">
                  <a:xfrm>
                    <a:off x="5935663" y="3081338"/>
                    <a:ext cx="873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1" name="Line 17"/>
                  <p:cNvSpPr>
                    <a:spLocks noChangeShapeType="1"/>
                  </p:cNvSpPr>
                  <p:nvPr/>
                </p:nvSpPr>
                <p:spPr bwMode="auto">
                  <a:xfrm>
                    <a:off x="5980113" y="3036888"/>
                    <a:ext cx="0" cy="174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102" name="Line 18"/>
                  <p:cNvSpPr>
                    <a:spLocks noChangeShapeType="1"/>
                  </p:cNvSpPr>
                  <p:nvPr/>
                </p:nvSpPr>
                <p:spPr bwMode="auto">
                  <a:xfrm>
                    <a:off x="5978525" y="3035300"/>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098" name="AutoShape 19"/>
                <p:cNvSpPr>
                  <a:spLocks noChangeArrowheads="1"/>
                </p:cNvSpPr>
                <p:nvPr/>
              </p:nvSpPr>
              <p:spPr bwMode="auto">
                <a:xfrm rot="5400000">
                  <a:off x="6073243" y="3147218"/>
                  <a:ext cx="261937" cy="257176"/>
                </a:xfrm>
                <a:prstGeom prst="triangle">
                  <a:avLst>
                    <a:gd name="adj" fmla="val 50000"/>
                  </a:avLst>
                </a:prstGeom>
                <a:solidFill>
                  <a:srgbClr val="FF9900"/>
                </a:solidFill>
                <a:ln w="19050">
                  <a:solidFill>
                    <a:schemeClr val="tx1"/>
                  </a:solidFill>
                  <a:miter lim="800000"/>
                  <a:headEnd/>
                  <a:tailEnd/>
                </a:ln>
              </p:spPr>
              <p:txBody>
                <a:bodyPr wrap="none" anchor="ctr"/>
                <a:lstStyle/>
                <a:p>
                  <a:endParaRPr lang="en-US" sz="1600">
                    <a:solidFill>
                      <a:srgbClr val="000104"/>
                    </a:solidFill>
                  </a:endParaRPr>
                </a:p>
              </p:txBody>
            </p:sp>
          </p:grpSp>
          <p:grpSp>
            <p:nvGrpSpPr>
              <p:cNvPr id="39984" name="Group 195"/>
              <p:cNvGrpSpPr>
                <a:grpSpLocks/>
              </p:cNvGrpSpPr>
              <p:nvPr/>
            </p:nvGrpSpPr>
            <p:grpSpPr bwMode="auto">
              <a:xfrm>
                <a:off x="3840737" y="2490766"/>
                <a:ext cx="452093" cy="416607"/>
                <a:chOff x="5904473" y="3028949"/>
                <a:chExt cx="485287" cy="501650"/>
              </a:xfrm>
            </p:grpSpPr>
            <p:sp>
              <p:nvSpPr>
                <p:cNvPr id="40083" name="Rectangle 8"/>
                <p:cNvSpPr>
                  <a:spLocks noChangeArrowheads="1"/>
                </p:cNvSpPr>
                <p:nvPr/>
              </p:nvSpPr>
              <p:spPr bwMode="auto">
                <a:xfrm>
                  <a:off x="5904473" y="3028949"/>
                  <a:ext cx="485287" cy="501650"/>
                </a:xfrm>
                <a:prstGeom prst="rect">
                  <a:avLst/>
                </a:prstGeom>
                <a:solidFill>
                  <a:srgbClr val="99CCFF"/>
                </a:solidFill>
                <a:ln w="9525">
                  <a:solidFill>
                    <a:schemeClr val="tx1"/>
                  </a:solidFill>
                  <a:miter lim="800000"/>
                  <a:headEnd/>
                  <a:tailEnd/>
                </a:ln>
              </p:spPr>
              <p:txBody>
                <a:bodyPr wrap="none" anchor="ctr"/>
                <a:lstStyle/>
                <a:p>
                  <a:endParaRPr lang="en-US" sz="1600">
                    <a:solidFill>
                      <a:srgbClr val="000104"/>
                    </a:solidFill>
                  </a:endParaRPr>
                </a:p>
              </p:txBody>
            </p:sp>
            <p:grpSp>
              <p:nvGrpSpPr>
                <p:cNvPr id="40084" name="Group 197"/>
                <p:cNvGrpSpPr>
                  <a:grpSpLocks/>
                </p:cNvGrpSpPr>
                <p:nvPr/>
              </p:nvGrpSpPr>
              <p:grpSpPr bwMode="auto">
                <a:xfrm>
                  <a:off x="5929313" y="3327400"/>
                  <a:ext cx="204787" cy="176213"/>
                  <a:chOff x="5929313" y="3340100"/>
                  <a:chExt cx="204787" cy="176213"/>
                </a:xfrm>
              </p:grpSpPr>
              <p:sp>
                <p:nvSpPr>
                  <p:cNvPr id="40091" name="AutoShape 15"/>
                  <p:cNvSpPr>
                    <a:spLocks noChangeArrowheads="1"/>
                  </p:cNvSpPr>
                  <p:nvPr/>
                </p:nvSpPr>
                <p:spPr bwMode="auto">
                  <a:xfrm>
                    <a:off x="5929313" y="3386138"/>
                    <a:ext cx="87312" cy="8731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sz="1600">
                      <a:solidFill>
                        <a:srgbClr val="000104"/>
                      </a:solidFill>
                    </a:endParaRPr>
                  </a:p>
                </p:txBody>
              </p:sp>
              <p:sp>
                <p:nvSpPr>
                  <p:cNvPr id="40092" name="Line 16"/>
                  <p:cNvSpPr>
                    <a:spLocks noChangeShapeType="1"/>
                  </p:cNvSpPr>
                  <p:nvPr/>
                </p:nvSpPr>
                <p:spPr bwMode="auto">
                  <a:xfrm>
                    <a:off x="5929313" y="3386138"/>
                    <a:ext cx="873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3" name="Line 17"/>
                  <p:cNvSpPr>
                    <a:spLocks noChangeShapeType="1"/>
                  </p:cNvSpPr>
                  <p:nvPr/>
                </p:nvSpPr>
                <p:spPr bwMode="auto">
                  <a:xfrm>
                    <a:off x="5973763" y="3341688"/>
                    <a:ext cx="0" cy="174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4" name="Line 18"/>
                  <p:cNvSpPr>
                    <a:spLocks noChangeShapeType="1"/>
                  </p:cNvSpPr>
                  <p:nvPr/>
                </p:nvSpPr>
                <p:spPr bwMode="auto">
                  <a:xfrm>
                    <a:off x="5972175" y="3340100"/>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085" name="Group 199"/>
                <p:cNvGrpSpPr>
                  <a:grpSpLocks/>
                </p:cNvGrpSpPr>
                <p:nvPr/>
              </p:nvGrpSpPr>
              <p:grpSpPr bwMode="auto">
                <a:xfrm flipV="1">
                  <a:off x="5935663" y="3067050"/>
                  <a:ext cx="204787" cy="176213"/>
                  <a:chOff x="5935663" y="3035300"/>
                  <a:chExt cx="204787" cy="176213"/>
                </a:xfrm>
              </p:grpSpPr>
              <p:sp>
                <p:nvSpPr>
                  <p:cNvPr id="40087" name="AutoShape 15"/>
                  <p:cNvSpPr>
                    <a:spLocks noChangeArrowheads="1"/>
                  </p:cNvSpPr>
                  <p:nvPr/>
                </p:nvSpPr>
                <p:spPr bwMode="auto">
                  <a:xfrm>
                    <a:off x="5935663" y="3081338"/>
                    <a:ext cx="87312" cy="8731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sz="1600">
                      <a:solidFill>
                        <a:srgbClr val="000104"/>
                      </a:solidFill>
                    </a:endParaRPr>
                  </a:p>
                </p:txBody>
              </p:sp>
              <p:sp>
                <p:nvSpPr>
                  <p:cNvPr id="40088" name="Line 16"/>
                  <p:cNvSpPr>
                    <a:spLocks noChangeShapeType="1"/>
                  </p:cNvSpPr>
                  <p:nvPr/>
                </p:nvSpPr>
                <p:spPr bwMode="auto">
                  <a:xfrm>
                    <a:off x="5935663" y="3081338"/>
                    <a:ext cx="873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89" name="Line 17"/>
                  <p:cNvSpPr>
                    <a:spLocks noChangeShapeType="1"/>
                  </p:cNvSpPr>
                  <p:nvPr/>
                </p:nvSpPr>
                <p:spPr bwMode="auto">
                  <a:xfrm>
                    <a:off x="5980113" y="3036888"/>
                    <a:ext cx="0" cy="174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90" name="Line 18"/>
                  <p:cNvSpPr>
                    <a:spLocks noChangeShapeType="1"/>
                  </p:cNvSpPr>
                  <p:nvPr/>
                </p:nvSpPr>
                <p:spPr bwMode="auto">
                  <a:xfrm>
                    <a:off x="5978525" y="3035300"/>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086" name="AutoShape 19"/>
                <p:cNvSpPr>
                  <a:spLocks noChangeArrowheads="1"/>
                </p:cNvSpPr>
                <p:nvPr/>
              </p:nvSpPr>
              <p:spPr bwMode="auto">
                <a:xfrm rot="5400000">
                  <a:off x="6073243" y="3147218"/>
                  <a:ext cx="261937" cy="257176"/>
                </a:xfrm>
                <a:prstGeom prst="triangle">
                  <a:avLst>
                    <a:gd name="adj" fmla="val 50000"/>
                  </a:avLst>
                </a:prstGeom>
                <a:solidFill>
                  <a:srgbClr val="FF9900"/>
                </a:solidFill>
                <a:ln w="19050">
                  <a:solidFill>
                    <a:schemeClr val="tx1"/>
                  </a:solidFill>
                  <a:miter lim="800000"/>
                  <a:headEnd/>
                  <a:tailEnd/>
                </a:ln>
              </p:spPr>
              <p:txBody>
                <a:bodyPr wrap="none" anchor="ctr"/>
                <a:lstStyle/>
                <a:p>
                  <a:endParaRPr lang="en-US" sz="1600">
                    <a:solidFill>
                      <a:srgbClr val="000104"/>
                    </a:solidFill>
                  </a:endParaRPr>
                </a:p>
              </p:txBody>
            </p:sp>
          </p:grpSp>
          <p:grpSp>
            <p:nvGrpSpPr>
              <p:cNvPr id="39985" name="Group 195"/>
              <p:cNvGrpSpPr>
                <a:grpSpLocks/>
              </p:cNvGrpSpPr>
              <p:nvPr/>
            </p:nvGrpSpPr>
            <p:grpSpPr bwMode="auto">
              <a:xfrm>
                <a:off x="3840737" y="1904076"/>
                <a:ext cx="452093" cy="416607"/>
                <a:chOff x="5904473" y="3028949"/>
                <a:chExt cx="485287" cy="501650"/>
              </a:xfrm>
            </p:grpSpPr>
            <p:sp>
              <p:nvSpPr>
                <p:cNvPr id="40071" name="Rectangle 8"/>
                <p:cNvSpPr>
                  <a:spLocks noChangeArrowheads="1"/>
                </p:cNvSpPr>
                <p:nvPr/>
              </p:nvSpPr>
              <p:spPr bwMode="auto">
                <a:xfrm>
                  <a:off x="5904473" y="3028949"/>
                  <a:ext cx="485287" cy="501650"/>
                </a:xfrm>
                <a:prstGeom prst="rect">
                  <a:avLst/>
                </a:prstGeom>
                <a:solidFill>
                  <a:srgbClr val="99CCFF"/>
                </a:solidFill>
                <a:ln w="9525">
                  <a:solidFill>
                    <a:schemeClr val="tx1"/>
                  </a:solidFill>
                  <a:miter lim="800000"/>
                  <a:headEnd/>
                  <a:tailEnd/>
                </a:ln>
              </p:spPr>
              <p:txBody>
                <a:bodyPr wrap="none" anchor="ctr"/>
                <a:lstStyle/>
                <a:p>
                  <a:endParaRPr lang="en-US" sz="1600">
                    <a:solidFill>
                      <a:srgbClr val="000104"/>
                    </a:solidFill>
                  </a:endParaRPr>
                </a:p>
              </p:txBody>
            </p:sp>
            <p:grpSp>
              <p:nvGrpSpPr>
                <p:cNvPr id="40072" name="Group 197"/>
                <p:cNvGrpSpPr>
                  <a:grpSpLocks/>
                </p:cNvGrpSpPr>
                <p:nvPr/>
              </p:nvGrpSpPr>
              <p:grpSpPr bwMode="auto">
                <a:xfrm>
                  <a:off x="5929313" y="3327400"/>
                  <a:ext cx="204787" cy="176213"/>
                  <a:chOff x="5929313" y="3340100"/>
                  <a:chExt cx="204787" cy="176213"/>
                </a:xfrm>
              </p:grpSpPr>
              <p:sp>
                <p:nvSpPr>
                  <p:cNvPr id="40079" name="AutoShape 15"/>
                  <p:cNvSpPr>
                    <a:spLocks noChangeArrowheads="1"/>
                  </p:cNvSpPr>
                  <p:nvPr/>
                </p:nvSpPr>
                <p:spPr bwMode="auto">
                  <a:xfrm>
                    <a:off x="5929313" y="3386138"/>
                    <a:ext cx="87312" cy="8731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sz="1600">
                      <a:solidFill>
                        <a:srgbClr val="000104"/>
                      </a:solidFill>
                    </a:endParaRPr>
                  </a:p>
                </p:txBody>
              </p:sp>
              <p:sp>
                <p:nvSpPr>
                  <p:cNvPr id="40080" name="Line 16"/>
                  <p:cNvSpPr>
                    <a:spLocks noChangeShapeType="1"/>
                  </p:cNvSpPr>
                  <p:nvPr/>
                </p:nvSpPr>
                <p:spPr bwMode="auto">
                  <a:xfrm>
                    <a:off x="5929313" y="3386138"/>
                    <a:ext cx="873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81" name="Line 17"/>
                  <p:cNvSpPr>
                    <a:spLocks noChangeShapeType="1"/>
                  </p:cNvSpPr>
                  <p:nvPr/>
                </p:nvSpPr>
                <p:spPr bwMode="auto">
                  <a:xfrm>
                    <a:off x="5973763" y="3341688"/>
                    <a:ext cx="0" cy="174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82" name="Line 18"/>
                  <p:cNvSpPr>
                    <a:spLocks noChangeShapeType="1"/>
                  </p:cNvSpPr>
                  <p:nvPr/>
                </p:nvSpPr>
                <p:spPr bwMode="auto">
                  <a:xfrm>
                    <a:off x="5972175" y="3340100"/>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073" name="Group 199"/>
                <p:cNvGrpSpPr>
                  <a:grpSpLocks/>
                </p:cNvGrpSpPr>
                <p:nvPr/>
              </p:nvGrpSpPr>
              <p:grpSpPr bwMode="auto">
                <a:xfrm flipV="1">
                  <a:off x="5935663" y="3067050"/>
                  <a:ext cx="204787" cy="176213"/>
                  <a:chOff x="5935663" y="3035300"/>
                  <a:chExt cx="204787" cy="176213"/>
                </a:xfrm>
              </p:grpSpPr>
              <p:sp>
                <p:nvSpPr>
                  <p:cNvPr id="40075" name="AutoShape 15"/>
                  <p:cNvSpPr>
                    <a:spLocks noChangeArrowheads="1"/>
                  </p:cNvSpPr>
                  <p:nvPr/>
                </p:nvSpPr>
                <p:spPr bwMode="auto">
                  <a:xfrm>
                    <a:off x="5935663" y="3081338"/>
                    <a:ext cx="87312" cy="8731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sz="1600">
                      <a:solidFill>
                        <a:srgbClr val="000104"/>
                      </a:solidFill>
                    </a:endParaRPr>
                  </a:p>
                </p:txBody>
              </p:sp>
              <p:sp>
                <p:nvSpPr>
                  <p:cNvPr id="40076" name="Line 16"/>
                  <p:cNvSpPr>
                    <a:spLocks noChangeShapeType="1"/>
                  </p:cNvSpPr>
                  <p:nvPr/>
                </p:nvSpPr>
                <p:spPr bwMode="auto">
                  <a:xfrm>
                    <a:off x="5935663" y="3081338"/>
                    <a:ext cx="873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77" name="Line 17"/>
                  <p:cNvSpPr>
                    <a:spLocks noChangeShapeType="1"/>
                  </p:cNvSpPr>
                  <p:nvPr/>
                </p:nvSpPr>
                <p:spPr bwMode="auto">
                  <a:xfrm>
                    <a:off x="5980113" y="3036888"/>
                    <a:ext cx="0" cy="174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78" name="Line 18"/>
                  <p:cNvSpPr>
                    <a:spLocks noChangeShapeType="1"/>
                  </p:cNvSpPr>
                  <p:nvPr/>
                </p:nvSpPr>
                <p:spPr bwMode="auto">
                  <a:xfrm>
                    <a:off x="5978525" y="3035300"/>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074" name="AutoShape 19"/>
                <p:cNvSpPr>
                  <a:spLocks noChangeArrowheads="1"/>
                </p:cNvSpPr>
                <p:nvPr/>
              </p:nvSpPr>
              <p:spPr bwMode="auto">
                <a:xfrm rot="5400000">
                  <a:off x="6073243" y="3147218"/>
                  <a:ext cx="261937" cy="257176"/>
                </a:xfrm>
                <a:prstGeom prst="triangle">
                  <a:avLst>
                    <a:gd name="adj" fmla="val 50000"/>
                  </a:avLst>
                </a:prstGeom>
                <a:solidFill>
                  <a:srgbClr val="FF9900"/>
                </a:solidFill>
                <a:ln w="19050">
                  <a:solidFill>
                    <a:schemeClr val="tx1"/>
                  </a:solidFill>
                  <a:miter lim="800000"/>
                  <a:headEnd/>
                  <a:tailEnd/>
                </a:ln>
              </p:spPr>
              <p:txBody>
                <a:bodyPr wrap="none" anchor="ctr"/>
                <a:lstStyle/>
                <a:p>
                  <a:endParaRPr lang="en-US" sz="1600">
                    <a:solidFill>
                      <a:srgbClr val="000104"/>
                    </a:solidFill>
                  </a:endParaRPr>
                </a:p>
              </p:txBody>
            </p:sp>
          </p:grpSp>
          <p:grpSp>
            <p:nvGrpSpPr>
              <p:cNvPr id="39986" name="Group 195"/>
              <p:cNvGrpSpPr>
                <a:grpSpLocks/>
              </p:cNvGrpSpPr>
              <p:nvPr/>
            </p:nvGrpSpPr>
            <p:grpSpPr bwMode="auto">
              <a:xfrm>
                <a:off x="3840737" y="1322865"/>
                <a:ext cx="452093" cy="416607"/>
                <a:chOff x="5904473" y="3028949"/>
                <a:chExt cx="485287" cy="501650"/>
              </a:xfrm>
            </p:grpSpPr>
            <p:sp>
              <p:nvSpPr>
                <p:cNvPr id="40059" name="Rectangle 8"/>
                <p:cNvSpPr>
                  <a:spLocks noChangeArrowheads="1"/>
                </p:cNvSpPr>
                <p:nvPr/>
              </p:nvSpPr>
              <p:spPr bwMode="auto">
                <a:xfrm>
                  <a:off x="5904473" y="3028949"/>
                  <a:ext cx="485287" cy="501650"/>
                </a:xfrm>
                <a:prstGeom prst="rect">
                  <a:avLst/>
                </a:prstGeom>
                <a:solidFill>
                  <a:srgbClr val="99CCFF"/>
                </a:solidFill>
                <a:ln w="9525">
                  <a:solidFill>
                    <a:schemeClr val="tx1"/>
                  </a:solidFill>
                  <a:miter lim="800000"/>
                  <a:headEnd/>
                  <a:tailEnd/>
                </a:ln>
              </p:spPr>
              <p:txBody>
                <a:bodyPr wrap="none" anchor="ctr"/>
                <a:lstStyle/>
                <a:p>
                  <a:endParaRPr lang="en-US" sz="1600">
                    <a:solidFill>
                      <a:srgbClr val="000104"/>
                    </a:solidFill>
                  </a:endParaRPr>
                </a:p>
              </p:txBody>
            </p:sp>
            <p:grpSp>
              <p:nvGrpSpPr>
                <p:cNvPr id="40060" name="Group 197"/>
                <p:cNvGrpSpPr>
                  <a:grpSpLocks/>
                </p:cNvGrpSpPr>
                <p:nvPr/>
              </p:nvGrpSpPr>
              <p:grpSpPr bwMode="auto">
                <a:xfrm>
                  <a:off x="5929313" y="3327400"/>
                  <a:ext cx="204787" cy="176213"/>
                  <a:chOff x="5929313" y="3340100"/>
                  <a:chExt cx="204787" cy="176213"/>
                </a:xfrm>
              </p:grpSpPr>
              <p:sp>
                <p:nvSpPr>
                  <p:cNvPr id="40067" name="AutoShape 15"/>
                  <p:cNvSpPr>
                    <a:spLocks noChangeArrowheads="1"/>
                  </p:cNvSpPr>
                  <p:nvPr/>
                </p:nvSpPr>
                <p:spPr bwMode="auto">
                  <a:xfrm>
                    <a:off x="5929313" y="3386138"/>
                    <a:ext cx="87312" cy="8731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sz="1600">
                      <a:solidFill>
                        <a:srgbClr val="000104"/>
                      </a:solidFill>
                    </a:endParaRPr>
                  </a:p>
                </p:txBody>
              </p:sp>
              <p:sp>
                <p:nvSpPr>
                  <p:cNvPr id="40068" name="Line 16"/>
                  <p:cNvSpPr>
                    <a:spLocks noChangeShapeType="1"/>
                  </p:cNvSpPr>
                  <p:nvPr/>
                </p:nvSpPr>
                <p:spPr bwMode="auto">
                  <a:xfrm>
                    <a:off x="5929313" y="3386138"/>
                    <a:ext cx="873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69" name="Line 17"/>
                  <p:cNvSpPr>
                    <a:spLocks noChangeShapeType="1"/>
                  </p:cNvSpPr>
                  <p:nvPr/>
                </p:nvSpPr>
                <p:spPr bwMode="auto">
                  <a:xfrm>
                    <a:off x="5973763" y="3341688"/>
                    <a:ext cx="0" cy="174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70" name="Line 18"/>
                  <p:cNvSpPr>
                    <a:spLocks noChangeShapeType="1"/>
                  </p:cNvSpPr>
                  <p:nvPr/>
                </p:nvSpPr>
                <p:spPr bwMode="auto">
                  <a:xfrm>
                    <a:off x="5972175" y="3340100"/>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061" name="Group 199"/>
                <p:cNvGrpSpPr>
                  <a:grpSpLocks/>
                </p:cNvGrpSpPr>
                <p:nvPr/>
              </p:nvGrpSpPr>
              <p:grpSpPr bwMode="auto">
                <a:xfrm flipV="1">
                  <a:off x="5935663" y="3067050"/>
                  <a:ext cx="204787" cy="176213"/>
                  <a:chOff x="5935663" y="3035300"/>
                  <a:chExt cx="204787" cy="176213"/>
                </a:xfrm>
              </p:grpSpPr>
              <p:sp>
                <p:nvSpPr>
                  <p:cNvPr id="40063" name="AutoShape 15"/>
                  <p:cNvSpPr>
                    <a:spLocks noChangeArrowheads="1"/>
                  </p:cNvSpPr>
                  <p:nvPr/>
                </p:nvSpPr>
                <p:spPr bwMode="auto">
                  <a:xfrm>
                    <a:off x="5935663" y="3081338"/>
                    <a:ext cx="87312" cy="87312"/>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sz="1600">
                      <a:solidFill>
                        <a:srgbClr val="000104"/>
                      </a:solidFill>
                    </a:endParaRPr>
                  </a:p>
                </p:txBody>
              </p:sp>
              <p:sp>
                <p:nvSpPr>
                  <p:cNvPr id="40064" name="Line 16"/>
                  <p:cNvSpPr>
                    <a:spLocks noChangeShapeType="1"/>
                  </p:cNvSpPr>
                  <p:nvPr/>
                </p:nvSpPr>
                <p:spPr bwMode="auto">
                  <a:xfrm>
                    <a:off x="5935663" y="3081338"/>
                    <a:ext cx="873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65" name="Line 17"/>
                  <p:cNvSpPr>
                    <a:spLocks noChangeShapeType="1"/>
                  </p:cNvSpPr>
                  <p:nvPr/>
                </p:nvSpPr>
                <p:spPr bwMode="auto">
                  <a:xfrm>
                    <a:off x="5980113" y="3036888"/>
                    <a:ext cx="0" cy="1746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66" name="Line 18"/>
                  <p:cNvSpPr>
                    <a:spLocks noChangeShapeType="1"/>
                  </p:cNvSpPr>
                  <p:nvPr/>
                </p:nvSpPr>
                <p:spPr bwMode="auto">
                  <a:xfrm>
                    <a:off x="5978525" y="3035300"/>
                    <a:ext cx="161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062" name="AutoShape 19"/>
                <p:cNvSpPr>
                  <a:spLocks noChangeArrowheads="1"/>
                </p:cNvSpPr>
                <p:nvPr/>
              </p:nvSpPr>
              <p:spPr bwMode="auto">
                <a:xfrm rot="5400000">
                  <a:off x="6073243" y="3147218"/>
                  <a:ext cx="261937" cy="257176"/>
                </a:xfrm>
                <a:prstGeom prst="triangle">
                  <a:avLst>
                    <a:gd name="adj" fmla="val 50000"/>
                  </a:avLst>
                </a:prstGeom>
                <a:solidFill>
                  <a:srgbClr val="FF9900"/>
                </a:solidFill>
                <a:ln w="19050">
                  <a:solidFill>
                    <a:schemeClr val="tx1"/>
                  </a:solidFill>
                  <a:miter lim="800000"/>
                  <a:headEnd/>
                  <a:tailEnd/>
                </a:ln>
              </p:spPr>
              <p:txBody>
                <a:bodyPr wrap="none" anchor="ctr"/>
                <a:lstStyle/>
                <a:p>
                  <a:endParaRPr lang="en-US" sz="1600">
                    <a:solidFill>
                      <a:srgbClr val="000104"/>
                    </a:solidFill>
                  </a:endParaRPr>
                </a:p>
              </p:txBody>
            </p:sp>
          </p:grpSp>
          <p:sp>
            <p:nvSpPr>
              <p:cNvPr id="74862" name="Rectangle 56"/>
              <p:cNvSpPr>
                <a:spLocks noChangeArrowheads="1"/>
              </p:cNvSpPr>
              <p:nvPr/>
            </p:nvSpPr>
            <p:spPr bwMode="auto">
              <a:xfrm>
                <a:off x="2951349" y="2242797"/>
                <a:ext cx="269230" cy="290093"/>
              </a:xfrm>
              <a:prstGeom prst="rect">
                <a:avLst/>
              </a:prstGeom>
              <a:solidFill>
                <a:schemeClr val="accent2">
                  <a:lumMod val="60000"/>
                  <a:lumOff val="40000"/>
                </a:schemeClr>
              </a:solidFill>
              <a:ln w="9525">
                <a:solidFill>
                  <a:srgbClr val="1E5E8E"/>
                </a:solidFill>
                <a:miter lim="800000"/>
                <a:headEnd/>
                <a:tailEnd/>
              </a:ln>
            </p:spPr>
            <p:txBody>
              <a:bodyPr wrap="none" lIns="90000" tIns="46800" rIns="90000" bIns="46800" anchor="ctr"/>
              <a:lstStyle/>
              <a:p>
                <a:pPr>
                  <a:defRPr/>
                </a:pPr>
                <a:endParaRPr lang="en-US" sz="1200">
                  <a:solidFill>
                    <a:srgbClr val="000104"/>
                  </a:solidFill>
                  <a:latin typeface="Arial" charset="0"/>
                  <a:cs typeface="Arial" charset="0"/>
                </a:endParaRPr>
              </a:p>
            </p:txBody>
          </p:sp>
          <p:sp>
            <p:nvSpPr>
              <p:cNvPr id="39988" name="Text Box 46"/>
              <p:cNvSpPr txBox="1">
                <a:spLocks noChangeArrowheads="1"/>
              </p:cNvSpPr>
              <p:nvPr/>
            </p:nvSpPr>
            <p:spPr bwMode="auto">
              <a:xfrm>
                <a:off x="2804844" y="1689173"/>
                <a:ext cx="1001436" cy="2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200">
                    <a:solidFill>
                      <a:srgbClr val="000104"/>
                    </a:solidFill>
                    <a:cs typeface="Arial" pitchFamily="34" charset="0"/>
                  </a:rPr>
                  <a:t>2pol. Hybrid</a:t>
                </a:r>
              </a:p>
            </p:txBody>
          </p:sp>
          <p:sp>
            <p:nvSpPr>
              <p:cNvPr id="74826" name="Rectangle 6"/>
              <p:cNvSpPr>
                <a:spLocks noChangeArrowheads="1"/>
              </p:cNvSpPr>
              <p:nvPr/>
            </p:nvSpPr>
            <p:spPr bwMode="auto">
              <a:xfrm>
                <a:off x="4881117" y="1225563"/>
                <a:ext cx="2284283" cy="2400902"/>
              </a:xfrm>
              <a:prstGeom prst="rect">
                <a:avLst/>
              </a:prstGeom>
              <a:solidFill>
                <a:schemeClr val="accent5">
                  <a:lumMod val="60000"/>
                  <a:lumOff val="40000"/>
                </a:schemeClr>
              </a:solidFill>
              <a:ln w="25400">
                <a:solidFill>
                  <a:schemeClr val="tx1"/>
                </a:solidFill>
                <a:round/>
                <a:headEnd/>
                <a:tailEnd/>
              </a:ln>
            </p:spPr>
            <p:txBody>
              <a:bodyPr wrap="none" anchor="ctr"/>
              <a:lstStyle/>
              <a:p>
                <a:pPr>
                  <a:defRPr/>
                </a:pPr>
                <a:endParaRPr lang="en-US" sz="1600">
                  <a:solidFill>
                    <a:srgbClr val="000104"/>
                  </a:solidFill>
                  <a:latin typeface="Arial" charset="0"/>
                  <a:cs typeface="Arial" charset="0"/>
                </a:endParaRPr>
              </a:p>
            </p:txBody>
          </p:sp>
          <p:sp>
            <p:nvSpPr>
              <p:cNvPr id="74827" name="Rectangle 9"/>
              <p:cNvSpPr>
                <a:spLocks noChangeArrowheads="1"/>
              </p:cNvSpPr>
              <p:nvPr/>
            </p:nvSpPr>
            <p:spPr bwMode="auto">
              <a:xfrm>
                <a:off x="5033290" y="1286635"/>
                <a:ext cx="294315" cy="505754"/>
              </a:xfrm>
              <a:prstGeom prst="rect">
                <a:avLst/>
              </a:prstGeom>
              <a:solidFill>
                <a:schemeClr val="accent5">
                  <a:lumMod val="75000"/>
                </a:schemeClr>
              </a:solidFill>
              <a:ln w="9525">
                <a:solidFill>
                  <a:schemeClr val="tx1"/>
                </a:solidFill>
                <a:miter lim="800000"/>
                <a:headEnd/>
                <a:tailEnd/>
              </a:ln>
            </p:spPr>
            <p:txBody>
              <a:bodyPr wrap="none" anchor="ctr"/>
              <a:lstStyle/>
              <a:p>
                <a:pPr>
                  <a:defRPr/>
                </a:pPr>
                <a:endParaRPr lang="en-US" sz="1600">
                  <a:solidFill>
                    <a:srgbClr val="000104"/>
                  </a:solidFill>
                  <a:latin typeface="Arial" charset="0"/>
                  <a:cs typeface="Arial" charset="0"/>
                </a:endParaRPr>
              </a:p>
            </p:txBody>
          </p:sp>
          <p:sp>
            <p:nvSpPr>
              <p:cNvPr id="74828" name="Rectangle 12"/>
              <p:cNvSpPr>
                <a:spLocks noChangeArrowheads="1"/>
              </p:cNvSpPr>
              <p:nvPr/>
            </p:nvSpPr>
            <p:spPr bwMode="auto">
              <a:xfrm>
                <a:off x="5419579" y="1313354"/>
                <a:ext cx="1622075" cy="2225319"/>
              </a:xfrm>
              <a:prstGeom prst="rect">
                <a:avLst/>
              </a:prstGeom>
              <a:solidFill>
                <a:schemeClr val="accent5">
                  <a:lumMod val="75000"/>
                </a:schemeClr>
              </a:solidFill>
              <a:ln w="9525">
                <a:solidFill>
                  <a:schemeClr val="tx1"/>
                </a:solidFill>
                <a:miter lim="800000"/>
                <a:headEnd/>
                <a:tailEnd/>
              </a:ln>
            </p:spPr>
            <p:txBody>
              <a:bodyPr wrap="none" anchor="ctr"/>
              <a:lstStyle/>
              <a:p>
                <a:pPr>
                  <a:defRPr/>
                </a:pPr>
                <a:endParaRPr lang="en-US" sz="1600">
                  <a:solidFill>
                    <a:srgbClr val="000104"/>
                  </a:solidFill>
                  <a:latin typeface="Arial" charset="0"/>
                  <a:cs typeface="Arial" charset="0"/>
                </a:endParaRPr>
              </a:p>
            </p:txBody>
          </p:sp>
          <p:sp>
            <p:nvSpPr>
              <p:cNvPr id="203" name="Rectangle 13"/>
              <p:cNvSpPr>
                <a:spLocks noChangeArrowheads="1"/>
              </p:cNvSpPr>
              <p:nvPr/>
            </p:nvSpPr>
            <p:spPr bwMode="auto">
              <a:xfrm>
                <a:off x="5540515" y="1389787"/>
                <a:ext cx="296532" cy="1816282"/>
              </a:xfrm>
              <a:prstGeom prst="rect">
                <a:avLst/>
              </a:prstGeom>
              <a:solidFill>
                <a:srgbClr val="FFFFFF"/>
              </a:solidFill>
              <a:ln w="25400">
                <a:solidFill>
                  <a:schemeClr val="tx1"/>
                </a:solidFill>
                <a:miter lim="800000"/>
                <a:headEnd/>
                <a:tailEnd/>
              </a:ln>
            </p:spPr>
            <p:txBody>
              <a:bodyPr vert="vert270" wrap="none" anchor="ctr" anchorCtr="1"/>
              <a:lstStyle/>
              <a:p>
                <a:pPr fontAlgn="auto">
                  <a:spcBef>
                    <a:spcPts val="0"/>
                  </a:spcBef>
                  <a:spcAft>
                    <a:spcPts val="0"/>
                  </a:spcAft>
                  <a:defRPr/>
                </a:pPr>
                <a:r>
                  <a:rPr lang="en-US" sz="1400" dirty="0">
                    <a:solidFill>
                      <a:srgbClr val="000104"/>
                    </a:solidFill>
                    <a:latin typeface="+mn-lt"/>
                  </a:rPr>
                  <a:t>Static </a:t>
                </a:r>
                <a:r>
                  <a:rPr lang="en-US" sz="1400" dirty="0" err="1">
                    <a:solidFill>
                      <a:srgbClr val="000104"/>
                    </a:solidFill>
                    <a:latin typeface="+mn-lt"/>
                  </a:rPr>
                  <a:t>Equaliser</a:t>
                </a:r>
                <a:endParaRPr lang="en-US" sz="1400" dirty="0">
                  <a:solidFill>
                    <a:srgbClr val="000104"/>
                  </a:solidFill>
                  <a:latin typeface="+mn-lt"/>
                </a:endParaRPr>
              </a:p>
            </p:txBody>
          </p:sp>
          <p:sp>
            <p:nvSpPr>
              <p:cNvPr id="39993" name="Freeform 53"/>
              <p:cNvSpPr>
                <a:spLocks/>
              </p:cNvSpPr>
              <p:nvPr/>
            </p:nvSpPr>
            <p:spPr bwMode="auto">
              <a:xfrm>
                <a:off x="5175386" y="1533804"/>
                <a:ext cx="342901" cy="238243"/>
              </a:xfrm>
              <a:custGeom>
                <a:avLst/>
                <a:gdLst>
                  <a:gd name="T0" fmla="*/ 0 w 258"/>
                  <a:gd name="T1" fmla="*/ 0 h 186"/>
                  <a:gd name="T2" fmla="*/ 2147483647 w 258"/>
                  <a:gd name="T3" fmla="*/ 0 h 186"/>
                  <a:gd name="T4" fmla="*/ 2147483647 w 258"/>
                  <a:gd name="T5" fmla="*/ 2147483647 h 186"/>
                  <a:gd name="T6" fmla="*/ 2147483647 w 258"/>
                  <a:gd name="T7" fmla="*/ 2147483647 h 186"/>
                  <a:gd name="T8" fmla="*/ 0 60000 65536"/>
                  <a:gd name="T9" fmla="*/ 0 60000 65536"/>
                  <a:gd name="T10" fmla="*/ 0 60000 65536"/>
                  <a:gd name="T11" fmla="*/ 0 60000 65536"/>
                  <a:gd name="T12" fmla="*/ 0 w 258"/>
                  <a:gd name="T13" fmla="*/ 0 h 186"/>
                  <a:gd name="T14" fmla="*/ 258 w 258"/>
                  <a:gd name="T15" fmla="*/ 186 h 186"/>
                </a:gdLst>
                <a:ahLst/>
                <a:cxnLst>
                  <a:cxn ang="T8">
                    <a:pos x="T0" y="T1"/>
                  </a:cxn>
                  <a:cxn ang="T9">
                    <a:pos x="T2" y="T3"/>
                  </a:cxn>
                  <a:cxn ang="T10">
                    <a:pos x="T4" y="T5"/>
                  </a:cxn>
                  <a:cxn ang="T11">
                    <a:pos x="T6" y="T7"/>
                  </a:cxn>
                </a:cxnLst>
                <a:rect l="T12" t="T13" r="T14" b="T15"/>
                <a:pathLst>
                  <a:path w="258" h="186">
                    <a:moveTo>
                      <a:pt x="0" y="0"/>
                    </a:moveTo>
                    <a:lnTo>
                      <a:pt x="150" y="0"/>
                    </a:lnTo>
                    <a:lnTo>
                      <a:pt x="150" y="186"/>
                    </a:lnTo>
                    <a:lnTo>
                      <a:pt x="258" y="186"/>
                    </a:lnTo>
                  </a:path>
                </a:pathLst>
              </a:custGeom>
              <a:noFill/>
              <a:ln w="25400">
                <a:solidFill>
                  <a:srgbClr val="00010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1" name="Text Box 75"/>
              <p:cNvSpPr txBox="1">
                <a:spLocks noChangeArrowheads="1"/>
              </p:cNvSpPr>
              <p:nvPr/>
            </p:nvSpPr>
            <p:spPr bwMode="auto">
              <a:xfrm>
                <a:off x="4690481" y="964097"/>
                <a:ext cx="2909702" cy="215662"/>
              </a:xfrm>
              <a:prstGeom prst="rect">
                <a:avLst/>
              </a:prstGeom>
              <a:noFill/>
              <a:ln w="9525">
                <a:noFill/>
                <a:miter lim="800000"/>
                <a:headEnd/>
                <a:tailEnd/>
              </a:ln>
            </p:spPr>
            <p:txBody>
              <a:bodyPr lIns="0" tIns="0" rIns="0" bIns="0" anchor="ctr" anchorCtr="1">
                <a:spAutoFit/>
              </a:bodyPr>
              <a:lstStyle/>
              <a:p>
                <a:pPr fontAlgn="auto">
                  <a:spcBef>
                    <a:spcPts val="0"/>
                  </a:spcBef>
                  <a:spcAft>
                    <a:spcPts val="0"/>
                  </a:spcAft>
                  <a:defRPr/>
                </a:pPr>
                <a:r>
                  <a:rPr lang="en-US" sz="1400" dirty="0">
                    <a:solidFill>
                      <a:srgbClr val="000104"/>
                    </a:solidFill>
                    <a:latin typeface="+mn-lt"/>
                  </a:rPr>
                  <a:t>Coherent Signal Processor</a:t>
                </a:r>
              </a:p>
            </p:txBody>
          </p:sp>
          <p:sp>
            <p:nvSpPr>
              <p:cNvPr id="39995" name="Rectangle 76"/>
              <p:cNvSpPr>
                <a:spLocks noChangeArrowheads="1"/>
              </p:cNvSpPr>
              <p:nvPr/>
            </p:nvSpPr>
            <p:spPr bwMode="auto">
              <a:xfrm>
                <a:off x="5557472" y="3268889"/>
                <a:ext cx="1380391" cy="233749"/>
              </a:xfrm>
              <a:prstGeom prst="rect">
                <a:avLst/>
              </a:prstGeom>
              <a:solidFill>
                <a:srgbClr val="FFFFFF"/>
              </a:solidFill>
              <a:ln w="25400">
                <a:solidFill>
                  <a:schemeClr val="tx1"/>
                </a:solidFill>
                <a:miter lim="800000"/>
                <a:headEnd/>
                <a:tailEnd/>
              </a:ln>
            </p:spPr>
            <p:txBody>
              <a:bodyPr wrap="none" anchor="ctr" anchorCtr="1"/>
              <a:lstStyle/>
              <a:p>
                <a:r>
                  <a:rPr lang="en-US" sz="1600">
                    <a:solidFill>
                      <a:srgbClr val="000104"/>
                    </a:solidFill>
                    <a:latin typeface="Symbol" pitchFamily="18" charset="2"/>
                  </a:rPr>
                  <a:t>m</a:t>
                </a:r>
                <a:r>
                  <a:rPr lang="en-US" sz="1600">
                    <a:solidFill>
                      <a:srgbClr val="000104"/>
                    </a:solidFill>
                  </a:rPr>
                  <a:t>C</a:t>
                </a:r>
              </a:p>
            </p:txBody>
          </p:sp>
          <p:sp>
            <p:nvSpPr>
              <p:cNvPr id="234" name="Rectangle 79"/>
              <p:cNvSpPr>
                <a:spLocks noChangeArrowheads="1"/>
              </p:cNvSpPr>
              <p:nvPr/>
            </p:nvSpPr>
            <p:spPr bwMode="auto">
              <a:xfrm>
                <a:off x="5905633" y="1389464"/>
                <a:ext cx="293691" cy="1820154"/>
              </a:xfrm>
              <a:prstGeom prst="rect">
                <a:avLst/>
              </a:prstGeom>
              <a:solidFill>
                <a:srgbClr val="FFFFFF"/>
              </a:solidFill>
              <a:ln w="25400">
                <a:solidFill>
                  <a:schemeClr val="tx1"/>
                </a:solidFill>
                <a:miter lim="800000"/>
                <a:headEnd/>
                <a:tailEnd/>
              </a:ln>
            </p:spPr>
            <p:txBody>
              <a:bodyPr vert="vert270" wrap="none" anchor="ctr" anchorCtr="1"/>
              <a:lstStyle/>
              <a:p>
                <a:pPr fontAlgn="auto">
                  <a:spcBef>
                    <a:spcPts val="0"/>
                  </a:spcBef>
                  <a:spcAft>
                    <a:spcPts val="0"/>
                  </a:spcAft>
                  <a:defRPr/>
                </a:pPr>
                <a:r>
                  <a:rPr lang="en-US" sz="1400" dirty="0">
                    <a:solidFill>
                      <a:srgbClr val="000104"/>
                    </a:solidFill>
                    <a:latin typeface="+mn-lt"/>
                  </a:rPr>
                  <a:t>Dynamic </a:t>
                </a:r>
                <a:r>
                  <a:rPr lang="en-US" sz="1400" dirty="0" err="1">
                    <a:solidFill>
                      <a:srgbClr val="000104"/>
                    </a:solidFill>
                    <a:latin typeface="+mn-lt"/>
                  </a:rPr>
                  <a:t>Equaliser</a:t>
                </a:r>
                <a:endParaRPr lang="en-US" sz="1400" dirty="0">
                  <a:solidFill>
                    <a:srgbClr val="000104"/>
                  </a:solidFill>
                  <a:latin typeface="+mn-lt"/>
                </a:endParaRPr>
              </a:p>
            </p:txBody>
          </p:sp>
          <p:sp>
            <p:nvSpPr>
              <p:cNvPr id="236" name="Rectangle 81"/>
              <p:cNvSpPr>
                <a:spLocks noChangeArrowheads="1"/>
              </p:cNvSpPr>
              <p:nvPr/>
            </p:nvSpPr>
            <p:spPr bwMode="auto">
              <a:xfrm>
                <a:off x="6266391" y="1389460"/>
                <a:ext cx="299637" cy="1820153"/>
              </a:xfrm>
              <a:prstGeom prst="rect">
                <a:avLst/>
              </a:prstGeom>
              <a:solidFill>
                <a:srgbClr val="FFFFFF"/>
              </a:solidFill>
              <a:ln w="25400">
                <a:solidFill>
                  <a:schemeClr val="tx1"/>
                </a:solidFill>
                <a:miter lim="800000"/>
                <a:headEnd/>
                <a:tailEnd/>
              </a:ln>
            </p:spPr>
            <p:txBody>
              <a:bodyPr vert="vert270" wrap="none" anchor="ctr" anchorCtr="1"/>
              <a:lstStyle/>
              <a:p>
                <a:pPr fontAlgn="auto">
                  <a:spcBef>
                    <a:spcPts val="0"/>
                  </a:spcBef>
                  <a:spcAft>
                    <a:spcPts val="0"/>
                  </a:spcAft>
                  <a:defRPr/>
                </a:pPr>
                <a:r>
                  <a:rPr lang="en-US" sz="1400" dirty="0">
                    <a:solidFill>
                      <a:srgbClr val="000104"/>
                    </a:solidFill>
                    <a:latin typeface="+mn-lt"/>
                  </a:rPr>
                  <a:t>Carrier/</a:t>
                </a:r>
                <a:r>
                  <a:rPr lang="en-US" sz="1400" dirty="0" err="1">
                    <a:solidFill>
                      <a:srgbClr val="000104"/>
                    </a:solidFill>
                    <a:latin typeface="+mn-lt"/>
                  </a:rPr>
                  <a:t>Clk</a:t>
                </a:r>
                <a:r>
                  <a:rPr lang="en-US" sz="1400" dirty="0">
                    <a:solidFill>
                      <a:srgbClr val="000104"/>
                    </a:solidFill>
                    <a:latin typeface="+mn-lt"/>
                  </a:rPr>
                  <a:t> Recovery</a:t>
                </a:r>
              </a:p>
            </p:txBody>
          </p:sp>
          <p:sp>
            <p:nvSpPr>
              <p:cNvPr id="238" name="Rectangle 83"/>
              <p:cNvSpPr>
                <a:spLocks noChangeArrowheads="1"/>
              </p:cNvSpPr>
              <p:nvPr/>
            </p:nvSpPr>
            <p:spPr bwMode="auto">
              <a:xfrm>
                <a:off x="6627737" y="1389458"/>
                <a:ext cx="300222" cy="1820153"/>
              </a:xfrm>
              <a:prstGeom prst="rect">
                <a:avLst/>
              </a:prstGeom>
              <a:solidFill>
                <a:srgbClr val="FFFFFF"/>
              </a:solidFill>
              <a:ln w="25400">
                <a:solidFill>
                  <a:schemeClr val="tx1"/>
                </a:solidFill>
                <a:miter lim="800000"/>
                <a:headEnd/>
                <a:tailEnd/>
              </a:ln>
            </p:spPr>
            <p:txBody>
              <a:bodyPr vert="vert270" wrap="none" anchor="ctr" anchorCtr="1"/>
              <a:lstStyle/>
              <a:p>
                <a:pPr fontAlgn="auto">
                  <a:spcBef>
                    <a:spcPts val="0"/>
                  </a:spcBef>
                  <a:spcAft>
                    <a:spcPts val="0"/>
                  </a:spcAft>
                  <a:defRPr/>
                </a:pPr>
                <a:r>
                  <a:rPr lang="en-US" sz="1400" dirty="0">
                    <a:solidFill>
                      <a:srgbClr val="000104"/>
                    </a:solidFill>
                    <a:latin typeface="+mn-lt"/>
                  </a:rPr>
                  <a:t>Decoder  Data </a:t>
                </a:r>
                <a:r>
                  <a:rPr lang="en-US" sz="1400" dirty="0" err="1">
                    <a:solidFill>
                      <a:srgbClr val="000104"/>
                    </a:solidFill>
                    <a:latin typeface="+mn-lt"/>
                  </a:rPr>
                  <a:t>Interf</a:t>
                </a:r>
                <a:endParaRPr lang="en-US" sz="1400" dirty="0">
                  <a:solidFill>
                    <a:srgbClr val="000104"/>
                  </a:solidFill>
                  <a:latin typeface="+mn-lt"/>
                </a:endParaRPr>
              </a:p>
            </p:txBody>
          </p:sp>
          <p:sp>
            <p:nvSpPr>
              <p:cNvPr id="39999" name="Freeform 10"/>
              <p:cNvSpPr>
                <a:spLocks/>
              </p:cNvSpPr>
              <p:nvPr/>
            </p:nvSpPr>
            <p:spPr bwMode="auto">
              <a:xfrm>
                <a:off x="5100290" y="1322622"/>
                <a:ext cx="142083" cy="430374"/>
              </a:xfrm>
              <a:custGeom>
                <a:avLst/>
                <a:gdLst>
                  <a:gd name="T0" fmla="*/ 0 w 96"/>
                  <a:gd name="T1" fmla="*/ 2147483647 h 336"/>
                  <a:gd name="T2" fmla="*/ 0 w 96"/>
                  <a:gd name="T3" fmla="*/ 2147483647 h 336"/>
                  <a:gd name="T4" fmla="*/ 2147483647 w 96"/>
                  <a:gd name="T5" fmla="*/ 2147483647 h 336"/>
                  <a:gd name="T6" fmla="*/ 2147483647 w 96"/>
                  <a:gd name="T7" fmla="*/ 0 h 336"/>
                  <a:gd name="T8" fmla="*/ 0 w 96"/>
                  <a:gd name="T9" fmla="*/ 2147483647 h 336"/>
                  <a:gd name="T10" fmla="*/ 0 60000 65536"/>
                  <a:gd name="T11" fmla="*/ 0 60000 65536"/>
                  <a:gd name="T12" fmla="*/ 0 60000 65536"/>
                  <a:gd name="T13" fmla="*/ 0 60000 65536"/>
                  <a:gd name="T14" fmla="*/ 0 60000 65536"/>
                  <a:gd name="T15" fmla="*/ 0 w 96"/>
                  <a:gd name="T16" fmla="*/ 0 h 336"/>
                  <a:gd name="T17" fmla="*/ 96 w 96"/>
                  <a:gd name="T18" fmla="*/ 336 h 336"/>
                </a:gdLst>
                <a:ahLst/>
                <a:cxnLst>
                  <a:cxn ang="T10">
                    <a:pos x="T0" y="T1"/>
                  </a:cxn>
                  <a:cxn ang="T11">
                    <a:pos x="T2" y="T3"/>
                  </a:cxn>
                  <a:cxn ang="T12">
                    <a:pos x="T4" y="T5"/>
                  </a:cxn>
                  <a:cxn ang="T13">
                    <a:pos x="T6" y="T7"/>
                  </a:cxn>
                  <a:cxn ang="T14">
                    <a:pos x="T8" y="T9"/>
                  </a:cxn>
                </a:cxnLst>
                <a:rect l="T15" t="T16" r="T17" b="T18"/>
                <a:pathLst>
                  <a:path w="96" h="336">
                    <a:moveTo>
                      <a:pt x="0" y="96"/>
                    </a:moveTo>
                    <a:lnTo>
                      <a:pt x="0" y="240"/>
                    </a:lnTo>
                    <a:lnTo>
                      <a:pt x="96" y="336"/>
                    </a:lnTo>
                    <a:lnTo>
                      <a:pt x="96" y="0"/>
                    </a:lnTo>
                    <a:lnTo>
                      <a:pt x="0" y="96"/>
                    </a:lnTo>
                    <a:close/>
                  </a:path>
                </a:pathLst>
              </a:custGeom>
              <a:solidFill>
                <a:srgbClr val="CC99FF"/>
              </a:solidFill>
              <a:ln w="25400">
                <a:solidFill>
                  <a:schemeClr val="tx1"/>
                </a:solidFill>
                <a:round/>
                <a:headEnd/>
                <a:tailEnd/>
              </a:ln>
            </p:spPr>
            <p:txBody>
              <a:bodyPr/>
              <a:lstStyle/>
              <a:p>
                <a:endParaRPr lang="en-US"/>
              </a:p>
            </p:txBody>
          </p:sp>
          <p:sp>
            <p:nvSpPr>
              <p:cNvPr id="74838" name="Rectangle 9"/>
              <p:cNvSpPr>
                <a:spLocks noChangeArrowheads="1"/>
              </p:cNvSpPr>
              <p:nvPr/>
            </p:nvSpPr>
            <p:spPr bwMode="auto">
              <a:xfrm>
                <a:off x="5033290" y="1861095"/>
                <a:ext cx="294315" cy="507663"/>
              </a:xfrm>
              <a:prstGeom prst="rect">
                <a:avLst/>
              </a:prstGeom>
              <a:solidFill>
                <a:schemeClr val="accent5">
                  <a:lumMod val="75000"/>
                </a:schemeClr>
              </a:solidFill>
              <a:ln w="9525">
                <a:solidFill>
                  <a:schemeClr val="tx1"/>
                </a:solidFill>
                <a:miter lim="800000"/>
                <a:headEnd/>
                <a:tailEnd/>
              </a:ln>
            </p:spPr>
            <p:txBody>
              <a:bodyPr wrap="none" anchor="ctr"/>
              <a:lstStyle/>
              <a:p>
                <a:pPr>
                  <a:defRPr/>
                </a:pPr>
                <a:endParaRPr lang="en-US" sz="1600">
                  <a:solidFill>
                    <a:srgbClr val="000104"/>
                  </a:solidFill>
                  <a:latin typeface="Arial" charset="0"/>
                  <a:cs typeface="Arial" charset="0"/>
                </a:endParaRPr>
              </a:p>
            </p:txBody>
          </p:sp>
          <p:sp>
            <p:nvSpPr>
              <p:cNvPr id="40001" name="Freeform 10"/>
              <p:cNvSpPr>
                <a:spLocks/>
              </p:cNvSpPr>
              <p:nvPr/>
            </p:nvSpPr>
            <p:spPr bwMode="auto">
              <a:xfrm>
                <a:off x="5100274" y="1899696"/>
                <a:ext cx="142083" cy="430374"/>
              </a:xfrm>
              <a:custGeom>
                <a:avLst/>
                <a:gdLst>
                  <a:gd name="T0" fmla="*/ 0 w 96"/>
                  <a:gd name="T1" fmla="*/ 2147483647 h 336"/>
                  <a:gd name="T2" fmla="*/ 0 w 96"/>
                  <a:gd name="T3" fmla="*/ 2147483647 h 336"/>
                  <a:gd name="T4" fmla="*/ 2147483647 w 96"/>
                  <a:gd name="T5" fmla="*/ 2147483647 h 336"/>
                  <a:gd name="T6" fmla="*/ 2147483647 w 96"/>
                  <a:gd name="T7" fmla="*/ 0 h 336"/>
                  <a:gd name="T8" fmla="*/ 0 w 96"/>
                  <a:gd name="T9" fmla="*/ 2147483647 h 336"/>
                  <a:gd name="T10" fmla="*/ 0 60000 65536"/>
                  <a:gd name="T11" fmla="*/ 0 60000 65536"/>
                  <a:gd name="T12" fmla="*/ 0 60000 65536"/>
                  <a:gd name="T13" fmla="*/ 0 60000 65536"/>
                  <a:gd name="T14" fmla="*/ 0 60000 65536"/>
                  <a:gd name="T15" fmla="*/ 0 w 96"/>
                  <a:gd name="T16" fmla="*/ 0 h 336"/>
                  <a:gd name="T17" fmla="*/ 96 w 96"/>
                  <a:gd name="T18" fmla="*/ 336 h 336"/>
                </a:gdLst>
                <a:ahLst/>
                <a:cxnLst>
                  <a:cxn ang="T10">
                    <a:pos x="T0" y="T1"/>
                  </a:cxn>
                  <a:cxn ang="T11">
                    <a:pos x="T2" y="T3"/>
                  </a:cxn>
                  <a:cxn ang="T12">
                    <a:pos x="T4" y="T5"/>
                  </a:cxn>
                  <a:cxn ang="T13">
                    <a:pos x="T6" y="T7"/>
                  </a:cxn>
                  <a:cxn ang="T14">
                    <a:pos x="T8" y="T9"/>
                  </a:cxn>
                </a:cxnLst>
                <a:rect l="T15" t="T16" r="T17" b="T18"/>
                <a:pathLst>
                  <a:path w="96" h="336">
                    <a:moveTo>
                      <a:pt x="0" y="96"/>
                    </a:moveTo>
                    <a:lnTo>
                      <a:pt x="0" y="240"/>
                    </a:lnTo>
                    <a:lnTo>
                      <a:pt x="96" y="336"/>
                    </a:lnTo>
                    <a:lnTo>
                      <a:pt x="96" y="0"/>
                    </a:lnTo>
                    <a:lnTo>
                      <a:pt x="0" y="96"/>
                    </a:lnTo>
                    <a:close/>
                  </a:path>
                </a:pathLst>
              </a:custGeom>
              <a:solidFill>
                <a:srgbClr val="CC99FF"/>
              </a:solidFill>
              <a:ln w="25400">
                <a:solidFill>
                  <a:schemeClr val="tx1"/>
                </a:solidFill>
                <a:round/>
                <a:headEnd/>
                <a:tailEnd/>
              </a:ln>
            </p:spPr>
            <p:txBody>
              <a:bodyPr/>
              <a:lstStyle/>
              <a:p>
                <a:endParaRPr lang="en-US"/>
              </a:p>
            </p:txBody>
          </p:sp>
          <p:sp>
            <p:nvSpPr>
              <p:cNvPr id="74840" name="Rectangle 9"/>
              <p:cNvSpPr>
                <a:spLocks noChangeArrowheads="1"/>
              </p:cNvSpPr>
              <p:nvPr/>
            </p:nvSpPr>
            <p:spPr bwMode="auto">
              <a:xfrm>
                <a:off x="5033290" y="2454642"/>
                <a:ext cx="294315" cy="505754"/>
              </a:xfrm>
              <a:prstGeom prst="rect">
                <a:avLst/>
              </a:prstGeom>
              <a:solidFill>
                <a:schemeClr val="accent5">
                  <a:lumMod val="75000"/>
                </a:schemeClr>
              </a:solidFill>
              <a:ln w="9525">
                <a:solidFill>
                  <a:schemeClr val="tx1"/>
                </a:solidFill>
                <a:miter lim="800000"/>
                <a:headEnd/>
                <a:tailEnd/>
              </a:ln>
            </p:spPr>
            <p:txBody>
              <a:bodyPr wrap="none" anchor="ctr"/>
              <a:lstStyle/>
              <a:p>
                <a:pPr>
                  <a:defRPr/>
                </a:pPr>
                <a:endParaRPr lang="en-US" sz="1600">
                  <a:solidFill>
                    <a:srgbClr val="000104"/>
                  </a:solidFill>
                  <a:latin typeface="Arial" charset="0"/>
                  <a:cs typeface="Arial" charset="0"/>
                </a:endParaRPr>
              </a:p>
            </p:txBody>
          </p:sp>
          <p:sp>
            <p:nvSpPr>
              <p:cNvPr id="40003" name="Freeform 10"/>
              <p:cNvSpPr>
                <a:spLocks/>
              </p:cNvSpPr>
              <p:nvPr/>
            </p:nvSpPr>
            <p:spPr bwMode="auto">
              <a:xfrm>
                <a:off x="5100273" y="2491010"/>
                <a:ext cx="142083" cy="430374"/>
              </a:xfrm>
              <a:custGeom>
                <a:avLst/>
                <a:gdLst>
                  <a:gd name="T0" fmla="*/ 0 w 96"/>
                  <a:gd name="T1" fmla="*/ 2147483647 h 336"/>
                  <a:gd name="T2" fmla="*/ 0 w 96"/>
                  <a:gd name="T3" fmla="*/ 2147483647 h 336"/>
                  <a:gd name="T4" fmla="*/ 2147483647 w 96"/>
                  <a:gd name="T5" fmla="*/ 2147483647 h 336"/>
                  <a:gd name="T6" fmla="*/ 2147483647 w 96"/>
                  <a:gd name="T7" fmla="*/ 0 h 336"/>
                  <a:gd name="T8" fmla="*/ 0 w 96"/>
                  <a:gd name="T9" fmla="*/ 2147483647 h 336"/>
                  <a:gd name="T10" fmla="*/ 0 60000 65536"/>
                  <a:gd name="T11" fmla="*/ 0 60000 65536"/>
                  <a:gd name="T12" fmla="*/ 0 60000 65536"/>
                  <a:gd name="T13" fmla="*/ 0 60000 65536"/>
                  <a:gd name="T14" fmla="*/ 0 60000 65536"/>
                  <a:gd name="T15" fmla="*/ 0 w 96"/>
                  <a:gd name="T16" fmla="*/ 0 h 336"/>
                  <a:gd name="T17" fmla="*/ 96 w 96"/>
                  <a:gd name="T18" fmla="*/ 336 h 336"/>
                </a:gdLst>
                <a:ahLst/>
                <a:cxnLst>
                  <a:cxn ang="T10">
                    <a:pos x="T0" y="T1"/>
                  </a:cxn>
                  <a:cxn ang="T11">
                    <a:pos x="T2" y="T3"/>
                  </a:cxn>
                  <a:cxn ang="T12">
                    <a:pos x="T4" y="T5"/>
                  </a:cxn>
                  <a:cxn ang="T13">
                    <a:pos x="T6" y="T7"/>
                  </a:cxn>
                  <a:cxn ang="T14">
                    <a:pos x="T8" y="T9"/>
                  </a:cxn>
                </a:cxnLst>
                <a:rect l="T15" t="T16" r="T17" b="T18"/>
                <a:pathLst>
                  <a:path w="96" h="336">
                    <a:moveTo>
                      <a:pt x="0" y="96"/>
                    </a:moveTo>
                    <a:lnTo>
                      <a:pt x="0" y="240"/>
                    </a:lnTo>
                    <a:lnTo>
                      <a:pt x="96" y="336"/>
                    </a:lnTo>
                    <a:lnTo>
                      <a:pt x="96" y="0"/>
                    </a:lnTo>
                    <a:lnTo>
                      <a:pt x="0" y="96"/>
                    </a:lnTo>
                    <a:close/>
                  </a:path>
                </a:pathLst>
              </a:custGeom>
              <a:solidFill>
                <a:srgbClr val="CC99FF"/>
              </a:solidFill>
              <a:ln w="25400">
                <a:solidFill>
                  <a:schemeClr val="tx1"/>
                </a:solidFill>
                <a:round/>
                <a:headEnd/>
                <a:tailEnd/>
              </a:ln>
            </p:spPr>
            <p:txBody>
              <a:bodyPr/>
              <a:lstStyle/>
              <a:p>
                <a:endParaRPr lang="en-US"/>
              </a:p>
            </p:txBody>
          </p:sp>
          <p:sp>
            <p:nvSpPr>
              <p:cNvPr id="74842" name="Rectangle 9"/>
              <p:cNvSpPr>
                <a:spLocks noChangeArrowheads="1"/>
              </p:cNvSpPr>
              <p:nvPr/>
            </p:nvSpPr>
            <p:spPr bwMode="auto">
              <a:xfrm>
                <a:off x="5033290" y="3027194"/>
                <a:ext cx="294315" cy="507663"/>
              </a:xfrm>
              <a:prstGeom prst="rect">
                <a:avLst/>
              </a:prstGeom>
              <a:solidFill>
                <a:schemeClr val="accent5">
                  <a:lumMod val="75000"/>
                </a:schemeClr>
              </a:solidFill>
              <a:ln w="9525">
                <a:solidFill>
                  <a:schemeClr val="tx1"/>
                </a:solidFill>
                <a:miter lim="800000"/>
                <a:headEnd/>
                <a:tailEnd/>
              </a:ln>
            </p:spPr>
            <p:txBody>
              <a:bodyPr wrap="none" anchor="ctr"/>
              <a:lstStyle/>
              <a:p>
                <a:pPr>
                  <a:defRPr/>
                </a:pPr>
                <a:endParaRPr lang="en-US" sz="1600">
                  <a:solidFill>
                    <a:srgbClr val="000104"/>
                  </a:solidFill>
                  <a:latin typeface="Arial" charset="0"/>
                  <a:cs typeface="Arial" charset="0"/>
                </a:endParaRPr>
              </a:p>
            </p:txBody>
          </p:sp>
          <p:sp>
            <p:nvSpPr>
              <p:cNvPr id="304" name="Freeform 53"/>
              <p:cNvSpPr>
                <a:spLocks/>
              </p:cNvSpPr>
              <p:nvPr/>
            </p:nvSpPr>
            <p:spPr bwMode="auto">
              <a:xfrm>
                <a:off x="5180133" y="3021852"/>
                <a:ext cx="342901" cy="259512"/>
              </a:xfrm>
              <a:custGeom>
                <a:avLst/>
                <a:gdLst>
                  <a:gd name="T0" fmla="*/ 0 w 258"/>
                  <a:gd name="T1" fmla="*/ 0 h 186"/>
                  <a:gd name="T2" fmla="*/ 2147483647 w 258"/>
                  <a:gd name="T3" fmla="*/ 0 h 186"/>
                  <a:gd name="T4" fmla="*/ 2147483647 w 258"/>
                  <a:gd name="T5" fmla="*/ 2147483647 h 186"/>
                  <a:gd name="T6" fmla="*/ 2147483647 w 258"/>
                  <a:gd name="T7" fmla="*/ 2147483647 h 186"/>
                  <a:gd name="T8" fmla="*/ 0 60000 65536"/>
                  <a:gd name="T9" fmla="*/ 0 60000 65536"/>
                  <a:gd name="T10" fmla="*/ 0 60000 65536"/>
                  <a:gd name="T11" fmla="*/ 0 60000 65536"/>
                  <a:gd name="T12" fmla="*/ 0 w 258"/>
                  <a:gd name="T13" fmla="*/ 0 h 186"/>
                  <a:gd name="T14" fmla="*/ 258 w 258"/>
                  <a:gd name="T15" fmla="*/ 186 h 186"/>
                </a:gdLst>
                <a:ahLst/>
                <a:cxnLst>
                  <a:cxn ang="T8">
                    <a:pos x="T0" y="T1"/>
                  </a:cxn>
                  <a:cxn ang="T9">
                    <a:pos x="T2" y="T3"/>
                  </a:cxn>
                  <a:cxn ang="T10">
                    <a:pos x="T4" y="T5"/>
                  </a:cxn>
                  <a:cxn ang="T11">
                    <a:pos x="T6" y="T7"/>
                  </a:cxn>
                </a:cxnLst>
                <a:rect l="T12" t="T13" r="T14" b="T15"/>
                <a:pathLst>
                  <a:path w="258" h="186">
                    <a:moveTo>
                      <a:pt x="0" y="0"/>
                    </a:moveTo>
                    <a:lnTo>
                      <a:pt x="150" y="0"/>
                    </a:lnTo>
                    <a:lnTo>
                      <a:pt x="150" y="186"/>
                    </a:lnTo>
                    <a:lnTo>
                      <a:pt x="258" y="186"/>
                    </a:lnTo>
                  </a:path>
                </a:pathLst>
              </a:custGeom>
              <a:noFill/>
              <a:ln w="25400">
                <a:solidFill>
                  <a:srgbClr val="000104"/>
                </a:solidFill>
                <a:round/>
                <a:headEnd/>
                <a:tailEnd/>
              </a:ln>
              <a:scene3d>
                <a:camera prst="orthographicFront">
                  <a:rot lat="21599992" lon="10799999" rev="10799999"/>
                </a:camera>
                <a:lightRig rig="threePt" dir="t"/>
              </a:scene3d>
            </p:spPr>
            <p:txBody>
              <a:bodyPr/>
              <a:lstStyle/>
              <a:p>
                <a:pPr fontAlgn="auto">
                  <a:spcBef>
                    <a:spcPts val="0"/>
                  </a:spcBef>
                  <a:spcAft>
                    <a:spcPts val="0"/>
                  </a:spcAft>
                  <a:defRPr/>
                </a:pPr>
                <a:endParaRPr lang="en-US" sz="1600">
                  <a:solidFill>
                    <a:srgbClr val="000104"/>
                  </a:solidFill>
                  <a:latin typeface="+mn-lt"/>
                </a:endParaRPr>
              </a:p>
            </p:txBody>
          </p:sp>
          <p:sp>
            <p:nvSpPr>
              <p:cNvPr id="40006" name="Freeform 10"/>
              <p:cNvSpPr>
                <a:spLocks/>
              </p:cNvSpPr>
              <p:nvPr/>
            </p:nvSpPr>
            <p:spPr bwMode="auto">
              <a:xfrm>
                <a:off x="5100272" y="3063917"/>
                <a:ext cx="142083" cy="430374"/>
              </a:xfrm>
              <a:custGeom>
                <a:avLst/>
                <a:gdLst>
                  <a:gd name="T0" fmla="*/ 0 w 96"/>
                  <a:gd name="T1" fmla="*/ 2147483647 h 336"/>
                  <a:gd name="T2" fmla="*/ 0 w 96"/>
                  <a:gd name="T3" fmla="*/ 2147483647 h 336"/>
                  <a:gd name="T4" fmla="*/ 2147483647 w 96"/>
                  <a:gd name="T5" fmla="*/ 2147483647 h 336"/>
                  <a:gd name="T6" fmla="*/ 2147483647 w 96"/>
                  <a:gd name="T7" fmla="*/ 0 h 336"/>
                  <a:gd name="T8" fmla="*/ 0 w 96"/>
                  <a:gd name="T9" fmla="*/ 2147483647 h 336"/>
                  <a:gd name="T10" fmla="*/ 0 60000 65536"/>
                  <a:gd name="T11" fmla="*/ 0 60000 65536"/>
                  <a:gd name="T12" fmla="*/ 0 60000 65536"/>
                  <a:gd name="T13" fmla="*/ 0 60000 65536"/>
                  <a:gd name="T14" fmla="*/ 0 60000 65536"/>
                  <a:gd name="T15" fmla="*/ 0 w 96"/>
                  <a:gd name="T16" fmla="*/ 0 h 336"/>
                  <a:gd name="T17" fmla="*/ 96 w 96"/>
                  <a:gd name="T18" fmla="*/ 336 h 336"/>
                </a:gdLst>
                <a:ahLst/>
                <a:cxnLst>
                  <a:cxn ang="T10">
                    <a:pos x="T0" y="T1"/>
                  </a:cxn>
                  <a:cxn ang="T11">
                    <a:pos x="T2" y="T3"/>
                  </a:cxn>
                  <a:cxn ang="T12">
                    <a:pos x="T4" y="T5"/>
                  </a:cxn>
                  <a:cxn ang="T13">
                    <a:pos x="T6" y="T7"/>
                  </a:cxn>
                  <a:cxn ang="T14">
                    <a:pos x="T8" y="T9"/>
                  </a:cxn>
                </a:cxnLst>
                <a:rect l="T15" t="T16" r="T17" b="T18"/>
                <a:pathLst>
                  <a:path w="96" h="336">
                    <a:moveTo>
                      <a:pt x="0" y="96"/>
                    </a:moveTo>
                    <a:lnTo>
                      <a:pt x="0" y="240"/>
                    </a:lnTo>
                    <a:lnTo>
                      <a:pt x="96" y="336"/>
                    </a:lnTo>
                    <a:lnTo>
                      <a:pt x="96" y="0"/>
                    </a:lnTo>
                    <a:lnTo>
                      <a:pt x="0" y="96"/>
                    </a:lnTo>
                    <a:close/>
                  </a:path>
                </a:pathLst>
              </a:custGeom>
              <a:solidFill>
                <a:srgbClr val="CC99FF"/>
              </a:solidFill>
              <a:ln w="25400">
                <a:solidFill>
                  <a:schemeClr val="tx1"/>
                </a:solidFill>
                <a:round/>
                <a:headEnd/>
                <a:tailEnd/>
              </a:ln>
            </p:spPr>
            <p:txBody>
              <a:bodyPr/>
              <a:lstStyle/>
              <a:p>
                <a:endParaRPr lang="en-US"/>
              </a:p>
            </p:txBody>
          </p:sp>
          <p:cxnSp>
            <p:nvCxnSpPr>
              <p:cNvPr id="40007" name="Straight Connector 345"/>
              <p:cNvCxnSpPr>
                <a:cxnSpLocks noChangeShapeType="1"/>
              </p:cNvCxnSpPr>
              <p:nvPr/>
            </p:nvCxnSpPr>
            <p:spPr bwMode="auto">
              <a:xfrm>
                <a:off x="4286225" y="1528772"/>
                <a:ext cx="812970" cy="2873"/>
              </a:xfrm>
              <a:prstGeom prst="line">
                <a:avLst/>
              </a:prstGeom>
              <a:noFill/>
              <a:ln w="25400">
                <a:solidFill>
                  <a:srgbClr val="000104"/>
                </a:solidFill>
                <a:round/>
                <a:headEnd/>
                <a:tailEnd/>
              </a:ln>
              <a:extLst>
                <a:ext uri="{909E8E84-426E-40DD-AFC4-6F175D3DCCD1}">
                  <a14:hiddenFill xmlns:a14="http://schemas.microsoft.com/office/drawing/2010/main">
                    <a:noFill/>
                  </a14:hiddenFill>
                </a:ext>
              </a:extLst>
            </p:spPr>
          </p:cxnSp>
          <p:cxnSp>
            <p:nvCxnSpPr>
              <p:cNvPr id="40008" name="Straight Connector 354"/>
              <p:cNvCxnSpPr>
                <a:cxnSpLocks noChangeShapeType="1"/>
                <a:stCxn id="40071" idx="3"/>
              </p:cNvCxnSpPr>
              <p:nvPr/>
            </p:nvCxnSpPr>
            <p:spPr bwMode="auto">
              <a:xfrm>
                <a:off x="4292830" y="2112381"/>
                <a:ext cx="806366" cy="1697"/>
              </a:xfrm>
              <a:prstGeom prst="line">
                <a:avLst/>
              </a:prstGeom>
              <a:noFill/>
              <a:ln w="25400">
                <a:solidFill>
                  <a:srgbClr val="000104"/>
                </a:solidFill>
                <a:round/>
                <a:headEnd/>
                <a:tailEnd/>
              </a:ln>
              <a:extLst>
                <a:ext uri="{909E8E84-426E-40DD-AFC4-6F175D3DCCD1}">
                  <a14:hiddenFill xmlns:a14="http://schemas.microsoft.com/office/drawing/2010/main">
                    <a:noFill/>
                  </a14:hiddenFill>
                </a:ext>
              </a:extLst>
            </p:spPr>
          </p:cxnSp>
          <p:cxnSp>
            <p:nvCxnSpPr>
              <p:cNvPr id="40009" name="Straight Connector 355"/>
              <p:cNvCxnSpPr>
                <a:cxnSpLocks noChangeShapeType="1"/>
              </p:cNvCxnSpPr>
              <p:nvPr/>
            </p:nvCxnSpPr>
            <p:spPr bwMode="auto">
              <a:xfrm>
                <a:off x="4286228" y="2690735"/>
                <a:ext cx="812968" cy="2294"/>
              </a:xfrm>
              <a:prstGeom prst="line">
                <a:avLst/>
              </a:prstGeom>
              <a:noFill/>
              <a:ln w="25400">
                <a:solidFill>
                  <a:srgbClr val="000104"/>
                </a:solidFill>
                <a:round/>
                <a:headEnd/>
                <a:tailEnd/>
              </a:ln>
              <a:extLst>
                <a:ext uri="{909E8E84-426E-40DD-AFC4-6F175D3DCCD1}">
                  <a14:hiddenFill xmlns:a14="http://schemas.microsoft.com/office/drawing/2010/main">
                    <a:noFill/>
                  </a14:hiddenFill>
                </a:ext>
              </a:extLst>
            </p:spPr>
          </p:cxnSp>
          <p:cxnSp>
            <p:nvCxnSpPr>
              <p:cNvPr id="40010" name="Straight Connector 356"/>
              <p:cNvCxnSpPr>
                <a:cxnSpLocks noChangeShapeType="1"/>
              </p:cNvCxnSpPr>
              <p:nvPr/>
            </p:nvCxnSpPr>
            <p:spPr bwMode="auto">
              <a:xfrm flipV="1">
                <a:off x="4281466" y="3274820"/>
                <a:ext cx="817730" cy="6544"/>
              </a:xfrm>
              <a:prstGeom prst="line">
                <a:avLst/>
              </a:prstGeom>
              <a:noFill/>
              <a:ln w="25400">
                <a:solidFill>
                  <a:srgbClr val="000104"/>
                </a:solidFill>
                <a:round/>
                <a:headEnd/>
                <a:tailEnd/>
              </a:ln>
              <a:extLst>
                <a:ext uri="{909E8E84-426E-40DD-AFC4-6F175D3DCCD1}">
                  <a14:hiddenFill xmlns:a14="http://schemas.microsoft.com/office/drawing/2010/main">
                    <a:noFill/>
                  </a14:hiddenFill>
                </a:ext>
              </a:extLst>
            </p:spPr>
          </p:cxnSp>
          <p:cxnSp>
            <p:nvCxnSpPr>
              <p:cNvPr id="40011" name="Straight Connector 357"/>
              <p:cNvCxnSpPr>
                <a:cxnSpLocks noChangeShapeType="1"/>
              </p:cNvCxnSpPr>
              <p:nvPr/>
            </p:nvCxnSpPr>
            <p:spPr bwMode="auto">
              <a:xfrm>
                <a:off x="5237282" y="2692993"/>
                <a:ext cx="284405" cy="29"/>
              </a:xfrm>
              <a:prstGeom prst="line">
                <a:avLst/>
              </a:prstGeom>
              <a:noFill/>
              <a:ln w="25400">
                <a:solidFill>
                  <a:srgbClr val="000104"/>
                </a:solidFill>
                <a:round/>
                <a:headEnd/>
                <a:tailEnd/>
              </a:ln>
              <a:extLst>
                <a:ext uri="{909E8E84-426E-40DD-AFC4-6F175D3DCCD1}">
                  <a14:hiddenFill xmlns:a14="http://schemas.microsoft.com/office/drawing/2010/main">
                    <a:noFill/>
                  </a14:hiddenFill>
                </a:ext>
              </a:extLst>
            </p:spPr>
          </p:cxnSp>
          <p:cxnSp>
            <p:nvCxnSpPr>
              <p:cNvPr id="40012" name="Straight Connector 359"/>
              <p:cNvCxnSpPr>
                <a:cxnSpLocks noChangeShapeType="1"/>
              </p:cNvCxnSpPr>
              <p:nvPr/>
            </p:nvCxnSpPr>
            <p:spPr bwMode="auto">
              <a:xfrm>
                <a:off x="5242044" y="2114042"/>
                <a:ext cx="284405" cy="29"/>
              </a:xfrm>
              <a:prstGeom prst="line">
                <a:avLst/>
              </a:prstGeom>
              <a:noFill/>
              <a:ln w="25400">
                <a:solidFill>
                  <a:srgbClr val="000104"/>
                </a:solidFill>
                <a:round/>
                <a:headEnd/>
                <a:tailEnd/>
              </a:ln>
              <a:extLst>
                <a:ext uri="{909E8E84-426E-40DD-AFC4-6F175D3DCCD1}">
                  <a14:hiddenFill xmlns:a14="http://schemas.microsoft.com/office/drawing/2010/main">
                    <a:noFill/>
                  </a14:hiddenFill>
                </a:ext>
              </a:extLst>
            </p:spPr>
          </p:cxnSp>
          <p:sp>
            <p:nvSpPr>
              <p:cNvPr id="5196" name="Text Box 124"/>
              <p:cNvSpPr txBox="1">
                <a:spLocks noChangeArrowheads="1"/>
              </p:cNvSpPr>
              <p:nvPr/>
            </p:nvSpPr>
            <p:spPr bwMode="auto">
              <a:xfrm>
                <a:off x="2503445" y="3990789"/>
                <a:ext cx="2108640" cy="259009"/>
              </a:xfrm>
              <a:prstGeom prst="rect">
                <a:avLst/>
              </a:prstGeom>
              <a:noFill/>
              <a:ln w="9525">
                <a:noFill/>
                <a:miter lim="800000"/>
                <a:headEnd/>
                <a:tailEnd/>
              </a:ln>
            </p:spPr>
            <p:txBody>
              <a:bodyPr wrap="square" lIns="0" tIns="0" rIns="0" bIns="0" anchor="ctr" anchorCtr="1">
                <a:spAutoFit/>
              </a:bodyPr>
              <a:lstStyle/>
              <a:p>
                <a:pPr fontAlgn="auto">
                  <a:spcBef>
                    <a:spcPts val="0"/>
                  </a:spcBef>
                  <a:spcAft>
                    <a:spcPts val="0"/>
                  </a:spcAft>
                  <a:defRPr/>
                </a:pPr>
                <a:r>
                  <a:rPr lang="en-US" sz="1400" dirty="0">
                    <a:solidFill>
                      <a:srgbClr val="000104"/>
                    </a:solidFill>
                    <a:latin typeface="+mn-lt"/>
                  </a:rPr>
                  <a:t>DP-</a:t>
                </a:r>
                <a:r>
                  <a:rPr lang="en-US" sz="1400" dirty="0" err="1">
                    <a:solidFill>
                      <a:srgbClr val="000104"/>
                    </a:solidFill>
                    <a:latin typeface="+mn-lt"/>
                  </a:rPr>
                  <a:t>QPSK</a:t>
                </a:r>
                <a:r>
                  <a:rPr lang="en-US" sz="1400" dirty="0">
                    <a:solidFill>
                      <a:srgbClr val="000104"/>
                    </a:solidFill>
                    <a:latin typeface="+mn-lt"/>
                  </a:rPr>
                  <a:t> Modulator</a:t>
                </a:r>
              </a:p>
            </p:txBody>
          </p:sp>
          <p:grpSp>
            <p:nvGrpSpPr>
              <p:cNvPr id="16" name="Group 75"/>
              <p:cNvGrpSpPr>
                <a:grpSpLocks/>
              </p:cNvGrpSpPr>
              <p:nvPr/>
            </p:nvGrpSpPr>
            <p:grpSpPr bwMode="auto">
              <a:xfrm>
                <a:off x="2834358" y="4356085"/>
                <a:ext cx="1599588" cy="727009"/>
                <a:chOff x="2573" y="2694"/>
                <a:chExt cx="1615" cy="1074"/>
              </a:xfrm>
              <a:scene3d>
                <a:camera prst="orthographicFront">
                  <a:rot lat="0" lon="10799999" rev="0"/>
                </a:camera>
                <a:lightRig rig="threePt" dir="t"/>
              </a:scene3d>
            </p:grpSpPr>
            <p:sp>
              <p:nvSpPr>
                <p:cNvPr id="5273" name="Rectangle 76"/>
                <p:cNvSpPr>
                  <a:spLocks noChangeArrowheads="1"/>
                </p:cNvSpPr>
                <p:nvPr/>
              </p:nvSpPr>
              <p:spPr bwMode="auto">
                <a:xfrm>
                  <a:off x="2583" y="2694"/>
                  <a:ext cx="1605" cy="1074"/>
                </a:xfrm>
                <a:prstGeom prst="rect">
                  <a:avLst/>
                </a:prstGeom>
                <a:solidFill>
                  <a:srgbClr val="99CCFF"/>
                </a:solidFill>
                <a:ln w="25400">
                  <a:solidFill>
                    <a:schemeClr val="tx1"/>
                  </a:solidFill>
                  <a:miter lim="800000"/>
                  <a:headEnd/>
                  <a:tailEnd/>
                </a:ln>
              </p:spPr>
              <p:txBody>
                <a:bodyPr wrap="none" anchor="ctr"/>
                <a:lstStyle/>
                <a:p>
                  <a:pPr fontAlgn="auto">
                    <a:spcBef>
                      <a:spcPct val="20000"/>
                    </a:spcBef>
                    <a:spcAft>
                      <a:spcPts val="0"/>
                    </a:spcAft>
                    <a:defRPr/>
                  </a:pPr>
                  <a:endParaRPr lang="en-US">
                    <a:solidFill>
                      <a:srgbClr val="000104"/>
                    </a:solidFill>
                    <a:latin typeface="+mn-lt"/>
                  </a:endParaRPr>
                </a:p>
              </p:txBody>
            </p:sp>
            <p:sp>
              <p:nvSpPr>
                <p:cNvPr id="5274" name="Freeform 77"/>
                <p:cNvSpPr>
                  <a:spLocks/>
                </p:cNvSpPr>
                <p:nvPr/>
              </p:nvSpPr>
              <p:spPr bwMode="auto">
                <a:xfrm>
                  <a:off x="2957" y="3039"/>
                  <a:ext cx="598" cy="54"/>
                </a:xfrm>
                <a:custGeom>
                  <a:avLst/>
                  <a:gdLst>
                    <a:gd name="T0" fmla="*/ 0 w 367"/>
                    <a:gd name="T1" fmla="*/ 88 h 33"/>
                    <a:gd name="T2" fmla="*/ 178 w 367"/>
                    <a:gd name="T3" fmla="*/ 0 h 33"/>
                    <a:gd name="T4" fmla="*/ 797 w 367"/>
                    <a:gd name="T5" fmla="*/ 0 h 33"/>
                    <a:gd name="T6" fmla="*/ 974 w 367"/>
                    <a:gd name="T7" fmla="*/ 88 h 33"/>
                    <a:gd name="T8" fmla="*/ 0 60000 65536"/>
                    <a:gd name="T9" fmla="*/ 0 60000 65536"/>
                    <a:gd name="T10" fmla="*/ 0 60000 65536"/>
                    <a:gd name="T11" fmla="*/ 0 60000 65536"/>
                    <a:gd name="T12" fmla="*/ 0 w 367"/>
                    <a:gd name="T13" fmla="*/ 0 h 33"/>
                    <a:gd name="T14" fmla="*/ 367 w 367"/>
                    <a:gd name="T15" fmla="*/ 33 h 33"/>
                  </a:gdLst>
                  <a:ahLst/>
                  <a:cxnLst>
                    <a:cxn ang="T8">
                      <a:pos x="T0" y="T1"/>
                    </a:cxn>
                    <a:cxn ang="T9">
                      <a:pos x="T2" y="T3"/>
                    </a:cxn>
                    <a:cxn ang="T10">
                      <a:pos x="T4" y="T5"/>
                    </a:cxn>
                    <a:cxn ang="T11">
                      <a:pos x="T6" y="T7"/>
                    </a:cxn>
                  </a:cxnLst>
                  <a:rect l="T12" t="T13" r="T14" b="T15"/>
                  <a:pathLst>
                    <a:path w="367" h="33">
                      <a:moveTo>
                        <a:pt x="0" y="33"/>
                      </a:moveTo>
                      <a:lnTo>
                        <a:pt x="67" y="0"/>
                      </a:lnTo>
                      <a:lnTo>
                        <a:pt x="300" y="0"/>
                      </a:lnTo>
                      <a:lnTo>
                        <a:pt x="367" y="33"/>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75" name="Freeform 78"/>
                <p:cNvSpPr>
                  <a:spLocks/>
                </p:cNvSpPr>
                <p:nvPr/>
              </p:nvSpPr>
              <p:spPr bwMode="auto">
                <a:xfrm>
                  <a:off x="2957" y="3093"/>
                  <a:ext cx="598" cy="55"/>
                </a:xfrm>
                <a:custGeom>
                  <a:avLst/>
                  <a:gdLst>
                    <a:gd name="T0" fmla="*/ 0 w 367"/>
                    <a:gd name="T1" fmla="*/ 0 h 34"/>
                    <a:gd name="T2" fmla="*/ 178 w 367"/>
                    <a:gd name="T3" fmla="*/ 89 h 34"/>
                    <a:gd name="T4" fmla="*/ 797 w 367"/>
                    <a:gd name="T5" fmla="*/ 89 h 34"/>
                    <a:gd name="T6" fmla="*/ 974 w 367"/>
                    <a:gd name="T7" fmla="*/ 0 h 34"/>
                    <a:gd name="T8" fmla="*/ 0 60000 65536"/>
                    <a:gd name="T9" fmla="*/ 0 60000 65536"/>
                    <a:gd name="T10" fmla="*/ 0 60000 65536"/>
                    <a:gd name="T11" fmla="*/ 0 60000 65536"/>
                    <a:gd name="T12" fmla="*/ 0 w 367"/>
                    <a:gd name="T13" fmla="*/ 0 h 34"/>
                    <a:gd name="T14" fmla="*/ 367 w 367"/>
                    <a:gd name="T15" fmla="*/ 34 h 34"/>
                  </a:gdLst>
                  <a:ahLst/>
                  <a:cxnLst>
                    <a:cxn ang="T8">
                      <a:pos x="T0" y="T1"/>
                    </a:cxn>
                    <a:cxn ang="T9">
                      <a:pos x="T2" y="T3"/>
                    </a:cxn>
                    <a:cxn ang="T10">
                      <a:pos x="T4" y="T5"/>
                    </a:cxn>
                    <a:cxn ang="T11">
                      <a:pos x="T6" y="T7"/>
                    </a:cxn>
                  </a:cxnLst>
                  <a:rect l="T12" t="T13" r="T14" b="T15"/>
                  <a:pathLst>
                    <a:path w="367" h="34">
                      <a:moveTo>
                        <a:pt x="0" y="0"/>
                      </a:moveTo>
                      <a:lnTo>
                        <a:pt x="67" y="34"/>
                      </a:lnTo>
                      <a:lnTo>
                        <a:pt x="300" y="34"/>
                      </a:lnTo>
                      <a:lnTo>
                        <a:pt x="367"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76" name="Freeform 79"/>
                <p:cNvSpPr>
                  <a:spLocks/>
                </p:cNvSpPr>
                <p:nvPr/>
              </p:nvSpPr>
              <p:spPr bwMode="auto">
                <a:xfrm>
                  <a:off x="2957" y="3039"/>
                  <a:ext cx="598" cy="54"/>
                </a:xfrm>
                <a:custGeom>
                  <a:avLst/>
                  <a:gdLst>
                    <a:gd name="T0" fmla="*/ 0 w 367"/>
                    <a:gd name="T1" fmla="*/ 88 h 33"/>
                    <a:gd name="T2" fmla="*/ 178 w 367"/>
                    <a:gd name="T3" fmla="*/ 0 h 33"/>
                    <a:gd name="T4" fmla="*/ 797 w 367"/>
                    <a:gd name="T5" fmla="*/ 0 h 33"/>
                    <a:gd name="T6" fmla="*/ 974 w 367"/>
                    <a:gd name="T7" fmla="*/ 88 h 33"/>
                    <a:gd name="T8" fmla="*/ 0 60000 65536"/>
                    <a:gd name="T9" fmla="*/ 0 60000 65536"/>
                    <a:gd name="T10" fmla="*/ 0 60000 65536"/>
                    <a:gd name="T11" fmla="*/ 0 60000 65536"/>
                    <a:gd name="T12" fmla="*/ 0 w 367"/>
                    <a:gd name="T13" fmla="*/ 0 h 33"/>
                    <a:gd name="T14" fmla="*/ 367 w 367"/>
                    <a:gd name="T15" fmla="*/ 33 h 33"/>
                  </a:gdLst>
                  <a:ahLst/>
                  <a:cxnLst>
                    <a:cxn ang="T8">
                      <a:pos x="T0" y="T1"/>
                    </a:cxn>
                    <a:cxn ang="T9">
                      <a:pos x="T2" y="T3"/>
                    </a:cxn>
                    <a:cxn ang="T10">
                      <a:pos x="T4" y="T5"/>
                    </a:cxn>
                    <a:cxn ang="T11">
                      <a:pos x="T6" y="T7"/>
                    </a:cxn>
                  </a:cxnLst>
                  <a:rect l="T12" t="T13" r="T14" b="T15"/>
                  <a:pathLst>
                    <a:path w="367" h="33">
                      <a:moveTo>
                        <a:pt x="0" y="33"/>
                      </a:moveTo>
                      <a:lnTo>
                        <a:pt x="67" y="0"/>
                      </a:lnTo>
                      <a:lnTo>
                        <a:pt x="300" y="0"/>
                      </a:lnTo>
                      <a:lnTo>
                        <a:pt x="367" y="33"/>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77" name="Freeform 80"/>
                <p:cNvSpPr>
                  <a:spLocks/>
                </p:cNvSpPr>
                <p:nvPr/>
              </p:nvSpPr>
              <p:spPr bwMode="auto">
                <a:xfrm>
                  <a:off x="2957" y="3093"/>
                  <a:ext cx="598" cy="55"/>
                </a:xfrm>
                <a:custGeom>
                  <a:avLst/>
                  <a:gdLst>
                    <a:gd name="T0" fmla="*/ 0 w 367"/>
                    <a:gd name="T1" fmla="*/ 0 h 34"/>
                    <a:gd name="T2" fmla="*/ 178 w 367"/>
                    <a:gd name="T3" fmla="*/ 89 h 34"/>
                    <a:gd name="T4" fmla="*/ 797 w 367"/>
                    <a:gd name="T5" fmla="*/ 89 h 34"/>
                    <a:gd name="T6" fmla="*/ 974 w 367"/>
                    <a:gd name="T7" fmla="*/ 0 h 34"/>
                    <a:gd name="T8" fmla="*/ 0 60000 65536"/>
                    <a:gd name="T9" fmla="*/ 0 60000 65536"/>
                    <a:gd name="T10" fmla="*/ 0 60000 65536"/>
                    <a:gd name="T11" fmla="*/ 0 60000 65536"/>
                    <a:gd name="T12" fmla="*/ 0 w 367"/>
                    <a:gd name="T13" fmla="*/ 0 h 34"/>
                    <a:gd name="T14" fmla="*/ 367 w 367"/>
                    <a:gd name="T15" fmla="*/ 34 h 34"/>
                  </a:gdLst>
                  <a:ahLst/>
                  <a:cxnLst>
                    <a:cxn ang="T8">
                      <a:pos x="T0" y="T1"/>
                    </a:cxn>
                    <a:cxn ang="T9">
                      <a:pos x="T2" y="T3"/>
                    </a:cxn>
                    <a:cxn ang="T10">
                      <a:pos x="T4" y="T5"/>
                    </a:cxn>
                    <a:cxn ang="T11">
                      <a:pos x="T6" y="T7"/>
                    </a:cxn>
                  </a:cxnLst>
                  <a:rect l="T12" t="T13" r="T14" b="T15"/>
                  <a:pathLst>
                    <a:path w="367" h="34">
                      <a:moveTo>
                        <a:pt x="0" y="0"/>
                      </a:moveTo>
                      <a:lnTo>
                        <a:pt x="67" y="34"/>
                      </a:lnTo>
                      <a:lnTo>
                        <a:pt x="300" y="34"/>
                      </a:lnTo>
                      <a:lnTo>
                        <a:pt x="367"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78" name="Freeform 81"/>
                <p:cNvSpPr>
                  <a:spLocks/>
                </p:cNvSpPr>
                <p:nvPr/>
              </p:nvSpPr>
              <p:spPr bwMode="auto">
                <a:xfrm>
                  <a:off x="2957" y="2823"/>
                  <a:ext cx="598" cy="53"/>
                </a:xfrm>
                <a:custGeom>
                  <a:avLst/>
                  <a:gdLst>
                    <a:gd name="T0" fmla="*/ 0 w 367"/>
                    <a:gd name="T1" fmla="*/ 85 h 33"/>
                    <a:gd name="T2" fmla="*/ 178 w 367"/>
                    <a:gd name="T3" fmla="*/ 0 h 33"/>
                    <a:gd name="T4" fmla="*/ 797 w 367"/>
                    <a:gd name="T5" fmla="*/ 0 h 33"/>
                    <a:gd name="T6" fmla="*/ 974 w 367"/>
                    <a:gd name="T7" fmla="*/ 85 h 33"/>
                    <a:gd name="T8" fmla="*/ 0 60000 65536"/>
                    <a:gd name="T9" fmla="*/ 0 60000 65536"/>
                    <a:gd name="T10" fmla="*/ 0 60000 65536"/>
                    <a:gd name="T11" fmla="*/ 0 60000 65536"/>
                    <a:gd name="T12" fmla="*/ 0 w 367"/>
                    <a:gd name="T13" fmla="*/ 0 h 33"/>
                    <a:gd name="T14" fmla="*/ 367 w 367"/>
                    <a:gd name="T15" fmla="*/ 33 h 33"/>
                  </a:gdLst>
                  <a:ahLst/>
                  <a:cxnLst>
                    <a:cxn ang="T8">
                      <a:pos x="T0" y="T1"/>
                    </a:cxn>
                    <a:cxn ang="T9">
                      <a:pos x="T2" y="T3"/>
                    </a:cxn>
                    <a:cxn ang="T10">
                      <a:pos x="T4" y="T5"/>
                    </a:cxn>
                    <a:cxn ang="T11">
                      <a:pos x="T6" y="T7"/>
                    </a:cxn>
                  </a:cxnLst>
                  <a:rect l="T12" t="T13" r="T14" b="T15"/>
                  <a:pathLst>
                    <a:path w="367" h="33">
                      <a:moveTo>
                        <a:pt x="0" y="33"/>
                      </a:moveTo>
                      <a:lnTo>
                        <a:pt x="67" y="0"/>
                      </a:lnTo>
                      <a:lnTo>
                        <a:pt x="300" y="0"/>
                      </a:lnTo>
                      <a:lnTo>
                        <a:pt x="367" y="33"/>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79" name="Freeform 82"/>
                <p:cNvSpPr>
                  <a:spLocks/>
                </p:cNvSpPr>
                <p:nvPr/>
              </p:nvSpPr>
              <p:spPr bwMode="auto">
                <a:xfrm>
                  <a:off x="2957" y="2876"/>
                  <a:ext cx="598" cy="56"/>
                </a:xfrm>
                <a:custGeom>
                  <a:avLst/>
                  <a:gdLst>
                    <a:gd name="T0" fmla="*/ 0 w 367"/>
                    <a:gd name="T1" fmla="*/ 0 h 34"/>
                    <a:gd name="T2" fmla="*/ 178 w 367"/>
                    <a:gd name="T3" fmla="*/ 92 h 34"/>
                    <a:gd name="T4" fmla="*/ 797 w 367"/>
                    <a:gd name="T5" fmla="*/ 92 h 34"/>
                    <a:gd name="T6" fmla="*/ 974 w 367"/>
                    <a:gd name="T7" fmla="*/ 0 h 34"/>
                    <a:gd name="T8" fmla="*/ 0 60000 65536"/>
                    <a:gd name="T9" fmla="*/ 0 60000 65536"/>
                    <a:gd name="T10" fmla="*/ 0 60000 65536"/>
                    <a:gd name="T11" fmla="*/ 0 60000 65536"/>
                    <a:gd name="T12" fmla="*/ 0 w 367"/>
                    <a:gd name="T13" fmla="*/ 0 h 34"/>
                    <a:gd name="T14" fmla="*/ 367 w 367"/>
                    <a:gd name="T15" fmla="*/ 34 h 34"/>
                  </a:gdLst>
                  <a:ahLst/>
                  <a:cxnLst>
                    <a:cxn ang="T8">
                      <a:pos x="T0" y="T1"/>
                    </a:cxn>
                    <a:cxn ang="T9">
                      <a:pos x="T2" y="T3"/>
                    </a:cxn>
                    <a:cxn ang="T10">
                      <a:pos x="T4" y="T5"/>
                    </a:cxn>
                    <a:cxn ang="T11">
                      <a:pos x="T6" y="T7"/>
                    </a:cxn>
                  </a:cxnLst>
                  <a:rect l="T12" t="T13" r="T14" b="T15"/>
                  <a:pathLst>
                    <a:path w="367" h="34">
                      <a:moveTo>
                        <a:pt x="0" y="0"/>
                      </a:moveTo>
                      <a:lnTo>
                        <a:pt x="67" y="34"/>
                      </a:lnTo>
                      <a:lnTo>
                        <a:pt x="300" y="34"/>
                      </a:lnTo>
                      <a:lnTo>
                        <a:pt x="367"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80" name="Freeform 83"/>
                <p:cNvSpPr>
                  <a:spLocks/>
                </p:cNvSpPr>
                <p:nvPr/>
              </p:nvSpPr>
              <p:spPr bwMode="auto">
                <a:xfrm>
                  <a:off x="2957" y="2823"/>
                  <a:ext cx="598" cy="53"/>
                </a:xfrm>
                <a:custGeom>
                  <a:avLst/>
                  <a:gdLst>
                    <a:gd name="T0" fmla="*/ 0 w 367"/>
                    <a:gd name="T1" fmla="*/ 85 h 33"/>
                    <a:gd name="T2" fmla="*/ 178 w 367"/>
                    <a:gd name="T3" fmla="*/ 0 h 33"/>
                    <a:gd name="T4" fmla="*/ 797 w 367"/>
                    <a:gd name="T5" fmla="*/ 0 h 33"/>
                    <a:gd name="T6" fmla="*/ 974 w 367"/>
                    <a:gd name="T7" fmla="*/ 85 h 33"/>
                    <a:gd name="T8" fmla="*/ 0 60000 65536"/>
                    <a:gd name="T9" fmla="*/ 0 60000 65536"/>
                    <a:gd name="T10" fmla="*/ 0 60000 65536"/>
                    <a:gd name="T11" fmla="*/ 0 60000 65536"/>
                    <a:gd name="T12" fmla="*/ 0 w 367"/>
                    <a:gd name="T13" fmla="*/ 0 h 33"/>
                    <a:gd name="T14" fmla="*/ 367 w 367"/>
                    <a:gd name="T15" fmla="*/ 33 h 33"/>
                  </a:gdLst>
                  <a:ahLst/>
                  <a:cxnLst>
                    <a:cxn ang="T8">
                      <a:pos x="T0" y="T1"/>
                    </a:cxn>
                    <a:cxn ang="T9">
                      <a:pos x="T2" y="T3"/>
                    </a:cxn>
                    <a:cxn ang="T10">
                      <a:pos x="T4" y="T5"/>
                    </a:cxn>
                    <a:cxn ang="T11">
                      <a:pos x="T6" y="T7"/>
                    </a:cxn>
                  </a:cxnLst>
                  <a:rect l="T12" t="T13" r="T14" b="T15"/>
                  <a:pathLst>
                    <a:path w="367" h="33">
                      <a:moveTo>
                        <a:pt x="0" y="33"/>
                      </a:moveTo>
                      <a:lnTo>
                        <a:pt x="67" y="0"/>
                      </a:lnTo>
                      <a:lnTo>
                        <a:pt x="300" y="0"/>
                      </a:lnTo>
                      <a:lnTo>
                        <a:pt x="367" y="33"/>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81" name="Freeform 84"/>
                <p:cNvSpPr>
                  <a:spLocks/>
                </p:cNvSpPr>
                <p:nvPr/>
              </p:nvSpPr>
              <p:spPr bwMode="auto">
                <a:xfrm>
                  <a:off x="2957" y="2876"/>
                  <a:ext cx="598" cy="56"/>
                </a:xfrm>
                <a:custGeom>
                  <a:avLst/>
                  <a:gdLst>
                    <a:gd name="T0" fmla="*/ 0 w 367"/>
                    <a:gd name="T1" fmla="*/ 0 h 34"/>
                    <a:gd name="T2" fmla="*/ 178 w 367"/>
                    <a:gd name="T3" fmla="*/ 92 h 34"/>
                    <a:gd name="T4" fmla="*/ 797 w 367"/>
                    <a:gd name="T5" fmla="*/ 92 h 34"/>
                    <a:gd name="T6" fmla="*/ 974 w 367"/>
                    <a:gd name="T7" fmla="*/ 0 h 34"/>
                    <a:gd name="T8" fmla="*/ 0 60000 65536"/>
                    <a:gd name="T9" fmla="*/ 0 60000 65536"/>
                    <a:gd name="T10" fmla="*/ 0 60000 65536"/>
                    <a:gd name="T11" fmla="*/ 0 60000 65536"/>
                    <a:gd name="T12" fmla="*/ 0 w 367"/>
                    <a:gd name="T13" fmla="*/ 0 h 34"/>
                    <a:gd name="T14" fmla="*/ 367 w 367"/>
                    <a:gd name="T15" fmla="*/ 34 h 34"/>
                  </a:gdLst>
                  <a:ahLst/>
                  <a:cxnLst>
                    <a:cxn ang="T8">
                      <a:pos x="T0" y="T1"/>
                    </a:cxn>
                    <a:cxn ang="T9">
                      <a:pos x="T2" y="T3"/>
                    </a:cxn>
                    <a:cxn ang="T10">
                      <a:pos x="T4" y="T5"/>
                    </a:cxn>
                    <a:cxn ang="T11">
                      <a:pos x="T6" y="T7"/>
                    </a:cxn>
                  </a:cxnLst>
                  <a:rect l="T12" t="T13" r="T14" b="T15"/>
                  <a:pathLst>
                    <a:path w="367" h="34">
                      <a:moveTo>
                        <a:pt x="0" y="0"/>
                      </a:moveTo>
                      <a:lnTo>
                        <a:pt x="67" y="34"/>
                      </a:lnTo>
                      <a:lnTo>
                        <a:pt x="300" y="34"/>
                      </a:lnTo>
                      <a:lnTo>
                        <a:pt x="367"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82" name="Freeform 85"/>
                <p:cNvSpPr>
                  <a:spLocks/>
                </p:cNvSpPr>
                <p:nvPr/>
              </p:nvSpPr>
              <p:spPr bwMode="auto">
                <a:xfrm>
                  <a:off x="3555" y="2876"/>
                  <a:ext cx="270" cy="109"/>
                </a:xfrm>
                <a:custGeom>
                  <a:avLst/>
                  <a:gdLst>
                    <a:gd name="T0" fmla="*/ 0 w 166"/>
                    <a:gd name="T1" fmla="*/ 0 h 67"/>
                    <a:gd name="T2" fmla="*/ 109 w 166"/>
                    <a:gd name="T3" fmla="*/ 0 h 67"/>
                    <a:gd name="T4" fmla="*/ 275 w 166"/>
                    <a:gd name="T5" fmla="*/ 177 h 67"/>
                    <a:gd name="T6" fmla="*/ 439 w 166"/>
                    <a:gd name="T7" fmla="*/ 177 h 67"/>
                    <a:gd name="T8" fmla="*/ 0 60000 65536"/>
                    <a:gd name="T9" fmla="*/ 0 60000 65536"/>
                    <a:gd name="T10" fmla="*/ 0 60000 65536"/>
                    <a:gd name="T11" fmla="*/ 0 60000 65536"/>
                    <a:gd name="T12" fmla="*/ 0 w 166"/>
                    <a:gd name="T13" fmla="*/ 0 h 67"/>
                    <a:gd name="T14" fmla="*/ 166 w 166"/>
                    <a:gd name="T15" fmla="*/ 67 h 67"/>
                  </a:gdLst>
                  <a:ahLst/>
                  <a:cxnLst>
                    <a:cxn ang="T8">
                      <a:pos x="T0" y="T1"/>
                    </a:cxn>
                    <a:cxn ang="T9">
                      <a:pos x="T2" y="T3"/>
                    </a:cxn>
                    <a:cxn ang="T10">
                      <a:pos x="T4" y="T5"/>
                    </a:cxn>
                    <a:cxn ang="T11">
                      <a:pos x="T6" y="T7"/>
                    </a:cxn>
                  </a:cxnLst>
                  <a:rect l="T12" t="T13" r="T14" b="T15"/>
                  <a:pathLst>
                    <a:path w="166" h="67">
                      <a:moveTo>
                        <a:pt x="0" y="0"/>
                      </a:moveTo>
                      <a:lnTo>
                        <a:pt x="41" y="0"/>
                      </a:lnTo>
                      <a:lnTo>
                        <a:pt x="104" y="67"/>
                      </a:lnTo>
                      <a:lnTo>
                        <a:pt x="166" y="67"/>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83" name="Freeform 86"/>
                <p:cNvSpPr>
                  <a:spLocks/>
                </p:cNvSpPr>
                <p:nvPr/>
              </p:nvSpPr>
              <p:spPr bwMode="auto">
                <a:xfrm>
                  <a:off x="3555" y="2985"/>
                  <a:ext cx="169" cy="108"/>
                </a:xfrm>
                <a:custGeom>
                  <a:avLst/>
                  <a:gdLst>
                    <a:gd name="T0" fmla="*/ 0 w 104"/>
                    <a:gd name="T1" fmla="*/ 177 h 66"/>
                    <a:gd name="T2" fmla="*/ 132 w 104"/>
                    <a:gd name="T3" fmla="*/ 177 h 66"/>
                    <a:gd name="T4" fmla="*/ 275 w 104"/>
                    <a:gd name="T5" fmla="*/ 0 h 66"/>
                    <a:gd name="T6" fmla="*/ 0 60000 65536"/>
                    <a:gd name="T7" fmla="*/ 0 60000 65536"/>
                    <a:gd name="T8" fmla="*/ 0 60000 65536"/>
                    <a:gd name="T9" fmla="*/ 0 w 104"/>
                    <a:gd name="T10" fmla="*/ 0 h 66"/>
                    <a:gd name="T11" fmla="*/ 104 w 104"/>
                    <a:gd name="T12" fmla="*/ 66 h 66"/>
                  </a:gdLst>
                  <a:ahLst/>
                  <a:cxnLst>
                    <a:cxn ang="T6">
                      <a:pos x="T0" y="T1"/>
                    </a:cxn>
                    <a:cxn ang="T7">
                      <a:pos x="T2" y="T3"/>
                    </a:cxn>
                    <a:cxn ang="T8">
                      <a:pos x="T4" y="T5"/>
                    </a:cxn>
                  </a:cxnLst>
                  <a:rect l="T9" t="T10" r="T11" b="T12"/>
                  <a:pathLst>
                    <a:path w="104" h="66">
                      <a:moveTo>
                        <a:pt x="0" y="66"/>
                      </a:moveTo>
                      <a:lnTo>
                        <a:pt x="50" y="66"/>
                      </a:lnTo>
                      <a:lnTo>
                        <a:pt x="104"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84" name="Freeform 87"/>
                <p:cNvSpPr>
                  <a:spLocks/>
                </p:cNvSpPr>
                <p:nvPr/>
              </p:nvSpPr>
              <p:spPr bwMode="auto">
                <a:xfrm>
                  <a:off x="3555" y="2876"/>
                  <a:ext cx="270" cy="109"/>
                </a:xfrm>
                <a:custGeom>
                  <a:avLst/>
                  <a:gdLst>
                    <a:gd name="T0" fmla="*/ 0 w 166"/>
                    <a:gd name="T1" fmla="*/ 0 h 67"/>
                    <a:gd name="T2" fmla="*/ 109 w 166"/>
                    <a:gd name="T3" fmla="*/ 0 h 67"/>
                    <a:gd name="T4" fmla="*/ 275 w 166"/>
                    <a:gd name="T5" fmla="*/ 177 h 67"/>
                    <a:gd name="T6" fmla="*/ 439 w 166"/>
                    <a:gd name="T7" fmla="*/ 177 h 67"/>
                    <a:gd name="T8" fmla="*/ 0 60000 65536"/>
                    <a:gd name="T9" fmla="*/ 0 60000 65536"/>
                    <a:gd name="T10" fmla="*/ 0 60000 65536"/>
                    <a:gd name="T11" fmla="*/ 0 60000 65536"/>
                    <a:gd name="T12" fmla="*/ 0 w 166"/>
                    <a:gd name="T13" fmla="*/ 0 h 67"/>
                    <a:gd name="T14" fmla="*/ 166 w 166"/>
                    <a:gd name="T15" fmla="*/ 67 h 67"/>
                  </a:gdLst>
                  <a:ahLst/>
                  <a:cxnLst>
                    <a:cxn ang="T8">
                      <a:pos x="T0" y="T1"/>
                    </a:cxn>
                    <a:cxn ang="T9">
                      <a:pos x="T2" y="T3"/>
                    </a:cxn>
                    <a:cxn ang="T10">
                      <a:pos x="T4" y="T5"/>
                    </a:cxn>
                    <a:cxn ang="T11">
                      <a:pos x="T6" y="T7"/>
                    </a:cxn>
                  </a:cxnLst>
                  <a:rect l="T12" t="T13" r="T14" b="T15"/>
                  <a:pathLst>
                    <a:path w="166" h="67">
                      <a:moveTo>
                        <a:pt x="0" y="0"/>
                      </a:moveTo>
                      <a:lnTo>
                        <a:pt x="41" y="0"/>
                      </a:lnTo>
                      <a:lnTo>
                        <a:pt x="104" y="67"/>
                      </a:lnTo>
                      <a:lnTo>
                        <a:pt x="166" y="67"/>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85" name="Freeform 88"/>
                <p:cNvSpPr>
                  <a:spLocks/>
                </p:cNvSpPr>
                <p:nvPr/>
              </p:nvSpPr>
              <p:spPr bwMode="auto">
                <a:xfrm>
                  <a:off x="3555" y="2985"/>
                  <a:ext cx="169" cy="108"/>
                </a:xfrm>
                <a:custGeom>
                  <a:avLst/>
                  <a:gdLst>
                    <a:gd name="T0" fmla="*/ 0 w 104"/>
                    <a:gd name="T1" fmla="*/ 177 h 66"/>
                    <a:gd name="T2" fmla="*/ 132 w 104"/>
                    <a:gd name="T3" fmla="*/ 177 h 66"/>
                    <a:gd name="T4" fmla="*/ 275 w 104"/>
                    <a:gd name="T5" fmla="*/ 0 h 66"/>
                    <a:gd name="T6" fmla="*/ 0 60000 65536"/>
                    <a:gd name="T7" fmla="*/ 0 60000 65536"/>
                    <a:gd name="T8" fmla="*/ 0 60000 65536"/>
                    <a:gd name="T9" fmla="*/ 0 w 104"/>
                    <a:gd name="T10" fmla="*/ 0 h 66"/>
                    <a:gd name="T11" fmla="*/ 104 w 104"/>
                    <a:gd name="T12" fmla="*/ 66 h 66"/>
                  </a:gdLst>
                  <a:ahLst/>
                  <a:cxnLst>
                    <a:cxn ang="T6">
                      <a:pos x="T0" y="T1"/>
                    </a:cxn>
                    <a:cxn ang="T7">
                      <a:pos x="T2" y="T3"/>
                    </a:cxn>
                    <a:cxn ang="T8">
                      <a:pos x="T4" y="T5"/>
                    </a:cxn>
                  </a:cxnLst>
                  <a:rect l="T9" t="T10" r="T11" b="T12"/>
                  <a:pathLst>
                    <a:path w="104" h="66">
                      <a:moveTo>
                        <a:pt x="0" y="66"/>
                      </a:moveTo>
                      <a:lnTo>
                        <a:pt x="50" y="66"/>
                      </a:lnTo>
                      <a:lnTo>
                        <a:pt x="104"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86" name="Freeform 89"/>
                <p:cNvSpPr>
                  <a:spLocks/>
                </p:cNvSpPr>
                <p:nvPr/>
              </p:nvSpPr>
              <p:spPr bwMode="auto">
                <a:xfrm>
                  <a:off x="2687" y="2876"/>
                  <a:ext cx="270" cy="109"/>
                </a:xfrm>
                <a:custGeom>
                  <a:avLst/>
                  <a:gdLst>
                    <a:gd name="T0" fmla="*/ 439 w 166"/>
                    <a:gd name="T1" fmla="*/ 0 h 67"/>
                    <a:gd name="T2" fmla="*/ 329 w 166"/>
                    <a:gd name="T3" fmla="*/ 0 h 67"/>
                    <a:gd name="T4" fmla="*/ 164 w 166"/>
                    <a:gd name="T5" fmla="*/ 177 h 67"/>
                    <a:gd name="T6" fmla="*/ 0 w 166"/>
                    <a:gd name="T7" fmla="*/ 177 h 67"/>
                    <a:gd name="T8" fmla="*/ 0 60000 65536"/>
                    <a:gd name="T9" fmla="*/ 0 60000 65536"/>
                    <a:gd name="T10" fmla="*/ 0 60000 65536"/>
                    <a:gd name="T11" fmla="*/ 0 60000 65536"/>
                    <a:gd name="T12" fmla="*/ 0 w 166"/>
                    <a:gd name="T13" fmla="*/ 0 h 67"/>
                    <a:gd name="T14" fmla="*/ 166 w 166"/>
                    <a:gd name="T15" fmla="*/ 67 h 67"/>
                  </a:gdLst>
                  <a:ahLst/>
                  <a:cxnLst>
                    <a:cxn ang="T8">
                      <a:pos x="T0" y="T1"/>
                    </a:cxn>
                    <a:cxn ang="T9">
                      <a:pos x="T2" y="T3"/>
                    </a:cxn>
                    <a:cxn ang="T10">
                      <a:pos x="T4" y="T5"/>
                    </a:cxn>
                    <a:cxn ang="T11">
                      <a:pos x="T6" y="T7"/>
                    </a:cxn>
                  </a:cxnLst>
                  <a:rect l="T12" t="T13" r="T14" b="T15"/>
                  <a:pathLst>
                    <a:path w="166" h="67">
                      <a:moveTo>
                        <a:pt x="166" y="0"/>
                      </a:moveTo>
                      <a:lnTo>
                        <a:pt x="124" y="0"/>
                      </a:lnTo>
                      <a:lnTo>
                        <a:pt x="62" y="67"/>
                      </a:lnTo>
                      <a:lnTo>
                        <a:pt x="0" y="67"/>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87" name="Freeform 90"/>
                <p:cNvSpPr>
                  <a:spLocks/>
                </p:cNvSpPr>
                <p:nvPr/>
              </p:nvSpPr>
              <p:spPr bwMode="auto">
                <a:xfrm>
                  <a:off x="2788" y="2985"/>
                  <a:ext cx="169" cy="108"/>
                </a:xfrm>
                <a:custGeom>
                  <a:avLst/>
                  <a:gdLst>
                    <a:gd name="T0" fmla="*/ 275 w 104"/>
                    <a:gd name="T1" fmla="*/ 177 h 66"/>
                    <a:gd name="T2" fmla="*/ 132 w 104"/>
                    <a:gd name="T3" fmla="*/ 177 h 66"/>
                    <a:gd name="T4" fmla="*/ 0 w 104"/>
                    <a:gd name="T5" fmla="*/ 0 h 66"/>
                    <a:gd name="T6" fmla="*/ 0 60000 65536"/>
                    <a:gd name="T7" fmla="*/ 0 60000 65536"/>
                    <a:gd name="T8" fmla="*/ 0 60000 65536"/>
                    <a:gd name="T9" fmla="*/ 0 w 104"/>
                    <a:gd name="T10" fmla="*/ 0 h 66"/>
                    <a:gd name="T11" fmla="*/ 104 w 104"/>
                    <a:gd name="T12" fmla="*/ 66 h 66"/>
                  </a:gdLst>
                  <a:ahLst/>
                  <a:cxnLst>
                    <a:cxn ang="T6">
                      <a:pos x="T0" y="T1"/>
                    </a:cxn>
                    <a:cxn ang="T7">
                      <a:pos x="T2" y="T3"/>
                    </a:cxn>
                    <a:cxn ang="T8">
                      <a:pos x="T4" y="T5"/>
                    </a:cxn>
                  </a:cxnLst>
                  <a:rect l="T9" t="T10" r="T11" b="T12"/>
                  <a:pathLst>
                    <a:path w="104" h="66">
                      <a:moveTo>
                        <a:pt x="104" y="66"/>
                      </a:moveTo>
                      <a:lnTo>
                        <a:pt x="50" y="66"/>
                      </a:lnTo>
                      <a:lnTo>
                        <a:pt x="0"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88" name="Freeform 91"/>
                <p:cNvSpPr>
                  <a:spLocks/>
                </p:cNvSpPr>
                <p:nvPr/>
              </p:nvSpPr>
              <p:spPr bwMode="auto">
                <a:xfrm>
                  <a:off x="2687" y="2876"/>
                  <a:ext cx="270" cy="109"/>
                </a:xfrm>
                <a:custGeom>
                  <a:avLst/>
                  <a:gdLst>
                    <a:gd name="T0" fmla="*/ 439 w 166"/>
                    <a:gd name="T1" fmla="*/ 0 h 67"/>
                    <a:gd name="T2" fmla="*/ 329 w 166"/>
                    <a:gd name="T3" fmla="*/ 0 h 67"/>
                    <a:gd name="T4" fmla="*/ 164 w 166"/>
                    <a:gd name="T5" fmla="*/ 177 h 67"/>
                    <a:gd name="T6" fmla="*/ 0 w 166"/>
                    <a:gd name="T7" fmla="*/ 177 h 67"/>
                    <a:gd name="T8" fmla="*/ 0 60000 65536"/>
                    <a:gd name="T9" fmla="*/ 0 60000 65536"/>
                    <a:gd name="T10" fmla="*/ 0 60000 65536"/>
                    <a:gd name="T11" fmla="*/ 0 60000 65536"/>
                    <a:gd name="T12" fmla="*/ 0 w 166"/>
                    <a:gd name="T13" fmla="*/ 0 h 67"/>
                    <a:gd name="T14" fmla="*/ 166 w 166"/>
                    <a:gd name="T15" fmla="*/ 67 h 67"/>
                  </a:gdLst>
                  <a:ahLst/>
                  <a:cxnLst>
                    <a:cxn ang="T8">
                      <a:pos x="T0" y="T1"/>
                    </a:cxn>
                    <a:cxn ang="T9">
                      <a:pos x="T2" y="T3"/>
                    </a:cxn>
                    <a:cxn ang="T10">
                      <a:pos x="T4" y="T5"/>
                    </a:cxn>
                    <a:cxn ang="T11">
                      <a:pos x="T6" y="T7"/>
                    </a:cxn>
                  </a:cxnLst>
                  <a:rect l="T12" t="T13" r="T14" b="T15"/>
                  <a:pathLst>
                    <a:path w="166" h="67">
                      <a:moveTo>
                        <a:pt x="166" y="0"/>
                      </a:moveTo>
                      <a:lnTo>
                        <a:pt x="124" y="0"/>
                      </a:lnTo>
                      <a:lnTo>
                        <a:pt x="62" y="67"/>
                      </a:lnTo>
                      <a:lnTo>
                        <a:pt x="0" y="67"/>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89" name="Freeform 92"/>
                <p:cNvSpPr>
                  <a:spLocks/>
                </p:cNvSpPr>
                <p:nvPr/>
              </p:nvSpPr>
              <p:spPr bwMode="auto">
                <a:xfrm>
                  <a:off x="2788" y="2985"/>
                  <a:ext cx="169" cy="108"/>
                </a:xfrm>
                <a:custGeom>
                  <a:avLst/>
                  <a:gdLst>
                    <a:gd name="T0" fmla="*/ 275 w 104"/>
                    <a:gd name="T1" fmla="*/ 177 h 66"/>
                    <a:gd name="T2" fmla="*/ 132 w 104"/>
                    <a:gd name="T3" fmla="*/ 177 h 66"/>
                    <a:gd name="T4" fmla="*/ 0 w 104"/>
                    <a:gd name="T5" fmla="*/ 0 h 66"/>
                    <a:gd name="T6" fmla="*/ 0 60000 65536"/>
                    <a:gd name="T7" fmla="*/ 0 60000 65536"/>
                    <a:gd name="T8" fmla="*/ 0 60000 65536"/>
                    <a:gd name="T9" fmla="*/ 0 w 104"/>
                    <a:gd name="T10" fmla="*/ 0 h 66"/>
                    <a:gd name="T11" fmla="*/ 104 w 104"/>
                    <a:gd name="T12" fmla="*/ 66 h 66"/>
                  </a:gdLst>
                  <a:ahLst/>
                  <a:cxnLst>
                    <a:cxn ang="T6">
                      <a:pos x="T0" y="T1"/>
                    </a:cxn>
                    <a:cxn ang="T7">
                      <a:pos x="T2" y="T3"/>
                    </a:cxn>
                    <a:cxn ang="T8">
                      <a:pos x="T4" y="T5"/>
                    </a:cxn>
                  </a:cxnLst>
                  <a:rect l="T9" t="T10" r="T11" b="T12"/>
                  <a:pathLst>
                    <a:path w="104" h="66">
                      <a:moveTo>
                        <a:pt x="104" y="66"/>
                      </a:moveTo>
                      <a:lnTo>
                        <a:pt x="50" y="66"/>
                      </a:lnTo>
                      <a:lnTo>
                        <a:pt x="0"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90" name="Freeform 93"/>
                <p:cNvSpPr>
                  <a:spLocks/>
                </p:cNvSpPr>
                <p:nvPr/>
              </p:nvSpPr>
              <p:spPr bwMode="auto">
                <a:xfrm>
                  <a:off x="2957" y="3597"/>
                  <a:ext cx="598" cy="54"/>
                </a:xfrm>
                <a:custGeom>
                  <a:avLst/>
                  <a:gdLst>
                    <a:gd name="T0" fmla="*/ 0 w 367"/>
                    <a:gd name="T1" fmla="*/ 88 h 33"/>
                    <a:gd name="T2" fmla="*/ 178 w 367"/>
                    <a:gd name="T3" fmla="*/ 0 h 33"/>
                    <a:gd name="T4" fmla="*/ 797 w 367"/>
                    <a:gd name="T5" fmla="*/ 0 h 33"/>
                    <a:gd name="T6" fmla="*/ 974 w 367"/>
                    <a:gd name="T7" fmla="*/ 88 h 33"/>
                    <a:gd name="T8" fmla="*/ 0 60000 65536"/>
                    <a:gd name="T9" fmla="*/ 0 60000 65536"/>
                    <a:gd name="T10" fmla="*/ 0 60000 65536"/>
                    <a:gd name="T11" fmla="*/ 0 60000 65536"/>
                    <a:gd name="T12" fmla="*/ 0 w 367"/>
                    <a:gd name="T13" fmla="*/ 0 h 33"/>
                    <a:gd name="T14" fmla="*/ 367 w 367"/>
                    <a:gd name="T15" fmla="*/ 33 h 33"/>
                  </a:gdLst>
                  <a:ahLst/>
                  <a:cxnLst>
                    <a:cxn ang="T8">
                      <a:pos x="T0" y="T1"/>
                    </a:cxn>
                    <a:cxn ang="T9">
                      <a:pos x="T2" y="T3"/>
                    </a:cxn>
                    <a:cxn ang="T10">
                      <a:pos x="T4" y="T5"/>
                    </a:cxn>
                    <a:cxn ang="T11">
                      <a:pos x="T6" y="T7"/>
                    </a:cxn>
                  </a:cxnLst>
                  <a:rect l="T12" t="T13" r="T14" b="T15"/>
                  <a:pathLst>
                    <a:path w="367" h="33">
                      <a:moveTo>
                        <a:pt x="0" y="33"/>
                      </a:moveTo>
                      <a:lnTo>
                        <a:pt x="67" y="0"/>
                      </a:lnTo>
                      <a:lnTo>
                        <a:pt x="300" y="0"/>
                      </a:lnTo>
                      <a:lnTo>
                        <a:pt x="367" y="33"/>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91" name="Freeform 94"/>
                <p:cNvSpPr>
                  <a:spLocks/>
                </p:cNvSpPr>
                <p:nvPr/>
              </p:nvSpPr>
              <p:spPr bwMode="auto">
                <a:xfrm>
                  <a:off x="2957" y="3651"/>
                  <a:ext cx="598" cy="55"/>
                </a:xfrm>
                <a:custGeom>
                  <a:avLst/>
                  <a:gdLst>
                    <a:gd name="T0" fmla="*/ 0 w 367"/>
                    <a:gd name="T1" fmla="*/ 0 h 34"/>
                    <a:gd name="T2" fmla="*/ 178 w 367"/>
                    <a:gd name="T3" fmla="*/ 89 h 34"/>
                    <a:gd name="T4" fmla="*/ 797 w 367"/>
                    <a:gd name="T5" fmla="*/ 89 h 34"/>
                    <a:gd name="T6" fmla="*/ 974 w 367"/>
                    <a:gd name="T7" fmla="*/ 0 h 34"/>
                    <a:gd name="T8" fmla="*/ 0 60000 65536"/>
                    <a:gd name="T9" fmla="*/ 0 60000 65536"/>
                    <a:gd name="T10" fmla="*/ 0 60000 65536"/>
                    <a:gd name="T11" fmla="*/ 0 60000 65536"/>
                    <a:gd name="T12" fmla="*/ 0 w 367"/>
                    <a:gd name="T13" fmla="*/ 0 h 34"/>
                    <a:gd name="T14" fmla="*/ 367 w 367"/>
                    <a:gd name="T15" fmla="*/ 34 h 34"/>
                  </a:gdLst>
                  <a:ahLst/>
                  <a:cxnLst>
                    <a:cxn ang="T8">
                      <a:pos x="T0" y="T1"/>
                    </a:cxn>
                    <a:cxn ang="T9">
                      <a:pos x="T2" y="T3"/>
                    </a:cxn>
                    <a:cxn ang="T10">
                      <a:pos x="T4" y="T5"/>
                    </a:cxn>
                    <a:cxn ang="T11">
                      <a:pos x="T6" y="T7"/>
                    </a:cxn>
                  </a:cxnLst>
                  <a:rect l="T12" t="T13" r="T14" b="T15"/>
                  <a:pathLst>
                    <a:path w="367" h="34">
                      <a:moveTo>
                        <a:pt x="0" y="0"/>
                      </a:moveTo>
                      <a:lnTo>
                        <a:pt x="67" y="34"/>
                      </a:lnTo>
                      <a:lnTo>
                        <a:pt x="300" y="34"/>
                      </a:lnTo>
                      <a:lnTo>
                        <a:pt x="367"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92" name="Freeform 95"/>
                <p:cNvSpPr>
                  <a:spLocks/>
                </p:cNvSpPr>
                <p:nvPr/>
              </p:nvSpPr>
              <p:spPr bwMode="auto">
                <a:xfrm>
                  <a:off x="2957" y="3597"/>
                  <a:ext cx="598" cy="54"/>
                </a:xfrm>
                <a:custGeom>
                  <a:avLst/>
                  <a:gdLst>
                    <a:gd name="T0" fmla="*/ 0 w 367"/>
                    <a:gd name="T1" fmla="*/ 88 h 33"/>
                    <a:gd name="T2" fmla="*/ 178 w 367"/>
                    <a:gd name="T3" fmla="*/ 0 h 33"/>
                    <a:gd name="T4" fmla="*/ 797 w 367"/>
                    <a:gd name="T5" fmla="*/ 0 h 33"/>
                    <a:gd name="T6" fmla="*/ 974 w 367"/>
                    <a:gd name="T7" fmla="*/ 88 h 33"/>
                    <a:gd name="T8" fmla="*/ 0 60000 65536"/>
                    <a:gd name="T9" fmla="*/ 0 60000 65536"/>
                    <a:gd name="T10" fmla="*/ 0 60000 65536"/>
                    <a:gd name="T11" fmla="*/ 0 60000 65536"/>
                    <a:gd name="T12" fmla="*/ 0 w 367"/>
                    <a:gd name="T13" fmla="*/ 0 h 33"/>
                    <a:gd name="T14" fmla="*/ 367 w 367"/>
                    <a:gd name="T15" fmla="*/ 33 h 33"/>
                  </a:gdLst>
                  <a:ahLst/>
                  <a:cxnLst>
                    <a:cxn ang="T8">
                      <a:pos x="T0" y="T1"/>
                    </a:cxn>
                    <a:cxn ang="T9">
                      <a:pos x="T2" y="T3"/>
                    </a:cxn>
                    <a:cxn ang="T10">
                      <a:pos x="T4" y="T5"/>
                    </a:cxn>
                    <a:cxn ang="T11">
                      <a:pos x="T6" y="T7"/>
                    </a:cxn>
                  </a:cxnLst>
                  <a:rect l="T12" t="T13" r="T14" b="T15"/>
                  <a:pathLst>
                    <a:path w="367" h="33">
                      <a:moveTo>
                        <a:pt x="0" y="33"/>
                      </a:moveTo>
                      <a:lnTo>
                        <a:pt x="67" y="0"/>
                      </a:lnTo>
                      <a:lnTo>
                        <a:pt x="300" y="0"/>
                      </a:lnTo>
                      <a:lnTo>
                        <a:pt x="367" y="33"/>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93" name="Freeform 96"/>
                <p:cNvSpPr>
                  <a:spLocks/>
                </p:cNvSpPr>
                <p:nvPr/>
              </p:nvSpPr>
              <p:spPr bwMode="auto">
                <a:xfrm>
                  <a:off x="2957" y="3651"/>
                  <a:ext cx="598" cy="55"/>
                </a:xfrm>
                <a:custGeom>
                  <a:avLst/>
                  <a:gdLst>
                    <a:gd name="T0" fmla="*/ 0 w 367"/>
                    <a:gd name="T1" fmla="*/ 0 h 34"/>
                    <a:gd name="T2" fmla="*/ 178 w 367"/>
                    <a:gd name="T3" fmla="*/ 89 h 34"/>
                    <a:gd name="T4" fmla="*/ 797 w 367"/>
                    <a:gd name="T5" fmla="*/ 89 h 34"/>
                    <a:gd name="T6" fmla="*/ 974 w 367"/>
                    <a:gd name="T7" fmla="*/ 0 h 34"/>
                    <a:gd name="T8" fmla="*/ 0 60000 65536"/>
                    <a:gd name="T9" fmla="*/ 0 60000 65536"/>
                    <a:gd name="T10" fmla="*/ 0 60000 65536"/>
                    <a:gd name="T11" fmla="*/ 0 60000 65536"/>
                    <a:gd name="T12" fmla="*/ 0 w 367"/>
                    <a:gd name="T13" fmla="*/ 0 h 34"/>
                    <a:gd name="T14" fmla="*/ 367 w 367"/>
                    <a:gd name="T15" fmla="*/ 34 h 34"/>
                  </a:gdLst>
                  <a:ahLst/>
                  <a:cxnLst>
                    <a:cxn ang="T8">
                      <a:pos x="T0" y="T1"/>
                    </a:cxn>
                    <a:cxn ang="T9">
                      <a:pos x="T2" y="T3"/>
                    </a:cxn>
                    <a:cxn ang="T10">
                      <a:pos x="T4" y="T5"/>
                    </a:cxn>
                    <a:cxn ang="T11">
                      <a:pos x="T6" y="T7"/>
                    </a:cxn>
                  </a:cxnLst>
                  <a:rect l="T12" t="T13" r="T14" b="T15"/>
                  <a:pathLst>
                    <a:path w="367" h="34">
                      <a:moveTo>
                        <a:pt x="0" y="0"/>
                      </a:moveTo>
                      <a:lnTo>
                        <a:pt x="67" y="34"/>
                      </a:lnTo>
                      <a:lnTo>
                        <a:pt x="300" y="34"/>
                      </a:lnTo>
                      <a:lnTo>
                        <a:pt x="367"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94" name="Freeform 97"/>
                <p:cNvSpPr>
                  <a:spLocks/>
                </p:cNvSpPr>
                <p:nvPr/>
              </p:nvSpPr>
              <p:spPr bwMode="auto">
                <a:xfrm>
                  <a:off x="2957" y="3381"/>
                  <a:ext cx="598" cy="53"/>
                </a:xfrm>
                <a:custGeom>
                  <a:avLst/>
                  <a:gdLst>
                    <a:gd name="T0" fmla="*/ 0 w 367"/>
                    <a:gd name="T1" fmla="*/ 85 h 33"/>
                    <a:gd name="T2" fmla="*/ 178 w 367"/>
                    <a:gd name="T3" fmla="*/ 0 h 33"/>
                    <a:gd name="T4" fmla="*/ 797 w 367"/>
                    <a:gd name="T5" fmla="*/ 0 h 33"/>
                    <a:gd name="T6" fmla="*/ 974 w 367"/>
                    <a:gd name="T7" fmla="*/ 85 h 33"/>
                    <a:gd name="T8" fmla="*/ 0 60000 65536"/>
                    <a:gd name="T9" fmla="*/ 0 60000 65536"/>
                    <a:gd name="T10" fmla="*/ 0 60000 65536"/>
                    <a:gd name="T11" fmla="*/ 0 60000 65536"/>
                    <a:gd name="T12" fmla="*/ 0 w 367"/>
                    <a:gd name="T13" fmla="*/ 0 h 33"/>
                    <a:gd name="T14" fmla="*/ 367 w 367"/>
                    <a:gd name="T15" fmla="*/ 33 h 33"/>
                  </a:gdLst>
                  <a:ahLst/>
                  <a:cxnLst>
                    <a:cxn ang="T8">
                      <a:pos x="T0" y="T1"/>
                    </a:cxn>
                    <a:cxn ang="T9">
                      <a:pos x="T2" y="T3"/>
                    </a:cxn>
                    <a:cxn ang="T10">
                      <a:pos x="T4" y="T5"/>
                    </a:cxn>
                    <a:cxn ang="T11">
                      <a:pos x="T6" y="T7"/>
                    </a:cxn>
                  </a:cxnLst>
                  <a:rect l="T12" t="T13" r="T14" b="T15"/>
                  <a:pathLst>
                    <a:path w="367" h="33">
                      <a:moveTo>
                        <a:pt x="0" y="33"/>
                      </a:moveTo>
                      <a:lnTo>
                        <a:pt x="67" y="0"/>
                      </a:lnTo>
                      <a:lnTo>
                        <a:pt x="300" y="0"/>
                      </a:lnTo>
                      <a:lnTo>
                        <a:pt x="367" y="33"/>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95" name="Freeform 98"/>
                <p:cNvSpPr>
                  <a:spLocks/>
                </p:cNvSpPr>
                <p:nvPr/>
              </p:nvSpPr>
              <p:spPr bwMode="auto">
                <a:xfrm>
                  <a:off x="2957" y="3434"/>
                  <a:ext cx="598" cy="56"/>
                </a:xfrm>
                <a:custGeom>
                  <a:avLst/>
                  <a:gdLst>
                    <a:gd name="T0" fmla="*/ 0 w 367"/>
                    <a:gd name="T1" fmla="*/ 0 h 34"/>
                    <a:gd name="T2" fmla="*/ 178 w 367"/>
                    <a:gd name="T3" fmla="*/ 92 h 34"/>
                    <a:gd name="T4" fmla="*/ 797 w 367"/>
                    <a:gd name="T5" fmla="*/ 92 h 34"/>
                    <a:gd name="T6" fmla="*/ 974 w 367"/>
                    <a:gd name="T7" fmla="*/ 0 h 34"/>
                    <a:gd name="T8" fmla="*/ 0 60000 65536"/>
                    <a:gd name="T9" fmla="*/ 0 60000 65536"/>
                    <a:gd name="T10" fmla="*/ 0 60000 65536"/>
                    <a:gd name="T11" fmla="*/ 0 60000 65536"/>
                    <a:gd name="T12" fmla="*/ 0 w 367"/>
                    <a:gd name="T13" fmla="*/ 0 h 34"/>
                    <a:gd name="T14" fmla="*/ 367 w 367"/>
                    <a:gd name="T15" fmla="*/ 34 h 34"/>
                  </a:gdLst>
                  <a:ahLst/>
                  <a:cxnLst>
                    <a:cxn ang="T8">
                      <a:pos x="T0" y="T1"/>
                    </a:cxn>
                    <a:cxn ang="T9">
                      <a:pos x="T2" y="T3"/>
                    </a:cxn>
                    <a:cxn ang="T10">
                      <a:pos x="T4" y="T5"/>
                    </a:cxn>
                    <a:cxn ang="T11">
                      <a:pos x="T6" y="T7"/>
                    </a:cxn>
                  </a:cxnLst>
                  <a:rect l="T12" t="T13" r="T14" b="T15"/>
                  <a:pathLst>
                    <a:path w="367" h="34">
                      <a:moveTo>
                        <a:pt x="0" y="0"/>
                      </a:moveTo>
                      <a:lnTo>
                        <a:pt x="67" y="34"/>
                      </a:lnTo>
                      <a:lnTo>
                        <a:pt x="300" y="34"/>
                      </a:lnTo>
                      <a:lnTo>
                        <a:pt x="367"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96" name="Freeform 99"/>
                <p:cNvSpPr>
                  <a:spLocks/>
                </p:cNvSpPr>
                <p:nvPr/>
              </p:nvSpPr>
              <p:spPr bwMode="auto">
                <a:xfrm>
                  <a:off x="2957" y="3381"/>
                  <a:ext cx="598" cy="53"/>
                </a:xfrm>
                <a:custGeom>
                  <a:avLst/>
                  <a:gdLst>
                    <a:gd name="T0" fmla="*/ 0 w 367"/>
                    <a:gd name="T1" fmla="*/ 85 h 33"/>
                    <a:gd name="T2" fmla="*/ 178 w 367"/>
                    <a:gd name="T3" fmla="*/ 0 h 33"/>
                    <a:gd name="T4" fmla="*/ 797 w 367"/>
                    <a:gd name="T5" fmla="*/ 0 h 33"/>
                    <a:gd name="T6" fmla="*/ 974 w 367"/>
                    <a:gd name="T7" fmla="*/ 85 h 33"/>
                    <a:gd name="T8" fmla="*/ 0 60000 65536"/>
                    <a:gd name="T9" fmla="*/ 0 60000 65536"/>
                    <a:gd name="T10" fmla="*/ 0 60000 65536"/>
                    <a:gd name="T11" fmla="*/ 0 60000 65536"/>
                    <a:gd name="T12" fmla="*/ 0 w 367"/>
                    <a:gd name="T13" fmla="*/ 0 h 33"/>
                    <a:gd name="T14" fmla="*/ 367 w 367"/>
                    <a:gd name="T15" fmla="*/ 33 h 33"/>
                  </a:gdLst>
                  <a:ahLst/>
                  <a:cxnLst>
                    <a:cxn ang="T8">
                      <a:pos x="T0" y="T1"/>
                    </a:cxn>
                    <a:cxn ang="T9">
                      <a:pos x="T2" y="T3"/>
                    </a:cxn>
                    <a:cxn ang="T10">
                      <a:pos x="T4" y="T5"/>
                    </a:cxn>
                    <a:cxn ang="T11">
                      <a:pos x="T6" y="T7"/>
                    </a:cxn>
                  </a:cxnLst>
                  <a:rect l="T12" t="T13" r="T14" b="T15"/>
                  <a:pathLst>
                    <a:path w="367" h="33">
                      <a:moveTo>
                        <a:pt x="0" y="33"/>
                      </a:moveTo>
                      <a:lnTo>
                        <a:pt x="67" y="0"/>
                      </a:lnTo>
                      <a:lnTo>
                        <a:pt x="300" y="0"/>
                      </a:lnTo>
                      <a:lnTo>
                        <a:pt x="367" y="33"/>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97" name="Freeform 100"/>
                <p:cNvSpPr>
                  <a:spLocks/>
                </p:cNvSpPr>
                <p:nvPr/>
              </p:nvSpPr>
              <p:spPr bwMode="auto">
                <a:xfrm>
                  <a:off x="2957" y="3434"/>
                  <a:ext cx="598" cy="56"/>
                </a:xfrm>
                <a:custGeom>
                  <a:avLst/>
                  <a:gdLst>
                    <a:gd name="T0" fmla="*/ 0 w 367"/>
                    <a:gd name="T1" fmla="*/ 0 h 34"/>
                    <a:gd name="T2" fmla="*/ 178 w 367"/>
                    <a:gd name="T3" fmla="*/ 92 h 34"/>
                    <a:gd name="T4" fmla="*/ 797 w 367"/>
                    <a:gd name="T5" fmla="*/ 92 h 34"/>
                    <a:gd name="T6" fmla="*/ 974 w 367"/>
                    <a:gd name="T7" fmla="*/ 0 h 34"/>
                    <a:gd name="T8" fmla="*/ 0 60000 65536"/>
                    <a:gd name="T9" fmla="*/ 0 60000 65536"/>
                    <a:gd name="T10" fmla="*/ 0 60000 65536"/>
                    <a:gd name="T11" fmla="*/ 0 60000 65536"/>
                    <a:gd name="T12" fmla="*/ 0 w 367"/>
                    <a:gd name="T13" fmla="*/ 0 h 34"/>
                    <a:gd name="T14" fmla="*/ 367 w 367"/>
                    <a:gd name="T15" fmla="*/ 34 h 34"/>
                  </a:gdLst>
                  <a:ahLst/>
                  <a:cxnLst>
                    <a:cxn ang="T8">
                      <a:pos x="T0" y="T1"/>
                    </a:cxn>
                    <a:cxn ang="T9">
                      <a:pos x="T2" y="T3"/>
                    </a:cxn>
                    <a:cxn ang="T10">
                      <a:pos x="T4" y="T5"/>
                    </a:cxn>
                    <a:cxn ang="T11">
                      <a:pos x="T6" y="T7"/>
                    </a:cxn>
                  </a:cxnLst>
                  <a:rect l="T12" t="T13" r="T14" b="T15"/>
                  <a:pathLst>
                    <a:path w="367" h="34">
                      <a:moveTo>
                        <a:pt x="0" y="0"/>
                      </a:moveTo>
                      <a:lnTo>
                        <a:pt x="67" y="34"/>
                      </a:lnTo>
                      <a:lnTo>
                        <a:pt x="300" y="34"/>
                      </a:lnTo>
                      <a:lnTo>
                        <a:pt x="367"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98" name="Freeform 101"/>
                <p:cNvSpPr>
                  <a:spLocks/>
                </p:cNvSpPr>
                <p:nvPr/>
              </p:nvSpPr>
              <p:spPr bwMode="auto">
                <a:xfrm>
                  <a:off x="3555" y="3434"/>
                  <a:ext cx="270" cy="109"/>
                </a:xfrm>
                <a:custGeom>
                  <a:avLst/>
                  <a:gdLst>
                    <a:gd name="T0" fmla="*/ 0 w 166"/>
                    <a:gd name="T1" fmla="*/ 0 h 67"/>
                    <a:gd name="T2" fmla="*/ 109 w 166"/>
                    <a:gd name="T3" fmla="*/ 0 h 67"/>
                    <a:gd name="T4" fmla="*/ 275 w 166"/>
                    <a:gd name="T5" fmla="*/ 177 h 67"/>
                    <a:gd name="T6" fmla="*/ 439 w 166"/>
                    <a:gd name="T7" fmla="*/ 177 h 67"/>
                    <a:gd name="T8" fmla="*/ 0 60000 65536"/>
                    <a:gd name="T9" fmla="*/ 0 60000 65536"/>
                    <a:gd name="T10" fmla="*/ 0 60000 65536"/>
                    <a:gd name="T11" fmla="*/ 0 60000 65536"/>
                    <a:gd name="T12" fmla="*/ 0 w 166"/>
                    <a:gd name="T13" fmla="*/ 0 h 67"/>
                    <a:gd name="T14" fmla="*/ 166 w 166"/>
                    <a:gd name="T15" fmla="*/ 67 h 67"/>
                  </a:gdLst>
                  <a:ahLst/>
                  <a:cxnLst>
                    <a:cxn ang="T8">
                      <a:pos x="T0" y="T1"/>
                    </a:cxn>
                    <a:cxn ang="T9">
                      <a:pos x="T2" y="T3"/>
                    </a:cxn>
                    <a:cxn ang="T10">
                      <a:pos x="T4" y="T5"/>
                    </a:cxn>
                    <a:cxn ang="T11">
                      <a:pos x="T6" y="T7"/>
                    </a:cxn>
                  </a:cxnLst>
                  <a:rect l="T12" t="T13" r="T14" b="T15"/>
                  <a:pathLst>
                    <a:path w="166" h="67">
                      <a:moveTo>
                        <a:pt x="0" y="0"/>
                      </a:moveTo>
                      <a:lnTo>
                        <a:pt x="41" y="0"/>
                      </a:lnTo>
                      <a:lnTo>
                        <a:pt x="104" y="67"/>
                      </a:lnTo>
                      <a:lnTo>
                        <a:pt x="166" y="67"/>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299" name="Freeform 102"/>
                <p:cNvSpPr>
                  <a:spLocks/>
                </p:cNvSpPr>
                <p:nvPr/>
              </p:nvSpPr>
              <p:spPr bwMode="auto">
                <a:xfrm>
                  <a:off x="3555" y="3543"/>
                  <a:ext cx="169" cy="108"/>
                </a:xfrm>
                <a:custGeom>
                  <a:avLst/>
                  <a:gdLst>
                    <a:gd name="T0" fmla="*/ 0 w 104"/>
                    <a:gd name="T1" fmla="*/ 177 h 66"/>
                    <a:gd name="T2" fmla="*/ 132 w 104"/>
                    <a:gd name="T3" fmla="*/ 177 h 66"/>
                    <a:gd name="T4" fmla="*/ 275 w 104"/>
                    <a:gd name="T5" fmla="*/ 0 h 66"/>
                    <a:gd name="T6" fmla="*/ 0 60000 65536"/>
                    <a:gd name="T7" fmla="*/ 0 60000 65536"/>
                    <a:gd name="T8" fmla="*/ 0 60000 65536"/>
                    <a:gd name="T9" fmla="*/ 0 w 104"/>
                    <a:gd name="T10" fmla="*/ 0 h 66"/>
                    <a:gd name="T11" fmla="*/ 104 w 104"/>
                    <a:gd name="T12" fmla="*/ 66 h 66"/>
                  </a:gdLst>
                  <a:ahLst/>
                  <a:cxnLst>
                    <a:cxn ang="T6">
                      <a:pos x="T0" y="T1"/>
                    </a:cxn>
                    <a:cxn ang="T7">
                      <a:pos x="T2" y="T3"/>
                    </a:cxn>
                    <a:cxn ang="T8">
                      <a:pos x="T4" y="T5"/>
                    </a:cxn>
                  </a:cxnLst>
                  <a:rect l="T9" t="T10" r="T11" b="T12"/>
                  <a:pathLst>
                    <a:path w="104" h="66">
                      <a:moveTo>
                        <a:pt x="0" y="66"/>
                      </a:moveTo>
                      <a:lnTo>
                        <a:pt x="50" y="66"/>
                      </a:lnTo>
                      <a:lnTo>
                        <a:pt x="104"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300" name="Freeform 103"/>
                <p:cNvSpPr>
                  <a:spLocks/>
                </p:cNvSpPr>
                <p:nvPr/>
              </p:nvSpPr>
              <p:spPr bwMode="auto">
                <a:xfrm>
                  <a:off x="3555" y="3434"/>
                  <a:ext cx="270" cy="109"/>
                </a:xfrm>
                <a:custGeom>
                  <a:avLst/>
                  <a:gdLst>
                    <a:gd name="T0" fmla="*/ 0 w 166"/>
                    <a:gd name="T1" fmla="*/ 0 h 67"/>
                    <a:gd name="T2" fmla="*/ 109 w 166"/>
                    <a:gd name="T3" fmla="*/ 0 h 67"/>
                    <a:gd name="T4" fmla="*/ 275 w 166"/>
                    <a:gd name="T5" fmla="*/ 177 h 67"/>
                    <a:gd name="T6" fmla="*/ 439 w 166"/>
                    <a:gd name="T7" fmla="*/ 177 h 67"/>
                    <a:gd name="T8" fmla="*/ 0 60000 65536"/>
                    <a:gd name="T9" fmla="*/ 0 60000 65536"/>
                    <a:gd name="T10" fmla="*/ 0 60000 65536"/>
                    <a:gd name="T11" fmla="*/ 0 60000 65536"/>
                    <a:gd name="T12" fmla="*/ 0 w 166"/>
                    <a:gd name="T13" fmla="*/ 0 h 67"/>
                    <a:gd name="T14" fmla="*/ 166 w 166"/>
                    <a:gd name="T15" fmla="*/ 67 h 67"/>
                  </a:gdLst>
                  <a:ahLst/>
                  <a:cxnLst>
                    <a:cxn ang="T8">
                      <a:pos x="T0" y="T1"/>
                    </a:cxn>
                    <a:cxn ang="T9">
                      <a:pos x="T2" y="T3"/>
                    </a:cxn>
                    <a:cxn ang="T10">
                      <a:pos x="T4" y="T5"/>
                    </a:cxn>
                    <a:cxn ang="T11">
                      <a:pos x="T6" y="T7"/>
                    </a:cxn>
                  </a:cxnLst>
                  <a:rect l="T12" t="T13" r="T14" b="T15"/>
                  <a:pathLst>
                    <a:path w="166" h="67">
                      <a:moveTo>
                        <a:pt x="0" y="0"/>
                      </a:moveTo>
                      <a:lnTo>
                        <a:pt x="41" y="0"/>
                      </a:lnTo>
                      <a:lnTo>
                        <a:pt x="104" y="67"/>
                      </a:lnTo>
                      <a:lnTo>
                        <a:pt x="166" y="67"/>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301" name="Freeform 104"/>
                <p:cNvSpPr>
                  <a:spLocks/>
                </p:cNvSpPr>
                <p:nvPr/>
              </p:nvSpPr>
              <p:spPr bwMode="auto">
                <a:xfrm>
                  <a:off x="3555" y="3543"/>
                  <a:ext cx="169" cy="108"/>
                </a:xfrm>
                <a:custGeom>
                  <a:avLst/>
                  <a:gdLst>
                    <a:gd name="T0" fmla="*/ 0 w 104"/>
                    <a:gd name="T1" fmla="*/ 177 h 66"/>
                    <a:gd name="T2" fmla="*/ 132 w 104"/>
                    <a:gd name="T3" fmla="*/ 177 h 66"/>
                    <a:gd name="T4" fmla="*/ 275 w 104"/>
                    <a:gd name="T5" fmla="*/ 0 h 66"/>
                    <a:gd name="T6" fmla="*/ 0 60000 65536"/>
                    <a:gd name="T7" fmla="*/ 0 60000 65536"/>
                    <a:gd name="T8" fmla="*/ 0 60000 65536"/>
                    <a:gd name="T9" fmla="*/ 0 w 104"/>
                    <a:gd name="T10" fmla="*/ 0 h 66"/>
                    <a:gd name="T11" fmla="*/ 104 w 104"/>
                    <a:gd name="T12" fmla="*/ 66 h 66"/>
                  </a:gdLst>
                  <a:ahLst/>
                  <a:cxnLst>
                    <a:cxn ang="T6">
                      <a:pos x="T0" y="T1"/>
                    </a:cxn>
                    <a:cxn ang="T7">
                      <a:pos x="T2" y="T3"/>
                    </a:cxn>
                    <a:cxn ang="T8">
                      <a:pos x="T4" y="T5"/>
                    </a:cxn>
                  </a:cxnLst>
                  <a:rect l="T9" t="T10" r="T11" b="T12"/>
                  <a:pathLst>
                    <a:path w="104" h="66">
                      <a:moveTo>
                        <a:pt x="0" y="66"/>
                      </a:moveTo>
                      <a:lnTo>
                        <a:pt x="50" y="66"/>
                      </a:lnTo>
                      <a:lnTo>
                        <a:pt x="104"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302" name="Freeform 105"/>
                <p:cNvSpPr>
                  <a:spLocks/>
                </p:cNvSpPr>
                <p:nvPr/>
              </p:nvSpPr>
              <p:spPr bwMode="auto">
                <a:xfrm>
                  <a:off x="2687" y="3434"/>
                  <a:ext cx="270" cy="109"/>
                </a:xfrm>
                <a:custGeom>
                  <a:avLst/>
                  <a:gdLst>
                    <a:gd name="T0" fmla="*/ 439 w 166"/>
                    <a:gd name="T1" fmla="*/ 0 h 67"/>
                    <a:gd name="T2" fmla="*/ 329 w 166"/>
                    <a:gd name="T3" fmla="*/ 0 h 67"/>
                    <a:gd name="T4" fmla="*/ 164 w 166"/>
                    <a:gd name="T5" fmla="*/ 177 h 67"/>
                    <a:gd name="T6" fmla="*/ 0 w 166"/>
                    <a:gd name="T7" fmla="*/ 177 h 67"/>
                    <a:gd name="T8" fmla="*/ 0 60000 65536"/>
                    <a:gd name="T9" fmla="*/ 0 60000 65536"/>
                    <a:gd name="T10" fmla="*/ 0 60000 65536"/>
                    <a:gd name="T11" fmla="*/ 0 60000 65536"/>
                    <a:gd name="T12" fmla="*/ 0 w 166"/>
                    <a:gd name="T13" fmla="*/ 0 h 67"/>
                    <a:gd name="T14" fmla="*/ 166 w 166"/>
                    <a:gd name="T15" fmla="*/ 67 h 67"/>
                  </a:gdLst>
                  <a:ahLst/>
                  <a:cxnLst>
                    <a:cxn ang="T8">
                      <a:pos x="T0" y="T1"/>
                    </a:cxn>
                    <a:cxn ang="T9">
                      <a:pos x="T2" y="T3"/>
                    </a:cxn>
                    <a:cxn ang="T10">
                      <a:pos x="T4" y="T5"/>
                    </a:cxn>
                    <a:cxn ang="T11">
                      <a:pos x="T6" y="T7"/>
                    </a:cxn>
                  </a:cxnLst>
                  <a:rect l="T12" t="T13" r="T14" b="T15"/>
                  <a:pathLst>
                    <a:path w="166" h="67">
                      <a:moveTo>
                        <a:pt x="166" y="0"/>
                      </a:moveTo>
                      <a:lnTo>
                        <a:pt x="124" y="0"/>
                      </a:lnTo>
                      <a:lnTo>
                        <a:pt x="62" y="67"/>
                      </a:lnTo>
                      <a:lnTo>
                        <a:pt x="0" y="67"/>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303" name="Freeform 106"/>
                <p:cNvSpPr>
                  <a:spLocks/>
                </p:cNvSpPr>
                <p:nvPr/>
              </p:nvSpPr>
              <p:spPr bwMode="auto">
                <a:xfrm>
                  <a:off x="2788" y="3543"/>
                  <a:ext cx="169" cy="108"/>
                </a:xfrm>
                <a:custGeom>
                  <a:avLst/>
                  <a:gdLst>
                    <a:gd name="T0" fmla="*/ 275 w 104"/>
                    <a:gd name="T1" fmla="*/ 177 h 66"/>
                    <a:gd name="T2" fmla="*/ 132 w 104"/>
                    <a:gd name="T3" fmla="*/ 177 h 66"/>
                    <a:gd name="T4" fmla="*/ 0 w 104"/>
                    <a:gd name="T5" fmla="*/ 0 h 66"/>
                    <a:gd name="T6" fmla="*/ 0 60000 65536"/>
                    <a:gd name="T7" fmla="*/ 0 60000 65536"/>
                    <a:gd name="T8" fmla="*/ 0 60000 65536"/>
                    <a:gd name="T9" fmla="*/ 0 w 104"/>
                    <a:gd name="T10" fmla="*/ 0 h 66"/>
                    <a:gd name="T11" fmla="*/ 104 w 104"/>
                    <a:gd name="T12" fmla="*/ 66 h 66"/>
                  </a:gdLst>
                  <a:ahLst/>
                  <a:cxnLst>
                    <a:cxn ang="T6">
                      <a:pos x="T0" y="T1"/>
                    </a:cxn>
                    <a:cxn ang="T7">
                      <a:pos x="T2" y="T3"/>
                    </a:cxn>
                    <a:cxn ang="T8">
                      <a:pos x="T4" y="T5"/>
                    </a:cxn>
                  </a:cxnLst>
                  <a:rect l="T9" t="T10" r="T11" b="T12"/>
                  <a:pathLst>
                    <a:path w="104" h="66">
                      <a:moveTo>
                        <a:pt x="104" y="66"/>
                      </a:moveTo>
                      <a:lnTo>
                        <a:pt x="50" y="66"/>
                      </a:lnTo>
                      <a:lnTo>
                        <a:pt x="0"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304" name="Freeform 107"/>
                <p:cNvSpPr>
                  <a:spLocks/>
                </p:cNvSpPr>
                <p:nvPr/>
              </p:nvSpPr>
              <p:spPr bwMode="auto">
                <a:xfrm>
                  <a:off x="2687" y="3434"/>
                  <a:ext cx="270" cy="109"/>
                </a:xfrm>
                <a:custGeom>
                  <a:avLst/>
                  <a:gdLst>
                    <a:gd name="T0" fmla="*/ 439 w 166"/>
                    <a:gd name="T1" fmla="*/ 0 h 67"/>
                    <a:gd name="T2" fmla="*/ 329 w 166"/>
                    <a:gd name="T3" fmla="*/ 0 h 67"/>
                    <a:gd name="T4" fmla="*/ 164 w 166"/>
                    <a:gd name="T5" fmla="*/ 177 h 67"/>
                    <a:gd name="T6" fmla="*/ 0 w 166"/>
                    <a:gd name="T7" fmla="*/ 177 h 67"/>
                    <a:gd name="T8" fmla="*/ 0 60000 65536"/>
                    <a:gd name="T9" fmla="*/ 0 60000 65536"/>
                    <a:gd name="T10" fmla="*/ 0 60000 65536"/>
                    <a:gd name="T11" fmla="*/ 0 60000 65536"/>
                    <a:gd name="T12" fmla="*/ 0 w 166"/>
                    <a:gd name="T13" fmla="*/ 0 h 67"/>
                    <a:gd name="T14" fmla="*/ 166 w 166"/>
                    <a:gd name="T15" fmla="*/ 67 h 67"/>
                  </a:gdLst>
                  <a:ahLst/>
                  <a:cxnLst>
                    <a:cxn ang="T8">
                      <a:pos x="T0" y="T1"/>
                    </a:cxn>
                    <a:cxn ang="T9">
                      <a:pos x="T2" y="T3"/>
                    </a:cxn>
                    <a:cxn ang="T10">
                      <a:pos x="T4" y="T5"/>
                    </a:cxn>
                    <a:cxn ang="T11">
                      <a:pos x="T6" y="T7"/>
                    </a:cxn>
                  </a:cxnLst>
                  <a:rect l="T12" t="T13" r="T14" b="T15"/>
                  <a:pathLst>
                    <a:path w="166" h="67">
                      <a:moveTo>
                        <a:pt x="166" y="0"/>
                      </a:moveTo>
                      <a:lnTo>
                        <a:pt x="124" y="0"/>
                      </a:lnTo>
                      <a:lnTo>
                        <a:pt x="62" y="67"/>
                      </a:lnTo>
                      <a:lnTo>
                        <a:pt x="0" y="67"/>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305" name="Freeform 108"/>
                <p:cNvSpPr>
                  <a:spLocks/>
                </p:cNvSpPr>
                <p:nvPr/>
              </p:nvSpPr>
              <p:spPr bwMode="auto">
                <a:xfrm>
                  <a:off x="2788" y="3543"/>
                  <a:ext cx="169" cy="108"/>
                </a:xfrm>
                <a:custGeom>
                  <a:avLst/>
                  <a:gdLst>
                    <a:gd name="T0" fmla="*/ 275 w 104"/>
                    <a:gd name="T1" fmla="*/ 177 h 66"/>
                    <a:gd name="T2" fmla="*/ 132 w 104"/>
                    <a:gd name="T3" fmla="*/ 177 h 66"/>
                    <a:gd name="T4" fmla="*/ 0 w 104"/>
                    <a:gd name="T5" fmla="*/ 0 h 66"/>
                    <a:gd name="T6" fmla="*/ 0 60000 65536"/>
                    <a:gd name="T7" fmla="*/ 0 60000 65536"/>
                    <a:gd name="T8" fmla="*/ 0 60000 65536"/>
                    <a:gd name="T9" fmla="*/ 0 w 104"/>
                    <a:gd name="T10" fmla="*/ 0 h 66"/>
                    <a:gd name="T11" fmla="*/ 104 w 104"/>
                    <a:gd name="T12" fmla="*/ 66 h 66"/>
                  </a:gdLst>
                  <a:ahLst/>
                  <a:cxnLst>
                    <a:cxn ang="T6">
                      <a:pos x="T0" y="T1"/>
                    </a:cxn>
                    <a:cxn ang="T7">
                      <a:pos x="T2" y="T3"/>
                    </a:cxn>
                    <a:cxn ang="T8">
                      <a:pos x="T4" y="T5"/>
                    </a:cxn>
                  </a:cxnLst>
                  <a:rect l="T9" t="T10" r="T11" b="T12"/>
                  <a:pathLst>
                    <a:path w="104" h="66">
                      <a:moveTo>
                        <a:pt x="104" y="66"/>
                      </a:moveTo>
                      <a:lnTo>
                        <a:pt x="50" y="66"/>
                      </a:lnTo>
                      <a:lnTo>
                        <a:pt x="0" y="0"/>
                      </a:lnTo>
                    </a:path>
                  </a:pathLst>
                </a:custGeom>
                <a:noFill/>
                <a:ln w="25400">
                  <a:solidFill>
                    <a:srgbClr val="000000"/>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306" name="Rectangle 109"/>
                <p:cNvSpPr>
                  <a:spLocks noChangeArrowheads="1"/>
                </p:cNvSpPr>
                <p:nvPr/>
              </p:nvSpPr>
              <p:spPr bwMode="auto">
                <a:xfrm>
                  <a:off x="3962" y="3158"/>
                  <a:ext cx="203" cy="203"/>
                </a:xfrm>
                <a:prstGeom prst="rect">
                  <a:avLst/>
                </a:prstGeom>
                <a:solidFill>
                  <a:srgbClr val="FFCC00"/>
                </a:solidFill>
                <a:ln w="25400">
                  <a:solidFill>
                    <a:srgbClr val="000000"/>
                  </a:solidFill>
                  <a:miter lim="800000"/>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307" name="Line 110"/>
                <p:cNvSpPr>
                  <a:spLocks noChangeShapeType="1"/>
                </p:cNvSpPr>
                <p:nvPr/>
              </p:nvSpPr>
              <p:spPr bwMode="auto">
                <a:xfrm>
                  <a:off x="3962" y="3158"/>
                  <a:ext cx="218" cy="216"/>
                </a:xfrm>
                <a:prstGeom prst="line">
                  <a:avLst/>
                </a:prstGeom>
                <a:noFill/>
                <a:ln w="25400">
                  <a:solidFill>
                    <a:srgbClr val="000000"/>
                  </a:solidFill>
                  <a:round/>
                  <a:headEnd/>
                  <a:tailEnd/>
                </a:ln>
              </p:spPr>
              <p:txBody>
                <a:bodyPr/>
                <a:lstStyle/>
                <a:p>
                  <a:pPr fontAlgn="auto">
                    <a:spcBef>
                      <a:spcPts val="0"/>
                    </a:spcBef>
                    <a:spcAft>
                      <a:spcPts val="0"/>
                    </a:spcAft>
                    <a:defRPr/>
                  </a:pPr>
                  <a:endParaRPr lang="en-US">
                    <a:solidFill>
                      <a:srgbClr val="000104"/>
                    </a:solidFill>
                    <a:latin typeface="+mn-lt"/>
                  </a:endParaRPr>
                </a:p>
              </p:txBody>
            </p:sp>
            <p:sp>
              <p:nvSpPr>
                <p:cNvPr id="5308" name="Freeform 111"/>
                <p:cNvSpPr>
                  <a:spLocks/>
                </p:cNvSpPr>
                <p:nvPr/>
              </p:nvSpPr>
              <p:spPr bwMode="auto">
                <a:xfrm>
                  <a:off x="3816" y="2984"/>
                  <a:ext cx="234" cy="180"/>
                </a:xfrm>
                <a:custGeom>
                  <a:avLst/>
                  <a:gdLst>
                    <a:gd name="T0" fmla="*/ 0 w 234"/>
                    <a:gd name="T1" fmla="*/ 0 h 180"/>
                    <a:gd name="T2" fmla="*/ 234 w 234"/>
                    <a:gd name="T3" fmla="*/ 0 h 180"/>
                    <a:gd name="T4" fmla="*/ 234 w 234"/>
                    <a:gd name="T5" fmla="*/ 180 h 180"/>
                    <a:gd name="T6" fmla="*/ 0 60000 65536"/>
                    <a:gd name="T7" fmla="*/ 0 60000 65536"/>
                    <a:gd name="T8" fmla="*/ 0 60000 65536"/>
                    <a:gd name="T9" fmla="*/ 0 w 234"/>
                    <a:gd name="T10" fmla="*/ 0 h 180"/>
                    <a:gd name="T11" fmla="*/ 234 w 234"/>
                    <a:gd name="T12" fmla="*/ 180 h 180"/>
                  </a:gdLst>
                  <a:ahLst/>
                  <a:cxnLst>
                    <a:cxn ang="T6">
                      <a:pos x="T0" y="T1"/>
                    </a:cxn>
                    <a:cxn ang="T7">
                      <a:pos x="T2" y="T3"/>
                    </a:cxn>
                    <a:cxn ang="T8">
                      <a:pos x="T4" y="T5"/>
                    </a:cxn>
                  </a:cxnLst>
                  <a:rect l="T9" t="T10" r="T11" b="T12"/>
                  <a:pathLst>
                    <a:path w="234" h="180">
                      <a:moveTo>
                        <a:pt x="0" y="0"/>
                      </a:moveTo>
                      <a:lnTo>
                        <a:pt x="234" y="0"/>
                      </a:lnTo>
                      <a:lnTo>
                        <a:pt x="234" y="180"/>
                      </a:lnTo>
                    </a:path>
                  </a:pathLst>
                </a:custGeom>
                <a:noFill/>
                <a:ln w="25400">
                  <a:solidFill>
                    <a:srgbClr val="000104"/>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309" name="Freeform 112"/>
                <p:cNvSpPr>
                  <a:spLocks/>
                </p:cNvSpPr>
                <p:nvPr/>
              </p:nvSpPr>
              <p:spPr bwMode="auto">
                <a:xfrm>
                  <a:off x="3786" y="3354"/>
                  <a:ext cx="276" cy="186"/>
                </a:xfrm>
                <a:custGeom>
                  <a:avLst/>
                  <a:gdLst>
                    <a:gd name="T0" fmla="*/ 0 w 276"/>
                    <a:gd name="T1" fmla="*/ 186 h 186"/>
                    <a:gd name="T2" fmla="*/ 276 w 276"/>
                    <a:gd name="T3" fmla="*/ 186 h 186"/>
                    <a:gd name="T4" fmla="*/ 276 w 276"/>
                    <a:gd name="T5" fmla="*/ 0 h 186"/>
                    <a:gd name="T6" fmla="*/ 0 60000 65536"/>
                    <a:gd name="T7" fmla="*/ 0 60000 65536"/>
                    <a:gd name="T8" fmla="*/ 0 60000 65536"/>
                    <a:gd name="T9" fmla="*/ 0 w 276"/>
                    <a:gd name="T10" fmla="*/ 0 h 186"/>
                    <a:gd name="T11" fmla="*/ 276 w 276"/>
                    <a:gd name="T12" fmla="*/ 186 h 186"/>
                  </a:gdLst>
                  <a:ahLst/>
                  <a:cxnLst>
                    <a:cxn ang="T6">
                      <a:pos x="T0" y="T1"/>
                    </a:cxn>
                    <a:cxn ang="T7">
                      <a:pos x="T2" y="T3"/>
                    </a:cxn>
                    <a:cxn ang="T8">
                      <a:pos x="T4" y="T5"/>
                    </a:cxn>
                  </a:cxnLst>
                  <a:rect l="T9" t="T10" r="T11" b="T12"/>
                  <a:pathLst>
                    <a:path w="276" h="186">
                      <a:moveTo>
                        <a:pt x="0" y="186"/>
                      </a:moveTo>
                      <a:lnTo>
                        <a:pt x="276" y="186"/>
                      </a:lnTo>
                      <a:lnTo>
                        <a:pt x="276" y="0"/>
                      </a:lnTo>
                    </a:path>
                  </a:pathLst>
                </a:custGeom>
                <a:noFill/>
                <a:ln w="25400">
                  <a:solidFill>
                    <a:srgbClr val="000104"/>
                  </a:solidFill>
                  <a:round/>
                  <a:headEnd/>
                  <a:tailEnd/>
                </a:ln>
              </p:spPr>
              <p:txBody>
                <a:bodyPr/>
                <a:lstStyle/>
                <a:p>
                  <a:pPr fontAlgn="auto">
                    <a:spcBef>
                      <a:spcPct val="20000"/>
                    </a:spcBef>
                    <a:spcAft>
                      <a:spcPts val="0"/>
                    </a:spcAft>
                    <a:defRPr/>
                  </a:pPr>
                  <a:endParaRPr lang="en-US">
                    <a:solidFill>
                      <a:srgbClr val="000104"/>
                    </a:solidFill>
                    <a:latin typeface="+mn-lt"/>
                  </a:endParaRPr>
                </a:p>
              </p:txBody>
            </p:sp>
            <p:sp>
              <p:nvSpPr>
                <p:cNvPr id="5310" name="Line 113"/>
                <p:cNvSpPr>
                  <a:spLocks noChangeShapeType="1"/>
                </p:cNvSpPr>
                <p:nvPr/>
              </p:nvSpPr>
              <p:spPr bwMode="auto">
                <a:xfrm flipH="1">
                  <a:off x="2576" y="2984"/>
                  <a:ext cx="120" cy="280"/>
                </a:xfrm>
                <a:prstGeom prst="line">
                  <a:avLst/>
                </a:prstGeom>
                <a:noFill/>
                <a:ln w="25400">
                  <a:solidFill>
                    <a:srgbClr val="000104"/>
                  </a:solidFill>
                  <a:round/>
                  <a:headEnd/>
                  <a:tailEnd/>
                </a:ln>
              </p:spPr>
              <p:txBody>
                <a:bodyPr/>
                <a:lstStyle/>
                <a:p>
                  <a:pPr fontAlgn="auto">
                    <a:spcBef>
                      <a:spcPts val="0"/>
                    </a:spcBef>
                    <a:spcAft>
                      <a:spcPts val="0"/>
                    </a:spcAft>
                    <a:defRPr/>
                  </a:pPr>
                  <a:endParaRPr lang="en-US">
                    <a:solidFill>
                      <a:srgbClr val="000104"/>
                    </a:solidFill>
                    <a:latin typeface="+mn-lt"/>
                  </a:endParaRPr>
                </a:p>
              </p:txBody>
            </p:sp>
            <p:sp>
              <p:nvSpPr>
                <p:cNvPr id="5311" name="Line 114"/>
                <p:cNvSpPr>
                  <a:spLocks noChangeShapeType="1"/>
                </p:cNvSpPr>
                <p:nvPr/>
              </p:nvSpPr>
              <p:spPr bwMode="auto">
                <a:xfrm>
                  <a:off x="2573" y="3248"/>
                  <a:ext cx="112" cy="296"/>
                </a:xfrm>
                <a:prstGeom prst="line">
                  <a:avLst/>
                </a:prstGeom>
                <a:noFill/>
                <a:ln w="25400">
                  <a:solidFill>
                    <a:srgbClr val="000104"/>
                  </a:solidFill>
                  <a:round/>
                  <a:headEnd/>
                  <a:tailEnd/>
                </a:ln>
              </p:spPr>
              <p:txBody>
                <a:bodyPr/>
                <a:lstStyle/>
                <a:p>
                  <a:pPr fontAlgn="auto">
                    <a:spcBef>
                      <a:spcPts val="0"/>
                    </a:spcBef>
                    <a:spcAft>
                      <a:spcPts val="0"/>
                    </a:spcAft>
                    <a:defRPr/>
                  </a:pPr>
                  <a:endParaRPr lang="en-US">
                    <a:solidFill>
                      <a:srgbClr val="000104"/>
                    </a:solidFill>
                    <a:latin typeface="+mn-lt"/>
                  </a:endParaRPr>
                </a:p>
              </p:txBody>
            </p:sp>
          </p:grpSp>
          <p:sp>
            <p:nvSpPr>
              <p:cNvPr id="74812" name="Rectangle 101"/>
              <p:cNvSpPr>
                <a:spLocks noChangeArrowheads="1"/>
              </p:cNvSpPr>
              <p:nvPr/>
            </p:nvSpPr>
            <p:spPr bwMode="auto">
              <a:xfrm>
                <a:off x="6223927" y="4410861"/>
                <a:ext cx="966556" cy="1809265"/>
              </a:xfrm>
              <a:prstGeom prst="rect">
                <a:avLst/>
              </a:prstGeom>
              <a:solidFill>
                <a:schemeClr val="accent5">
                  <a:lumMod val="60000"/>
                  <a:lumOff val="40000"/>
                </a:schemeClr>
              </a:solidFill>
              <a:ln w="25400">
                <a:solidFill>
                  <a:schemeClr val="tx1"/>
                </a:solidFill>
                <a:miter lim="800000"/>
                <a:headEnd/>
                <a:tailEnd/>
              </a:ln>
            </p:spPr>
            <p:txBody>
              <a:bodyPr wrap="none" anchor="ctr"/>
              <a:lstStyle/>
              <a:p>
                <a:pPr>
                  <a:defRPr/>
                </a:pPr>
                <a:endParaRPr lang="en-US">
                  <a:solidFill>
                    <a:srgbClr val="000104"/>
                  </a:solidFill>
                  <a:latin typeface="Arial" charset="0"/>
                  <a:cs typeface="Arial" charset="0"/>
                </a:endParaRPr>
              </a:p>
            </p:txBody>
          </p:sp>
          <p:sp>
            <p:nvSpPr>
              <p:cNvPr id="40016" name="Text Box 103"/>
              <p:cNvSpPr txBox="1">
                <a:spLocks noChangeArrowheads="1"/>
              </p:cNvSpPr>
              <p:nvPr/>
            </p:nvSpPr>
            <p:spPr bwMode="auto">
              <a:xfrm rot="-5400000">
                <a:off x="6376656" y="5063907"/>
                <a:ext cx="90300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400">
                    <a:solidFill>
                      <a:srgbClr val="000104"/>
                    </a:solidFill>
                    <a:cs typeface="Arial" pitchFamily="34" charset="0"/>
                  </a:rPr>
                  <a:t>Precoder</a:t>
                </a:r>
              </a:p>
            </p:txBody>
          </p:sp>
          <p:sp>
            <p:nvSpPr>
              <p:cNvPr id="395" name="Text Box 146"/>
              <p:cNvSpPr txBox="1">
                <a:spLocks noChangeArrowheads="1"/>
              </p:cNvSpPr>
              <p:nvPr/>
            </p:nvSpPr>
            <p:spPr bwMode="auto">
              <a:xfrm>
                <a:off x="5837047" y="3962505"/>
                <a:ext cx="1763135" cy="259009"/>
              </a:xfrm>
              <a:prstGeom prst="rect">
                <a:avLst/>
              </a:prstGeom>
              <a:noFill/>
              <a:ln w="9525">
                <a:noFill/>
                <a:miter lim="800000"/>
                <a:headEnd/>
                <a:tailEnd/>
              </a:ln>
            </p:spPr>
            <p:txBody>
              <a:bodyPr wrap="square" lIns="0" tIns="0" rIns="0" bIns="0" anchor="ctr" anchorCtr="1">
                <a:spAutoFit/>
              </a:bodyPr>
              <a:lstStyle/>
              <a:p>
                <a:pPr fontAlgn="auto">
                  <a:spcBef>
                    <a:spcPts val="0"/>
                  </a:spcBef>
                  <a:spcAft>
                    <a:spcPts val="0"/>
                  </a:spcAft>
                  <a:defRPr/>
                </a:pPr>
                <a:r>
                  <a:rPr lang="en-US" sz="1400" dirty="0" err="1">
                    <a:solidFill>
                      <a:srgbClr val="000104"/>
                    </a:solidFill>
                    <a:latin typeface="+mn-lt"/>
                  </a:rPr>
                  <a:t>Mux</a:t>
                </a:r>
                <a:r>
                  <a:rPr lang="en-US" sz="1400" dirty="0">
                    <a:solidFill>
                      <a:srgbClr val="000104"/>
                    </a:solidFill>
                    <a:latin typeface="+mn-lt"/>
                  </a:rPr>
                  <a:t>/</a:t>
                </a:r>
                <a:r>
                  <a:rPr lang="en-US" sz="1400" dirty="0" err="1">
                    <a:solidFill>
                      <a:srgbClr val="000104"/>
                    </a:solidFill>
                    <a:latin typeface="+mn-lt"/>
                  </a:rPr>
                  <a:t>Precoder</a:t>
                </a:r>
                <a:endParaRPr lang="en-US" sz="1400" dirty="0">
                  <a:solidFill>
                    <a:srgbClr val="000104"/>
                  </a:solidFill>
                  <a:latin typeface="+mn-lt"/>
                </a:endParaRPr>
              </a:p>
            </p:txBody>
          </p:sp>
          <p:sp>
            <p:nvSpPr>
              <p:cNvPr id="396" name="Rectangle 13"/>
              <p:cNvSpPr>
                <a:spLocks noChangeArrowheads="1"/>
              </p:cNvSpPr>
              <p:nvPr/>
            </p:nvSpPr>
            <p:spPr bwMode="auto">
              <a:xfrm>
                <a:off x="6758309" y="4539257"/>
                <a:ext cx="297261" cy="1489672"/>
              </a:xfrm>
              <a:prstGeom prst="rect">
                <a:avLst/>
              </a:prstGeom>
              <a:solidFill>
                <a:srgbClr val="FFFFFF"/>
              </a:solidFill>
              <a:ln w="25400">
                <a:solidFill>
                  <a:schemeClr val="tx1"/>
                </a:solidFill>
                <a:miter lim="800000"/>
                <a:headEnd/>
                <a:tailEnd/>
              </a:ln>
            </p:spPr>
            <p:txBody>
              <a:bodyPr vert="vert270" wrap="none" anchor="ctr" anchorCtr="1"/>
              <a:lstStyle/>
              <a:p>
                <a:pPr fontAlgn="auto">
                  <a:spcBef>
                    <a:spcPts val="0"/>
                  </a:spcBef>
                  <a:spcAft>
                    <a:spcPts val="0"/>
                  </a:spcAft>
                  <a:defRPr/>
                </a:pPr>
                <a:r>
                  <a:rPr lang="en-US" sz="1400" dirty="0">
                    <a:solidFill>
                      <a:srgbClr val="000104"/>
                    </a:solidFill>
                    <a:latin typeface="+mn-lt"/>
                  </a:rPr>
                  <a:t>Data </a:t>
                </a:r>
                <a:r>
                  <a:rPr lang="en-US" sz="1400" dirty="0" err="1">
                    <a:solidFill>
                      <a:srgbClr val="000104"/>
                    </a:solidFill>
                    <a:latin typeface="+mn-lt"/>
                  </a:rPr>
                  <a:t>Interfacer</a:t>
                </a:r>
                <a:endParaRPr lang="en-US" sz="1400" dirty="0">
                  <a:solidFill>
                    <a:srgbClr val="000104"/>
                  </a:solidFill>
                  <a:latin typeface="+mn-lt"/>
                </a:endParaRPr>
              </a:p>
            </p:txBody>
          </p:sp>
          <p:sp>
            <p:nvSpPr>
              <p:cNvPr id="397" name="Rectangle 13"/>
              <p:cNvSpPr>
                <a:spLocks noChangeArrowheads="1"/>
              </p:cNvSpPr>
              <p:nvPr/>
            </p:nvSpPr>
            <p:spPr bwMode="auto">
              <a:xfrm>
                <a:off x="6355678" y="4544019"/>
                <a:ext cx="297261" cy="1489672"/>
              </a:xfrm>
              <a:prstGeom prst="rect">
                <a:avLst/>
              </a:prstGeom>
              <a:solidFill>
                <a:srgbClr val="FFFFFF"/>
              </a:solidFill>
              <a:ln w="25400">
                <a:solidFill>
                  <a:schemeClr val="tx1"/>
                </a:solidFill>
                <a:miter lim="800000"/>
                <a:headEnd/>
                <a:tailEnd/>
              </a:ln>
            </p:spPr>
            <p:txBody>
              <a:bodyPr vert="vert270" wrap="none" anchor="ctr" anchorCtr="1"/>
              <a:lstStyle/>
              <a:p>
                <a:pPr fontAlgn="auto">
                  <a:spcBef>
                    <a:spcPts val="0"/>
                  </a:spcBef>
                  <a:spcAft>
                    <a:spcPts val="0"/>
                  </a:spcAft>
                  <a:defRPr/>
                </a:pPr>
                <a:r>
                  <a:rPr lang="en-US" sz="1400" dirty="0" err="1">
                    <a:solidFill>
                      <a:srgbClr val="000104"/>
                    </a:solidFill>
                    <a:latin typeface="+mn-lt"/>
                  </a:rPr>
                  <a:t>Precoder</a:t>
                </a:r>
                <a:endParaRPr lang="en-US" sz="1400" dirty="0">
                  <a:solidFill>
                    <a:srgbClr val="000104"/>
                  </a:solidFill>
                  <a:latin typeface="+mn-lt"/>
                </a:endParaRPr>
              </a:p>
            </p:txBody>
          </p:sp>
          <p:grpSp>
            <p:nvGrpSpPr>
              <p:cNvPr id="40020" name="Group 63"/>
              <p:cNvGrpSpPr>
                <a:grpSpLocks/>
              </p:cNvGrpSpPr>
              <p:nvPr/>
            </p:nvGrpSpPr>
            <p:grpSpPr bwMode="auto">
              <a:xfrm>
                <a:off x="2047913" y="3085786"/>
                <a:ext cx="585499" cy="519087"/>
                <a:chOff x="1035" y="1368"/>
                <a:chExt cx="273" cy="324"/>
              </a:xfrm>
            </p:grpSpPr>
            <p:sp>
              <p:nvSpPr>
                <p:cNvPr id="40054" name="Rectangle 64"/>
                <p:cNvSpPr>
                  <a:spLocks noChangeArrowheads="1"/>
                </p:cNvSpPr>
                <p:nvPr/>
              </p:nvSpPr>
              <p:spPr bwMode="auto">
                <a:xfrm>
                  <a:off x="1035" y="1368"/>
                  <a:ext cx="273" cy="324"/>
                </a:xfrm>
                <a:prstGeom prst="rect">
                  <a:avLst/>
                </a:prstGeom>
                <a:solidFill>
                  <a:srgbClr val="99CCFF"/>
                </a:solidFill>
                <a:ln w="9525">
                  <a:solidFill>
                    <a:schemeClr val="tx1"/>
                  </a:solidFill>
                  <a:miter lim="800000"/>
                  <a:headEnd/>
                  <a:tailEnd/>
                </a:ln>
              </p:spPr>
              <p:txBody>
                <a:bodyPr wrap="none" anchor="ctr"/>
                <a:lstStyle/>
                <a:p>
                  <a:pPr>
                    <a:spcBef>
                      <a:spcPct val="20000"/>
                    </a:spcBef>
                  </a:pPr>
                  <a:endParaRPr lang="en-US">
                    <a:solidFill>
                      <a:srgbClr val="000104"/>
                    </a:solidFill>
                  </a:endParaRPr>
                </a:p>
              </p:txBody>
            </p:sp>
            <p:sp>
              <p:nvSpPr>
                <p:cNvPr id="40055" name="Rectangle 65"/>
                <p:cNvSpPr>
                  <a:spLocks noChangeArrowheads="1"/>
                </p:cNvSpPr>
                <p:nvPr/>
              </p:nvSpPr>
              <p:spPr bwMode="auto">
                <a:xfrm>
                  <a:off x="1086" y="1422"/>
                  <a:ext cx="180" cy="222"/>
                </a:xfrm>
                <a:prstGeom prst="rect">
                  <a:avLst/>
                </a:prstGeom>
                <a:gradFill rotWithShape="0">
                  <a:gsLst>
                    <a:gs pos="0">
                      <a:srgbClr val="FF3399"/>
                    </a:gs>
                    <a:gs pos="25000">
                      <a:srgbClr val="FF6633"/>
                    </a:gs>
                    <a:gs pos="50000">
                      <a:srgbClr val="FFFF00"/>
                    </a:gs>
                    <a:gs pos="75000">
                      <a:srgbClr val="01A78F"/>
                    </a:gs>
                    <a:gs pos="100000">
                      <a:srgbClr val="3366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ct val="20000"/>
                    </a:spcBef>
                  </a:pPr>
                  <a:endParaRPr lang="en-US">
                    <a:solidFill>
                      <a:srgbClr val="000104"/>
                    </a:solidFill>
                  </a:endParaRPr>
                </a:p>
              </p:txBody>
            </p:sp>
            <p:sp>
              <p:nvSpPr>
                <p:cNvPr id="40056" name="Freeform 66"/>
                <p:cNvSpPr>
                  <a:spLocks/>
                </p:cNvSpPr>
                <p:nvPr/>
              </p:nvSpPr>
              <p:spPr bwMode="auto">
                <a:xfrm>
                  <a:off x="1135" y="1487"/>
                  <a:ext cx="78" cy="78"/>
                </a:xfrm>
                <a:custGeom>
                  <a:avLst/>
                  <a:gdLst>
                    <a:gd name="T0" fmla="*/ 39 w 78"/>
                    <a:gd name="T1" fmla="*/ 78 h 78"/>
                    <a:gd name="T2" fmla="*/ 0 w 78"/>
                    <a:gd name="T3" fmla="*/ 0 h 78"/>
                    <a:gd name="T4" fmla="*/ 78 w 78"/>
                    <a:gd name="T5" fmla="*/ 0 h 78"/>
                    <a:gd name="T6" fmla="*/ 39 w 78"/>
                    <a:gd name="T7" fmla="*/ 78 h 78"/>
                    <a:gd name="T8" fmla="*/ 0 60000 65536"/>
                    <a:gd name="T9" fmla="*/ 0 60000 65536"/>
                    <a:gd name="T10" fmla="*/ 0 60000 65536"/>
                    <a:gd name="T11" fmla="*/ 0 60000 65536"/>
                    <a:gd name="T12" fmla="*/ 0 w 78"/>
                    <a:gd name="T13" fmla="*/ 0 h 78"/>
                    <a:gd name="T14" fmla="*/ 78 w 78"/>
                    <a:gd name="T15" fmla="*/ 78 h 78"/>
                  </a:gdLst>
                  <a:ahLst/>
                  <a:cxnLst>
                    <a:cxn ang="T8">
                      <a:pos x="T0" y="T1"/>
                    </a:cxn>
                    <a:cxn ang="T9">
                      <a:pos x="T2" y="T3"/>
                    </a:cxn>
                    <a:cxn ang="T10">
                      <a:pos x="T4" y="T5"/>
                    </a:cxn>
                    <a:cxn ang="T11">
                      <a:pos x="T6" y="T7"/>
                    </a:cxn>
                  </a:cxnLst>
                  <a:rect l="T12" t="T13" r="T14" b="T15"/>
                  <a:pathLst>
                    <a:path w="78" h="78">
                      <a:moveTo>
                        <a:pt x="39" y="78"/>
                      </a:moveTo>
                      <a:lnTo>
                        <a:pt x="0" y="0"/>
                      </a:lnTo>
                      <a:lnTo>
                        <a:pt x="78" y="0"/>
                      </a:lnTo>
                      <a:lnTo>
                        <a:pt x="39" y="78"/>
                      </a:lnTo>
                      <a:close/>
                    </a:path>
                  </a:pathLst>
                </a:custGeom>
                <a:solidFill>
                  <a:srgbClr val="000000"/>
                </a:solidFill>
                <a:ln w="7938" cap="rnd">
                  <a:solidFill>
                    <a:srgbClr val="000000"/>
                  </a:solidFill>
                  <a:round/>
                  <a:headEnd/>
                  <a:tailEnd/>
                </a:ln>
              </p:spPr>
              <p:txBody>
                <a:bodyPr/>
                <a:lstStyle/>
                <a:p>
                  <a:endParaRPr lang="en-US"/>
                </a:p>
              </p:txBody>
            </p:sp>
            <p:sp>
              <p:nvSpPr>
                <p:cNvPr id="40057" name="Line 67"/>
                <p:cNvSpPr>
                  <a:spLocks noChangeShapeType="1"/>
                </p:cNvSpPr>
                <p:nvPr/>
              </p:nvSpPr>
              <p:spPr bwMode="auto">
                <a:xfrm>
                  <a:off x="1135" y="1565"/>
                  <a:ext cx="78" cy="1"/>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58" name="Line 68"/>
                <p:cNvSpPr>
                  <a:spLocks noChangeShapeType="1"/>
                </p:cNvSpPr>
                <p:nvPr/>
              </p:nvSpPr>
              <p:spPr bwMode="auto">
                <a:xfrm flipV="1">
                  <a:off x="1174" y="1448"/>
                  <a:ext cx="1" cy="156"/>
                </a:xfrm>
                <a:prstGeom prst="line">
                  <a:avLst/>
                </a:prstGeom>
                <a:noFill/>
                <a:ln w="7938"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021" name="Text Box 46"/>
              <p:cNvSpPr txBox="1">
                <a:spLocks noChangeArrowheads="1"/>
              </p:cNvSpPr>
              <p:nvPr/>
            </p:nvSpPr>
            <p:spPr bwMode="auto">
              <a:xfrm>
                <a:off x="1106169" y="3079145"/>
                <a:ext cx="997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400">
                    <a:solidFill>
                      <a:srgbClr val="000104"/>
                    </a:solidFill>
                    <a:cs typeface="Arial" pitchFamily="34" charset="0"/>
                  </a:rPr>
                  <a:t>iTLA </a:t>
                </a:r>
              </a:p>
              <a:p>
                <a:pPr eaLnBrk="1" hangingPunct="1"/>
                <a:r>
                  <a:rPr lang="en-US" sz="1400">
                    <a:solidFill>
                      <a:srgbClr val="000104"/>
                    </a:solidFill>
                    <a:cs typeface="Arial" pitchFamily="34" charset="0"/>
                  </a:rPr>
                  <a:t>Rx and Tx</a:t>
                </a:r>
              </a:p>
            </p:txBody>
          </p:sp>
          <p:sp>
            <p:nvSpPr>
              <p:cNvPr id="245" name="Rectangle 59"/>
              <p:cNvSpPr>
                <a:spLocks noChangeArrowheads="1"/>
              </p:cNvSpPr>
              <p:nvPr/>
            </p:nvSpPr>
            <p:spPr bwMode="auto">
              <a:xfrm flipH="1">
                <a:off x="4657036" y="5294500"/>
                <a:ext cx="372910" cy="360707"/>
              </a:xfrm>
              <a:prstGeom prst="rect">
                <a:avLst/>
              </a:prstGeom>
              <a:solidFill>
                <a:schemeClr val="accent5">
                  <a:lumMod val="60000"/>
                  <a:lumOff val="40000"/>
                </a:schemeClr>
              </a:solidFill>
              <a:ln w="9525">
                <a:solidFill>
                  <a:schemeClr val="tx1"/>
                </a:solidFill>
                <a:miter lim="800000"/>
                <a:headEnd/>
                <a:tailEnd/>
              </a:ln>
            </p:spPr>
            <p:txBody>
              <a:bodyPr wrap="none" anchor="ctr"/>
              <a:lstStyle/>
              <a:p>
                <a:pPr>
                  <a:spcBef>
                    <a:spcPct val="20000"/>
                  </a:spcBef>
                  <a:defRPr/>
                </a:pPr>
                <a:endParaRPr lang="en-US">
                  <a:solidFill>
                    <a:srgbClr val="000104"/>
                  </a:solidFill>
                  <a:latin typeface="Arial" charset="0"/>
                  <a:cs typeface="Arial" charset="0"/>
                </a:endParaRPr>
              </a:p>
            </p:txBody>
          </p:sp>
          <p:sp>
            <p:nvSpPr>
              <p:cNvPr id="246" name="Rectangle 60"/>
              <p:cNvSpPr>
                <a:spLocks noChangeArrowheads="1"/>
              </p:cNvSpPr>
              <p:nvPr/>
            </p:nvSpPr>
            <p:spPr bwMode="auto">
              <a:xfrm flipH="1">
                <a:off x="4225598" y="5515887"/>
                <a:ext cx="371238" cy="358799"/>
              </a:xfrm>
              <a:prstGeom prst="rect">
                <a:avLst/>
              </a:prstGeom>
              <a:solidFill>
                <a:schemeClr val="accent5">
                  <a:lumMod val="60000"/>
                  <a:lumOff val="40000"/>
                </a:schemeClr>
              </a:solidFill>
              <a:ln w="9525">
                <a:solidFill>
                  <a:schemeClr val="tx1"/>
                </a:solidFill>
                <a:miter lim="800000"/>
                <a:headEnd/>
                <a:tailEnd/>
              </a:ln>
            </p:spPr>
            <p:txBody>
              <a:bodyPr wrap="none" anchor="ctr"/>
              <a:lstStyle/>
              <a:p>
                <a:pPr>
                  <a:spcBef>
                    <a:spcPct val="20000"/>
                  </a:spcBef>
                  <a:defRPr/>
                </a:pPr>
                <a:endParaRPr lang="en-US">
                  <a:solidFill>
                    <a:srgbClr val="000104"/>
                  </a:solidFill>
                  <a:latin typeface="Arial" charset="0"/>
                  <a:cs typeface="Arial" charset="0"/>
                </a:endParaRPr>
              </a:p>
            </p:txBody>
          </p:sp>
          <p:sp>
            <p:nvSpPr>
              <p:cNvPr id="247" name="Rectangle 61"/>
              <p:cNvSpPr>
                <a:spLocks noChangeArrowheads="1"/>
              </p:cNvSpPr>
              <p:nvPr/>
            </p:nvSpPr>
            <p:spPr bwMode="auto">
              <a:xfrm flipH="1">
                <a:off x="3787470" y="5767810"/>
                <a:ext cx="372910" cy="358799"/>
              </a:xfrm>
              <a:prstGeom prst="rect">
                <a:avLst/>
              </a:prstGeom>
              <a:solidFill>
                <a:schemeClr val="accent5">
                  <a:lumMod val="60000"/>
                  <a:lumOff val="40000"/>
                </a:schemeClr>
              </a:solidFill>
              <a:ln w="9525">
                <a:solidFill>
                  <a:schemeClr val="tx1"/>
                </a:solidFill>
                <a:miter lim="800000"/>
                <a:headEnd/>
                <a:tailEnd/>
              </a:ln>
            </p:spPr>
            <p:txBody>
              <a:bodyPr wrap="none" anchor="ctr"/>
              <a:lstStyle/>
              <a:p>
                <a:pPr>
                  <a:spcBef>
                    <a:spcPct val="20000"/>
                  </a:spcBef>
                  <a:defRPr/>
                </a:pPr>
                <a:endParaRPr lang="en-US">
                  <a:solidFill>
                    <a:srgbClr val="000104"/>
                  </a:solidFill>
                  <a:latin typeface="Arial" charset="0"/>
                  <a:cs typeface="Arial" charset="0"/>
                </a:endParaRPr>
              </a:p>
            </p:txBody>
          </p:sp>
          <p:sp>
            <p:nvSpPr>
              <p:cNvPr id="248" name="Rectangle 62"/>
              <p:cNvSpPr>
                <a:spLocks noChangeArrowheads="1"/>
              </p:cNvSpPr>
              <p:nvPr/>
            </p:nvSpPr>
            <p:spPr bwMode="auto">
              <a:xfrm flipH="1">
                <a:off x="5081786" y="5029217"/>
                <a:ext cx="372910" cy="360708"/>
              </a:xfrm>
              <a:prstGeom prst="rect">
                <a:avLst/>
              </a:prstGeom>
              <a:solidFill>
                <a:schemeClr val="accent5">
                  <a:lumMod val="60000"/>
                  <a:lumOff val="40000"/>
                </a:schemeClr>
              </a:solidFill>
              <a:ln w="9525">
                <a:solidFill>
                  <a:schemeClr val="tx1"/>
                </a:solidFill>
                <a:miter lim="800000"/>
                <a:headEnd/>
                <a:tailEnd/>
              </a:ln>
            </p:spPr>
            <p:txBody>
              <a:bodyPr wrap="none" anchor="ctr"/>
              <a:lstStyle/>
              <a:p>
                <a:pPr>
                  <a:spcBef>
                    <a:spcPct val="20000"/>
                  </a:spcBef>
                  <a:defRPr/>
                </a:pPr>
                <a:endParaRPr lang="en-US">
                  <a:solidFill>
                    <a:srgbClr val="000104"/>
                  </a:solidFill>
                  <a:latin typeface="Arial" charset="0"/>
                  <a:cs typeface="Arial" charset="0"/>
                </a:endParaRPr>
              </a:p>
            </p:txBody>
          </p:sp>
          <p:sp>
            <p:nvSpPr>
              <p:cNvPr id="40026" name="AutoShape 70"/>
              <p:cNvSpPr>
                <a:spLocks noChangeArrowheads="1"/>
              </p:cNvSpPr>
              <p:nvPr/>
            </p:nvSpPr>
            <p:spPr bwMode="auto">
              <a:xfrm rot="16200000" flipH="1">
                <a:off x="5126693" y="5092061"/>
                <a:ext cx="245900" cy="254000"/>
              </a:xfrm>
              <a:prstGeom prst="triangle">
                <a:avLst>
                  <a:gd name="adj" fmla="val 50000"/>
                </a:avLst>
              </a:prstGeom>
              <a:solidFill>
                <a:srgbClr val="FFCC00"/>
              </a:solidFill>
              <a:ln w="25400">
                <a:solidFill>
                  <a:schemeClr val="tx1"/>
                </a:solidFill>
                <a:miter lim="800000"/>
                <a:headEnd/>
                <a:tailEnd/>
              </a:ln>
            </p:spPr>
            <p:txBody>
              <a:bodyPr wrap="none" anchor="ctr"/>
              <a:lstStyle/>
              <a:p>
                <a:pPr>
                  <a:spcBef>
                    <a:spcPct val="20000"/>
                  </a:spcBef>
                </a:pPr>
                <a:endParaRPr lang="en-US">
                  <a:solidFill>
                    <a:srgbClr val="000104"/>
                  </a:solidFill>
                </a:endParaRPr>
              </a:p>
            </p:txBody>
          </p:sp>
          <p:sp>
            <p:nvSpPr>
              <p:cNvPr id="40027" name="AutoShape 71"/>
              <p:cNvSpPr>
                <a:spLocks noChangeArrowheads="1"/>
              </p:cNvSpPr>
              <p:nvPr/>
            </p:nvSpPr>
            <p:spPr bwMode="auto">
              <a:xfrm rot="16200000" flipH="1">
                <a:off x="4711561" y="5343513"/>
                <a:ext cx="244313" cy="254000"/>
              </a:xfrm>
              <a:prstGeom prst="triangle">
                <a:avLst>
                  <a:gd name="adj" fmla="val 50000"/>
                </a:avLst>
              </a:prstGeom>
              <a:solidFill>
                <a:srgbClr val="FFCC00"/>
              </a:solidFill>
              <a:ln w="25400">
                <a:solidFill>
                  <a:schemeClr val="tx1"/>
                </a:solidFill>
                <a:miter lim="800000"/>
                <a:headEnd/>
                <a:tailEnd/>
              </a:ln>
            </p:spPr>
            <p:txBody>
              <a:bodyPr wrap="none" anchor="ctr"/>
              <a:lstStyle/>
              <a:p>
                <a:pPr>
                  <a:spcBef>
                    <a:spcPct val="20000"/>
                  </a:spcBef>
                </a:pPr>
                <a:endParaRPr lang="en-US">
                  <a:solidFill>
                    <a:srgbClr val="000104"/>
                  </a:solidFill>
                </a:endParaRPr>
              </a:p>
            </p:txBody>
          </p:sp>
          <p:sp>
            <p:nvSpPr>
              <p:cNvPr id="40028" name="AutoShape 72"/>
              <p:cNvSpPr>
                <a:spLocks noChangeArrowheads="1"/>
              </p:cNvSpPr>
              <p:nvPr/>
            </p:nvSpPr>
            <p:spPr bwMode="auto">
              <a:xfrm rot="16200000" flipH="1">
                <a:off x="4274205" y="5588618"/>
                <a:ext cx="245899" cy="254000"/>
              </a:xfrm>
              <a:prstGeom prst="triangle">
                <a:avLst>
                  <a:gd name="adj" fmla="val 50000"/>
                </a:avLst>
              </a:prstGeom>
              <a:solidFill>
                <a:srgbClr val="FFCC00"/>
              </a:solidFill>
              <a:ln w="25400">
                <a:solidFill>
                  <a:schemeClr val="tx1"/>
                </a:solidFill>
                <a:miter lim="800000"/>
                <a:headEnd/>
                <a:tailEnd/>
              </a:ln>
            </p:spPr>
            <p:txBody>
              <a:bodyPr wrap="none" anchor="ctr"/>
              <a:lstStyle/>
              <a:p>
                <a:pPr>
                  <a:spcBef>
                    <a:spcPct val="20000"/>
                  </a:spcBef>
                </a:pPr>
                <a:endParaRPr lang="en-US">
                  <a:solidFill>
                    <a:srgbClr val="000104"/>
                  </a:solidFill>
                </a:endParaRPr>
              </a:p>
            </p:txBody>
          </p:sp>
          <p:sp>
            <p:nvSpPr>
              <p:cNvPr id="40029" name="AutoShape 73"/>
              <p:cNvSpPr>
                <a:spLocks noChangeArrowheads="1"/>
              </p:cNvSpPr>
              <p:nvPr/>
            </p:nvSpPr>
            <p:spPr bwMode="auto">
              <a:xfrm rot="16200000" flipH="1">
                <a:off x="3850343" y="5830802"/>
                <a:ext cx="245900" cy="254000"/>
              </a:xfrm>
              <a:prstGeom prst="triangle">
                <a:avLst>
                  <a:gd name="adj" fmla="val 50000"/>
                </a:avLst>
              </a:prstGeom>
              <a:solidFill>
                <a:srgbClr val="FFCC00"/>
              </a:solidFill>
              <a:ln w="25400">
                <a:solidFill>
                  <a:schemeClr val="tx1"/>
                </a:solidFill>
                <a:miter lim="800000"/>
                <a:headEnd/>
                <a:tailEnd/>
              </a:ln>
            </p:spPr>
            <p:txBody>
              <a:bodyPr wrap="none" anchor="ctr"/>
              <a:lstStyle/>
              <a:p>
                <a:pPr>
                  <a:spcBef>
                    <a:spcPct val="20000"/>
                  </a:spcBef>
                </a:pPr>
                <a:endParaRPr lang="en-US">
                  <a:solidFill>
                    <a:srgbClr val="000104"/>
                  </a:solidFill>
                </a:endParaRPr>
              </a:p>
            </p:txBody>
          </p:sp>
          <p:sp>
            <p:nvSpPr>
              <p:cNvPr id="40030" name="Freeform 117"/>
              <p:cNvSpPr>
                <a:spLocks/>
              </p:cNvSpPr>
              <p:nvPr/>
            </p:nvSpPr>
            <p:spPr bwMode="auto">
              <a:xfrm flipH="1">
                <a:off x="4149155" y="5084698"/>
                <a:ext cx="925861" cy="133569"/>
              </a:xfrm>
              <a:custGeom>
                <a:avLst/>
                <a:gdLst>
                  <a:gd name="T0" fmla="*/ 0 w 312"/>
                  <a:gd name="T1" fmla="*/ 2147483647 h 128"/>
                  <a:gd name="T2" fmla="*/ 2147483647 w 312"/>
                  <a:gd name="T3" fmla="*/ 2147483647 h 128"/>
                  <a:gd name="T4" fmla="*/ 2147483647 w 312"/>
                  <a:gd name="T5" fmla="*/ 0 h 128"/>
                  <a:gd name="T6" fmla="*/ 0 60000 65536"/>
                  <a:gd name="T7" fmla="*/ 0 60000 65536"/>
                  <a:gd name="T8" fmla="*/ 0 60000 65536"/>
                  <a:gd name="T9" fmla="*/ 0 w 312"/>
                  <a:gd name="T10" fmla="*/ 0 h 128"/>
                  <a:gd name="T11" fmla="*/ 312 w 312"/>
                  <a:gd name="T12" fmla="*/ 128 h 128"/>
                </a:gdLst>
                <a:ahLst/>
                <a:cxnLst>
                  <a:cxn ang="T6">
                    <a:pos x="T0" y="T1"/>
                  </a:cxn>
                  <a:cxn ang="T7">
                    <a:pos x="T2" y="T3"/>
                  </a:cxn>
                  <a:cxn ang="T8">
                    <a:pos x="T4" y="T5"/>
                  </a:cxn>
                </a:cxnLst>
                <a:rect l="T9" t="T10" r="T11" b="T12"/>
                <a:pathLst>
                  <a:path w="312" h="128">
                    <a:moveTo>
                      <a:pt x="0" y="128"/>
                    </a:moveTo>
                    <a:lnTo>
                      <a:pt x="312" y="128"/>
                    </a:lnTo>
                    <a:lnTo>
                      <a:pt x="312" y="0"/>
                    </a:lnTo>
                  </a:path>
                </a:pathLst>
              </a:custGeom>
              <a:noFill/>
              <a:ln w="25400">
                <a:solidFill>
                  <a:srgbClr val="00010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31" name="Freeform 118"/>
              <p:cNvSpPr>
                <a:spLocks/>
              </p:cNvSpPr>
              <p:nvPr/>
            </p:nvSpPr>
            <p:spPr bwMode="auto">
              <a:xfrm flipH="1">
                <a:off x="3819646" y="5075487"/>
                <a:ext cx="828333" cy="382333"/>
              </a:xfrm>
              <a:custGeom>
                <a:avLst/>
                <a:gdLst>
                  <a:gd name="T0" fmla="*/ 0 w 312"/>
                  <a:gd name="T1" fmla="*/ 2147483647 h 128"/>
                  <a:gd name="T2" fmla="*/ 2147483647 w 312"/>
                  <a:gd name="T3" fmla="*/ 2147483647 h 128"/>
                  <a:gd name="T4" fmla="*/ 2147483647 w 312"/>
                  <a:gd name="T5" fmla="*/ 0 h 128"/>
                  <a:gd name="T6" fmla="*/ 0 60000 65536"/>
                  <a:gd name="T7" fmla="*/ 0 60000 65536"/>
                  <a:gd name="T8" fmla="*/ 0 60000 65536"/>
                  <a:gd name="T9" fmla="*/ 0 w 312"/>
                  <a:gd name="T10" fmla="*/ 0 h 128"/>
                  <a:gd name="T11" fmla="*/ 312 w 312"/>
                  <a:gd name="T12" fmla="*/ 128 h 128"/>
                </a:gdLst>
                <a:ahLst/>
                <a:cxnLst>
                  <a:cxn ang="T6">
                    <a:pos x="T0" y="T1"/>
                  </a:cxn>
                  <a:cxn ang="T7">
                    <a:pos x="T2" y="T3"/>
                  </a:cxn>
                  <a:cxn ang="T8">
                    <a:pos x="T4" y="T5"/>
                  </a:cxn>
                </a:cxnLst>
                <a:rect l="T9" t="T10" r="T11" b="T12"/>
                <a:pathLst>
                  <a:path w="312" h="128">
                    <a:moveTo>
                      <a:pt x="0" y="128"/>
                    </a:moveTo>
                    <a:lnTo>
                      <a:pt x="312" y="128"/>
                    </a:lnTo>
                    <a:lnTo>
                      <a:pt x="312" y="0"/>
                    </a:lnTo>
                  </a:path>
                </a:pathLst>
              </a:custGeom>
              <a:noFill/>
              <a:ln w="25400">
                <a:solidFill>
                  <a:srgbClr val="00010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32" name="Freeform 119"/>
              <p:cNvSpPr>
                <a:spLocks/>
              </p:cNvSpPr>
              <p:nvPr/>
            </p:nvSpPr>
            <p:spPr bwMode="auto">
              <a:xfrm flipH="1">
                <a:off x="3483979" y="5079412"/>
                <a:ext cx="727437" cy="629065"/>
              </a:xfrm>
              <a:custGeom>
                <a:avLst/>
                <a:gdLst>
                  <a:gd name="T0" fmla="*/ 0 w 312"/>
                  <a:gd name="T1" fmla="*/ 2147483647 h 128"/>
                  <a:gd name="T2" fmla="*/ 2147483647 w 312"/>
                  <a:gd name="T3" fmla="*/ 2147483647 h 128"/>
                  <a:gd name="T4" fmla="*/ 2147483647 w 312"/>
                  <a:gd name="T5" fmla="*/ 0 h 128"/>
                  <a:gd name="T6" fmla="*/ 0 60000 65536"/>
                  <a:gd name="T7" fmla="*/ 0 60000 65536"/>
                  <a:gd name="T8" fmla="*/ 0 60000 65536"/>
                  <a:gd name="T9" fmla="*/ 0 w 312"/>
                  <a:gd name="T10" fmla="*/ 0 h 128"/>
                  <a:gd name="T11" fmla="*/ 312 w 312"/>
                  <a:gd name="T12" fmla="*/ 128 h 128"/>
                </a:gdLst>
                <a:ahLst/>
                <a:cxnLst>
                  <a:cxn ang="T6">
                    <a:pos x="T0" y="T1"/>
                  </a:cxn>
                  <a:cxn ang="T7">
                    <a:pos x="T2" y="T3"/>
                  </a:cxn>
                  <a:cxn ang="T8">
                    <a:pos x="T4" y="T5"/>
                  </a:cxn>
                </a:cxnLst>
                <a:rect l="T9" t="T10" r="T11" b="T12"/>
                <a:pathLst>
                  <a:path w="312" h="128">
                    <a:moveTo>
                      <a:pt x="0" y="128"/>
                    </a:moveTo>
                    <a:lnTo>
                      <a:pt x="312" y="128"/>
                    </a:lnTo>
                    <a:lnTo>
                      <a:pt x="312" y="0"/>
                    </a:lnTo>
                  </a:path>
                </a:pathLst>
              </a:custGeom>
              <a:noFill/>
              <a:ln w="25400">
                <a:solidFill>
                  <a:srgbClr val="00010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33" name="Freeform 120"/>
              <p:cNvSpPr>
                <a:spLocks/>
              </p:cNvSpPr>
              <p:nvPr/>
            </p:nvSpPr>
            <p:spPr bwMode="auto">
              <a:xfrm flipH="1">
                <a:off x="3136739" y="5084462"/>
                <a:ext cx="647640" cy="861440"/>
              </a:xfrm>
              <a:custGeom>
                <a:avLst/>
                <a:gdLst>
                  <a:gd name="T0" fmla="*/ 0 w 312"/>
                  <a:gd name="T1" fmla="*/ 2147483647 h 128"/>
                  <a:gd name="T2" fmla="*/ 2147483647 w 312"/>
                  <a:gd name="T3" fmla="*/ 2147483647 h 128"/>
                  <a:gd name="T4" fmla="*/ 2147483647 w 312"/>
                  <a:gd name="T5" fmla="*/ 0 h 128"/>
                  <a:gd name="T6" fmla="*/ 0 60000 65536"/>
                  <a:gd name="T7" fmla="*/ 0 60000 65536"/>
                  <a:gd name="T8" fmla="*/ 0 60000 65536"/>
                  <a:gd name="T9" fmla="*/ 0 w 312"/>
                  <a:gd name="T10" fmla="*/ 0 h 128"/>
                  <a:gd name="T11" fmla="*/ 312 w 312"/>
                  <a:gd name="T12" fmla="*/ 128 h 128"/>
                </a:gdLst>
                <a:ahLst/>
                <a:cxnLst>
                  <a:cxn ang="T6">
                    <a:pos x="T0" y="T1"/>
                  </a:cxn>
                  <a:cxn ang="T7">
                    <a:pos x="T2" y="T3"/>
                  </a:cxn>
                  <a:cxn ang="T8">
                    <a:pos x="T4" y="T5"/>
                  </a:cxn>
                </a:cxnLst>
                <a:rect l="T9" t="T10" r="T11" b="T12"/>
                <a:pathLst>
                  <a:path w="312" h="128">
                    <a:moveTo>
                      <a:pt x="0" y="128"/>
                    </a:moveTo>
                    <a:lnTo>
                      <a:pt x="312" y="128"/>
                    </a:lnTo>
                    <a:lnTo>
                      <a:pt x="312" y="0"/>
                    </a:lnTo>
                  </a:path>
                </a:pathLst>
              </a:custGeom>
              <a:noFill/>
              <a:ln w="25400">
                <a:solidFill>
                  <a:srgbClr val="000104"/>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034" name="Line 121"/>
              <p:cNvSpPr>
                <a:spLocks noChangeShapeType="1"/>
              </p:cNvSpPr>
              <p:nvPr/>
            </p:nvSpPr>
            <p:spPr bwMode="auto">
              <a:xfrm flipH="1">
                <a:off x="5029520" y="5465258"/>
                <a:ext cx="1191570" cy="3668"/>
              </a:xfrm>
              <a:prstGeom prst="line">
                <a:avLst/>
              </a:prstGeom>
              <a:noFill/>
              <a:ln w="25400">
                <a:solidFill>
                  <a:srgbClr val="0001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Text Box 127"/>
              <p:cNvSpPr txBox="1">
                <a:spLocks noChangeArrowheads="1"/>
              </p:cNvSpPr>
              <p:nvPr/>
            </p:nvSpPr>
            <p:spPr bwMode="auto">
              <a:xfrm flipH="1">
                <a:off x="4267403" y="5991105"/>
                <a:ext cx="1476590" cy="213753"/>
              </a:xfrm>
              <a:prstGeom prst="rect">
                <a:avLst/>
              </a:prstGeom>
              <a:noFill/>
              <a:ln w="9525">
                <a:noFill/>
                <a:miter lim="800000"/>
                <a:headEnd/>
                <a:tailEnd/>
              </a:ln>
            </p:spPr>
            <p:txBody>
              <a:bodyPr lIns="0" tIns="0" rIns="0" bIns="0" anchor="ctr" anchorCtr="1">
                <a:spAutoFit/>
              </a:bodyPr>
              <a:lstStyle/>
              <a:p>
                <a:pPr fontAlgn="auto">
                  <a:spcBef>
                    <a:spcPts val="0"/>
                  </a:spcBef>
                  <a:spcAft>
                    <a:spcPts val="0"/>
                  </a:spcAft>
                  <a:defRPr/>
                </a:pPr>
                <a:r>
                  <a:rPr lang="en-US" sz="1400" dirty="0">
                    <a:solidFill>
                      <a:srgbClr val="000104"/>
                    </a:solidFill>
                    <a:latin typeface="+mn-lt"/>
                  </a:rPr>
                  <a:t>Driver amplifiers</a:t>
                </a:r>
              </a:p>
            </p:txBody>
          </p:sp>
          <p:cxnSp>
            <p:nvCxnSpPr>
              <p:cNvPr id="40036" name="Straight Connector 260"/>
              <p:cNvCxnSpPr>
                <a:cxnSpLocks noChangeShapeType="1"/>
                <a:stCxn id="246" idx="1"/>
              </p:cNvCxnSpPr>
              <p:nvPr/>
            </p:nvCxnSpPr>
            <p:spPr bwMode="auto">
              <a:xfrm flipV="1">
                <a:off x="4597179" y="5676680"/>
                <a:ext cx="1629198" cy="18314"/>
              </a:xfrm>
              <a:prstGeom prst="line">
                <a:avLst/>
              </a:prstGeom>
              <a:noFill/>
              <a:ln w="25400">
                <a:solidFill>
                  <a:srgbClr val="000104"/>
                </a:solidFill>
                <a:round/>
                <a:headEnd/>
                <a:tailEnd/>
              </a:ln>
              <a:extLst>
                <a:ext uri="{909E8E84-426E-40DD-AFC4-6F175D3DCCD1}">
                  <a14:hiddenFill xmlns:a14="http://schemas.microsoft.com/office/drawing/2010/main">
                    <a:noFill/>
                  </a14:hiddenFill>
                </a:ext>
              </a:extLst>
            </p:spPr>
          </p:cxnSp>
          <p:cxnSp>
            <p:nvCxnSpPr>
              <p:cNvPr id="40037" name="Straight Connector 262"/>
              <p:cNvCxnSpPr>
                <a:cxnSpLocks noChangeShapeType="1"/>
                <a:stCxn id="247" idx="1"/>
              </p:cNvCxnSpPr>
              <p:nvPr/>
            </p:nvCxnSpPr>
            <p:spPr bwMode="auto">
              <a:xfrm flipV="1">
                <a:off x="4160617" y="5909244"/>
                <a:ext cx="2060474" cy="37995"/>
              </a:xfrm>
              <a:prstGeom prst="line">
                <a:avLst/>
              </a:prstGeom>
              <a:noFill/>
              <a:ln w="25400">
                <a:solidFill>
                  <a:srgbClr val="000104"/>
                </a:solidFill>
                <a:round/>
                <a:headEnd/>
                <a:tailEnd/>
              </a:ln>
              <a:extLst>
                <a:ext uri="{909E8E84-426E-40DD-AFC4-6F175D3DCCD1}">
                  <a14:hiddenFill xmlns:a14="http://schemas.microsoft.com/office/drawing/2010/main">
                    <a:noFill/>
                  </a14:hiddenFill>
                </a:ext>
              </a:extLst>
            </p:spPr>
          </p:cxnSp>
          <p:cxnSp>
            <p:nvCxnSpPr>
              <p:cNvPr id="40038" name="Straight Connector 264"/>
              <p:cNvCxnSpPr>
                <a:cxnSpLocks noChangeShapeType="1"/>
                <a:stCxn id="248" idx="1"/>
              </p:cNvCxnSpPr>
              <p:nvPr/>
            </p:nvCxnSpPr>
            <p:spPr bwMode="auto">
              <a:xfrm flipV="1">
                <a:off x="5455493" y="5195695"/>
                <a:ext cx="765598" cy="13314"/>
              </a:xfrm>
              <a:prstGeom prst="line">
                <a:avLst/>
              </a:prstGeom>
              <a:noFill/>
              <a:ln w="25400">
                <a:solidFill>
                  <a:srgbClr val="000104"/>
                </a:solidFill>
                <a:round/>
                <a:headEnd/>
                <a:tailEnd/>
              </a:ln>
              <a:extLst>
                <a:ext uri="{909E8E84-426E-40DD-AFC4-6F175D3DCCD1}">
                  <a14:hiddenFill xmlns:a14="http://schemas.microsoft.com/office/drawing/2010/main">
                    <a:noFill/>
                  </a14:hiddenFill>
                </a:ext>
              </a:extLst>
            </p:spPr>
          </p:cxnSp>
          <p:cxnSp>
            <p:nvCxnSpPr>
              <p:cNvPr id="40039" name="Straight Connector 266"/>
              <p:cNvCxnSpPr>
                <a:cxnSpLocks noChangeShapeType="1"/>
              </p:cNvCxnSpPr>
              <p:nvPr/>
            </p:nvCxnSpPr>
            <p:spPr bwMode="auto">
              <a:xfrm>
                <a:off x="810881" y="2320506"/>
                <a:ext cx="2009955" cy="1588"/>
              </a:xfrm>
              <a:prstGeom prst="line">
                <a:avLst/>
              </a:prstGeom>
              <a:noFill/>
              <a:ln w="25400">
                <a:solidFill>
                  <a:srgbClr val="000104"/>
                </a:solidFill>
                <a:round/>
                <a:headEnd/>
                <a:tailEnd type="arrow" w="med" len="med"/>
              </a:ln>
              <a:extLst>
                <a:ext uri="{909E8E84-426E-40DD-AFC4-6F175D3DCCD1}">
                  <a14:hiddenFill xmlns:a14="http://schemas.microsoft.com/office/drawing/2010/main">
                    <a:noFill/>
                  </a14:hiddenFill>
                </a:ext>
              </a:extLst>
            </p:spPr>
          </p:cxnSp>
          <p:sp>
            <p:nvSpPr>
              <p:cNvPr id="40040" name="Oval 191"/>
              <p:cNvSpPr>
                <a:spLocks noChangeArrowheads="1"/>
              </p:cNvSpPr>
              <p:nvPr/>
            </p:nvSpPr>
            <p:spPr bwMode="auto">
              <a:xfrm>
                <a:off x="1311259" y="1765852"/>
                <a:ext cx="296053" cy="543121"/>
              </a:xfrm>
              <a:prstGeom prst="ellipse">
                <a:avLst/>
              </a:prstGeom>
              <a:noFill/>
              <a:ln w="25400">
                <a:solidFill>
                  <a:srgbClr val="00010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n-US">
                  <a:solidFill>
                    <a:srgbClr val="000104"/>
                  </a:solidFill>
                </a:endParaRPr>
              </a:p>
            </p:txBody>
          </p:sp>
          <p:sp>
            <p:nvSpPr>
              <p:cNvPr id="40041" name="Oval 191"/>
              <p:cNvSpPr>
                <a:spLocks noChangeArrowheads="1"/>
              </p:cNvSpPr>
              <p:nvPr/>
            </p:nvSpPr>
            <p:spPr bwMode="auto">
              <a:xfrm>
                <a:off x="1386025" y="1771610"/>
                <a:ext cx="296053" cy="543121"/>
              </a:xfrm>
              <a:prstGeom prst="ellipse">
                <a:avLst/>
              </a:prstGeom>
              <a:noFill/>
              <a:ln w="25400">
                <a:solidFill>
                  <a:srgbClr val="00010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n-US">
                  <a:solidFill>
                    <a:srgbClr val="000104"/>
                  </a:solidFill>
                </a:endParaRPr>
              </a:p>
            </p:txBody>
          </p:sp>
          <p:sp>
            <p:nvSpPr>
              <p:cNvPr id="40042" name="Oval 191"/>
              <p:cNvSpPr>
                <a:spLocks noChangeArrowheads="1"/>
              </p:cNvSpPr>
              <p:nvPr/>
            </p:nvSpPr>
            <p:spPr bwMode="auto">
              <a:xfrm>
                <a:off x="1469417" y="1777368"/>
                <a:ext cx="296053" cy="543121"/>
              </a:xfrm>
              <a:prstGeom prst="ellipse">
                <a:avLst/>
              </a:prstGeom>
              <a:noFill/>
              <a:ln w="25400">
                <a:solidFill>
                  <a:srgbClr val="00010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n-US">
                  <a:solidFill>
                    <a:srgbClr val="000104"/>
                  </a:solidFill>
                </a:endParaRPr>
              </a:p>
            </p:txBody>
          </p:sp>
          <p:cxnSp>
            <p:nvCxnSpPr>
              <p:cNvPr id="40043" name="Straight Connector 279"/>
              <p:cNvCxnSpPr>
                <a:cxnSpLocks noChangeShapeType="1"/>
              </p:cNvCxnSpPr>
              <p:nvPr/>
            </p:nvCxnSpPr>
            <p:spPr bwMode="auto">
              <a:xfrm flipV="1">
                <a:off x="2326481" y="2483120"/>
                <a:ext cx="491487" cy="5286"/>
              </a:xfrm>
              <a:prstGeom prst="line">
                <a:avLst/>
              </a:prstGeom>
              <a:noFill/>
              <a:ln w="25400">
                <a:solidFill>
                  <a:srgbClr val="000104"/>
                </a:solidFill>
                <a:round/>
                <a:headEnd/>
                <a:tailEnd type="arrow" w="med" len="med"/>
              </a:ln>
              <a:extLst>
                <a:ext uri="{909E8E84-426E-40DD-AFC4-6F175D3DCCD1}">
                  <a14:hiddenFill xmlns:a14="http://schemas.microsoft.com/office/drawing/2010/main">
                    <a:noFill/>
                  </a14:hiddenFill>
                </a:ext>
              </a:extLst>
            </p:spPr>
          </p:cxnSp>
          <p:cxnSp>
            <p:nvCxnSpPr>
              <p:cNvPr id="40044" name="Straight Connector 282"/>
              <p:cNvCxnSpPr>
                <a:cxnSpLocks noChangeShapeType="1"/>
                <a:stCxn id="40054" idx="0"/>
              </p:cNvCxnSpPr>
              <p:nvPr/>
            </p:nvCxnSpPr>
            <p:spPr bwMode="auto">
              <a:xfrm rot="16200000" flipV="1">
                <a:off x="2039645" y="2784768"/>
                <a:ext cx="594998" cy="7038"/>
              </a:xfrm>
              <a:prstGeom prst="line">
                <a:avLst/>
              </a:prstGeom>
              <a:noFill/>
              <a:ln w="25400">
                <a:solidFill>
                  <a:srgbClr val="000104"/>
                </a:solidFill>
                <a:round/>
                <a:headEnd/>
                <a:tailEnd/>
              </a:ln>
              <a:extLst>
                <a:ext uri="{909E8E84-426E-40DD-AFC4-6F175D3DCCD1}">
                  <a14:hiddenFill xmlns:a14="http://schemas.microsoft.com/office/drawing/2010/main">
                    <a:noFill/>
                  </a14:hiddenFill>
                </a:ext>
              </a:extLst>
            </p:spPr>
          </p:cxnSp>
          <p:cxnSp>
            <p:nvCxnSpPr>
              <p:cNvPr id="40045" name="Elbow Connector 288"/>
              <p:cNvCxnSpPr>
                <a:cxnSpLocks noChangeShapeType="1"/>
              </p:cNvCxnSpPr>
              <p:nvPr/>
            </p:nvCxnSpPr>
            <p:spPr bwMode="auto">
              <a:xfrm>
                <a:off x="2345306" y="3597729"/>
                <a:ext cx="2674372" cy="252755"/>
              </a:xfrm>
              <a:prstGeom prst="bentConnector3">
                <a:avLst>
                  <a:gd name="adj1" fmla="val 46"/>
                </a:avLst>
              </a:prstGeom>
              <a:noFill/>
              <a:ln w="25400">
                <a:solidFill>
                  <a:srgbClr val="000104"/>
                </a:solidFill>
                <a:round/>
                <a:headEnd/>
                <a:tailEnd/>
              </a:ln>
              <a:extLst>
                <a:ext uri="{909E8E84-426E-40DD-AFC4-6F175D3DCCD1}">
                  <a14:hiddenFill xmlns:a14="http://schemas.microsoft.com/office/drawing/2010/main">
                    <a:noFill/>
                  </a14:hiddenFill>
                </a:ext>
              </a:extLst>
            </p:spPr>
          </p:cxnSp>
          <p:cxnSp>
            <p:nvCxnSpPr>
              <p:cNvPr id="40046" name="Elbow Connector 294"/>
              <p:cNvCxnSpPr>
                <a:cxnSpLocks noChangeShapeType="1"/>
              </p:cNvCxnSpPr>
              <p:nvPr/>
            </p:nvCxnSpPr>
            <p:spPr bwMode="auto">
              <a:xfrm rot="5400000">
                <a:off x="4289991" y="3993784"/>
                <a:ext cx="865841" cy="593529"/>
              </a:xfrm>
              <a:prstGeom prst="bentConnector3">
                <a:avLst>
                  <a:gd name="adj1" fmla="val 100056"/>
                </a:avLst>
              </a:prstGeom>
              <a:noFill/>
              <a:ln w="25400">
                <a:solidFill>
                  <a:srgbClr val="000104"/>
                </a:solidFill>
                <a:round/>
                <a:headEnd/>
                <a:tailEnd type="arrow" w="med" len="med"/>
              </a:ln>
              <a:extLst>
                <a:ext uri="{909E8E84-426E-40DD-AFC4-6F175D3DCCD1}">
                  <a14:hiddenFill xmlns:a14="http://schemas.microsoft.com/office/drawing/2010/main">
                    <a:noFill/>
                  </a14:hiddenFill>
                </a:ext>
              </a:extLst>
            </p:spPr>
          </p:cxnSp>
          <p:cxnSp>
            <p:nvCxnSpPr>
              <p:cNvPr id="40047" name="Straight Connector 302"/>
              <p:cNvCxnSpPr>
                <a:cxnSpLocks noChangeShapeType="1"/>
              </p:cNvCxnSpPr>
              <p:nvPr/>
            </p:nvCxnSpPr>
            <p:spPr bwMode="auto">
              <a:xfrm flipH="1">
                <a:off x="836281" y="4731230"/>
                <a:ext cx="2009955" cy="1588"/>
              </a:xfrm>
              <a:prstGeom prst="line">
                <a:avLst/>
              </a:prstGeom>
              <a:noFill/>
              <a:ln w="25400">
                <a:solidFill>
                  <a:srgbClr val="000104"/>
                </a:solidFill>
                <a:round/>
                <a:headEnd/>
                <a:tailEnd type="arrow" w="med" len="med"/>
              </a:ln>
              <a:extLst>
                <a:ext uri="{909E8E84-426E-40DD-AFC4-6F175D3DCCD1}">
                  <a14:hiddenFill xmlns:a14="http://schemas.microsoft.com/office/drawing/2010/main">
                    <a:noFill/>
                  </a14:hiddenFill>
                </a:ext>
              </a:extLst>
            </p:spPr>
          </p:cxnSp>
          <p:sp>
            <p:nvSpPr>
              <p:cNvPr id="40048" name="Oval 191"/>
              <p:cNvSpPr>
                <a:spLocks noChangeArrowheads="1"/>
              </p:cNvSpPr>
              <p:nvPr/>
            </p:nvSpPr>
            <p:spPr bwMode="auto">
              <a:xfrm>
                <a:off x="1336659" y="4176576"/>
                <a:ext cx="296053" cy="543121"/>
              </a:xfrm>
              <a:prstGeom prst="ellipse">
                <a:avLst/>
              </a:prstGeom>
              <a:noFill/>
              <a:ln w="25400">
                <a:solidFill>
                  <a:srgbClr val="00010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n-US">
                  <a:solidFill>
                    <a:srgbClr val="000104"/>
                  </a:solidFill>
                </a:endParaRPr>
              </a:p>
            </p:txBody>
          </p:sp>
          <p:sp>
            <p:nvSpPr>
              <p:cNvPr id="40049" name="Oval 191"/>
              <p:cNvSpPr>
                <a:spLocks noChangeArrowheads="1"/>
              </p:cNvSpPr>
              <p:nvPr/>
            </p:nvSpPr>
            <p:spPr bwMode="auto">
              <a:xfrm>
                <a:off x="1411425" y="4182334"/>
                <a:ext cx="296053" cy="543121"/>
              </a:xfrm>
              <a:prstGeom prst="ellipse">
                <a:avLst/>
              </a:prstGeom>
              <a:noFill/>
              <a:ln w="25400">
                <a:solidFill>
                  <a:srgbClr val="00010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n-US">
                  <a:solidFill>
                    <a:srgbClr val="000104"/>
                  </a:solidFill>
                </a:endParaRPr>
              </a:p>
            </p:txBody>
          </p:sp>
          <p:sp>
            <p:nvSpPr>
              <p:cNvPr id="40050" name="Oval 191"/>
              <p:cNvSpPr>
                <a:spLocks noChangeArrowheads="1"/>
              </p:cNvSpPr>
              <p:nvPr/>
            </p:nvSpPr>
            <p:spPr bwMode="auto">
              <a:xfrm>
                <a:off x="1494817" y="4188092"/>
                <a:ext cx="296053" cy="543121"/>
              </a:xfrm>
              <a:prstGeom prst="ellipse">
                <a:avLst/>
              </a:prstGeom>
              <a:noFill/>
              <a:ln w="25400">
                <a:solidFill>
                  <a:srgbClr val="00010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pPr>
                <a:endParaRPr lang="en-US">
                  <a:solidFill>
                    <a:srgbClr val="000104"/>
                  </a:solidFill>
                </a:endParaRPr>
              </a:p>
            </p:txBody>
          </p:sp>
          <p:sp>
            <p:nvSpPr>
              <p:cNvPr id="314" name="Right Arrow 313"/>
              <p:cNvSpPr/>
              <p:nvPr/>
            </p:nvSpPr>
            <p:spPr>
              <a:xfrm>
                <a:off x="7168744" y="2097750"/>
                <a:ext cx="551840" cy="480944"/>
              </a:xfrm>
              <a:prstGeom prst="rightArrow">
                <a:avLst/>
              </a:prstGeom>
              <a:solidFill>
                <a:srgbClr val="000104"/>
              </a:solidFill>
              <a:ln>
                <a:solidFill>
                  <a:srgbClr val="000104"/>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15" name="Right Arrow 314"/>
              <p:cNvSpPr/>
              <p:nvPr/>
            </p:nvSpPr>
            <p:spPr>
              <a:xfrm flipH="1">
                <a:off x="7200516" y="5172356"/>
                <a:ext cx="551840" cy="482852"/>
              </a:xfrm>
              <a:prstGeom prst="rightArrow">
                <a:avLst/>
              </a:prstGeom>
              <a:solidFill>
                <a:srgbClr val="000104"/>
              </a:solidFill>
              <a:ln>
                <a:solidFill>
                  <a:srgbClr val="000104"/>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349" name="Straight Connector 348"/>
              <p:cNvCxnSpPr/>
              <p:nvPr/>
            </p:nvCxnSpPr>
            <p:spPr>
              <a:xfrm rot="16200000" flipH="1">
                <a:off x="2940199" y="2252274"/>
                <a:ext cx="288185" cy="269232"/>
              </a:xfrm>
              <a:prstGeom prst="line">
                <a:avLst/>
              </a:prstGeom>
              <a:solidFill>
                <a:schemeClr val="accent2">
                  <a:lumMod val="60000"/>
                  <a:lumOff val="40000"/>
                </a:schemeClr>
              </a:solidFill>
              <a:ln w="9525">
                <a:solidFill>
                  <a:srgbClr val="1E5E8E"/>
                </a:solidFill>
                <a:miter lim="800000"/>
                <a:headEnd/>
                <a:tailEnd/>
              </a:ln>
            </p:spPr>
          </p:cxnSp>
        </p:grpSp>
        <p:cxnSp>
          <p:nvCxnSpPr>
            <p:cNvPr id="182" name="Straight Connector 181"/>
            <p:cNvCxnSpPr/>
            <p:nvPr/>
          </p:nvCxnSpPr>
          <p:spPr>
            <a:xfrm>
              <a:off x="493992" y="3688818"/>
              <a:ext cx="8187558" cy="178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9968" name="TextBox 182"/>
            <p:cNvSpPr txBox="1">
              <a:spLocks noChangeArrowheads="1"/>
            </p:cNvSpPr>
            <p:nvPr/>
          </p:nvSpPr>
          <p:spPr bwMode="auto">
            <a:xfrm>
              <a:off x="746234" y="3237184"/>
              <a:ext cx="5052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cs typeface="Arial" pitchFamily="34" charset="0"/>
                </a:rPr>
                <a:t>RX</a:t>
              </a:r>
            </a:p>
            <a:p>
              <a:pPr eaLnBrk="1" hangingPunct="1"/>
              <a:endParaRPr lang="en-US">
                <a:cs typeface="Arial" pitchFamily="34" charset="0"/>
              </a:endParaRPr>
            </a:p>
            <a:p>
              <a:pPr eaLnBrk="1" hangingPunct="1"/>
              <a:r>
                <a:rPr lang="en-US">
                  <a:cs typeface="Arial" pitchFamily="34" charset="0"/>
                </a:rPr>
                <a:t>TX</a:t>
              </a:r>
            </a:p>
          </p:txBody>
        </p:sp>
      </p:grpSp>
      <p:sp>
        <p:nvSpPr>
          <p:cNvPr id="39940" name="Content Placeholder 3"/>
          <p:cNvSpPr>
            <a:spLocks noGrp="1"/>
          </p:cNvSpPr>
          <p:nvPr>
            <p:ph idx="1"/>
          </p:nvPr>
        </p:nvSpPr>
        <p:spPr>
          <a:xfrm>
            <a:off x="0" y="5406008"/>
            <a:ext cx="7313613" cy="1191344"/>
          </a:xfrm>
          <a:solidFill>
            <a:schemeClr val="bg2"/>
          </a:solidFill>
        </p:spPr>
        <p:txBody>
          <a:bodyPr/>
          <a:lstStyle/>
          <a:p>
            <a:pPr marL="357188" indent="-357188" eaLnBrk="1" hangingPunct="1">
              <a:lnSpc>
                <a:spcPct val="100000"/>
              </a:lnSpc>
              <a:spcBef>
                <a:spcPct val="0"/>
              </a:spcBef>
              <a:spcAft>
                <a:spcPts val="600"/>
              </a:spcAft>
              <a:tabLst>
                <a:tab pos="2971800" algn="l"/>
                <a:tab pos="3657600" algn="l"/>
              </a:tabLst>
            </a:pPr>
            <a:endParaRPr lang="en-GB" sz="600" dirty="0" smtClean="0">
              <a:solidFill>
                <a:schemeClr val="bg1"/>
              </a:solidFill>
            </a:endParaRPr>
          </a:p>
          <a:p>
            <a:pPr marL="357188" indent="-357188" eaLnBrk="1" hangingPunct="1">
              <a:lnSpc>
                <a:spcPct val="100000"/>
              </a:lnSpc>
              <a:spcBef>
                <a:spcPct val="0"/>
              </a:spcBef>
              <a:spcAft>
                <a:spcPts val="600"/>
              </a:spcAft>
              <a:tabLst>
                <a:tab pos="2971800" algn="l"/>
                <a:tab pos="3657600" algn="l"/>
              </a:tabLst>
            </a:pPr>
            <a:r>
              <a:rPr lang="en-US" sz="2000" dirty="0" smtClean="0">
                <a:solidFill>
                  <a:schemeClr val="bg1"/>
                </a:solidFill>
              </a:rPr>
              <a:t>Two independent QPSK signals modulated on two orthogonal polarization on the fiber (encoding of 2 + 2 bits/symbol =  4 bits/</a:t>
            </a:r>
            <a:r>
              <a:rPr lang="en-US" sz="2000" dirty="0" err="1" smtClean="0">
                <a:solidFill>
                  <a:schemeClr val="bg1"/>
                </a:solidFill>
              </a:rPr>
              <a:t>Htz</a:t>
            </a:r>
            <a:r>
              <a:rPr lang="en-US" sz="2000" dirty="0" smtClean="0">
                <a:solidFill>
                  <a:schemeClr val="bg1"/>
                </a:solidFill>
              </a:rPr>
              <a:t>).</a:t>
            </a:r>
          </a:p>
        </p:txBody>
      </p:sp>
      <p:grpSp>
        <p:nvGrpSpPr>
          <p:cNvPr id="39941" name="Group 232"/>
          <p:cNvGrpSpPr>
            <a:grpSpLocks/>
          </p:cNvGrpSpPr>
          <p:nvPr/>
        </p:nvGrpSpPr>
        <p:grpSpPr bwMode="auto">
          <a:xfrm>
            <a:off x="7337425" y="3412976"/>
            <a:ext cx="1730375" cy="1600200"/>
            <a:chOff x="7101456" y="1071414"/>
            <a:chExt cx="1643151" cy="1664665"/>
          </a:xfrm>
        </p:grpSpPr>
        <p:sp>
          <p:nvSpPr>
            <p:cNvPr id="186" name="Rectangle 185"/>
            <p:cNvSpPr/>
            <p:nvPr/>
          </p:nvSpPr>
          <p:spPr>
            <a:xfrm>
              <a:off x="7101456" y="1104443"/>
              <a:ext cx="1643151" cy="1631636"/>
            </a:xfrm>
            <a:prstGeom prst="rect">
              <a:avLst/>
            </a:prstGeom>
            <a:ln/>
          </p:spPr>
          <p:style>
            <a:lnRef idx="3">
              <a:schemeClr val="lt1"/>
            </a:lnRef>
            <a:fillRef idx="1">
              <a:schemeClr val="accent3"/>
            </a:fillRef>
            <a:effectRef idx="1">
              <a:schemeClr val="accent3"/>
            </a:effectRef>
            <a:fontRef idx="minor">
              <a:schemeClr val="lt1"/>
            </a:fontRef>
          </p:style>
          <p:txBody>
            <a:bodyPr anchor="ctr"/>
            <a:lstStyle/>
            <a:p>
              <a:pPr algn="r">
                <a:defRPr/>
              </a:pPr>
              <a:endParaRPr lang="en-US" sz="1200" dirty="0">
                <a:solidFill>
                  <a:schemeClr val="tx1">
                    <a:lumMod val="75000"/>
                  </a:schemeClr>
                </a:solidFill>
              </a:endParaRPr>
            </a:p>
          </p:txBody>
        </p:sp>
        <p:grpSp>
          <p:nvGrpSpPr>
            <p:cNvPr id="39943" name="Group 46"/>
            <p:cNvGrpSpPr>
              <a:grpSpLocks/>
            </p:cNvGrpSpPr>
            <p:nvPr/>
          </p:nvGrpSpPr>
          <p:grpSpPr bwMode="auto">
            <a:xfrm>
              <a:off x="7213614" y="1071414"/>
              <a:ext cx="1194984" cy="1417720"/>
              <a:chOff x="161925" y="812801"/>
              <a:chExt cx="1445406" cy="1746252"/>
            </a:xfrm>
          </p:grpSpPr>
          <p:grpSp>
            <p:nvGrpSpPr>
              <p:cNvPr id="39955" name="Group 161"/>
              <p:cNvGrpSpPr>
                <a:grpSpLocks/>
              </p:cNvGrpSpPr>
              <p:nvPr/>
            </p:nvGrpSpPr>
            <p:grpSpPr bwMode="auto">
              <a:xfrm>
                <a:off x="161925" y="1203328"/>
                <a:ext cx="1339850" cy="1355725"/>
                <a:chOff x="0" y="1034"/>
                <a:chExt cx="844" cy="854"/>
              </a:xfrm>
            </p:grpSpPr>
            <p:sp>
              <p:nvSpPr>
                <p:cNvPr id="39958" name="Rectangle 143"/>
                <p:cNvSpPr>
                  <a:spLocks noChangeArrowheads="1"/>
                </p:cNvSpPr>
                <p:nvPr/>
              </p:nvSpPr>
              <p:spPr bwMode="auto">
                <a:xfrm>
                  <a:off x="0" y="1034"/>
                  <a:ext cx="844" cy="844"/>
                </a:xfrm>
                <a:prstGeom prst="rect">
                  <a:avLst/>
                </a:prstGeom>
                <a:solidFill>
                  <a:srgbClr val="CCFFCC"/>
                </a:solidFill>
                <a:ln w="9525">
                  <a:solidFill>
                    <a:srgbClr val="339966"/>
                  </a:solidFill>
                  <a:miter lim="800000"/>
                  <a:headEnd/>
                  <a:tailEnd/>
                </a:ln>
              </p:spPr>
              <p:txBody>
                <a:bodyPr wrap="none" anchor="ctr"/>
                <a:lstStyle/>
                <a:p>
                  <a:endParaRPr lang="en-US"/>
                </a:p>
              </p:txBody>
            </p:sp>
            <p:sp>
              <p:nvSpPr>
                <p:cNvPr id="39959" name="Line 144"/>
                <p:cNvSpPr>
                  <a:spLocks noChangeShapeType="1"/>
                </p:cNvSpPr>
                <p:nvPr/>
              </p:nvSpPr>
              <p:spPr bwMode="auto">
                <a:xfrm>
                  <a:off x="422" y="1039"/>
                  <a:ext cx="0" cy="8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0" name="Line 145"/>
                <p:cNvSpPr>
                  <a:spLocks noChangeShapeType="1"/>
                </p:cNvSpPr>
                <p:nvPr/>
              </p:nvSpPr>
              <p:spPr bwMode="auto">
                <a:xfrm>
                  <a:off x="3" y="1459"/>
                  <a:ext cx="83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1" name="Oval 146"/>
                <p:cNvSpPr>
                  <a:spLocks noChangeArrowheads="1"/>
                </p:cNvSpPr>
                <p:nvPr/>
              </p:nvSpPr>
              <p:spPr bwMode="auto">
                <a:xfrm>
                  <a:off x="85" y="1138"/>
                  <a:ext cx="648" cy="630"/>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62" name="Oval 147"/>
                <p:cNvSpPr>
                  <a:spLocks noChangeArrowheads="1"/>
                </p:cNvSpPr>
                <p:nvPr/>
              </p:nvSpPr>
              <p:spPr bwMode="auto">
                <a:xfrm>
                  <a:off x="118" y="1150"/>
                  <a:ext cx="150" cy="152"/>
                </a:xfrm>
                <a:prstGeom prst="ellipse">
                  <a:avLst/>
                </a:prstGeom>
                <a:solidFill>
                  <a:srgbClr val="FF0000"/>
                </a:solidFill>
                <a:ln w="9525">
                  <a:solidFill>
                    <a:schemeClr val="tx1"/>
                  </a:solidFill>
                  <a:round/>
                  <a:headEnd/>
                  <a:tailEnd/>
                </a:ln>
              </p:spPr>
              <p:txBody>
                <a:bodyPr wrap="none" anchor="ctr"/>
                <a:lstStyle/>
                <a:p>
                  <a:endParaRPr lang="en-US"/>
                </a:p>
              </p:txBody>
            </p:sp>
            <p:sp>
              <p:nvSpPr>
                <p:cNvPr id="39963" name="Oval 148"/>
                <p:cNvSpPr>
                  <a:spLocks noChangeArrowheads="1"/>
                </p:cNvSpPr>
                <p:nvPr/>
              </p:nvSpPr>
              <p:spPr bwMode="auto">
                <a:xfrm>
                  <a:off x="551" y="1154"/>
                  <a:ext cx="150" cy="152"/>
                </a:xfrm>
                <a:prstGeom prst="ellipse">
                  <a:avLst/>
                </a:prstGeom>
                <a:solidFill>
                  <a:srgbClr val="FF0000"/>
                </a:solidFill>
                <a:ln w="9525">
                  <a:solidFill>
                    <a:schemeClr val="tx1"/>
                  </a:solidFill>
                  <a:round/>
                  <a:headEnd/>
                  <a:tailEnd/>
                </a:ln>
              </p:spPr>
              <p:txBody>
                <a:bodyPr wrap="none" anchor="ctr"/>
                <a:lstStyle/>
                <a:p>
                  <a:endParaRPr lang="en-US"/>
                </a:p>
              </p:txBody>
            </p:sp>
            <p:sp>
              <p:nvSpPr>
                <p:cNvPr id="39964" name="Oval 147"/>
                <p:cNvSpPr>
                  <a:spLocks noChangeArrowheads="1"/>
                </p:cNvSpPr>
                <p:nvPr/>
              </p:nvSpPr>
              <p:spPr bwMode="auto">
                <a:xfrm>
                  <a:off x="110" y="1604"/>
                  <a:ext cx="150" cy="152"/>
                </a:xfrm>
                <a:prstGeom prst="ellipse">
                  <a:avLst/>
                </a:prstGeom>
                <a:solidFill>
                  <a:srgbClr val="FF0000"/>
                </a:solidFill>
                <a:ln w="9525">
                  <a:solidFill>
                    <a:schemeClr val="tx1"/>
                  </a:solidFill>
                  <a:round/>
                  <a:headEnd/>
                  <a:tailEnd/>
                </a:ln>
              </p:spPr>
              <p:txBody>
                <a:bodyPr wrap="none" anchor="ctr"/>
                <a:lstStyle/>
                <a:p>
                  <a:endParaRPr lang="en-US"/>
                </a:p>
              </p:txBody>
            </p:sp>
            <p:sp>
              <p:nvSpPr>
                <p:cNvPr id="39965" name="Oval 148"/>
                <p:cNvSpPr>
                  <a:spLocks noChangeArrowheads="1"/>
                </p:cNvSpPr>
                <p:nvPr/>
              </p:nvSpPr>
              <p:spPr bwMode="auto">
                <a:xfrm>
                  <a:off x="574" y="1595"/>
                  <a:ext cx="150" cy="152"/>
                </a:xfrm>
                <a:prstGeom prst="ellipse">
                  <a:avLst/>
                </a:prstGeom>
                <a:solidFill>
                  <a:srgbClr val="FF0000"/>
                </a:solidFill>
                <a:ln w="9525">
                  <a:solidFill>
                    <a:schemeClr val="tx1"/>
                  </a:solidFill>
                  <a:round/>
                  <a:headEnd/>
                  <a:tailEnd/>
                </a:ln>
              </p:spPr>
              <p:txBody>
                <a:bodyPr wrap="none" anchor="ctr"/>
                <a:lstStyle/>
                <a:p>
                  <a:endParaRPr lang="en-US"/>
                </a:p>
              </p:txBody>
            </p:sp>
          </p:grpSp>
          <p:sp>
            <p:nvSpPr>
              <p:cNvPr id="39956" name="Text Box 162"/>
              <p:cNvSpPr txBox="1">
                <a:spLocks noChangeArrowheads="1"/>
              </p:cNvSpPr>
              <p:nvPr/>
            </p:nvSpPr>
            <p:spPr bwMode="auto">
              <a:xfrm>
                <a:off x="269081" y="812801"/>
                <a:ext cx="1338250" cy="41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600">
                    <a:cs typeface="Arial" pitchFamily="34" charset="0"/>
                  </a:rPr>
                  <a:t>DP-QPSK</a:t>
                </a:r>
              </a:p>
            </p:txBody>
          </p:sp>
          <p:sp>
            <p:nvSpPr>
              <p:cNvPr id="39957" name="Text Box 165"/>
              <p:cNvSpPr txBox="1">
                <a:spLocks noChangeArrowheads="1"/>
              </p:cNvSpPr>
              <p:nvPr/>
            </p:nvSpPr>
            <p:spPr bwMode="auto">
              <a:xfrm>
                <a:off x="1190625" y="1105718"/>
                <a:ext cx="409502" cy="45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cs typeface="Arial" pitchFamily="34" charset="0"/>
                  </a:rPr>
                  <a:t>X</a:t>
                </a:r>
              </a:p>
            </p:txBody>
          </p:sp>
        </p:grpSp>
        <p:grpSp>
          <p:nvGrpSpPr>
            <p:cNvPr id="39944" name="Group 74"/>
            <p:cNvGrpSpPr>
              <a:grpSpLocks/>
            </p:cNvGrpSpPr>
            <p:nvPr/>
          </p:nvGrpSpPr>
          <p:grpSpPr bwMode="auto">
            <a:xfrm>
              <a:off x="7495138" y="1586305"/>
              <a:ext cx="1185090" cy="1149642"/>
              <a:chOff x="1566863" y="1925641"/>
              <a:chExt cx="1433439" cy="1416051"/>
            </a:xfrm>
          </p:grpSpPr>
          <p:grpSp>
            <p:nvGrpSpPr>
              <p:cNvPr id="39945" name="Group 160"/>
              <p:cNvGrpSpPr>
                <a:grpSpLocks/>
              </p:cNvGrpSpPr>
              <p:nvPr/>
            </p:nvGrpSpPr>
            <p:grpSpPr bwMode="auto">
              <a:xfrm>
                <a:off x="1566863" y="1925641"/>
                <a:ext cx="1362075" cy="1416051"/>
                <a:chOff x="885" y="1489"/>
                <a:chExt cx="858" cy="892"/>
              </a:xfrm>
            </p:grpSpPr>
            <p:sp>
              <p:nvSpPr>
                <p:cNvPr id="39947" name="Rectangle 152"/>
                <p:cNvSpPr>
                  <a:spLocks noChangeArrowheads="1"/>
                </p:cNvSpPr>
                <p:nvPr/>
              </p:nvSpPr>
              <p:spPr bwMode="auto">
                <a:xfrm>
                  <a:off x="899" y="1537"/>
                  <a:ext cx="844" cy="844"/>
                </a:xfrm>
                <a:prstGeom prst="rect">
                  <a:avLst/>
                </a:prstGeom>
                <a:solidFill>
                  <a:srgbClr val="CCFFFF"/>
                </a:solidFill>
                <a:ln w="9525">
                  <a:solidFill>
                    <a:srgbClr val="339966"/>
                  </a:solidFill>
                  <a:miter lim="800000"/>
                  <a:headEnd/>
                  <a:tailEnd/>
                </a:ln>
              </p:spPr>
              <p:txBody>
                <a:bodyPr wrap="none" anchor="ctr"/>
                <a:lstStyle/>
                <a:p>
                  <a:endParaRPr lang="en-US"/>
                </a:p>
              </p:txBody>
            </p:sp>
            <p:sp>
              <p:nvSpPr>
                <p:cNvPr id="39948" name="Line 153"/>
                <p:cNvSpPr>
                  <a:spLocks noChangeShapeType="1"/>
                </p:cNvSpPr>
                <p:nvPr/>
              </p:nvSpPr>
              <p:spPr bwMode="auto">
                <a:xfrm>
                  <a:off x="1304" y="1489"/>
                  <a:ext cx="0" cy="84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Line 154"/>
                <p:cNvSpPr>
                  <a:spLocks noChangeShapeType="1"/>
                </p:cNvSpPr>
                <p:nvPr/>
              </p:nvSpPr>
              <p:spPr bwMode="auto">
                <a:xfrm>
                  <a:off x="885" y="1909"/>
                  <a:ext cx="83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0" name="Oval 155"/>
                <p:cNvSpPr>
                  <a:spLocks noChangeArrowheads="1"/>
                </p:cNvSpPr>
                <p:nvPr/>
              </p:nvSpPr>
              <p:spPr bwMode="auto">
                <a:xfrm>
                  <a:off x="967" y="1588"/>
                  <a:ext cx="648" cy="630"/>
                </a:xfrm>
                <a:prstGeom prst="ellipse">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51" name="Oval 156"/>
                <p:cNvSpPr>
                  <a:spLocks noChangeArrowheads="1"/>
                </p:cNvSpPr>
                <p:nvPr/>
              </p:nvSpPr>
              <p:spPr bwMode="auto">
                <a:xfrm>
                  <a:off x="1004" y="1603"/>
                  <a:ext cx="150" cy="152"/>
                </a:xfrm>
                <a:prstGeom prst="ellipse">
                  <a:avLst/>
                </a:prstGeom>
                <a:solidFill>
                  <a:srgbClr val="0000FF"/>
                </a:solidFill>
                <a:ln w="9525">
                  <a:solidFill>
                    <a:schemeClr val="tx1"/>
                  </a:solidFill>
                  <a:round/>
                  <a:headEnd/>
                  <a:tailEnd/>
                </a:ln>
              </p:spPr>
              <p:txBody>
                <a:bodyPr wrap="none" anchor="ctr"/>
                <a:lstStyle/>
                <a:p>
                  <a:endParaRPr lang="en-US"/>
                </a:p>
              </p:txBody>
            </p:sp>
            <p:sp>
              <p:nvSpPr>
                <p:cNvPr id="39952" name="Oval 157"/>
                <p:cNvSpPr>
                  <a:spLocks noChangeArrowheads="1"/>
                </p:cNvSpPr>
                <p:nvPr/>
              </p:nvSpPr>
              <p:spPr bwMode="auto">
                <a:xfrm>
                  <a:off x="1453" y="1612"/>
                  <a:ext cx="150" cy="152"/>
                </a:xfrm>
                <a:prstGeom prst="ellipse">
                  <a:avLst/>
                </a:prstGeom>
                <a:solidFill>
                  <a:srgbClr val="0000FF"/>
                </a:solidFill>
                <a:ln w="9525">
                  <a:solidFill>
                    <a:schemeClr val="tx1"/>
                  </a:solidFill>
                  <a:round/>
                  <a:headEnd/>
                  <a:tailEnd/>
                </a:ln>
              </p:spPr>
              <p:txBody>
                <a:bodyPr wrap="none" anchor="ctr"/>
                <a:lstStyle/>
                <a:p>
                  <a:endParaRPr lang="en-US"/>
                </a:p>
              </p:txBody>
            </p:sp>
            <p:sp>
              <p:nvSpPr>
                <p:cNvPr id="39953" name="Oval 156"/>
                <p:cNvSpPr>
                  <a:spLocks noChangeArrowheads="1"/>
                </p:cNvSpPr>
                <p:nvPr/>
              </p:nvSpPr>
              <p:spPr bwMode="auto">
                <a:xfrm>
                  <a:off x="986" y="2044"/>
                  <a:ext cx="150" cy="152"/>
                </a:xfrm>
                <a:prstGeom prst="ellipse">
                  <a:avLst/>
                </a:prstGeom>
                <a:solidFill>
                  <a:srgbClr val="0000FF"/>
                </a:solidFill>
                <a:ln w="9525">
                  <a:solidFill>
                    <a:schemeClr val="tx1"/>
                  </a:solidFill>
                  <a:round/>
                  <a:headEnd/>
                  <a:tailEnd/>
                </a:ln>
              </p:spPr>
              <p:txBody>
                <a:bodyPr wrap="none" anchor="ctr"/>
                <a:lstStyle/>
                <a:p>
                  <a:endParaRPr lang="en-US"/>
                </a:p>
              </p:txBody>
            </p:sp>
            <p:sp>
              <p:nvSpPr>
                <p:cNvPr id="39954" name="Oval 156"/>
                <p:cNvSpPr>
                  <a:spLocks noChangeArrowheads="1"/>
                </p:cNvSpPr>
                <p:nvPr/>
              </p:nvSpPr>
              <p:spPr bwMode="auto">
                <a:xfrm>
                  <a:off x="1449" y="2044"/>
                  <a:ext cx="150" cy="152"/>
                </a:xfrm>
                <a:prstGeom prst="ellipse">
                  <a:avLst/>
                </a:prstGeom>
                <a:solidFill>
                  <a:srgbClr val="0000FF"/>
                </a:solidFill>
                <a:ln w="9525">
                  <a:solidFill>
                    <a:schemeClr val="tx1"/>
                  </a:solidFill>
                  <a:round/>
                  <a:headEnd/>
                  <a:tailEnd/>
                </a:ln>
              </p:spPr>
              <p:txBody>
                <a:bodyPr wrap="none" anchor="ctr"/>
                <a:lstStyle/>
                <a:p>
                  <a:endParaRPr lang="en-US"/>
                </a:p>
              </p:txBody>
            </p:sp>
          </p:grpSp>
          <p:sp>
            <p:nvSpPr>
              <p:cNvPr id="39946" name="Text Box 166"/>
              <p:cNvSpPr txBox="1">
                <a:spLocks noChangeArrowheads="1"/>
              </p:cNvSpPr>
              <p:nvPr/>
            </p:nvSpPr>
            <p:spPr bwMode="auto">
              <a:xfrm>
                <a:off x="2590800" y="1957388"/>
                <a:ext cx="409502" cy="45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a:cs typeface="Arial" pitchFamily="34" charset="0"/>
                  </a:rPr>
                  <a:t>Y</a:t>
                </a:r>
              </a:p>
            </p:txBody>
          </p:sp>
        </p:grpSp>
      </p:grpSp>
    </p:spTree>
    <p:extLst>
      <p:ext uri="{BB962C8B-B14F-4D97-AF65-F5344CB8AC3E}">
        <p14:creationId xmlns:p14="http://schemas.microsoft.com/office/powerpoint/2010/main" val="3340941473"/>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0" y="0"/>
            <a:ext cx="9144000" cy="838200"/>
          </a:xfrm>
          <a:extLst/>
        </p:spPr>
        <p:txBody>
          <a:bodyPr/>
          <a:lstStyle/>
          <a:p>
            <a:pPr>
              <a:defRPr/>
            </a:pPr>
            <a:r>
              <a:rPr smtClean="0"/>
              <a:t>Modulation Flexibility for Trade off Between Reach and Capacity</a:t>
            </a:r>
          </a:p>
        </p:txBody>
      </p:sp>
      <p:pic>
        <p:nvPicPr>
          <p:cNvPr id="4096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508125"/>
            <a:ext cx="8316913"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28189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smtClean="0">
                <a:ea typeface="MS PGothic" pitchFamily="34" charset="-128"/>
              </a:rPr>
              <a:t>What is a Flex Spectrum ROADM?</a:t>
            </a:r>
            <a:endParaRPr lang="en-US" smtClean="0">
              <a:ea typeface="MS PGothic" pitchFamily="34" charset="-128"/>
            </a:endParaRPr>
          </a:p>
        </p:txBody>
      </p:sp>
      <p:graphicFrame>
        <p:nvGraphicFramePr>
          <p:cNvPr id="6" name="Table 5"/>
          <p:cNvGraphicFramePr>
            <a:graphicFrameLocks noGrp="1"/>
          </p:cNvGraphicFramePr>
          <p:nvPr/>
        </p:nvGraphicFramePr>
        <p:xfrm>
          <a:off x="5384828" y="3850432"/>
          <a:ext cx="3510910" cy="716939"/>
        </p:xfrm>
        <a:graphic>
          <a:graphicData uri="http://schemas.openxmlformats.org/drawingml/2006/table">
            <a:tbl>
              <a:tblPr firstRow="1" bandRow="1">
                <a:tableStyleId>{5C22544A-7EE6-4342-B048-85BDC9FD1C3A}</a:tableStyleId>
              </a:tblPr>
              <a:tblGrid>
                <a:gridCol w="270070"/>
                <a:gridCol w="270070"/>
                <a:gridCol w="270070"/>
                <a:gridCol w="270070"/>
                <a:gridCol w="270070"/>
                <a:gridCol w="270070"/>
                <a:gridCol w="270070"/>
                <a:gridCol w="270070"/>
                <a:gridCol w="270070"/>
                <a:gridCol w="270070"/>
                <a:gridCol w="270070"/>
                <a:gridCol w="270070"/>
                <a:gridCol w="270070"/>
              </a:tblGrid>
              <a:tr h="65077">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endParaRPr lang="en-US" sz="600" b="0" dirty="0"/>
                    </a:p>
                  </a:txBody>
                  <a:tcPr marL="27007" marR="27007"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r>
              <a:tr h="625499">
                <a:tc>
                  <a:txBody>
                    <a:bodyPr/>
                    <a:lstStyle/>
                    <a:p>
                      <a:r>
                        <a:rPr lang="en-GB" sz="1000" b="0" dirty="0" smtClean="0"/>
                        <a:t>1 - Odd</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smtClean="0"/>
                        <a:t>1- Even</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smtClean="0"/>
                        <a:t>2 - Odd</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smtClean="0"/>
                        <a:t>2 - Even</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smtClean="0"/>
                        <a:t>3 - Odd</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smtClean="0"/>
                        <a:t>3 - Even</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smtClean="0"/>
                        <a:t>4 - Odd</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smtClean="0"/>
                        <a:t>4</a:t>
                      </a:r>
                      <a:r>
                        <a:rPr lang="en-GB" sz="1000" b="0" baseline="0" dirty="0" smtClean="0"/>
                        <a:t> - Even</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smtClean="0"/>
                        <a:t>5 - Odd</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smtClean="0"/>
                        <a:t>5 - Even</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smtClean="0"/>
                        <a:t>6 - Odd</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smtClean="0"/>
                        <a:t>6 - Even</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sz="1000" b="0" dirty="0" smtClean="0"/>
                        <a:t>7 - Odd</a:t>
                      </a:r>
                      <a:endParaRPr lang="en-US" sz="1000" b="0" dirty="0"/>
                    </a:p>
                  </a:txBody>
                  <a:tcPr marL="0" marR="0" marT="72000" marB="0" vert="vert"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bl>
          </a:graphicData>
        </a:graphic>
      </p:graphicFrame>
      <p:grpSp>
        <p:nvGrpSpPr>
          <p:cNvPr id="41988" name="Group 18"/>
          <p:cNvGrpSpPr>
            <a:grpSpLocks/>
          </p:cNvGrpSpPr>
          <p:nvPr/>
        </p:nvGrpSpPr>
        <p:grpSpPr bwMode="auto">
          <a:xfrm>
            <a:off x="5224463" y="2601913"/>
            <a:ext cx="3640137" cy="1279525"/>
            <a:chOff x="1746739" y="3997570"/>
            <a:chExt cx="4853353" cy="1279403"/>
          </a:xfrm>
        </p:grpSpPr>
        <p:cxnSp>
          <p:nvCxnSpPr>
            <p:cNvPr id="5" name="Straight Arrow Connector 4"/>
            <p:cNvCxnSpPr/>
            <p:nvPr/>
          </p:nvCxnSpPr>
          <p:spPr bwMode="auto">
            <a:xfrm>
              <a:off x="1746739" y="5275385"/>
              <a:ext cx="4853353"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7" name="Rectangle 6"/>
            <p:cNvSpPr/>
            <p:nvPr/>
          </p:nvSpPr>
          <p:spPr bwMode="auto">
            <a:xfrm>
              <a:off x="1817078" y="3997570"/>
              <a:ext cx="324000" cy="1260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lIns="36000" tIns="36000" rIns="36000" bIns="36000" anchor="ctr" anchorCtr="1">
              <a:normAutofit fontScale="92500" lnSpcReduction="20000"/>
            </a:bodyPr>
            <a:lstStyle/>
            <a:p>
              <a:pPr defTabSz="814388">
                <a:defRPr/>
              </a:pPr>
              <a:r>
                <a:rPr lang="en-GB" sz="1400" b="1" baseline="0" dirty="0">
                  <a:solidFill>
                    <a:schemeClr val="bg1"/>
                  </a:solidFill>
                </a:rPr>
                <a:t>100 </a:t>
              </a:r>
              <a:r>
                <a:rPr lang="en-GB" sz="1400" b="1" baseline="0" dirty="0" err="1">
                  <a:solidFill>
                    <a:schemeClr val="bg1"/>
                  </a:solidFill>
                </a:rPr>
                <a:t>Gbps</a:t>
              </a:r>
              <a:endParaRPr lang="en-US" sz="1400" b="1" baseline="0" dirty="0">
                <a:solidFill>
                  <a:schemeClr val="bg1"/>
                </a:solidFill>
              </a:endParaRPr>
            </a:p>
          </p:txBody>
        </p:sp>
        <p:sp>
          <p:nvSpPr>
            <p:cNvPr id="14" name="Rectangle 13"/>
            <p:cNvSpPr/>
            <p:nvPr/>
          </p:nvSpPr>
          <p:spPr bwMode="auto">
            <a:xfrm>
              <a:off x="2520464" y="3997570"/>
              <a:ext cx="504000" cy="1260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 lIns="36000" tIns="36000" rIns="36000" bIns="36000" anchor="ctr" anchorCtr="1">
              <a:normAutofit/>
            </a:bodyPr>
            <a:lstStyle/>
            <a:p>
              <a:pPr defTabSz="814388">
                <a:defRPr/>
              </a:pPr>
              <a:r>
                <a:rPr lang="en-GB" sz="1400" b="1" baseline="0" dirty="0">
                  <a:solidFill>
                    <a:schemeClr val="bg1"/>
                  </a:solidFill>
                </a:rPr>
                <a:t>400 </a:t>
              </a:r>
              <a:r>
                <a:rPr lang="en-GB" sz="1400" b="1" baseline="0" dirty="0" err="1">
                  <a:solidFill>
                    <a:schemeClr val="bg1"/>
                  </a:solidFill>
                </a:rPr>
                <a:t>Gbps</a:t>
              </a:r>
              <a:endParaRPr lang="en-US" sz="1400" b="1" baseline="0" dirty="0">
                <a:solidFill>
                  <a:schemeClr val="bg1"/>
                </a:solidFill>
              </a:endParaRPr>
            </a:p>
          </p:txBody>
        </p:sp>
        <p:sp>
          <p:nvSpPr>
            <p:cNvPr id="15" name="Rectangle 14"/>
            <p:cNvSpPr/>
            <p:nvPr/>
          </p:nvSpPr>
          <p:spPr bwMode="auto">
            <a:xfrm>
              <a:off x="3048002" y="3997570"/>
              <a:ext cx="1044000" cy="12600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36000" tIns="36000" rIns="36000" bIns="36000" anchor="ctr" anchorCtr="1">
              <a:normAutofit/>
            </a:bodyPr>
            <a:lstStyle/>
            <a:p>
              <a:pPr defTabSz="814388">
                <a:defRPr/>
              </a:pPr>
              <a:r>
                <a:rPr lang="en-GB" sz="1400" b="1" baseline="0" dirty="0">
                  <a:solidFill>
                    <a:schemeClr val="tx1">
                      <a:lumMod val="50000"/>
                    </a:schemeClr>
                  </a:solidFill>
                </a:rPr>
                <a:t>1 </a:t>
              </a:r>
              <a:r>
                <a:rPr lang="en-GB" sz="1400" b="1" baseline="0" dirty="0" err="1">
                  <a:solidFill>
                    <a:schemeClr val="tx1">
                      <a:lumMod val="50000"/>
                    </a:schemeClr>
                  </a:solidFill>
                </a:rPr>
                <a:t>Tbps</a:t>
              </a:r>
              <a:endParaRPr lang="en-GB" sz="1400" b="1" baseline="0" dirty="0">
                <a:solidFill>
                  <a:schemeClr val="tx1">
                    <a:lumMod val="50000"/>
                  </a:schemeClr>
                </a:solidFill>
              </a:endParaRPr>
            </a:p>
            <a:p>
              <a:pPr defTabSz="814388">
                <a:defRPr/>
              </a:pPr>
              <a:r>
                <a:rPr lang="en-GB" sz="1400" b="1" dirty="0">
                  <a:solidFill>
                    <a:schemeClr val="tx1">
                      <a:lumMod val="50000"/>
                    </a:schemeClr>
                  </a:solidFill>
                </a:rPr>
                <a:t>Metro</a:t>
              </a:r>
              <a:endParaRPr lang="en-US" sz="1400" b="1" baseline="0" dirty="0">
                <a:solidFill>
                  <a:schemeClr val="tx1">
                    <a:lumMod val="50000"/>
                  </a:schemeClr>
                </a:solidFill>
              </a:endParaRPr>
            </a:p>
          </p:txBody>
        </p:sp>
        <p:sp>
          <p:nvSpPr>
            <p:cNvPr id="16" name="Rectangle 15"/>
            <p:cNvSpPr/>
            <p:nvPr/>
          </p:nvSpPr>
          <p:spPr bwMode="auto">
            <a:xfrm>
              <a:off x="2168770" y="3997570"/>
              <a:ext cx="324000" cy="1260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lIns="36000" tIns="36000" rIns="36000" bIns="36000" anchor="ctr" anchorCtr="1">
              <a:normAutofit fontScale="92500" lnSpcReduction="20000"/>
            </a:bodyPr>
            <a:lstStyle/>
            <a:p>
              <a:pPr defTabSz="814388">
                <a:defRPr/>
              </a:pPr>
              <a:r>
                <a:rPr lang="en-GB" sz="1400" b="1" baseline="0" dirty="0">
                  <a:solidFill>
                    <a:schemeClr val="bg1"/>
                  </a:solidFill>
                </a:rPr>
                <a:t>100 </a:t>
              </a:r>
              <a:r>
                <a:rPr lang="en-GB" sz="1400" b="1" baseline="0" dirty="0" err="1">
                  <a:solidFill>
                    <a:schemeClr val="bg1"/>
                  </a:solidFill>
                </a:rPr>
                <a:t>Gbps</a:t>
              </a:r>
              <a:endParaRPr lang="en-US" sz="1400" b="1" baseline="0" dirty="0">
                <a:solidFill>
                  <a:schemeClr val="bg1"/>
                </a:solidFill>
              </a:endParaRPr>
            </a:p>
          </p:txBody>
        </p:sp>
        <p:sp>
          <p:nvSpPr>
            <p:cNvPr id="17" name="Rectangle 16"/>
            <p:cNvSpPr/>
            <p:nvPr/>
          </p:nvSpPr>
          <p:spPr bwMode="auto">
            <a:xfrm>
              <a:off x="4126525" y="3997570"/>
              <a:ext cx="1758460" cy="1260000"/>
            </a:xfrm>
            <a:prstGeom prst="rect">
              <a:avLst/>
            </a:prstGeom>
            <a:solidFill>
              <a:srgbClr val="FFC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36000" tIns="36000" rIns="36000" bIns="36000" anchor="ctr" anchorCtr="1">
              <a:normAutofit/>
            </a:bodyPr>
            <a:lstStyle/>
            <a:p>
              <a:pPr defTabSz="814388">
                <a:defRPr/>
              </a:pPr>
              <a:r>
                <a:rPr lang="en-GB" sz="1400" b="1" baseline="0" dirty="0">
                  <a:solidFill>
                    <a:schemeClr val="tx1">
                      <a:lumMod val="50000"/>
                    </a:schemeClr>
                  </a:solidFill>
                </a:rPr>
                <a:t>1 </a:t>
              </a:r>
              <a:r>
                <a:rPr lang="en-GB" sz="1400" b="1" baseline="0" dirty="0" err="1">
                  <a:solidFill>
                    <a:schemeClr val="tx1">
                      <a:lumMod val="50000"/>
                    </a:schemeClr>
                  </a:solidFill>
                </a:rPr>
                <a:t>Tbps</a:t>
              </a:r>
              <a:endParaRPr lang="en-GB" sz="1400" b="1" baseline="0" dirty="0">
                <a:solidFill>
                  <a:schemeClr val="tx1">
                    <a:lumMod val="50000"/>
                  </a:schemeClr>
                </a:solidFill>
              </a:endParaRPr>
            </a:p>
            <a:p>
              <a:pPr defTabSz="814388">
                <a:defRPr/>
              </a:pPr>
              <a:r>
                <a:rPr lang="en-GB" sz="1400" b="1" dirty="0">
                  <a:solidFill>
                    <a:schemeClr val="tx1">
                      <a:lumMod val="50000"/>
                    </a:schemeClr>
                  </a:solidFill>
                </a:rPr>
                <a:t>Long Haul</a:t>
              </a:r>
              <a:endParaRPr lang="en-US" sz="1400" b="1" baseline="0" dirty="0">
                <a:solidFill>
                  <a:schemeClr val="tx1">
                    <a:lumMod val="50000"/>
                  </a:schemeClr>
                </a:solidFill>
              </a:endParaRPr>
            </a:p>
          </p:txBody>
        </p:sp>
        <p:sp>
          <p:nvSpPr>
            <p:cNvPr id="18" name="Rectangle 17"/>
            <p:cNvSpPr/>
            <p:nvPr/>
          </p:nvSpPr>
          <p:spPr bwMode="auto">
            <a:xfrm>
              <a:off x="5908431" y="3997570"/>
              <a:ext cx="324000" cy="1260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vert" lIns="36000" tIns="36000" rIns="36000" bIns="36000" anchor="ctr" anchorCtr="1">
              <a:normAutofit fontScale="92500" lnSpcReduction="20000"/>
            </a:bodyPr>
            <a:lstStyle/>
            <a:p>
              <a:pPr defTabSz="814388">
                <a:defRPr/>
              </a:pPr>
              <a:r>
                <a:rPr lang="en-GB" sz="1400" b="1" baseline="0" dirty="0">
                  <a:solidFill>
                    <a:schemeClr val="bg1"/>
                  </a:solidFill>
                </a:rPr>
                <a:t>100 </a:t>
              </a:r>
              <a:r>
                <a:rPr lang="en-GB" sz="1400" b="1" baseline="0" dirty="0" err="1">
                  <a:solidFill>
                    <a:schemeClr val="bg1"/>
                  </a:solidFill>
                </a:rPr>
                <a:t>Gbps</a:t>
              </a:r>
              <a:endParaRPr lang="en-US" sz="1400" b="1" baseline="0" dirty="0">
                <a:solidFill>
                  <a:schemeClr val="bg1"/>
                </a:solidFill>
              </a:endParaRPr>
            </a:p>
          </p:txBody>
        </p:sp>
      </p:grpSp>
      <p:sp>
        <p:nvSpPr>
          <p:cNvPr id="13" name="Rectangle 18"/>
          <p:cNvSpPr txBox="1">
            <a:spLocks noChangeArrowheads="1"/>
          </p:cNvSpPr>
          <p:nvPr/>
        </p:nvSpPr>
        <p:spPr>
          <a:xfrm>
            <a:off x="334963" y="1384300"/>
            <a:ext cx="4941887" cy="5051425"/>
          </a:xfrm>
          <a:prstGeom prst="rect">
            <a:avLst/>
          </a:prstGeom>
        </p:spPr>
        <p:txBody>
          <a:bodyPr anchor="ctr"/>
          <a:lstStyle/>
          <a:p>
            <a:pPr marL="228600" indent="-228600">
              <a:lnSpc>
                <a:spcPct val="105000"/>
              </a:lnSpc>
              <a:spcBef>
                <a:spcPts val="1440"/>
              </a:spcBef>
              <a:spcAft>
                <a:spcPts val="600"/>
              </a:spcAft>
              <a:buClr>
                <a:schemeClr val="tx2"/>
              </a:buClr>
              <a:buSzPct val="90000"/>
              <a:buFont typeface="Arial" pitchFamily="34" charset="0"/>
              <a:buChar char="•"/>
              <a:defRPr/>
            </a:pPr>
            <a:r>
              <a:rPr lang="en-US" sz="1600" dirty="0">
                <a:solidFill>
                  <a:schemeClr val="accent1"/>
                </a:solidFill>
                <a:latin typeface="+mj-lt"/>
                <a:cs typeface="Arial" charset="0"/>
              </a:rPr>
              <a:t>Standard ROADM </a:t>
            </a:r>
            <a:r>
              <a:rPr lang="en-US" sz="1600" dirty="0">
                <a:solidFill>
                  <a:schemeClr val="tx1">
                    <a:lumMod val="65000"/>
                    <a:lumOff val="35000"/>
                  </a:schemeClr>
                </a:solidFill>
                <a:latin typeface="+mj-lt"/>
                <a:cs typeface="Arial" charset="0"/>
              </a:rPr>
              <a:t>Nodes support wavelengths on the </a:t>
            </a:r>
            <a:r>
              <a:rPr lang="en-US" sz="1600" dirty="0" err="1">
                <a:solidFill>
                  <a:schemeClr val="tx1">
                    <a:lumMod val="65000"/>
                    <a:lumOff val="35000"/>
                  </a:schemeClr>
                </a:solidFill>
                <a:latin typeface="+mj-lt"/>
                <a:cs typeface="Arial" charset="0"/>
              </a:rPr>
              <a:t>50GHz</a:t>
            </a:r>
            <a:r>
              <a:rPr lang="en-US" sz="1600" dirty="0">
                <a:solidFill>
                  <a:schemeClr val="tx1">
                    <a:lumMod val="65000"/>
                    <a:lumOff val="35000"/>
                  </a:schemeClr>
                </a:solidFill>
                <a:latin typeface="+mj-lt"/>
                <a:cs typeface="Arial" charset="0"/>
              </a:rPr>
              <a:t> </a:t>
            </a:r>
            <a:r>
              <a:rPr lang="en-US" sz="1600" dirty="0" err="1">
                <a:solidFill>
                  <a:schemeClr val="tx1">
                    <a:lumMod val="65000"/>
                    <a:lumOff val="35000"/>
                  </a:schemeClr>
                </a:solidFill>
                <a:latin typeface="+mj-lt"/>
                <a:cs typeface="Arial" charset="0"/>
              </a:rPr>
              <a:t>ITU</a:t>
            </a:r>
            <a:r>
              <a:rPr lang="en-US" sz="1600" dirty="0">
                <a:solidFill>
                  <a:schemeClr val="tx1">
                    <a:lumMod val="65000"/>
                    <a:lumOff val="35000"/>
                  </a:schemeClr>
                </a:solidFill>
                <a:latin typeface="+mj-lt"/>
                <a:cs typeface="Arial" charset="0"/>
              </a:rPr>
              <a:t>-T Grid</a:t>
            </a:r>
          </a:p>
          <a:p>
            <a:pPr marL="268288" lvl="1">
              <a:spcBef>
                <a:spcPts val="600"/>
              </a:spcBef>
              <a:spcAft>
                <a:spcPts val="600"/>
              </a:spcAft>
              <a:buClr>
                <a:schemeClr val="accent1"/>
              </a:buClr>
              <a:buSzPct val="90000"/>
              <a:defRPr/>
            </a:pPr>
            <a:r>
              <a:rPr lang="en-GB" sz="1400" dirty="0">
                <a:solidFill>
                  <a:schemeClr val="tx1">
                    <a:lumMod val="65000"/>
                    <a:lumOff val="35000"/>
                  </a:schemeClr>
                </a:solidFill>
                <a:latin typeface="Arial" charset="0"/>
                <a:cs typeface="Arial" charset="0"/>
              </a:rPr>
              <a:t>Bit Rates or Modulation Formats not fitting on the </a:t>
            </a:r>
            <a:r>
              <a:rPr lang="en-GB" sz="1400" dirty="0" err="1">
                <a:solidFill>
                  <a:schemeClr val="tx1">
                    <a:lumMod val="65000"/>
                    <a:lumOff val="35000"/>
                  </a:schemeClr>
                </a:solidFill>
                <a:latin typeface="Arial" charset="0"/>
                <a:cs typeface="Arial" charset="0"/>
              </a:rPr>
              <a:t>ITU</a:t>
            </a:r>
            <a:r>
              <a:rPr lang="en-GB" sz="1400" dirty="0">
                <a:solidFill>
                  <a:schemeClr val="tx1">
                    <a:lumMod val="65000"/>
                    <a:lumOff val="35000"/>
                  </a:schemeClr>
                </a:solidFill>
                <a:latin typeface="Arial" charset="0"/>
                <a:cs typeface="Arial" charset="0"/>
              </a:rPr>
              <a:t>-T grid cannot pass through the ROADM </a:t>
            </a:r>
          </a:p>
          <a:p>
            <a:pPr marL="228600" indent="-228600">
              <a:lnSpc>
                <a:spcPct val="105000"/>
              </a:lnSpc>
              <a:spcBef>
                <a:spcPts val="1440"/>
              </a:spcBef>
              <a:spcAft>
                <a:spcPts val="600"/>
              </a:spcAft>
              <a:buClr>
                <a:schemeClr val="tx2"/>
              </a:buClr>
              <a:buSzPct val="90000"/>
              <a:buFont typeface="Arial" pitchFamily="34" charset="0"/>
              <a:buChar char="•"/>
              <a:defRPr/>
            </a:pPr>
            <a:r>
              <a:rPr lang="en-GB" sz="1600" dirty="0">
                <a:solidFill>
                  <a:schemeClr val="tx1">
                    <a:lumMod val="50000"/>
                    <a:lumOff val="50000"/>
                  </a:schemeClr>
                </a:solidFill>
                <a:latin typeface="+mj-lt"/>
                <a:cs typeface="Arial" charset="0"/>
              </a:rPr>
              <a:t>A</a:t>
            </a:r>
            <a:r>
              <a:rPr lang="en-GB" sz="1600" dirty="0">
                <a:solidFill>
                  <a:schemeClr val="accent1"/>
                </a:solidFill>
                <a:latin typeface="+mj-lt"/>
                <a:cs typeface="Arial" charset="0"/>
              </a:rPr>
              <a:t> Flex Spectrum ROADM </a:t>
            </a:r>
            <a:r>
              <a:rPr lang="en-GB" sz="1600" dirty="0">
                <a:solidFill>
                  <a:schemeClr val="tx1">
                    <a:lumMod val="65000"/>
                    <a:lumOff val="35000"/>
                  </a:schemeClr>
                </a:solidFill>
                <a:latin typeface="+mj-lt"/>
                <a:cs typeface="Arial" charset="0"/>
              </a:rPr>
              <a:t>removes ANY restrictions from the Channels Spacing and Modulation Format point of view</a:t>
            </a:r>
          </a:p>
          <a:p>
            <a:pPr marL="268288" lvl="1">
              <a:spcBef>
                <a:spcPts val="600"/>
              </a:spcBef>
              <a:spcAft>
                <a:spcPts val="600"/>
              </a:spcAft>
              <a:buClr>
                <a:schemeClr val="accent1"/>
              </a:buClr>
              <a:buSzPct val="90000"/>
              <a:defRPr/>
            </a:pPr>
            <a:r>
              <a:rPr lang="en-GB" sz="1400" dirty="0">
                <a:solidFill>
                  <a:schemeClr val="tx1">
                    <a:lumMod val="65000"/>
                    <a:lumOff val="35000"/>
                  </a:schemeClr>
                </a:solidFill>
                <a:latin typeface="Arial" charset="0"/>
                <a:cs typeface="Arial" charset="0"/>
              </a:rPr>
              <a:t>Possibility to mix very efficiently wavelengths with different Bit Rates on the same system</a:t>
            </a:r>
          </a:p>
          <a:p>
            <a:pPr marL="268288" lvl="1">
              <a:spcBef>
                <a:spcPts val="600"/>
              </a:spcBef>
              <a:spcAft>
                <a:spcPts val="600"/>
              </a:spcAft>
              <a:buClr>
                <a:schemeClr val="accent1"/>
              </a:buClr>
              <a:buSzPct val="90000"/>
              <a:defRPr/>
            </a:pPr>
            <a:r>
              <a:rPr lang="en-GB" sz="1400" dirty="0">
                <a:solidFill>
                  <a:schemeClr val="tx1">
                    <a:lumMod val="65000"/>
                    <a:lumOff val="35000"/>
                  </a:schemeClr>
                </a:solidFill>
                <a:latin typeface="Arial" charset="0"/>
                <a:cs typeface="Arial" charset="0"/>
              </a:rPr>
              <a:t>Allows scalability to higher per-channel Bit Rates</a:t>
            </a:r>
          </a:p>
          <a:p>
            <a:pPr marL="268288" lvl="1">
              <a:spcBef>
                <a:spcPts val="600"/>
              </a:spcBef>
              <a:spcAft>
                <a:spcPts val="600"/>
              </a:spcAft>
              <a:buClr>
                <a:schemeClr val="accent1"/>
              </a:buClr>
              <a:buSzPct val="90000"/>
              <a:defRPr/>
            </a:pPr>
            <a:r>
              <a:rPr lang="en-GB" sz="1400" dirty="0">
                <a:solidFill>
                  <a:schemeClr val="tx1">
                    <a:lumMod val="65000"/>
                    <a:lumOff val="35000"/>
                  </a:schemeClr>
                </a:solidFill>
                <a:latin typeface="Arial" charset="0"/>
                <a:cs typeface="Arial" charset="0"/>
              </a:rPr>
              <a:t>Allows maximum flexibility in controlling non-linear effects due to wavelengths interactions (</a:t>
            </a:r>
            <a:r>
              <a:rPr lang="en-GB" sz="1400" dirty="0" err="1">
                <a:solidFill>
                  <a:schemeClr val="tx1">
                    <a:lumMod val="65000"/>
                    <a:lumOff val="35000"/>
                  </a:schemeClr>
                </a:solidFill>
                <a:latin typeface="Arial" charset="0"/>
                <a:cs typeface="Arial" charset="0"/>
              </a:rPr>
              <a:t>XPM</a:t>
            </a:r>
            <a:r>
              <a:rPr lang="en-GB" sz="1400" dirty="0">
                <a:solidFill>
                  <a:schemeClr val="tx1">
                    <a:lumMod val="65000"/>
                    <a:lumOff val="35000"/>
                  </a:schemeClr>
                </a:solidFill>
                <a:latin typeface="Arial" charset="0"/>
                <a:cs typeface="Arial" charset="0"/>
              </a:rPr>
              <a:t>, </a:t>
            </a:r>
            <a:r>
              <a:rPr lang="en-GB" sz="1400" dirty="0" err="1">
                <a:solidFill>
                  <a:schemeClr val="tx1">
                    <a:lumMod val="65000"/>
                    <a:lumOff val="35000"/>
                  </a:schemeClr>
                </a:solidFill>
                <a:latin typeface="Arial" charset="0"/>
                <a:cs typeface="Arial" charset="0"/>
              </a:rPr>
              <a:t>FWM</a:t>
            </a:r>
            <a:r>
              <a:rPr lang="en-GB" sz="1400" dirty="0">
                <a:solidFill>
                  <a:schemeClr val="tx1">
                    <a:lumMod val="65000"/>
                    <a:lumOff val="35000"/>
                  </a:schemeClr>
                </a:solidFill>
                <a:latin typeface="Arial" charset="0"/>
                <a:cs typeface="Arial" charset="0"/>
              </a:rPr>
              <a:t>)</a:t>
            </a:r>
          </a:p>
          <a:p>
            <a:pPr marL="268288" lvl="1">
              <a:spcBef>
                <a:spcPts val="600"/>
              </a:spcBef>
              <a:spcAft>
                <a:spcPts val="600"/>
              </a:spcAft>
              <a:buClr>
                <a:schemeClr val="accent1"/>
              </a:buClr>
              <a:buSzPct val="90000"/>
              <a:defRPr/>
            </a:pPr>
            <a:r>
              <a:rPr lang="en-GB" sz="1400" dirty="0">
                <a:solidFill>
                  <a:schemeClr val="tx1">
                    <a:lumMod val="65000"/>
                    <a:lumOff val="35000"/>
                  </a:schemeClr>
                </a:solidFill>
                <a:latin typeface="Arial" charset="0"/>
                <a:cs typeface="Arial" charset="0"/>
              </a:rPr>
              <a:t>Allows support of Alien Multiplex Sections through the DWDM System</a:t>
            </a:r>
          </a:p>
        </p:txBody>
      </p:sp>
    </p:spTree>
    <p:extLst>
      <p:ext uri="{BB962C8B-B14F-4D97-AF65-F5344CB8AC3E}">
        <p14:creationId xmlns:p14="http://schemas.microsoft.com/office/powerpoint/2010/main" val="3623723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a:xfrm>
            <a:off x="4572000" y="4652963"/>
            <a:ext cx="936625" cy="684212"/>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endParaRPr>
          </a:p>
        </p:txBody>
      </p:sp>
      <p:sp>
        <p:nvSpPr>
          <p:cNvPr id="56" name="Rounded Rectangle 55"/>
          <p:cNvSpPr/>
          <p:nvPr/>
        </p:nvSpPr>
        <p:spPr>
          <a:xfrm>
            <a:off x="3563938" y="4652963"/>
            <a:ext cx="936625" cy="684212"/>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endParaRPr>
          </a:p>
        </p:txBody>
      </p:sp>
      <p:sp>
        <p:nvSpPr>
          <p:cNvPr id="2" name="Title 1"/>
          <p:cNvSpPr>
            <a:spLocks noGrp="1"/>
          </p:cNvSpPr>
          <p:nvPr>
            <p:ph type="title"/>
          </p:nvPr>
        </p:nvSpPr>
        <p:spPr>
          <a:xfrm>
            <a:off x="76200" y="260648"/>
            <a:ext cx="9067800" cy="838200"/>
          </a:xfrm>
          <a:ln algn="ctr">
            <a:miter lim="800000"/>
            <a:headEnd/>
            <a:tailEnd/>
          </a:ln>
          <a:extLst/>
        </p:spPr>
        <p:txBody>
          <a:bodyPr/>
          <a:lstStyle/>
          <a:p>
            <a:pPr>
              <a:defRPr/>
            </a:pPr>
            <a:r>
              <a:rPr sz="3200" smtClean="0"/>
              <a:t>Agile DWDM Layer with Zero Touch Architecture</a:t>
            </a:r>
            <a:endParaRPr sz="3200"/>
          </a:p>
        </p:txBody>
      </p:sp>
      <p:sp>
        <p:nvSpPr>
          <p:cNvPr id="8" name="Rectangle 7"/>
          <p:cNvSpPr/>
          <p:nvPr/>
        </p:nvSpPr>
        <p:spPr>
          <a:xfrm>
            <a:off x="3707905" y="3032956"/>
            <a:ext cx="1692188" cy="1152128"/>
          </a:xfrm>
          <a:prstGeom prst="rect">
            <a:avLst/>
          </a:prstGeom>
          <a:ln/>
        </p:spPr>
        <p:style>
          <a:lnRef idx="0">
            <a:schemeClr val="accent3"/>
          </a:lnRef>
          <a:fillRef idx="3">
            <a:schemeClr val="accent3"/>
          </a:fillRef>
          <a:effectRef idx="3">
            <a:schemeClr val="accent3"/>
          </a:effectRef>
          <a:fontRef idx="minor">
            <a:schemeClr val="lt1"/>
          </a:fontRef>
        </p:style>
        <p:txBody>
          <a:bodyPr anchorCtr="1"/>
          <a:lstStyle/>
          <a:p>
            <a:pPr>
              <a:defRPr/>
            </a:pPr>
            <a:r>
              <a:rPr lang="en-US" dirty="0">
                <a:solidFill>
                  <a:srgbClr val="18191A"/>
                </a:solidFill>
              </a:rPr>
              <a:t>ROADM</a:t>
            </a:r>
          </a:p>
        </p:txBody>
      </p:sp>
      <p:cxnSp>
        <p:nvCxnSpPr>
          <p:cNvPr id="10" name="Straight Arrow Connector 9"/>
          <p:cNvCxnSpPr/>
          <p:nvPr/>
        </p:nvCxnSpPr>
        <p:spPr>
          <a:xfrm>
            <a:off x="2735263" y="3357563"/>
            <a:ext cx="973137" cy="0"/>
          </a:xfrm>
          <a:prstGeom prst="straightConnector1">
            <a:avLst/>
          </a:prstGeom>
          <a:ln w="1524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735263" y="3860800"/>
            <a:ext cx="973137" cy="0"/>
          </a:xfrm>
          <a:prstGeom prst="straightConnector1">
            <a:avLst/>
          </a:prstGeom>
          <a:ln w="152400">
            <a:solidFill>
              <a:srgbClr val="FFFF00"/>
            </a:solidFill>
            <a:tailEnd type="triangle"/>
          </a:ln>
        </p:spPr>
        <p:style>
          <a:lnRef idx="2">
            <a:schemeClr val="accent1"/>
          </a:lnRef>
          <a:fillRef idx="0">
            <a:schemeClr val="accent1"/>
          </a:fillRef>
          <a:effectRef idx="1">
            <a:schemeClr val="accent1"/>
          </a:effectRef>
          <a:fontRef idx="minor">
            <a:schemeClr val="tx1"/>
          </a:fontRef>
        </p:style>
      </p:cxnSp>
      <p:grpSp>
        <p:nvGrpSpPr>
          <p:cNvPr id="44042" name="Group 26"/>
          <p:cNvGrpSpPr>
            <a:grpSpLocks/>
          </p:cNvGrpSpPr>
          <p:nvPr/>
        </p:nvGrpSpPr>
        <p:grpSpPr bwMode="auto">
          <a:xfrm rot="10800000">
            <a:off x="5400675" y="3357563"/>
            <a:ext cx="971550" cy="503237"/>
            <a:chOff x="5408476" y="3725416"/>
            <a:chExt cx="972108" cy="504056"/>
          </a:xfrm>
        </p:grpSpPr>
        <p:cxnSp>
          <p:nvCxnSpPr>
            <p:cNvPr id="25" name="Straight Arrow Connector 24"/>
            <p:cNvCxnSpPr/>
            <p:nvPr/>
          </p:nvCxnSpPr>
          <p:spPr>
            <a:xfrm>
              <a:off x="5424360" y="3709515"/>
              <a:ext cx="972108" cy="0"/>
            </a:xfrm>
            <a:prstGeom prst="straightConnector1">
              <a:avLst/>
            </a:prstGeom>
            <a:ln w="1524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5424360" y="4213571"/>
              <a:ext cx="972108" cy="0"/>
            </a:xfrm>
            <a:prstGeom prst="straightConnector1">
              <a:avLst/>
            </a:prstGeom>
            <a:ln w="152400">
              <a:solidFill>
                <a:srgbClr val="FFFF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44043" name="Group 29"/>
          <p:cNvGrpSpPr>
            <a:grpSpLocks/>
          </p:cNvGrpSpPr>
          <p:nvPr/>
        </p:nvGrpSpPr>
        <p:grpSpPr bwMode="auto">
          <a:xfrm rot="5400000">
            <a:off x="4049713" y="2295525"/>
            <a:ext cx="973138" cy="503237"/>
            <a:chOff x="5408476" y="3725416"/>
            <a:chExt cx="972108" cy="504056"/>
          </a:xfrm>
        </p:grpSpPr>
        <p:cxnSp>
          <p:nvCxnSpPr>
            <p:cNvPr id="28" name="Straight Arrow Connector 27"/>
            <p:cNvCxnSpPr/>
            <p:nvPr/>
          </p:nvCxnSpPr>
          <p:spPr>
            <a:xfrm>
              <a:off x="5408476" y="3709516"/>
              <a:ext cx="972108" cy="0"/>
            </a:xfrm>
            <a:prstGeom prst="straightConnector1">
              <a:avLst/>
            </a:prstGeom>
            <a:ln w="1524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5408476" y="4213572"/>
              <a:ext cx="972108" cy="0"/>
            </a:xfrm>
            <a:prstGeom prst="straightConnector1">
              <a:avLst/>
            </a:prstGeom>
            <a:ln w="152400">
              <a:solidFill>
                <a:srgbClr val="FFFF00"/>
              </a:solidFill>
              <a:tailEnd type="triangle"/>
            </a:ln>
          </p:spPr>
          <p:style>
            <a:lnRef idx="2">
              <a:schemeClr val="accent1"/>
            </a:lnRef>
            <a:fillRef idx="0">
              <a:schemeClr val="accent1"/>
            </a:fillRef>
            <a:effectRef idx="1">
              <a:schemeClr val="accent1"/>
            </a:effectRef>
            <a:fontRef idx="minor">
              <a:schemeClr val="tx1"/>
            </a:fontRef>
          </p:style>
        </p:cxnSp>
      </p:grpSp>
      <p:pic>
        <p:nvPicPr>
          <p:cNvPr id="44044" name="Picture 31" descr="Compass.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9563" y="3284538"/>
            <a:ext cx="9207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39"/>
          <p:cNvSpPr/>
          <p:nvPr/>
        </p:nvSpPr>
        <p:spPr>
          <a:xfrm>
            <a:off x="3816350" y="3346450"/>
            <a:ext cx="2671763" cy="695325"/>
          </a:xfrm>
          <a:custGeom>
            <a:avLst/>
            <a:gdLst>
              <a:gd name="connsiteX0" fmla="*/ 86 w 2235286"/>
              <a:gd name="connsiteY0" fmla="*/ 712768 h 712768"/>
              <a:gd name="connsiteX1" fmla="*/ 186353 w 2235286"/>
              <a:gd name="connsiteY1" fmla="*/ 145501 h 712768"/>
              <a:gd name="connsiteX2" fmla="*/ 1126153 w 2235286"/>
              <a:gd name="connsiteY2" fmla="*/ 10034 h 712768"/>
              <a:gd name="connsiteX3" fmla="*/ 2235286 w 2235286"/>
              <a:gd name="connsiteY3" fmla="*/ 10034 h 712768"/>
              <a:gd name="connsiteX4" fmla="*/ 2235286 w 2235286"/>
              <a:gd name="connsiteY4" fmla="*/ 10034 h 71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86" h="712768">
                <a:moveTo>
                  <a:pt x="86" y="712768"/>
                </a:moveTo>
                <a:cubicBezTo>
                  <a:pt x="-620" y="487695"/>
                  <a:pt x="-1325" y="262623"/>
                  <a:pt x="186353" y="145501"/>
                </a:cubicBezTo>
                <a:cubicBezTo>
                  <a:pt x="374031" y="28379"/>
                  <a:pt x="784664" y="32612"/>
                  <a:pt x="1126153" y="10034"/>
                </a:cubicBezTo>
                <a:cubicBezTo>
                  <a:pt x="1467642" y="-12544"/>
                  <a:pt x="2235286" y="10034"/>
                  <a:pt x="2235286" y="10034"/>
                </a:cubicBezTo>
                <a:lnTo>
                  <a:pt x="2235286" y="10034"/>
                </a:lnTo>
              </a:path>
            </a:pathLst>
          </a:custGeom>
          <a:ln>
            <a:solidFill>
              <a:srgbClr val="FF4542"/>
            </a:solidFill>
            <a:tailEnd type="triangle"/>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solidFill>
                <a:srgbClr val="0096D6"/>
              </a:solidFill>
            </a:endParaRPr>
          </a:p>
        </p:txBody>
      </p:sp>
      <p:sp>
        <p:nvSpPr>
          <p:cNvPr id="4" name="Rectangle 3"/>
          <p:cNvSpPr/>
          <p:nvPr/>
        </p:nvSpPr>
        <p:spPr>
          <a:xfrm>
            <a:off x="4065888" y="4732983"/>
            <a:ext cx="362097" cy="532233"/>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defRPr/>
            </a:pPr>
            <a:r>
              <a:rPr lang="en-US" sz="1000" dirty="0">
                <a:solidFill>
                  <a:srgbClr val="18191A"/>
                </a:solidFill>
              </a:rPr>
              <a:t>RX</a:t>
            </a:r>
          </a:p>
        </p:txBody>
      </p:sp>
      <p:sp>
        <p:nvSpPr>
          <p:cNvPr id="5" name="Rectangle 4"/>
          <p:cNvSpPr/>
          <p:nvPr/>
        </p:nvSpPr>
        <p:spPr>
          <a:xfrm>
            <a:off x="4202113" y="4573588"/>
            <a:ext cx="90487" cy="239712"/>
          </a:xfrm>
          <a:prstGeom prst="rect">
            <a:avLst/>
          </a:prstGeom>
          <a:solidFill>
            <a:schemeClr val="bg2">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6" name="Rectangle 5"/>
          <p:cNvSpPr/>
          <p:nvPr/>
        </p:nvSpPr>
        <p:spPr>
          <a:xfrm>
            <a:off x="3635897" y="4732983"/>
            <a:ext cx="362097" cy="532233"/>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defRPr/>
            </a:pPr>
            <a:r>
              <a:rPr lang="en-US" sz="1000" dirty="0">
                <a:solidFill>
                  <a:srgbClr val="18191A"/>
                </a:solidFill>
              </a:rPr>
              <a:t>TX</a:t>
            </a:r>
          </a:p>
        </p:txBody>
      </p:sp>
      <p:sp>
        <p:nvSpPr>
          <p:cNvPr id="7" name="Rectangle 6"/>
          <p:cNvSpPr/>
          <p:nvPr/>
        </p:nvSpPr>
        <p:spPr>
          <a:xfrm>
            <a:off x="3771900" y="4573588"/>
            <a:ext cx="90488" cy="239712"/>
          </a:xfrm>
          <a:prstGeom prst="rect">
            <a:avLst/>
          </a:prstGeom>
          <a:solidFill>
            <a:schemeClr val="bg2">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21" name="Rectangle 20"/>
          <p:cNvSpPr/>
          <p:nvPr/>
        </p:nvSpPr>
        <p:spPr>
          <a:xfrm>
            <a:off x="4202113" y="4041775"/>
            <a:ext cx="90487" cy="238125"/>
          </a:xfrm>
          <a:prstGeom prst="rect">
            <a:avLst/>
          </a:prstGeom>
          <a:solidFill>
            <a:schemeClr val="bg2">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22" name="Rectangle 21"/>
          <p:cNvSpPr/>
          <p:nvPr/>
        </p:nvSpPr>
        <p:spPr>
          <a:xfrm>
            <a:off x="3771900" y="4041775"/>
            <a:ext cx="90488" cy="238125"/>
          </a:xfrm>
          <a:prstGeom prst="rect">
            <a:avLst/>
          </a:prstGeom>
          <a:solidFill>
            <a:schemeClr val="bg2">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33" name="Rectangle 32"/>
          <p:cNvSpPr/>
          <p:nvPr/>
        </p:nvSpPr>
        <p:spPr>
          <a:xfrm>
            <a:off x="3771900" y="4573588"/>
            <a:ext cx="90488" cy="239712"/>
          </a:xfrm>
          <a:prstGeom prst="rect">
            <a:avLst/>
          </a:prstGeom>
          <a:solidFill>
            <a:srgbClr val="FF454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34" name="Rectangle 33"/>
          <p:cNvSpPr/>
          <p:nvPr/>
        </p:nvSpPr>
        <p:spPr>
          <a:xfrm>
            <a:off x="3771900" y="4041775"/>
            <a:ext cx="90488" cy="238125"/>
          </a:xfrm>
          <a:prstGeom prst="rect">
            <a:avLst/>
          </a:prstGeom>
          <a:solidFill>
            <a:srgbClr val="FF454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cxnSp>
        <p:nvCxnSpPr>
          <p:cNvPr id="36" name="Straight Arrow Connector 35"/>
          <p:cNvCxnSpPr>
            <a:stCxn id="33" idx="0"/>
            <a:endCxn id="34" idx="2"/>
          </p:cNvCxnSpPr>
          <p:nvPr/>
        </p:nvCxnSpPr>
        <p:spPr>
          <a:xfrm flipV="1">
            <a:off x="3816350" y="4279900"/>
            <a:ext cx="0" cy="293688"/>
          </a:xfrm>
          <a:prstGeom prst="straightConnector1">
            <a:avLst/>
          </a:prstGeom>
          <a:ln>
            <a:solidFill>
              <a:srgbClr val="FF4542"/>
            </a:solidFill>
            <a:tailEnd type="triangle"/>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4202113" y="4573588"/>
            <a:ext cx="90487" cy="239712"/>
          </a:xfrm>
          <a:prstGeom prst="rect">
            <a:avLst/>
          </a:prstGeom>
          <a:solidFill>
            <a:srgbClr val="FF454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42" name="Freeform 41"/>
          <p:cNvSpPr/>
          <p:nvPr/>
        </p:nvSpPr>
        <p:spPr>
          <a:xfrm>
            <a:off x="4248150" y="3848100"/>
            <a:ext cx="2232025" cy="733425"/>
          </a:xfrm>
          <a:custGeom>
            <a:avLst/>
            <a:gdLst>
              <a:gd name="connsiteX0" fmla="*/ 1554627 w 1554627"/>
              <a:gd name="connsiteY0" fmla="*/ 0 h 939800"/>
              <a:gd name="connsiteX1" fmla="*/ 386227 w 1554627"/>
              <a:gd name="connsiteY1" fmla="*/ 16933 h 939800"/>
              <a:gd name="connsiteX2" fmla="*/ 106827 w 1554627"/>
              <a:gd name="connsiteY2" fmla="*/ 93133 h 939800"/>
              <a:gd name="connsiteX3" fmla="*/ 5227 w 1554627"/>
              <a:gd name="connsiteY3" fmla="*/ 304800 h 939800"/>
              <a:gd name="connsiteX4" fmla="*/ 13693 w 1554627"/>
              <a:gd name="connsiteY4" fmla="*/ 93980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27" h="939800">
                <a:moveTo>
                  <a:pt x="1554627" y="0"/>
                </a:moveTo>
                <a:cubicBezTo>
                  <a:pt x="1091077" y="705"/>
                  <a:pt x="627527" y="1411"/>
                  <a:pt x="386227" y="16933"/>
                </a:cubicBezTo>
                <a:cubicBezTo>
                  <a:pt x="144927" y="32455"/>
                  <a:pt x="170327" y="45155"/>
                  <a:pt x="106827" y="93133"/>
                </a:cubicBezTo>
                <a:cubicBezTo>
                  <a:pt x="43327" y="141111"/>
                  <a:pt x="20749" y="163689"/>
                  <a:pt x="5227" y="304800"/>
                </a:cubicBezTo>
                <a:cubicBezTo>
                  <a:pt x="-10295" y="445911"/>
                  <a:pt x="13693" y="939800"/>
                  <a:pt x="13693" y="939800"/>
                </a:cubicBezTo>
              </a:path>
            </a:pathLst>
          </a:custGeom>
          <a:ln>
            <a:solidFill>
              <a:srgbClr val="FF4542"/>
            </a:solidFill>
            <a:tailEnd type="triangle"/>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solidFill>
                <a:srgbClr val="0096D6"/>
              </a:solidFill>
            </a:endParaRPr>
          </a:p>
        </p:txBody>
      </p:sp>
      <p:sp>
        <p:nvSpPr>
          <p:cNvPr id="46" name="Rectangle 45"/>
          <p:cNvSpPr/>
          <p:nvPr/>
        </p:nvSpPr>
        <p:spPr>
          <a:xfrm>
            <a:off x="5074000" y="4732983"/>
            <a:ext cx="362097" cy="532233"/>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defRPr/>
            </a:pPr>
            <a:r>
              <a:rPr lang="en-US" sz="1000" dirty="0">
                <a:solidFill>
                  <a:srgbClr val="18191A"/>
                </a:solidFill>
              </a:rPr>
              <a:t>RX</a:t>
            </a:r>
          </a:p>
        </p:txBody>
      </p:sp>
      <p:sp>
        <p:nvSpPr>
          <p:cNvPr id="47" name="Rectangle 46"/>
          <p:cNvSpPr/>
          <p:nvPr/>
        </p:nvSpPr>
        <p:spPr>
          <a:xfrm>
            <a:off x="5210175" y="4573588"/>
            <a:ext cx="90488" cy="239712"/>
          </a:xfrm>
          <a:prstGeom prst="rect">
            <a:avLst/>
          </a:prstGeom>
          <a:solidFill>
            <a:schemeClr val="bg2">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48" name="Rectangle 47"/>
          <p:cNvSpPr/>
          <p:nvPr/>
        </p:nvSpPr>
        <p:spPr>
          <a:xfrm>
            <a:off x="4644009" y="4732983"/>
            <a:ext cx="362097" cy="532233"/>
          </a:xfrm>
          <a:prstGeom prst="rect">
            <a:avLst/>
          </a:prstGeom>
          <a:ln/>
        </p:spPr>
        <p:style>
          <a:lnRef idx="0">
            <a:schemeClr val="accent3"/>
          </a:lnRef>
          <a:fillRef idx="3">
            <a:schemeClr val="accent3"/>
          </a:fillRef>
          <a:effectRef idx="3">
            <a:schemeClr val="accent3"/>
          </a:effectRef>
          <a:fontRef idx="minor">
            <a:schemeClr val="lt1"/>
          </a:fontRef>
        </p:style>
        <p:txBody>
          <a:bodyPr anchor="ctr"/>
          <a:lstStyle/>
          <a:p>
            <a:pPr>
              <a:defRPr/>
            </a:pPr>
            <a:r>
              <a:rPr lang="en-US" sz="1000" dirty="0">
                <a:solidFill>
                  <a:srgbClr val="18191A"/>
                </a:solidFill>
              </a:rPr>
              <a:t>TX</a:t>
            </a:r>
          </a:p>
        </p:txBody>
      </p:sp>
      <p:sp>
        <p:nvSpPr>
          <p:cNvPr id="49" name="Rectangle 48"/>
          <p:cNvSpPr/>
          <p:nvPr/>
        </p:nvSpPr>
        <p:spPr>
          <a:xfrm>
            <a:off x="4779963" y="4573588"/>
            <a:ext cx="90487" cy="239712"/>
          </a:xfrm>
          <a:prstGeom prst="rect">
            <a:avLst/>
          </a:prstGeom>
          <a:solidFill>
            <a:schemeClr val="bg2">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50" name="Rectangle 49"/>
          <p:cNvSpPr/>
          <p:nvPr/>
        </p:nvSpPr>
        <p:spPr>
          <a:xfrm>
            <a:off x="5210175" y="4041775"/>
            <a:ext cx="90488" cy="238125"/>
          </a:xfrm>
          <a:prstGeom prst="rect">
            <a:avLst/>
          </a:prstGeom>
          <a:solidFill>
            <a:schemeClr val="bg2">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51" name="Rectangle 50"/>
          <p:cNvSpPr/>
          <p:nvPr/>
        </p:nvSpPr>
        <p:spPr>
          <a:xfrm>
            <a:off x="4779963" y="4041775"/>
            <a:ext cx="90487" cy="238125"/>
          </a:xfrm>
          <a:prstGeom prst="rect">
            <a:avLst/>
          </a:prstGeom>
          <a:solidFill>
            <a:schemeClr val="bg2">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52" name="Rectangle 51"/>
          <p:cNvSpPr/>
          <p:nvPr/>
        </p:nvSpPr>
        <p:spPr>
          <a:xfrm>
            <a:off x="4779963" y="4573588"/>
            <a:ext cx="90487" cy="239712"/>
          </a:xfrm>
          <a:prstGeom prst="rect">
            <a:avLst/>
          </a:prstGeom>
          <a:solidFill>
            <a:srgbClr val="FF454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53" name="Rectangle 52"/>
          <p:cNvSpPr/>
          <p:nvPr/>
        </p:nvSpPr>
        <p:spPr>
          <a:xfrm>
            <a:off x="4779963" y="4041775"/>
            <a:ext cx="90487" cy="238125"/>
          </a:xfrm>
          <a:prstGeom prst="rect">
            <a:avLst/>
          </a:prstGeom>
          <a:solidFill>
            <a:srgbClr val="FF454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cxnSp>
        <p:nvCxnSpPr>
          <p:cNvPr id="54" name="Straight Arrow Connector 53"/>
          <p:cNvCxnSpPr>
            <a:stCxn id="52" idx="0"/>
            <a:endCxn id="53" idx="2"/>
          </p:cNvCxnSpPr>
          <p:nvPr/>
        </p:nvCxnSpPr>
        <p:spPr>
          <a:xfrm flipV="1">
            <a:off x="4824413" y="4279900"/>
            <a:ext cx="0" cy="293688"/>
          </a:xfrm>
          <a:prstGeom prst="straightConnector1">
            <a:avLst/>
          </a:prstGeom>
          <a:ln>
            <a:solidFill>
              <a:srgbClr val="FF4542"/>
            </a:solidFill>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5210175" y="4573588"/>
            <a:ext cx="90488" cy="239712"/>
          </a:xfrm>
          <a:prstGeom prst="rect">
            <a:avLst/>
          </a:prstGeom>
          <a:solidFill>
            <a:srgbClr val="FF454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58" name="Freeform 57"/>
          <p:cNvSpPr/>
          <p:nvPr/>
        </p:nvSpPr>
        <p:spPr>
          <a:xfrm>
            <a:off x="4824413" y="3357563"/>
            <a:ext cx="1663700" cy="693737"/>
          </a:xfrm>
          <a:custGeom>
            <a:avLst/>
            <a:gdLst>
              <a:gd name="connsiteX0" fmla="*/ 86 w 2235286"/>
              <a:gd name="connsiteY0" fmla="*/ 712768 h 712768"/>
              <a:gd name="connsiteX1" fmla="*/ 186353 w 2235286"/>
              <a:gd name="connsiteY1" fmla="*/ 145501 h 712768"/>
              <a:gd name="connsiteX2" fmla="*/ 1126153 w 2235286"/>
              <a:gd name="connsiteY2" fmla="*/ 10034 h 712768"/>
              <a:gd name="connsiteX3" fmla="*/ 2235286 w 2235286"/>
              <a:gd name="connsiteY3" fmla="*/ 10034 h 712768"/>
              <a:gd name="connsiteX4" fmla="*/ 2235286 w 2235286"/>
              <a:gd name="connsiteY4" fmla="*/ 10034 h 71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286" h="712768">
                <a:moveTo>
                  <a:pt x="86" y="712768"/>
                </a:moveTo>
                <a:cubicBezTo>
                  <a:pt x="-620" y="487695"/>
                  <a:pt x="-1325" y="262623"/>
                  <a:pt x="186353" y="145501"/>
                </a:cubicBezTo>
                <a:cubicBezTo>
                  <a:pt x="374031" y="28379"/>
                  <a:pt x="784664" y="32612"/>
                  <a:pt x="1126153" y="10034"/>
                </a:cubicBezTo>
                <a:cubicBezTo>
                  <a:pt x="1467642" y="-12544"/>
                  <a:pt x="2235286" y="10034"/>
                  <a:pt x="2235286" y="10034"/>
                </a:cubicBezTo>
                <a:lnTo>
                  <a:pt x="2235286" y="10034"/>
                </a:lnTo>
              </a:path>
            </a:pathLst>
          </a:custGeom>
          <a:ln>
            <a:solidFill>
              <a:srgbClr val="FF4542"/>
            </a:solidFill>
            <a:tailEnd type="triangle"/>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solidFill>
                <a:srgbClr val="0096D6"/>
              </a:solidFill>
            </a:endParaRPr>
          </a:p>
        </p:txBody>
      </p:sp>
      <p:sp>
        <p:nvSpPr>
          <p:cNvPr id="59" name="Freeform 58"/>
          <p:cNvSpPr/>
          <p:nvPr/>
        </p:nvSpPr>
        <p:spPr>
          <a:xfrm>
            <a:off x="5256213" y="3860800"/>
            <a:ext cx="1223962" cy="733425"/>
          </a:xfrm>
          <a:custGeom>
            <a:avLst/>
            <a:gdLst>
              <a:gd name="connsiteX0" fmla="*/ 1554627 w 1554627"/>
              <a:gd name="connsiteY0" fmla="*/ 0 h 939800"/>
              <a:gd name="connsiteX1" fmla="*/ 386227 w 1554627"/>
              <a:gd name="connsiteY1" fmla="*/ 16933 h 939800"/>
              <a:gd name="connsiteX2" fmla="*/ 106827 w 1554627"/>
              <a:gd name="connsiteY2" fmla="*/ 93133 h 939800"/>
              <a:gd name="connsiteX3" fmla="*/ 5227 w 1554627"/>
              <a:gd name="connsiteY3" fmla="*/ 304800 h 939800"/>
              <a:gd name="connsiteX4" fmla="*/ 13693 w 1554627"/>
              <a:gd name="connsiteY4" fmla="*/ 93980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627" h="939800">
                <a:moveTo>
                  <a:pt x="1554627" y="0"/>
                </a:moveTo>
                <a:cubicBezTo>
                  <a:pt x="1091077" y="705"/>
                  <a:pt x="627527" y="1411"/>
                  <a:pt x="386227" y="16933"/>
                </a:cubicBezTo>
                <a:cubicBezTo>
                  <a:pt x="144927" y="32455"/>
                  <a:pt x="170327" y="45155"/>
                  <a:pt x="106827" y="93133"/>
                </a:cubicBezTo>
                <a:cubicBezTo>
                  <a:pt x="43327" y="141111"/>
                  <a:pt x="20749" y="163689"/>
                  <a:pt x="5227" y="304800"/>
                </a:cubicBezTo>
                <a:cubicBezTo>
                  <a:pt x="-10295" y="445911"/>
                  <a:pt x="13693" y="939800"/>
                  <a:pt x="13693" y="939800"/>
                </a:cubicBezTo>
              </a:path>
            </a:pathLst>
          </a:custGeom>
          <a:ln>
            <a:solidFill>
              <a:srgbClr val="FF4542"/>
            </a:solidFill>
            <a:tailEnd type="triangle"/>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solidFill>
                <a:srgbClr val="0096D6"/>
              </a:solidFill>
            </a:endParaRPr>
          </a:p>
        </p:txBody>
      </p:sp>
      <p:sp>
        <p:nvSpPr>
          <p:cNvPr id="61" name="Freeform 60"/>
          <p:cNvSpPr/>
          <p:nvPr/>
        </p:nvSpPr>
        <p:spPr>
          <a:xfrm>
            <a:off x="3800475" y="1747838"/>
            <a:ext cx="482600" cy="2286000"/>
          </a:xfrm>
          <a:custGeom>
            <a:avLst/>
            <a:gdLst>
              <a:gd name="connsiteX0" fmla="*/ 12220 w 482124"/>
              <a:gd name="connsiteY0" fmla="*/ 2286000 h 2286000"/>
              <a:gd name="connsiteX1" fmla="*/ 12220 w 482124"/>
              <a:gd name="connsiteY1" fmla="*/ 1862666 h 2286000"/>
              <a:gd name="connsiteX2" fmla="*/ 139220 w 482124"/>
              <a:gd name="connsiteY2" fmla="*/ 1710266 h 2286000"/>
              <a:gd name="connsiteX3" fmla="*/ 393220 w 482124"/>
              <a:gd name="connsiteY3" fmla="*/ 1651000 h 2286000"/>
              <a:gd name="connsiteX4" fmla="*/ 477886 w 482124"/>
              <a:gd name="connsiteY4" fmla="*/ 1540933 h 2286000"/>
              <a:gd name="connsiteX5" fmla="*/ 469420 w 482124"/>
              <a:gd name="connsiteY5" fmla="*/ 804333 h 2286000"/>
              <a:gd name="connsiteX6" fmla="*/ 469420 w 482124"/>
              <a:gd name="connsiteY6"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124" h="2286000">
                <a:moveTo>
                  <a:pt x="12220" y="2286000"/>
                </a:moveTo>
                <a:cubicBezTo>
                  <a:pt x="1636" y="2122311"/>
                  <a:pt x="-8947" y="1958622"/>
                  <a:pt x="12220" y="1862666"/>
                </a:cubicBezTo>
                <a:cubicBezTo>
                  <a:pt x="33387" y="1766710"/>
                  <a:pt x="75720" y="1745544"/>
                  <a:pt x="139220" y="1710266"/>
                </a:cubicBezTo>
                <a:cubicBezTo>
                  <a:pt x="202720" y="1674988"/>
                  <a:pt x="336776" y="1679222"/>
                  <a:pt x="393220" y="1651000"/>
                </a:cubicBezTo>
                <a:cubicBezTo>
                  <a:pt x="449664" y="1622778"/>
                  <a:pt x="465186" y="1682044"/>
                  <a:pt x="477886" y="1540933"/>
                </a:cubicBezTo>
                <a:cubicBezTo>
                  <a:pt x="490586" y="1399822"/>
                  <a:pt x="470831" y="1061155"/>
                  <a:pt x="469420" y="804333"/>
                </a:cubicBezTo>
                <a:cubicBezTo>
                  <a:pt x="468009" y="547511"/>
                  <a:pt x="469420" y="0"/>
                  <a:pt x="469420" y="0"/>
                </a:cubicBezTo>
              </a:path>
            </a:pathLst>
          </a:custGeom>
          <a:ln>
            <a:solidFill>
              <a:srgbClr val="FF4542"/>
            </a:solidFill>
            <a:tailEnd type="triangle"/>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solidFill>
                <a:srgbClr val="0096D6"/>
              </a:solidFill>
            </a:endParaRPr>
          </a:p>
        </p:txBody>
      </p:sp>
      <p:sp>
        <p:nvSpPr>
          <p:cNvPr id="62" name="Freeform 61"/>
          <p:cNvSpPr/>
          <p:nvPr/>
        </p:nvSpPr>
        <p:spPr>
          <a:xfrm>
            <a:off x="4243388" y="1731963"/>
            <a:ext cx="565150" cy="2819400"/>
          </a:xfrm>
          <a:custGeom>
            <a:avLst/>
            <a:gdLst>
              <a:gd name="connsiteX0" fmla="*/ 534812 w 564959"/>
              <a:gd name="connsiteY0" fmla="*/ 0 h 2819400"/>
              <a:gd name="connsiteX1" fmla="*/ 551745 w 564959"/>
              <a:gd name="connsiteY1" fmla="*/ 1388534 h 2819400"/>
              <a:gd name="connsiteX2" fmla="*/ 543278 w 564959"/>
              <a:gd name="connsiteY2" fmla="*/ 1794934 h 2819400"/>
              <a:gd name="connsiteX3" fmla="*/ 297745 w 564959"/>
              <a:gd name="connsiteY3" fmla="*/ 1981200 h 2819400"/>
              <a:gd name="connsiteX4" fmla="*/ 26812 w 564959"/>
              <a:gd name="connsiteY4" fmla="*/ 2201334 h 2819400"/>
              <a:gd name="connsiteX5" fmla="*/ 9878 w 564959"/>
              <a:gd name="connsiteY5" fmla="*/ 2819400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959" h="2819400">
                <a:moveTo>
                  <a:pt x="534812" y="0"/>
                </a:moveTo>
                <a:cubicBezTo>
                  <a:pt x="542573" y="544689"/>
                  <a:pt x="550334" y="1089378"/>
                  <a:pt x="551745" y="1388534"/>
                </a:cubicBezTo>
                <a:cubicBezTo>
                  <a:pt x="553156" y="1687690"/>
                  <a:pt x="585611" y="1696156"/>
                  <a:pt x="543278" y="1794934"/>
                </a:cubicBezTo>
                <a:cubicBezTo>
                  <a:pt x="500945" y="1893712"/>
                  <a:pt x="383823" y="1913467"/>
                  <a:pt x="297745" y="1981200"/>
                </a:cubicBezTo>
                <a:cubicBezTo>
                  <a:pt x="211667" y="2048933"/>
                  <a:pt x="74790" y="2061634"/>
                  <a:pt x="26812" y="2201334"/>
                </a:cubicBezTo>
                <a:cubicBezTo>
                  <a:pt x="-21166" y="2341034"/>
                  <a:pt x="9878" y="2819400"/>
                  <a:pt x="9878" y="2819400"/>
                </a:cubicBezTo>
              </a:path>
            </a:pathLst>
          </a:custGeom>
          <a:ln>
            <a:solidFill>
              <a:srgbClr val="FF4542"/>
            </a:solidFill>
            <a:tailEnd type="triangle"/>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solidFill>
                <a:srgbClr val="0096D6"/>
              </a:solidFill>
            </a:endParaRPr>
          </a:p>
        </p:txBody>
      </p:sp>
      <p:cxnSp>
        <p:nvCxnSpPr>
          <p:cNvPr id="63" name="Straight Arrow Connector 62"/>
          <p:cNvCxnSpPr/>
          <p:nvPr/>
        </p:nvCxnSpPr>
        <p:spPr>
          <a:xfrm flipV="1">
            <a:off x="3824288" y="4279900"/>
            <a:ext cx="0" cy="292100"/>
          </a:xfrm>
          <a:prstGeom prst="straightConnector1">
            <a:avLst/>
          </a:prstGeom>
          <a:ln w="76200">
            <a:solidFill>
              <a:srgbClr val="FF4542"/>
            </a:solidFill>
            <a:tailEnd type="triangle"/>
          </a:ln>
        </p:spPr>
        <p:style>
          <a:lnRef idx="2">
            <a:schemeClr val="accent1"/>
          </a:lnRef>
          <a:fillRef idx="0">
            <a:schemeClr val="accent1"/>
          </a:fillRef>
          <a:effectRef idx="1">
            <a:schemeClr val="accent1"/>
          </a:effectRef>
          <a:fontRef idx="minor">
            <a:schemeClr val="tx1"/>
          </a:fontRef>
        </p:style>
      </p:cxnSp>
      <p:sp>
        <p:nvSpPr>
          <p:cNvPr id="64" name="Freeform 63"/>
          <p:cNvSpPr/>
          <p:nvPr/>
        </p:nvSpPr>
        <p:spPr>
          <a:xfrm>
            <a:off x="3808413" y="1747838"/>
            <a:ext cx="481012" cy="2286000"/>
          </a:xfrm>
          <a:custGeom>
            <a:avLst/>
            <a:gdLst>
              <a:gd name="connsiteX0" fmla="*/ 12220 w 482124"/>
              <a:gd name="connsiteY0" fmla="*/ 2286000 h 2286000"/>
              <a:gd name="connsiteX1" fmla="*/ 12220 w 482124"/>
              <a:gd name="connsiteY1" fmla="*/ 1862666 h 2286000"/>
              <a:gd name="connsiteX2" fmla="*/ 139220 w 482124"/>
              <a:gd name="connsiteY2" fmla="*/ 1710266 h 2286000"/>
              <a:gd name="connsiteX3" fmla="*/ 393220 w 482124"/>
              <a:gd name="connsiteY3" fmla="*/ 1651000 h 2286000"/>
              <a:gd name="connsiteX4" fmla="*/ 477886 w 482124"/>
              <a:gd name="connsiteY4" fmla="*/ 1540933 h 2286000"/>
              <a:gd name="connsiteX5" fmla="*/ 469420 w 482124"/>
              <a:gd name="connsiteY5" fmla="*/ 804333 h 2286000"/>
              <a:gd name="connsiteX6" fmla="*/ 469420 w 482124"/>
              <a:gd name="connsiteY6"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124" h="2286000">
                <a:moveTo>
                  <a:pt x="12220" y="2286000"/>
                </a:moveTo>
                <a:cubicBezTo>
                  <a:pt x="1636" y="2122311"/>
                  <a:pt x="-8947" y="1958622"/>
                  <a:pt x="12220" y="1862666"/>
                </a:cubicBezTo>
                <a:cubicBezTo>
                  <a:pt x="33387" y="1766710"/>
                  <a:pt x="75720" y="1745544"/>
                  <a:pt x="139220" y="1710266"/>
                </a:cubicBezTo>
                <a:cubicBezTo>
                  <a:pt x="202720" y="1674988"/>
                  <a:pt x="336776" y="1679222"/>
                  <a:pt x="393220" y="1651000"/>
                </a:cubicBezTo>
                <a:cubicBezTo>
                  <a:pt x="449664" y="1622778"/>
                  <a:pt x="465186" y="1682044"/>
                  <a:pt x="477886" y="1540933"/>
                </a:cubicBezTo>
                <a:cubicBezTo>
                  <a:pt x="490586" y="1399822"/>
                  <a:pt x="470831" y="1061155"/>
                  <a:pt x="469420" y="804333"/>
                </a:cubicBezTo>
                <a:cubicBezTo>
                  <a:pt x="468009" y="547511"/>
                  <a:pt x="469420" y="0"/>
                  <a:pt x="469420" y="0"/>
                </a:cubicBezTo>
              </a:path>
            </a:pathLst>
          </a:custGeom>
          <a:ln w="76200">
            <a:solidFill>
              <a:srgbClr val="FF4542"/>
            </a:solidFill>
            <a:tailEnd type="triangle"/>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solidFill>
                <a:srgbClr val="0096D6"/>
              </a:solidFill>
            </a:endParaRPr>
          </a:p>
        </p:txBody>
      </p:sp>
      <p:sp>
        <p:nvSpPr>
          <p:cNvPr id="65" name="Freeform 64"/>
          <p:cNvSpPr/>
          <p:nvPr/>
        </p:nvSpPr>
        <p:spPr>
          <a:xfrm>
            <a:off x="4251325" y="1730375"/>
            <a:ext cx="563563" cy="2819400"/>
          </a:xfrm>
          <a:custGeom>
            <a:avLst/>
            <a:gdLst>
              <a:gd name="connsiteX0" fmla="*/ 534812 w 564959"/>
              <a:gd name="connsiteY0" fmla="*/ 0 h 2819400"/>
              <a:gd name="connsiteX1" fmla="*/ 551745 w 564959"/>
              <a:gd name="connsiteY1" fmla="*/ 1388534 h 2819400"/>
              <a:gd name="connsiteX2" fmla="*/ 543278 w 564959"/>
              <a:gd name="connsiteY2" fmla="*/ 1794934 h 2819400"/>
              <a:gd name="connsiteX3" fmla="*/ 297745 w 564959"/>
              <a:gd name="connsiteY3" fmla="*/ 1981200 h 2819400"/>
              <a:gd name="connsiteX4" fmla="*/ 26812 w 564959"/>
              <a:gd name="connsiteY4" fmla="*/ 2201334 h 2819400"/>
              <a:gd name="connsiteX5" fmla="*/ 9878 w 564959"/>
              <a:gd name="connsiteY5" fmla="*/ 2819400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959" h="2819400">
                <a:moveTo>
                  <a:pt x="534812" y="0"/>
                </a:moveTo>
                <a:cubicBezTo>
                  <a:pt x="542573" y="544689"/>
                  <a:pt x="550334" y="1089378"/>
                  <a:pt x="551745" y="1388534"/>
                </a:cubicBezTo>
                <a:cubicBezTo>
                  <a:pt x="553156" y="1687690"/>
                  <a:pt x="585611" y="1696156"/>
                  <a:pt x="543278" y="1794934"/>
                </a:cubicBezTo>
                <a:cubicBezTo>
                  <a:pt x="500945" y="1893712"/>
                  <a:pt x="383823" y="1913467"/>
                  <a:pt x="297745" y="1981200"/>
                </a:cubicBezTo>
                <a:cubicBezTo>
                  <a:pt x="211667" y="2048933"/>
                  <a:pt x="74790" y="2061634"/>
                  <a:pt x="26812" y="2201334"/>
                </a:cubicBezTo>
                <a:cubicBezTo>
                  <a:pt x="-21166" y="2341034"/>
                  <a:pt x="9878" y="2819400"/>
                  <a:pt x="9878" y="2819400"/>
                </a:cubicBezTo>
              </a:path>
            </a:pathLst>
          </a:custGeom>
          <a:ln w="76200">
            <a:solidFill>
              <a:srgbClr val="FF4542"/>
            </a:solidFill>
            <a:tailEnd type="triangle"/>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solidFill>
                <a:srgbClr val="0096D6"/>
              </a:solidFill>
            </a:endParaRPr>
          </a:p>
        </p:txBody>
      </p:sp>
      <p:sp>
        <p:nvSpPr>
          <p:cNvPr id="67" name="TextBox 66"/>
          <p:cNvSpPr txBox="1">
            <a:spLocks noChangeArrowheads="1"/>
          </p:cNvSpPr>
          <p:nvPr/>
        </p:nvSpPr>
        <p:spPr bwMode="auto">
          <a:xfrm>
            <a:off x="5364163" y="2420938"/>
            <a:ext cx="13652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3800" b="1">
                <a:solidFill>
                  <a:srgbClr val="FF4542"/>
                </a:solidFill>
              </a:rPr>
              <a:t>X</a:t>
            </a:r>
          </a:p>
        </p:txBody>
      </p:sp>
      <p:sp>
        <p:nvSpPr>
          <p:cNvPr id="68" name="Rectangle 67"/>
          <p:cNvSpPr/>
          <p:nvPr/>
        </p:nvSpPr>
        <p:spPr>
          <a:xfrm>
            <a:off x="4779963" y="4572000"/>
            <a:ext cx="90487" cy="239713"/>
          </a:xfrm>
          <a:prstGeom prst="rect">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69" name="Rectangle 68"/>
          <p:cNvSpPr/>
          <p:nvPr/>
        </p:nvSpPr>
        <p:spPr>
          <a:xfrm>
            <a:off x="4779963" y="4040188"/>
            <a:ext cx="90487" cy="239712"/>
          </a:xfrm>
          <a:prstGeom prst="rect">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cxnSp>
        <p:nvCxnSpPr>
          <p:cNvPr id="70" name="Straight Arrow Connector 69"/>
          <p:cNvCxnSpPr>
            <a:stCxn id="68" idx="0"/>
            <a:endCxn id="69" idx="2"/>
          </p:cNvCxnSpPr>
          <p:nvPr/>
        </p:nvCxnSpPr>
        <p:spPr>
          <a:xfrm flipV="1">
            <a:off x="4826000" y="4279900"/>
            <a:ext cx="0" cy="292100"/>
          </a:xfrm>
          <a:prstGeom prst="straightConnector1">
            <a:avLst/>
          </a:prstGeom>
          <a:ln>
            <a:solidFill>
              <a:srgbClr val="008000"/>
            </a:solidFill>
            <a:tailEnd type="triangle"/>
          </a:ln>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5210175" y="4572000"/>
            <a:ext cx="90488" cy="239713"/>
          </a:xfrm>
          <a:prstGeom prst="rect">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000" dirty="0">
              <a:solidFill>
                <a:srgbClr val="FFFFFF"/>
              </a:solidFill>
            </a:endParaRPr>
          </a:p>
        </p:txBody>
      </p:sp>
      <p:sp>
        <p:nvSpPr>
          <p:cNvPr id="72" name="Freeform 71"/>
          <p:cNvSpPr/>
          <p:nvPr/>
        </p:nvSpPr>
        <p:spPr>
          <a:xfrm>
            <a:off x="4329113" y="2078038"/>
            <a:ext cx="503237" cy="1955800"/>
          </a:xfrm>
          <a:custGeom>
            <a:avLst/>
            <a:gdLst>
              <a:gd name="connsiteX0" fmla="*/ 482600 w 502944"/>
              <a:gd name="connsiteY0" fmla="*/ 1955800 h 1955800"/>
              <a:gd name="connsiteX1" fmla="*/ 499534 w 502944"/>
              <a:gd name="connsiteY1" fmla="*/ 1710266 h 1955800"/>
              <a:gd name="connsiteX2" fmla="*/ 423334 w 502944"/>
              <a:gd name="connsiteY2" fmla="*/ 1566333 h 1955800"/>
              <a:gd name="connsiteX3" fmla="*/ 152400 w 502944"/>
              <a:gd name="connsiteY3" fmla="*/ 1337733 h 1955800"/>
              <a:gd name="connsiteX4" fmla="*/ 33867 w 502944"/>
              <a:gd name="connsiteY4" fmla="*/ 1168400 h 1955800"/>
              <a:gd name="connsiteX5" fmla="*/ 16934 w 502944"/>
              <a:gd name="connsiteY5" fmla="*/ 406400 h 1955800"/>
              <a:gd name="connsiteX6" fmla="*/ 0 w 502944"/>
              <a:gd name="connsiteY6" fmla="*/ 0 h 1955800"/>
              <a:gd name="connsiteX7" fmla="*/ 0 w 502944"/>
              <a:gd name="connsiteY7" fmla="*/ 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44" h="1955800">
                <a:moveTo>
                  <a:pt x="482600" y="1955800"/>
                </a:moveTo>
                <a:cubicBezTo>
                  <a:pt x="496006" y="1865488"/>
                  <a:pt x="509412" y="1775177"/>
                  <a:pt x="499534" y="1710266"/>
                </a:cubicBezTo>
                <a:cubicBezTo>
                  <a:pt x="489656" y="1645355"/>
                  <a:pt x="481189" y="1628422"/>
                  <a:pt x="423334" y="1566333"/>
                </a:cubicBezTo>
                <a:cubicBezTo>
                  <a:pt x="365479" y="1504244"/>
                  <a:pt x="217311" y="1404055"/>
                  <a:pt x="152400" y="1337733"/>
                </a:cubicBezTo>
                <a:cubicBezTo>
                  <a:pt x="87489" y="1271411"/>
                  <a:pt x="56445" y="1323622"/>
                  <a:pt x="33867" y="1168400"/>
                </a:cubicBezTo>
                <a:cubicBezTo>
                  <a:pt x="11289" y="1013178"/>
                  <a:pt x="22578" y="601133"/>
                  <a:pt x="16934" y="406400"/>
                </a:cubicBezTo>
                <a:cubicBezTo>
                  <a:pt x="11290" y="211667"/>
                  <a:pt x="0" y="0"/>
                  <a:pt x="0" y="0"/>
                </a:cubicBezTo>
                <a:lnTo>
                  <a:pt x="0" y="0"/>
                </a:lnTo>
              </a:path>
            </a:pathLst>
          </a:custGeom>
          <a:ln>
            <a:solidFill>
              <a:srgbClr val="008000"/>
            </a:solidFill>
            <a:tailEnd type="triangle"/>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solidFill>
                <a:srgbClr val="0096D6"/>
              </a:solidFill>
            </a:endParaRPr>
          </a:p>
        </p:txBody>
      </p:sp>
      <p:sp>
        <p:nvSpPr>
          <p:cNvPr id="74" name="Freeform 73"/>
          <p:cNvSpPr/>
          <p:nvPr/>
        </p:nvSpPr>
        <p:spPr>
          <a:xfrm>
            <a:off x="4827588" y="1960563"/>
            <a:ext cx="423862" cy="2620962"/>
          </a:xfrm>
          <a:custGeom>
            <a:avLst/>
            <a:gdLst>
              <a:gd name="connsiteX0" fmla="*/ 8961 w 423828"/>
              <a:gd name="connsiteY0" fmla="*/ 0 h 2590800"/>
              <a:gd name="connsiteX1" fmla="*/ 8961 w 423828"/>
              <a:gd name="connsiteY1" fmla="*/ 1253067 h 2590800"/>
              <a:gd name="connsiteX2" fmla="*/ 102095 w 423828"/>
              <a:gd name="connsiteY2" fmla="*/ 1634067 h 2590800"/>
              <a:gd name="connsiteX3" fmla="*/ 279895 w 423828"/>
              <a:gd name="connsiteY3" fmla="*/ 1769534 h 2590800"/>
              <a:gd name="connsiteX4" fmla="*/ 398428 w 423828"/>
              <a:gd name="connsiteY4" fmla="*/ 1955800 h 2590800"/>
              <a:gd name="connsiteX5" fmla="*/ 423828 w 423828"/>
              <a:gd name="connsiteY5" fmla="*/ 25908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28" h="2590800">
                <a:moveTo>
                  <a:pt x="8961" y="0"/>
                </a:moveTo>
                <a:cubicBezTo>
                  <a:pt x="1200" y="490361"/>
                  <a:pt x="-6561" y="980722"/>
                  <a:pt x="8961" y="1253067"/>
                </a:cubicBezTo>
                <a:cubicBezTo>
                  <a:pt x="24483" y="1525412"/>
                  <a:pt x="56939" y="1547989"/>
                  <a:pt x="102095" y="1634067"/>
                </a:cubicBezTo>
                <a:cubicBezTo>
                  <a:pt x="147251" y="1720145"/>
                  <a:pt x="230506" y="1715912"/>
                  <a:pt x="279895" y="1769534"/>
                </a:cubicBezTo>
                <a:cubicBezTo>
                  <a:pt x="329284" y="1823156"/>
                  <a:pt x="374439" y="1818922"/>
                  <a:pt x="398428" y="1955800"/>
                </a:cubicBezTo>
                <a:cubicBezTo>
                  <a:pt x="422417" y="2092678"/>
                  <a:pt x="423828" y="2590800"/>
                  <a:pt x="423828" y="2590800"/>
                </a:cubicBezTo>
              </a:path>
            </a:pathLst>
          </a:custGeom>
          <a:ln>
            <a:solidFill>
              <a:srgbClr val="008000"/>
            </a:solidFill>
            <a:tailEnd type="triangle"/>
          </a:ln>
        </p:spPr>
        <p:style>
          <a:lnRef idx="2">
            <a:schemeClr val="accent1"/>
          </a:lnRef>
          <a:fillRef idx="0">
            <a:schemeClr val="accent1"/>
          </a:fillRef>
          <a:effectRef idx="1">
            <a:schemeClr val="accent1"/>
          </a:effectRef>
          <a:fontRef idx="minor">
            <a:schemeClr val="tx1"/>
          </a:fontRef>
        </p:style>
        <p:txBody>
          <a:bodyPr anchor="ctr"/>
          <a:lstStyle/>
          <a:p>
            <a:pPr>
              <a:defRPr/>
            </a:pPr>
            <a:endParaRPr lang="en-US">
              <a:solidFill>
                <a:srgbClr val="0096D6"/>
              </a:solidFill>
            </a:endParaRPr>
          </a:p>
        </p:txBody>
      </p:sp>
      <p:sp>
        <p:nvSpPr>
          <p:cNvPr id="75" name="Rounded Rectangle 74"/>
          <p:cNvSpPr/>
          <p:nvPr/>
        </p:nvSpPr>
        <p:spPr>
          <a:xfrm>
            <a:off x="1007604" y="1340768"/>
            <a:ext cx="2520280" cy="792088"/>
          </a:xfrm>
          <a:prstGeom prst="roundRect">
            <a:avLst/>
          </a:prstGeom>
          <a:solidFill>
            <a:schemeClr val="tx2">
              <a:lumMod val="40000"/>
              <a:lumOff val="60000"/>
            </a:schemeClr>
          </a:solidFill>
          <a:ln/>
        </p:spPr>
        <p:style>
          <a:lnRef idx="0">
            <a:schemeClr val="accent4"/>
          </a:lnRef>
          <a:fillRef idx="3">
            <a:schemeClr val="accent4"/>
          </a:fillRef>
          <a:effectRef idx="3">
            <a:schemeClr val="accent4"/>
          </a:effectRef>
          <a:fontRef idx="minor">
            <a:schemeClr val="lt1"/>
          </a:fontRef>
        </p:style>
        <p:txBody>
          <a:bodyPr anchor="ctr"/>
          <a:lstStyle/>
          <a:p>
            <a:pPr>
              <a:defRPr/>
            </a:pPr>
            <a:r>
              <a:rPr lang="en-US" sz="1400" dirty="0">
                <a:solidFill>
                  <a:srgbClr val="FFB10E"/>
                </a:solidFill>
              </a:rPr>
              <a:t>Tunable Laser </a:t>
            </a:r>
            <a:r>
              <a:rPr lang="en-US" sz="1400" dirty="0">
                <a:solidFill>
                  <a:srgbClr val="FFFFFF"/>
                </a:solidFill>
              </a:rPr>
              <a:t>– </a:t>
            </a:r>
            <a:r>
              <a:rPr lang="en-US" sz="1200" dirty="0">
                <a:solidFill>
                  <a:srgbClr val="FFFFFF"/>
                </a:solidFill>
              </a:rPr>
              <a:t>Transmit laser can be provisioned to any frequency in the C-Band.</a:t>
            </a:r>
          </a:p>
        </p:txBody>
      </p:sp>
      <p:sp>
        <p:nvSpPr>
          <p:cNvPr id="76" name="Rounded Rectangle 75"/>
          <p:cNvSpPr/>
          <p:nvPr/>
        </p:nvSpPr>
        <p:spPr>
          <a:xfrm>
            <a:off x="71500" y="2888940"/>
            <a:ext cx="2520280" cy="864096"/>
          </a:xfrm>
          <a:prstGeom prst="roundRect">
            <a:avLst/>
          </a:prstGeom>
          <a:solidFill>
            <a:schemeClr val="tx2">
              <a:lumMod val="40000"/>
              <a:lumOff val="60000"/>
            </a:schemeClr>
          </a:solidFill>
          <a:ln/>
        </p:spPr>
        <p:style>
          <a:lnRef idx="0">
            <a:schemeClr val="accent4"/>
          </a:lnRef>
          <a:fillRef idx="3">
            <a:schemeClr val="accent4"/>
          </a:fillRef>
          <a:effectRef idx="3">
            <a:schemeClr val="accent4"/>
          </a:effectRef>
          <a:fontRef idx="minor">
            <a:schemeClr val="lt1"/>
          </a:fontRef>
        </p:style>
        <p:txBody>
          <a:bodyPr anchor="ctr"/>
          <a:lstStyle/>
          <a:p>
            <a:pPr>
              <a:defRPr/>
            </a:pPr>
            <a:r>
              <a:rPr lang="en-US" sz="1400" dirty="0">
                <a:solidFill>
                  <a:srgbClr val="FFB10E"/>
                </a:solidFill>
              </a:rPr>
              <a:t>Colorless </a:t>
            </a:r>
            <a:r>
              <a:rPr lang="en-US" sz="1400" dirty="0">
                <a:solidFill>
                  <a:srgbClr val="FFFFFF"/>
                </a:solidFill>
              </a:rPr>
              <a:t>– </a:t>
            </a:r>
            <a:r>
              <a:rPr lang="en-US" sz="1200" dirty="0">
                <a:solidFill>
                  <a:srgbClr val="FFFFFF"/>
                </a:solidFill>
              </a:rPr>
              <a:t>ROADM add ports provisioned in software and rejects any other wavelengths. </a:t>
            </a:r>
          </a:p>
        </p:txBody>
      </p:sp>
      <p:sp>
        <p:nvSpPr>
          <p:cNvPr id="77" name="Rounded Rectangle 76"/>
          <p:cNvSpPr/>
          <p:nvPr/>
        </p:nvSpPr>
        <p:spPr>
          <a:xfrm>
            <a:off x="575556" y="4279900"/>
            <a:ext cx="2520280" cy="1021308"/>
          </a:xfrm>
          <a:prstGeom prst="roundRect">
            <a:avLst/>
          </a:prstGeom>
          <a:solidFill>
            <a:schemeClr val="tx2">
              <a:lumMod val="40000"/>
              <a:lumOff val="60000"/>
            </a:schemeClr>
          </a:solidFill>
          <a:ln/>
        </p:spPr>
        <p:style>
          <a:lnRef idx="0">
            <a:schemeClr val="accent4"/>
          </a:lnRef>
          <a:fillRef idx="3">
            <a:schemeClr val="accent4"/>
          </a:fillRef>
          <a:effectRef idx="3">
            <a:schemeClr val="accent4"/>
          </a:effectRef>
          <a:fontRef idx="minor">
            <a:schemeClr val="lt1"/>
          </a:fontRef>
        </p:style>
        <p:txBody>
          <a:bodyPr anchor="ctr"/>
          <a:lstStyle/>
          <a:p>
            <a:pPr>
              <a:defRPr/>
            </a:pPr>
            <a:r>
              <a:rPr lang="en-US" sz="1400" dirty="0">
                <a:solidFill>
                  <a:srgbClr val="FFB10E"/>
                </a:solidFill>
              </a:rPr>
              <a:t>Tunable Receiver </a:t>
            </a:r>
            <a:r>
              <a:rPr lang="en-US" sz="1400" dirty="0">
                <a:solidFill>
                  <a:srgbClr val="FFFFFF"/>
                </a:solidFill>
              </a:rPr>
              <a:t>–</a:t>
            </a:r>
            <a:r>
              <a:rPr lang="en-US" sz="1200" dirty="0">
                <a:solidFill>
                  <a:srgbClr val="FFFFFF"/>
                </a:solidFill>
              </a:rPr>
              <a:t> Coherent Detection accepts provisioned wavelength and rejects all others. </a:t>
            </a:r>
          </a:p>
        </p:txBody>
      </p:sp>
      <p:sp>
        <p:nvSpPr>
          <p:cNvPr id="78" name="Rounded Rectangle 77"/>
          <p:cNvSpPr/>
          <p:nvPr/>
        </p:nvSpPr>
        <p:spPr>
          <a:xfrm>
            <a:off x="3239852" y="5481228"/>
            <a:ext cx="2520280" cy="972108"/>
          </a:xfrm>
          <a:prstGeom prst="roundRect">
            <a:avLst/>
          </a:prstGeom>
          <a:solidFill>
            <a:schemeClr val="tx2">
              <a:lumMod val="40000"/>
              <a:lumOff val="60000"/>
            </a:schemeClr>
          </a:solidFill>
          <a:ln/>
        </p:spPr>
        <p:style>
          <a:lnRef idx="0">
            <a:schemeClr val="accent4"/>
          </a:lnRef>
          <a:fillRef idx="3">
            <a:schemeClr val="accent4"/>
          </a:fillRef>
          <a:effectRef idx="3">
            <a:schemeClr val="accent4"/>
          </a:effectRef>
          <a:fontRef idx="minor">
            <a:schemeClr val="lt1"/>
          </a:fontRef>
        </p:style>
        <p:txBody>
          <a:bodyPr anchor="ctr"/>
          <a:lstStyle/>
          <a:p>
            <a:pPr>
              <a:defRPr/>
            </a:pPr>
            <a:r>
              <a:rPr lang="en-US" sz="1400" dirty="0">
                <a:solidFill>
                  <a:srgbClr val="FFB10E"/>
                </a:solidFill>
              </a:rPr>
              <a:t>Omni-Directional </a:t>
            </a:r>
            <a:r>
              <a:rPr lang="en-US" sz="1400" dirty="0">
                <a:solidFill>
                  <a:srgbClr val="FFFFFF"/>
                </a:solidFill>
              </a:rPr>
              <a:t>–</a:t>
            </a:r>
            <a:r>
              <a:rPr lang="en-US" sz="1200" dirty="0">
                <a:solidFill>
                  <a:srgbClr val="FFFFFF"/>
                </a:solidFill>
              </a:rPr>
              <a:t> Wavelength can be routed from any Add/Drop port to any direction in software.</a:t>
            </a:r>
          </a:p>
        </p:txBody>
      </p:sp>
      <p:sp>
        <p:nvSpPr>
          <p:cNvPr id="79" name="Rounded Rectangle 78"/>
          <p:cNvSpPr/>
          <p:nvPr/>
        </p:nvSpPr>
        <p:spPr>
          <a:xfrm>
            <a:off x="6516216" y="4426744"/>
            <a:ext cx="2520280" cy="1018480"/>
          </a:xfrm>
          <a:prstGeom prst="roundRect">
            <a:avLst/>
          </a:prstGeom>
          <a:solidFill>
            <a:schemeClr val="tx2">
              <a:lumMod val="40000"/>
              <a:lumOff val="60000"/>
            </a:schemeClr>
          </a:solidFill>
          <a:ln/>
        </p:spPr>
        <p:style>
          <a:lnRef idx="0">
            <a:schemeClr val="accent4"/>
          </a:lnRef>
          <a:fillRef idx="3">
            <a:schemeClr val="accent4"/>
          </a:fillRef>
          <a:effectRef idx="3">
            <a:schemeClr val="accent4"/>
          </a:effectRef>
          <a:fontRef idx="minor">
            <a:schemeClr val="lt1"/>
          </a:fontRef>
        </p:style>
        <p:txBody>
          <a:bodyPr anchor="ctr"/>
          <a:lstStyle/>
          <a:p>
            <a:pPr>
              <a:defRPr/>
            </a:pPr>
            <a:r>
              <a:rPr lang="en-US" sz="1400" dirty="0">
                <a:solidFill>
                  <a:srgbClr val="FFB10E"/>
                </a:solidFill>
              </a:rPr>
              <a:t>Contention-less </a:t>
            </a:r>
            <a:r>
              <a:rPr lang="en-US" sz="1400" dirty="0">
                <a:solidFill>
                  <a:srgbClr val="FFFFFF"/>
                </a:solidFill>
              </a:rPr>
              <a:t>–</a:t>
            </a:r>
            <a:r>
              <a:rPr lang="en-US" sz="1200" dirty="0">
                <a:solidFill>
                  <a:srgbClr val="FFFFFF"/>
                </a:solidFill>
              </a:rPr>
              <a:t> In the same Add/Drop device you can add and drop the same frequency to multiple ports.</a:t>
            </a:r>
          </a:p>
        </p:txBody>
      </p:sp>
      <p:sp>
        <p:nvSpPr>
          <p:cNvPr id="80" name="Rounded Rectangle 79"/>
          <p:cNvSpPr/>
          <p:nvPr/>
        </p:nvSpPr>
        <p:spPr>
          <a:xfrm>
            <a:off x="6623720" y="2348880"/>
            <a:ext cx="2520280" cy="1152128"/>
          </a:xfrm>
          <a:prstGeom prst="roundRect">
            <a:avLst/>
          </a:prstGeom>
          <a:solidFill>
            <a:schemeClr val="tx2">
              <a:lumMod val="40000"/>
              <a:lumOff val="60000"/>
            </a:schemeClr>
          </a:solidFill>
          <a:ln/>
        </p:spPr>
        <p:style>
          <a:lnRef idx="0">
            <a:schemeClr val="accent4"/>
          </a:lnRef>
          <a:fillRef idx="3">
            <a:schemeClr val="accent4"/>
          </a:fillRef>
          <a:effectRef idx="3">
            <a:schemeClr val="accent4"/>
          </a:effectRef>
          <a:fontRef idx="minor">
            <a:schemeClr val="lt1"/>
          </a:fontRef>
        </p:style>
        <p:txBody>
          <a:bodyPr anchor="ctr"/>
          <a:lstStyle/>
          <a:p>
            <a:pPr>
              <a:defRPr/>
            </a:pPr>
            <a:r>
              <a:rPr lang="en-US" sz="1400" dirty="0">
                <a:solidFill>
                  <a:srgbClr val="FFB10E"/>
                </a:solidFill>
              </a:rPr>
              <a:t>Flex Spectrum </a:t>
            </a:r>
            <a:r>
              <a:rPr lang="en-US" sz="1400" dirty="0">
                <a:solidFill>
                  <a:srgbClr val="FFFFFF"/>
                </a:solidFill>
              </a:rPr>
              <a:t>–</a:t>
            </a:r>
            <a:r>
              <a:rPr lang="en-US" sz="1200" dirty="0">
                <a:solidFill>
                  <a:srgbClr val="FFFFFF"/>
                </a:solidFill>
              </a:rPr>
              <a:t> Ability to provision the amount of spectrum allocated to each Wavelength allowing for 400G and 1T bandwidths.</a:t>
            </a:r>
          </a:p>
        </p:txBody>
      </p:sp>
      <p:sp>
        <p:nvSpPr>
          <p:cNvPr id="82" name="Rounded Rectangle 81"/>
          <p:cNvSpPr/>
          <p:nvPr/>
        </p:nvSpPr>
        <p:spPr>
          <a:xfrm>
            <a:off x="5638800" y="1052736"/>
            <a:ext cx="2613484" cy="928464"/>
          </a:xfrm>
          <a:prstGeom prst="roundRect">
            <a:avLst/>
          </a:prstGeom>
          <a:solidFill>
            <a:schemeClr val="tx2">
              <a:lumMod val="40000"/>
              <a:lumOff val="60000"/>
            </a:schemeClr>
          </a:solidFill>
          <a:ln/>
        </p:spPr>
        <p:style>
          <a:lnRef idx="0">
            <a:schemeClr val="accent4"/>
          </a:lnRef>
          <a:fillRef idx="3">
            <a:schemeClr val="accent4"/>
          </a:fillRef>
          <a:effectRef idx="3">
            <a:schemeClr val="accent4"/>
          </a:effectRef>
          <a:fontRef idx="minor">
            <a:schemeClr val="lt1"/>
          </a:fontRef>
        </p:style>
        <p:txBody>
          <a:bodyPr anchor="ctr"/>
          <a:lstStyle/>
          <a:p>
            <a:pPr>
              <a:defRPr/>
            </a:pPr>
            <a:r>
              <a:rPr lang="en-US" sz="1400" dirty="0">
                <a:solidFill>
                  <a:srgbClr val="FFB10E"/>
                </a:solidFill>
              </a:rPr>
              <a:t>WSON Restoration </a:t>
            </a:r>
            <a:r>
              <a:rPr lang="en-US" sz="1400" dirty="0">
                <a:solidFill>
                  <a:srgbClr val="FFFFFF"/>
                </a:solidFill>
              </a:rPr>
              <a:t>–</a:t>
            </a:r>
            <a:r>
              <a:rPr lang="en-US" sz="1200" dirty="0">
                <a:solidFill>
                  <a:srgbClr val="FFFFFF"/>
                </a:solidFill>
              </a:rPr>
              <a:t> Ability to reroute a dangling resource to another path after protection switch.</a:t>
            </a:r>
          </a:p>
        </p:txBody>
      </p:sp>
      <p:sp>
        <p:nvSpPr>
          <p:cNvPr id="83" name="Rectangle 82"/>
          <p:cNvSpPr/>
          <p:nvPr/>
        </p:nvSpPr>
        <p:spPr>
          <a:xfrm>
            <a:off x="2375756" y="1736812"/>
            <a:ext cx="4248472" cy="3708412"/>
          </a:xfrm>
          <a:prstGeom prst="rect">
            <a:avLst/>
          </a:prstGeom>
          <a:solidFill>
            <a:srgbClr val="86999C"/>
          </a:solidFill>
          <a:ln/>
        </p:spPr>
        <p:style>
          <a:lnRef idx="0">
            <a:schemeClr val="accent6"/>
          </a:lnRef>
          <a:fillRef idx="3">
            <a:schemeClr val="accent6"/>
          </a:fillRef>
          <a:effectRef idx="3">
            <a:schemeClr val="accent6"/>
          </a:effectRef>
          <a:fontRef idx="minor">
            <a:schemeClr val="lt1"/>
          </a:fontRef>
        </p:style>
        <p:txBody>
          <a:bodyPr anchor="ctr"/>
          <a:lstStyle/>
          <a:p>
            <a:pPr>
              <a:defRPr/>
            </a:pPr>
            <a:r>
              <a:rPr lang="en-US" sz="2000" dirty="0">
                <a:solidFill>
                  <a:srgbClr val="FF0000"/>
                </a:solidFill>
              </a:rPr>
              <a:t>Key Values</a:t>
            </a:r>
          </a:p>
          <a:p>
            <a:pPr>
              <a:defRPr/>
            </a:pPr>
            <a:endParaRPr lang="en-US" sz="2000" dirty="0">
              <a:solidFill>
                <a:srgbClr val="FFFFFF"/>
              </a:solidFill>
            </a:endParaRPr>
          </a:p>
          <a:p>
            <a:pPr marL="285750" indent="-285750" algn="l">
              <a:buFontTx/>
              <a:buChar char="-"/>
              <a:defRPr/>
            </a:pPr>
            <a:r>
              <a:rPr lang="en-US" sz="2000" dirty="0">
                <a:solidFill>
                  <a:srgbClr val="FFFFFF"/>
                </a:solidFill>
              </a:rPr>
              <a:t>Complete  Control in Software</a:t>
            </a:r>
          </a:p>
          <a:p>
            <a:pPr marL="285750" indent="-285750" algn="l">
              <a:buFontTx/>
              <a:buChar char="-"/>
              <a:defRPr/>
            </a:pPr>
            <a:r>
              <a:rPr lang="en-US" sz="2000" dirty="0">
                <a:solidFill>
                  <a:srgbClr val="FFFFFF"/>
                </a:solidFill>
              </a:rPr>
              <a:t>No Manual Movement of Fibers</a:t>
            </a:r>
          </a:p>
          <a:p>
            <a:pPr marL="285750" indent="-285750" algn="l">
              <a:buFontTx/>
              <a:buChar char="-"/>
              <a:defRPr/>
            </a:pPr>
            <a:r>
              <a:rPr lang="en-US" sz="2000" dirty="0">
                <a:solidFill>
                  <a:srgbClr val="FFFFFF"/>
                </a:solidFill>
              </a:rPr>
              <a:t>Control Plane Can Automate Provisioning, Restoration, Network Migration, Maintenance</a:t>
            </a:r>
          </a:p>
          <a:p>
            <a:pPr marL="285750" indent="-285750">
              <a:buFontTx/>
              <a:buChar char="-"/>
              <a:defRPr/>
            </a:pPr>
            <a:endParaRPr lang="en-US" sz="2000" dirty="0">
              <a:solidFill>
                <a:srgbClr val="FFFFFF"/>
              </a:solidFill>
            </a:endParaRPr>
          </a:p>
          <a:p>
            <a:pPr>
              <a:defRPr/>
            </a:pPr>
            <a:r>
              <a:rPr lang="en-US" sz="2000" dirty="0">
                <a:solidFill>
                  <a:srgbClr val="FF0000"/>
                </a:solidFill>
              </a:rPr>
              <a:t>Foundation  for </a:t>
            </a:r>
            <a:r>
              <a:rPr lang="en-US" sz="2000" dirty="0" err="1" smtClean="0">
                <a:solidFill>
                  <a:srgbClr val="FF0000"/>
                </a:solidFill>
              </a:rPr>
              <a:t>IP+Optical</a:t>
            </a:r>
            <a:r>
              <a:rPr lang="en-US" sz="2000" dirty="0" smtClean="0">
                <a:solidFill>
                  <a:srgbClr val="FF0000"/>
                </a:solidFill>
              </a:rPr>
              <a:t> !</a:t>
            </a:r>
            <a:endParaRPr lang="en-US" sz="2000" dirty="0">
              <a:solidFill>
                <a:srgbClr val="FF0000"/>
              </a:solidFill>
            </a:endParaRPr>
          </a:p>
        </p:txBody>
      </p:sp>
    </p:spTree>
    <p:extLst>
      <p:ext uri="{BB962C8B-B14F-4D97-AF65-F5344CB8AC3E}">
        <p14:creationId xmlns:p14="http://schemas.microsoft.com/office/powerpoint/2010/main" val="9308883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childTnLst>
                          </p:cTn>
                        </p:par>
                        <p:par>
                          <p:cTn id="12" fill="hold" nodeType="afterGroup">
                            <p:stCondLst>
                              <p:cond delay="50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childTnLst>
                          </p:cTn>
                        </p:par>
                        <p:par>
                          <p:cTn id="16" fill="hold" nodeType="afterGroup">
                            <p:stCondLst>
                              <p:cond delay="1000"/>
                            </p:stCondLst>
                            <p:childTnLst>
                              <p:par>
                                <p:cTn id="17" presetID="1" presetClass="entr" presetSubtype="0"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500"/>
                                        <p:tgtEl>
                                          <p:spTgt spid="34"/>
                                        </p:tgtEl>
                                      </p:cBhvr>
                                    </p:animEffect>
                                  </p:childTnLst>
                                </p:cTn>
                              </p:par>
                              <p:par>
                                <p:cTn id="24" presetID="22" presetClass="entr" presetSubtype="4"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00"/>
                                        <p:tgtEl>
                                          <p:spTgt spid="40"/>
                                        </p:tgtEl>
                                      </p:cBhvr>
                                    </p:animEffect>
                                  </p:child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0"/>
                                          </p:stCondLst>
                                        </p:cTn>
                                        <p:tgtEl>
                                          <p:spTgt spid="7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dissolve">
                                      <p:cBhvr>
                                        <p:cTn id="38" dur="500"/>
                                        <p:tgtEl>
                                          <p:spTgt spid="43"/>
                                        </p:tgtEl>
                                      </p:cBhvr>
                                    </p:animEffect>
                                  </p:childTnLst>
                                </p:cTn>
                              </p:par>
                            </p:childTnLst>
                          </p:cTn>
                        </p:par>
                        <p:par>
                          <p:cTn id="39" fill="hold" nodeType="afterGroup">
                            <p:stCondLst>
                              <p:cond delay="1000"/>
                            </p:stCondLst>
                            <p:childTnLst>
                              <p:par>
                                <p:cTn id="40" presetID="1" presetClass="entr" presetSubtype="0" fill="hold" nodeType="afterEffect">
                                  <p:stCondLst>
                                    <p:cond delay="0"/>
                                  </p:stCondLst>
                                  <p:childTnLst>
                                    <p:set>
                                      <p:cBhvr>
                                        <p:cTn id="41" dur="1" fill="hold">
                                          <p:stCondLst>
                                            <p:cond delay="0"/>
                                          </p:stCondLst>
                                        </p:cTn>
                                        <p:tgtEl>
                                          <p:spTgt spid="78"/>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1200"/>
                                        <p:tgtEl>
                                          <p:spTgt spid="61"/>
                                        </p:tgtEl>
                                      </p:cBhvr>
                                    </p:animEffect>
                                  </p:childTnLst>
                                </p:cTn>
                              </p:par>
                              <p:par>
                                <p:cTn id="47" presetID="22" presetClass="entr" presetSubtype="1"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up)">
                                      <p:cBhvr>
                                        <p:cTn id="49" dur="1200"/>
                                        <p:tgtEl>
                                          <p:spTgt spid="62"/>
                                        </p:tgtEl>
                                      </p:cBhvr>
                                    </p:animEffect>
                                  </p:childTnLst>
                                </p:cTn>
                              </p:par>
                              <p:par>
                                <p:cTn id="50" presetID="22" presetClass="exit" presetSubtype="2" fill="hold" nodeType="withEffect">
                                  <p:stCondLst>
                                    <p:cond delay="0"/>
                                  </p:stCondLst>
                                  <p:childTnLst>
                                    <p:animEffect transition="out" filter="wipe(right)">
                                      <p:cBhvr>
                                        <p:cTn id="51" dur="1200"/>
                                        <p:tgtEl>
                                          <p:spTgt spid="40"/>
                                        </p:tgtEl>
                                      </p:cBhvr>
                                    </p:animEffect>
                                    <p:set>
                                      <p:cBhvr>
                                        <p:cTn id="52" dur="1" fill="hold">
                                          <p:stCondLst>
                                            <p:cond delay="1199"/>
                                          </p:stCondLst>
                                        </p:cTn>
                                        <p:tgtEl>
                                          <p:spTgt spid="40"/>
                                        </p:tgtEl>
                                        <p:attrNameLst>
                                          <p:attrName>style.visibility</p:attrName>
                                        </p:attrNameLst>
                                      </p:cBhvr>
                                      <p:to>
                                        <p:strVal val="hidden"/>
                                      </p:to>
                                    </p:set>
                                  </p:childTnLst>
                                </p:cTn>
                              </p:par>
                              <p:par>
                                <p:cTn id="53" presetID="22" presetClass="exit" presetSubtype="2" fill="hold" nodeType="withEffect">
                                  <p:stCondLst>
                                    <p:cond delay="0"/>
                                  </p:stCondLst>
                                  <p:childTnLst>
                                    <p:animEffect transition="out" filter="wipe(right)">
                                      <p:cBhvr>
                                        <p:cTn id="54" dur="1200"/>
                                        <p:tgtEl>
                                          <p:spTgt spid="42"/>
                                        </p:tgtEl>
                                      </p:cBhvr>
                                    </p:animEffect>
                                    <p:set>
                                      <p:cBhvr>
                                        <p:cTn id="55" dur="1" fill="hold">
                                          <p:stCondLst>
                                            <p:cond delay="1199"/>
                                          </p:stCondLst>
                                        </p:cTn>
                                        <p:tgtEl>
                                          <p:spTgt spid="42"/>
                                        </p:tgtEl>
                                        <p:attrNameLst>
                                          <p:attrName>style.visibility</p:attrName>
                                        </p:attrNameLst>
                                      </p:cBhvr>
                                      <p:to>
                                        <p:strVal val="hidden"/>
                                      </p:to>
                                    </p:set>
                                  </p:childTnLst>
                                </p:cTn>
                              </p:par>
                            </p:childTnLst>
                          </p:cTn>
                        </p:par>
                        <p:par>
                          <p:cTn id="56" fill="hold" nodeType="afterGroup">
                            <p:stCondLst>
                              <p:cond delay="1200"/>
                            </p:stCondLst>
                            <p:childTnLst>
                              <p:par>
                                <p:cTn id="57" presetID="1" presetClass="entr" presetSubtype="0" fill="hold" nodeType="after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dissolve">
                                      <p:cBhvr>
                                        <p:cTn id="63" dur="500"/>
                                        <p:tgtEl>
                                          <p:spTgt spid="52"/>
                                        </p:tgtEl>
                                      </p:cBhvr>
                                    </p:animEffect>
                                  </p:childTnLst>
                                </p:cTn>
                              </p:par>
                            </p:childTnLst>
                          </p:cTn>
                        </p:par>
                        <p:par>
                          <p:cTn id="64" fill="hold" nodeType="afterGroup">
                            <p:stCondLst>
                              <p:cond delay="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nodeType="afterGroup">
                            <p:stCondLst>
                              <p:cond delay="1000"/>
                            </p:stCondLst>
                            <p:childTnLst>
                              <p:par>
                                <p:cTn id="69" presetID="9"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dissolve">
                                      <p:cBhvr>
                                        <p:cTn id="71" dur="500"/>
                                        <p:tgtEl>
                                          <p:spTgt spid="53"/>
                                        </p:tgtEl>
                                      </p:cBhvr>
                                    </p:animEffect>
                                  </p:childTnLst>
                                </p:cTn>
                              </p:par>
                            </p:childTnLst>
                          </p:cTn>
                        </p:par>
                        <p:par>
                          <p:cTn id="72" fill="hold" nodeType="afterGroup">
                            <p:stCondLst>
                              <p:cond delay="1500"/>
                            </p:stCondLst>
                            <p:childTnLst>
                              <p:par>
                                <p:cTn id="73" presetID="22" presetClass="entr" presetSubtype="4"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down)">
                                      <p:cBhvr>
                                        <p:cTn id="75" dur="500"/>
                                        <p:tgtEl>
                                          <p:spTgt spid="58"/>
                                        </p:tgtEl>
                                      </p:cBhvr>
                                    </p:animEffect>
                                  </p:childTnLst>
                                </p:cTn>
                              </p:par>
                            </p:childTnLst>
                          </p:cTn>
                        </p:par>
                        <p:par>
                          <p:cTn id="76" fill="hold" nodeType="afterGroup">
                            <p:stCondLst>
                              <p:cond delay="2000"/>
                            </p:stCondLst>
                            <p:childTnLst>
                              <p:par>
                                <p:cTn id="77" presetID="22" presetClass="entr" presetSubtype="2" fill="hold"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right)">
                                      <p:cBhvr>
                                        <p:cTn id="79" dur="500"/>
                                        <p:tgtEl>
                                          <p:spTgt spid="59"/>
                                        </p:tgtEl>
                                      </p:cBhvr>
                                    </p:animEffect>
                                  </p:childTnLst>
                                </p:cTn>
                              </p:par>
                            </p:childTnLst>
                          </p:cTn>
                        </p:par>
                        <p:par>
                          <p:cTn id="80" fill="hold" nodeType="afterGroup">
                            <p:stCondLst>
                              <p:cond delay="2500"/>
                            </p:stCondLst>
                            <p:childTnLst>
                              <p:par>
                                <p:cTn id="81" presetID="9" presetClass="entr" presetSubtype="0"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Effect transition="in" filter="dissolve">
                                      <p:cBhvr>
                                        <p:cTn id="83" dur="500"/>
                                        <p:tgtEl>
                                          <p:spTgt spid="55"/>
                                        </p:tgtEl>
                                      </p:cBhvr>
                                    </p:animEffect>
                                  </p:childTnLst>
                                </p:cTn>
                              </p:par>
                            </p:childTnLst>
                          </p:cTn>
                        </p:par>
                        <p:par>
                          <p:cTn id="84" fill="hold" nodeType="afterGroup">
                            <p:stCondLst>
                              <p:cond delay="3000"/>
                            </p:stCondLst>
                            <p:childTnLst>
                              <p:par>
                                <p:cTn id="85" presetID="1" presetClass="entr" presetSubtype="0" fill="hold" nodeType="after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nodeType="click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500"/>
                                        <p:tgtEl>
                                          <p:spTgt spid="63"/>
                                        </p:tgtEl>
                                      </p:cBhvr>
                                    </p:animEffect>
                                  </p:childTnLst>
                                </p:cTn>
                              </p:par>
                            </p:childTnLst>
                          </p:cTn>
                        </p:par>
                        <p:par>
                          <p:cTn id="92" fill="hold" nodeType="afterGroup">
                            <p:stCondLst>
                              <p:cond delay="500"/>
                            </p:stCondLst>
                            <p:childTnLst>
                              <p:par>
                                <p:cTn id="93" presetID="22" presetClass="entr" presetSubtype="4" fill="hold"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down)">
                                      <p:cBhvr>
                                        <p:cTn id="95" dur="500"/>
                                        <p:tgtEl>
                                          <p:spTgt spid="64"/>
                                        </p:tgtEl>
                                      </p:cBhvr>
                                    </p:animEffect>
                                  </p:childTnLst>
                                </p:cTn>
                              </p:par>
                            </p:childTnLst>
                          </p:cTn>
                        </p:par>
                        <p:par>
                          <p:cTn id="96" fill="hold" nodeType="afterGroup">
                            <p:stCondLst>
                              <p:cond delay="1000"/>
                            </p:stCondLst>
                            <p:childTnLst>
                              <p:par>
                                <p:cTn id="97" presetID="22" presetClass="entr" presetSubtype="1" fill="hold" nodeType="after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up)">
                                      <p:cBhvr>
                                        <p:cTn id="99" dur="500"/>
                                        <p:tgtEl>
                                          <p:spTgt spid="65"/>
                                        </p:tgtEl>
                                      </p:cBhvr>
                                    </p:animEffect>
                                  </p:childTnLst>
                                </p:cTn>
                              </p:par>
                            </p:childTnLst>
                          </p:cTn>
                        </p:par>
                        <p:par>
                          <p:cTn id="100" fill="hold" nodeType="afterGroup">
                            <p:stCondLst>
                              <p:cond delay="1500"/>
                            </p:stCondLst>
                            <p:childTnLst>
                              <p:par>
                                <p:cTn id="101" presetID="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p:cTn id="107" dur="500" fill="hold"/>
                                        <p:tgtEl>
                                          <p:spTgt spid="67"/>
                                        </p:tgtEl>
                                        <p:attrNameLst>
                                          <p:attrName>ppt_w</p:attrName>
                                        </p:attrNameLst>
                                      </p:cBhvr>
                                      <p:tavLst>
                                        <p:tav tm="0">
                                          <p:val>
                                            <p:fltVal val="0"/>
                                          </p:val>
                                        </p:tav>
                                        <p:tav tm="100000">
                                          <p:val>
                                            <p:strVal val="#ppt_w"/>
                                          </p:val>
                                        </p:tav>
                                      </p:tavLst>
                                    </p:anim>
                                    <p:anim calcmode="lin" valueType="num">
                                      <p:cBhvr>
                                        <p:cTn id="108" dur="500" fill="hold"/>
                                        <p:tgtEl>
                                          <p:spTgt spid="67"/>
                                        </p:tgtEl>
                                        <p:attrNameLst>
                                          <p:attrName>ppt_h</p:attrName>
                                        </p:attrNameLst>
                                      </p:cBhvr>
                                      <p:tavLst>
                                        <p:tav tm="0">
                                          <p:val>
                                            <p:fltVal val="0"/>
                                          </p:val>
                                        </p:tav>
                                        <p:tav tm="100000">
                                          <p:val>
                                            <p:strVal val="#ppt_h"/>
                                          </p:val>
                                        </p:tav>
                                      </p:tavLst>
                                    </p:anim>
                                    <p:animEffect transition="in" filter="fade">
                                      <p:cBhvr>
                                        <p:cTn id="109" dur="500"/>
                                        <p:tgtEl>
                                          <p:spTgt spid="67"/>
                                        </p:tgtEl>
                                      </p:cBhvr>
                                    </p:animEffect>
                                  </p:childTnLst>
                                </p:cTn>
                              </p:par>
                            </p:childTnLst>
                          </p:cTn>
                        </p:par>
                        <p:par>
                          <p:cTn id="110" fill="hold" nodeType="afterGroup">
                            <p:stCondLst>
                              <p:cond delay="500"/>
                            </p:stCondLst>
                            <p:childTnLst>
                              <p:par>
                                <p:cTn id="111" presetID="1" presetClass="exit" presetSubtype="0" fill="hold" nodeType="afterEffect">
                                  <p:stCondLst>
                                    <p:cond delay="0"/>
                                  </p:stCondLst>
                                  <p:childTnLst>
                                    <p:set>
                                      <p:cBhvr>
                                        <p:cTn id="112" dur="1" fill="hold">
                                          <p:stCondLst>
                                            <p:cond delay="0"/>
                                          </p:stCondLst>
                                        </p:cTn>
                                        <p:tgtEl>
                                          <p:spTgt spid="59"/>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58"/>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53"/>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5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55"/>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68"/>
                                        </p:tgtEl>
                                        <p:attrNameLst>
                                          <p:attrName>style.visibility</p:attrName>
                                        </p:attrNameLst>
                                      </p:cBhvr>
                                      <p:to>
                                        <p:strVal val="visible"/>
                                      </p:to>
                                    </p:set>
                                    <p:animEffect transition="in" filter="wipe(down)">
                                      <p:cBhvr>
                                        <p:cTn id="127" dur="500"/>
                                        <p:tgtEl>
                                          <p:spTgt spid="68"/>
                                        </p:tgtEl>
                                      </p:cBhvr>
                                    </p:animEffect>
                                  </p:childTnLst>
                                </p:cTn>
                              </p:par>
                              <p:par>
                                <p:cTn id="128" presetID="22" presetClass="entr" presetSubtype="4" fill="hold" nodeType="withEffect">
                                  <p:stCondLst>
                                    <p:cond delay="0"/>
                                  </p:stCondLst>
                                  <p:childTnLst>
                                    <p:set>
                                      <p:cBhvr>
                                        <p:cTn id="129" dur="1" fill="hold">
                                          <p:stCondLst>
                                            <p:cond delay="0"/>
                                          </p:stCondLst>
                                        </p:cTn>
                                        <p:tgtEl>
                                          <p:spTgt spid="70"/>
                                        </p:tgtEl>
                                        <p:attrNameLst>
                                          <p:attrName>style.visibility</p:attrName>
                                        </p:attrNameLst>
                                      </p:cBhvr>
                                      <p:to>
                                        <p:strVal val="visible"/>
                                      </p:to>
                                    </p:set>
                                    <p:animEffect transition="in" filter="wipe(down)">
                                      <p:cBhvr>
                                        <p:cTn id="130" dur="500"/>
                                        <p:tgtEl>
                                          <p:spTgt spid="70"/>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wipe(down)">
                                      <p:cBhvr>
                                        <p:cTn id="133" dur="500"/>
                                        <p:tgtEl>
                                          <p:spTgt spid="69"/>
                                        </p:tgtEl>
                                      </p:cBhvr>
                                    </p:animEffect>
                                  </p:childTnLst>
                                </p:cTn>
                              </p:par>
                              <p:par>
                                <p:cTn id="134" presetID="22" presetClass="entr" presetSubtype="4" fill="hold" nodeType="withEffect">
                                  <p:stCondLst>
                                    <p:cond delay="0"/>
                                  </p:stCondLst>
                                  <p:childTnLst>
                                    <p:set>
                                      <p:cBhvr>
                                        <p:cTn id="135" dur="1" fill="hold">
                                          <p:stCondLst>
                                            <p:cond delay="0"/>
                                          </p:stCondLst>
                                        </p:cTn>
                                        <p:tgtEl>
                                          <p:spTgt spid="72"/>
                                        </p:tgtEl>
                                        <p:attrNameLst>
                                          <p:attrName>style.visibility</p:attrName>
                                        </p:attrNameLst>
                                      </p:cBhvr>
                                      <p:to>
                                        <p:strVal val="visible"/>
                                      </p:to>
                                    </p:set>
                                    <p:animEffect transition="in" filter="wipe(down)">
                                      <p:cBhvr>
                                        <p:cTn id="136" dur="500"/>
                                        <p:tgtEl>
                                          <p:spTgt spid="72"/>
                                        </p:tgtEl>
                                      </p:cBhvr>
                                    </p:animEffect>
                                  </p:childTnLst>
                                </p:cTn>
                              </p:par>
                              <p:par>
                                <p:cTn id="137" presetID="22" presetClass="entr" presetSubtype="1" fill="hold" nodeType="withEffect">
                                  <p:stCondLst>
                                    <p:cond delay="0"/>
                                  </p:stCondLst>
                                  <p:childTnLst>
                                    <p:set>
                                      <p:cBhvr>
                                        <p:cTn id="138" dur="1" fill="hold">
                                          <p:stCondLst>
                                            <p:cond delay="0"/>
                                          </p:stCondLst>
                                        </p:cTn>
                                        <p:tgtEl>
                                          <p:spTgt spid="74"/>
                                        </p:tgtEl>
                                        <p:attrNameLst>
                                          <p:attrName>style.visibility</p:attrName>
                                        </p:attrNameLst>
                                      </p:cBhvr>
                                      <p:to>
                                        <p:strVal val="visible"/>
                                      </p:to>
                                    </p:set>
                                    <p:animEffect transition="in" filter="wipe(up)">
                                      <p:cBhvr>
                                        <p:cTn id="139" dur="500"/>
                                        <p:tgtEl>
                                          <p:spTgt spid="74"/>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71"/>
                                        </p:tgtEl>
                                        <p:attrNameLst>
                                          <p:attrName>style.visibility</p:attrName>
                                        </p:attrNameLst>
                                      </p:cBhvr>
                                      <p:to>
                                        <p:strVal val="visible"/>
                                      </p:to>
                                    </p:set>
                                    <p:animEffect transition="in" filter="wipe(up)">
                                      <p:cBhvr>
                                        <p:cTn id="142" dur="500"/>
                                        <p:tgtEl>
                                          <p:spTgt spid="71"/>
                                        </p:tgtEl>
                                      </p:cBhvr>
                                    </p:animEffect>
                                  </p:childTnLst>
                                </p:cTn>
                              </p:par>
                            </p:childTnLst>
                          </p:cTn>
                        </p:par>
                        <p:par>
                          <p:cTn id="143" fill="hold" nodeType="afterGroup">
                            <p:stCondLst>
                              <p:cond delay="500"/>
                            </p:stCondLst>
                            <p:childTnLst>
                              <p:par>
                                <p:cTn id="144" presetID="21" presetClass="entr" presetSubtype="1" fill="hold" nodeType="afterEffect">
                                  <p:stCondLst>
                                    <p:cond delay="0"/>
                                  </p:stCondLst>
                                  <p:childTnLst>
                                    <p:set>
                                      <p:cBhvr>
                                        <p:cTn id="145" dur="1" fill="hold">
                                          <p:stCondLst>
                                            <p:cond delay="0"/>
                                          </p:stCondLst>
                                        </p:cTn>
                                        <p:tgtEl>
                                          <p:spTgt spid="83"/>
                                        </p:tgtEl>
                                        <p:attrNameLst>
                                          <p:attrName>style.visibility</p:attrName>
                                        </p:attrNameLst>
                                      </p:cBhvr>
                                      <p:to>
                                        <p:strVal val="visible"/>
                                      </p:to>
                                    </p:set>
                                    <p:animEffect transition="in" filter="wheel(1)">
                                      <p:cBhvr>
                                        <p:cTn id="146"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3" grpId="0" animBg="1"/>
      <p:bldP spid="52" grpId="0" animBg="1"/>
      <p:bldP spid="52" grpId="1" animBg="1"/>
      <p:bldP spid="53" grpId="0" animBg="1"/>
      <p:bldP spid="53" grpId="1" animBg="1"/>
      <p:bldP spid="55" grpId="0" animBg="1"/>
      <p:bldP spid="55" grpId="1" animBg="1"/>
      <p:bldP spid="67" grpId="0"/>
      <p:bldP spid="68" grpId="0" animBg="1"/>
      <p:bldP spid="69" grpId="0" animBg="1"/>
      <p:bldP spid="7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358188" cy="1143000"/>
          </a:xfrm>
        </p:spPr>
        <p:txBody>
          <a:bodyPr/>
          <a:lstStyle/>
          <a:p>
            <a:r>
              <a:rPr lang="en-GB" smtClean="0">
                <a:ea typeface="MS PGothic" pitchFamily="34" charset="-128"/>
              </a:rPr>
              <a:t>What is a Control Plane?</a:t>
            </a:r>
            <a:endParaRPr lang="en-US" smtClean="0">
              <a:ea typeface="MS PGothic" pitchFamily="34" charset="-128"/>
            </a:endParaRPr>
          </a:p>
        </p:txBody>
      </p:sp>
      <p:sp>
        <p:nvSpPr>
          <p:cNvPr id="45059" name="Content Placeholder 3"/>
          <p:cNvSpPr>
            <a:spLocks noGrp="1"/>
          </p:cNvSpPr>
          <p:nvPr>
            <p:ph idx="1"/>
          </p:nvPr>
        </p:nvSpPr>
        <p:spPr>
          <a:xfrm>
            <a:off x="457200" y="1543050"/>
            <a:ext cx="8358188" cy="4525963"/>
          </a:xfrm>
        </p:spPr>
        <p:txBody>
          <a:bodyPr/>
          <a:lstStyle/>
          <a:p>
            <a:r>
              <a:rPr lang="en-GB" smtClean="0">
                <a:ea typeface="MS PGothic" pitchFamily="34" charset="-128"/>
              </a:rPr>
              <a:t>An optical control plane is a set of algorithm, protocols and messages enabling a network to </a:t>
            </a:r>
            <a:r>
              <a:rPr lang="en-GB" sz="2800" b="1" smtClean="0">
                <a:ea typeface="MS PGothic" pitchFamily="34" charset="-128"/>
              </a:rPr>
              <a:t>automatically</a:t>
            </a:r>
            <a:r>
              <a:rPr lang="en-GB" smtClean="0">
                <a:ea typeface="MS PGothic" pitchFamily="34" charset="-128"/>
              </a:rPr>
              <a:t> do the following tasks:</a:t>
            </a:r>
          </a:p>
          <a:p>
            <a:pPr lvl="1" indent="0"/>
            <a:r>
              <a:rPr lang="en-GB" smtClean="0">
                <a:ea typeface="MS PGothic" pitchFamily="34" charset="-128"/>
              </a:rPr>
              <a:t>Network </a:t>
            </a:r>
            <a:r>
              <a:rPr lang="en-GB" smtClean="0">
                <a:solidFill>
                  <a:srgbClr val="0000FF"/>
                </a:solidFill>
                <a:ea typeface="MS PGothic" pitchFamily="34" charset="-128"/>
              </a:rPr>
              <a:t>topology</a:t>
            </a:r>
            <a:r>
              <a:rPr lang="en-GB" smtClean="0">
                <a:ea typeface="MS PGothic" pitchFamily="34" charset="-128"/>
              </a:rPr>
              <a:t> discovery including network changes</a:t>
            </a:r>
          </a:p>
          <a:p>
            <a:pPr lvl="1" indent="0"/>
            <a:r>
              <a:rPr lang="en-GB" smtClean="0">
                <a:ea typeface="MS PGothic" pitchFamily="34" charset="-128"/>
              </a:rPr>
              <a:t>Network </a:t>
            </a:r>
            <a:r>
              <a:rPr lang="en-GB" smtClean="0">
                <a:solidFill>
                  <a:srgbClr val="0000FF"/>
                </a:solidFill>
                <a:ea typeface="MS PGothic" pitchFamily="34" charset="-128"/>
              </a:rPr>
              <a:t>resource</a:t>
            </a:r>
            <a:r>
              <a:rPr lang="en-GB" smtClean="0">
                <a:ea typeface="MS PGothic" pitchFamily="34" charset="-128"/>
              </a:rPr>
              <a:t> discovery</a:t>
            </a:r>
          </a:p>
          <a:p>
            <a:pPr lvl="1" indent="0"/>
            <a:r>
              <a:rPr lang="en-GB" smtClean="0">
                <a:ea typeface="MS PGothic" pitchFamily="34" charset="-128"/>
              </a:rPr>
              <a:t>Traffic </a:t>
            </a:r>
            <a:r>
              <a:rPr lang="en-GB" smtClean="0">
                <a:solidFill>
                  <a:srgbClr val="0000FF"/>
                </a:solidFill>
                <a:ea typeface="MS PGothic" pitchFamily="34" charset="-128"/>
              </a:rPr>
              <a:t>provisioning</a:t>
            </a:r>
          </a:p>
          <a:p>
            <a:pPr lvl="1" indent="0"/>
            <a:r>
              <a:rPr lang="en-GB" smtClean="0">
                <a:ea typeface="MS PGothic" pitchFamily="34" charset="-128"/>
              </a:rPr>
              <a:t>Traffic </a:t>
            </a:r>
            <a:r>
              <a:rPr lang="en-GB" smtClean="0">
                <a:solidFill>
                  <a:srgbClr val="0000FF"/>
                </a:solidFill>
                <a:ea typeface="MS PGothic" pitchFamily="34" charset="-128"/>
              </a:rPr>
              <a:t>restoration</a:t>
            </a:r>
            <a:endParaRPr lang="en-GB" smtClean="0">
              <a:ea typeface="MS PGothic" pitchFamily="34" charset="-128"/>
            </a:endParaRPr>
          </a:p>
          <a:p>
            <a:pPr lvl="1" indent="0"/>
            <a:r>
              <a:rPr lang="en-GB" smtClean="0">
                <a:ea typeface="MS PGothic" pitchFamily="34" charset="-128"/>
              </a:rPr>
              <a:t>Network </a:t>
            </a:r>
            <a:r>
              <a:rPr lang="en-GB" smtClean="0">
                <a:solidFill>
                  <a:srgbClr val="0000FF"/>
                </a:solidFill>
                <a:ea typeface="MS PGothic" pitchFamily="34" charset="-128"/>
              </a:rPr>
              <a:t>optimization</a:t>
            </a:r>
          </a:p>
          <a:p>
            <a:endParaRPr lang="en-US" smtClean="0"/>
          </a:p>
        </p:txBody>
      </p:sp>
      <p:sp>
        <p:nvSpPr>
          <p:cNvPr id="2" name="Slide Number Placeholder 1"/>
          <p:cNvSpPr>
            <a:spLocks noGrp="1"/>
          </p:cNvSpPr>
          <p:nvPr>
            <p:ph type="sldNum" sz="quarter" idx="14"/>
          </p:nvPr>
        </p:nvSpPr>
        <p:spPr/>
        <p:txBody>
          <a:bodyPr/>
          <a:lstStyle/>
          <a:p>
            <a:pPr>
              <a:defRPr/>
            </a:pPr>
            <a:fld id="{631484E0-F9DF-48DE-9AC3-E07CB6A47895}" type="slidenum">
              <a:rPr lang="en-US"/>
              <a:pPr>
                <a:defRPr/>
              </a:pPr>
              <a:t>37</a:t>
            </a:fld>
            <a:endParaRPr lang="en-US"/>
          </a:p>
        </p:txBody>
      </p:sp>
    </p:spTree>
    <p:extLst>
      <p:ext uri="{BB962C8B-B14F-4D97-AF65-F5344CB8AC3E}">
        <p14:creationId xmlns:p14="http://schemas.microsoft.com/office/powerpoint/2010/main" val="158043829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23863" y="381000"/>
            <a:ext cx="8662987" cy="730250"/>
          </a:xfrm>
        </p:spPr>
        <p:txBody>
          <a:bodyPr/>
          <a:lstStyle/>
          <a:p>
            <a:r>
              <a:rPr lang="de-DE" smtClean="0">
                <a:ea typeface="MS PGothic" pitchFamily="34" charset="-128"/>
              </a:rPr>
              <a:t>What Should an Optical Control Plane Do?</a:t>
            </a:r>
            <a:endParaRPr lang="en-US" smtClean="0">
              <a:ea typeface="MS PGothic" pitchFamily="34" charset="-128"/>
            </a:endParaRPr>
          </a:p>
        </p:txBody>
      </p:sp>
      <p:graphicFrame>
        <p:nvGraphicFramePr>
          <p:cNvPr id="6" name="Content Placeholder 75"/>
          <p:cNvGraphicFramePr>
            <a:graphicFrameLocks/>
          </p:cNvGraphicFramePr>
          <p:nvPr/>
        </p:nvGraphicFramePr>
        <p:xfrm>
          <a:off x="601663" y="3957856"/>
          <a:ext cx="7940675"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a:spLocks noChangeArrowheads="1"/>
          </p:cNvSpPr>
          <p:nvPr/>
        </p:nvSpPr>
        <p:spPr bwMode="auto">
          <a:xfrm>
            <a:off x="952500" y="3971925"/>
            <a:ext cx="7239000" cy="692150"/>
          </a:xfrm>
          <a:prstGeom prst="rightArrow">
            <a:avLst>
              <a:gd name="adj1" fmla="val 50000"/>
              <a:gd name="adj2" fmla="val 50018"/>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116" tIns="41057" rIns="82116" bIns="41057" anchor="ctr"/>
          <a:lstStyle/>
          <a:p>
            <a:pPr defTabSz="812800"/>
            <a:r>
              <a:rPr lang="de-DE"/>
              <a:t>Increasing Complexity</a:t>
            </a:r>
          </a:p>
        </p:txBody>
      </p:sp>
      <p:grpSp>
        <p:nvGrpSpPr>
          <p:cNvPr id="46085" name="Group 8"/>
          <p:cNvGrpSpPr>
            <a:grpSpLocks/>
          </p:cNvGrpSpPr>
          <p:nvPr/>
        </p:nvGrpSpPr>
        <p:grpSpPr bwMode="auto">
          <a:xfrm>
            <a:off x="463550" y="1395413"/>
            <a:ext cx="8280400" cy="2330450"/>
            <a:chOff x="846138" y="1231900"/>
            <a:chExt cx="8280400" cy="2330450"/>
          </a:xfrm>
        </p:grpSpPr>
        <p:cxnSp>
          <p:nvCxnSpPr>
            <p:cNvPr id="46087" name="Straight Connector 15"/>
            <p:cNvCxnSpPr>
              <a:cxnSpLocks noChangeShapeType="1"/>
            </p:cNvCxnSpPr>
            <p:nvPr/>
          </p:nvCxnSpPr>
          <p:spPr bwMode="auto">
            <a:xfrm flipV="1">
              <a:off x="1181100" y="2139950"/>
              <a:ext cx="774700" cy="12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088" name="Straight Connector 31"/>
            <p:cNvCxnSpPr>
              <a:cxnSpLocks noChangeShapeType="1"/>
            </p:cNvCxnSpPr>
            <p:nvPr/>
          </p:nvCxnSpPr>
          <p:spPr bwMode="auto">
            <a:xfrm flipV="1">
              <a:off x="1206500" y="2349500"/>
              <a:ext cx="774700" cy="12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46089" name="TextBox 32"/>
            <p:cNvSpPr txBox="1">
              <a:spLocks noChangeArrowheads="1"/>
            </p:cNvSpPr>
            <p:nvPr/>
          </p:nvSpPr>
          <p:spPr bwMode="auto">
            <a:xfrm>
              <a:off x="1488393" y="2051050"/>
              <a:ext cx="141064"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L1</a:t>
              </a:r>
            </a:p>
          </p:txBody>
        </p:sp>
        <p:sp>
          <p:nvSpPr>
            <p:cNvPr id="46090" name="TextBox 33"/>
            <p:cNvSpPr txBox="1">
              <a:spLocks noChangeArrowheads="1"/>
            </p:cNvSpPr>
            <p:nvPr/>
          </p:nvSpPr>
          <p:spPr bwMode="auto">
            <a:xfrm>
              <a:off x="1454150" y="2260600"/>
              <a:ext cx="209550"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L2</a:t>
              </a:r>
            </a:p>
          </p:txBody>
        </p:sp>
        <p:cxnSp>
          <p:nvCxnSpPr>
            <p:cNvPr id="46091" name="Straight Connector 35"/>
            <p:cNvCxnSpPr>
              <a:cxnSpLocks noChangeShapeType="1"/>
            </p:cNvCxnSpPr>
            <p:nvPr/>
          </p:nvCxnSpPr>
          <p:spPr bwMode="auto">
            <a:xfrm rot="5400000" flipH="1" flipV="1">
              <a:off x="1996282" y="1940719"/>
              <a:ext cx="26670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092" name="Straight Connector 37"/>
            <p:cNvCxnSpPr>
              <a:cxnSpLocks noChangeShapeType="1"/>
            </p:cNvCxnSpPr>
            <p:nvPr/>
          </p:nvCxnSpPr>
          <p:spPr bwMode="auto">
            <a:xfrm>
              <a:off x="2319338" y="1617663"/>
              <a:ext cx="846137"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093" name="Straight Connector 40"/>
            <p:cNvCxnSpPr>
              <a:cxnSpLocks noChangeShapeType="1"/>
            </p:cNvCxnSpPr>
            <p:nvPr/>
          </p:nvCxnSpPr>
          <p:spPr bwMode="auto">
            <a:xfrm rot="5400000" flipH="1" flipV="1">
              <a:off x="1996282" y="2585244"/>
              <a:ext cx="26670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094" name="Straight Connector 43"/>
            <p:cNvCxnSpPr>
              <a:cxnSpLocks noChangeShapeType="1"/>
            </p:cNvCxnSpPr>
            <p:nvPr/>
          </p:nvCxnSpPr>
          <p:spPr bwMode="auto">
            <a:xfrm>
              <a:off x="2319338" y="2906713"/>
              <a:ext cx="846137"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095" name="Straight Connector 46"/>
            <p:cNvCxnSpPr>
              <a:cxnSpLocks noChangeShapeType="1"/>
            </p:cNvCxnSpPr>
            <p:nvPr/>
          </p:nvCxnSpPr>
          <p:spPr bwMode="auto">
            <a:xfrm rot="5400000">
              <a:off x="2899569" y="2261394"/>
              <a:ext cx="911225"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096" name="Straight Connector 49"/>
            <p:cNvCxnSpPr>
              <a:cxnSpLocks noChangeShapeType="1"/>
            </p:cNvCxnSpPr>
            <p:nvPr/>
          </p:nvCxnSpPr>
          <p:spPr bwMode="auto">
            <a:xfrm>
              <a:off x="3543300" y="1617663"/>
              <a:ext cx="1703388"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097" name="Straight Connector 52"/>
            <p:cNvCxnSpPr>
              <a:cxnSpLocks noChangeShapeType="1"/>
            </p:cNvCxnSpPr>
            <p:nvPr/>
          </p:nvCxnSpPr>
          <p:spPr bwMode="auto">
            <a:xfrm>
              <a:off x="3543300" y="2906713"/>
              <a:ext cx="1703388"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098" name="Straight Connector 55"/>
            <p:cNvCxnSpPr>
              <a:cxnSpLocks noChangeShapeType="1"/>
            </p:cNvCxnSpPr>
            <p:nvPr/>
          </p:nvCxnSpPr>
          <p:spPr bwMode="auto">
            <a:xfrm>
              <a:off x="5624513" y="1617663"/>
              <a:ext cx="728662"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099" name="Elbow Connector 59"/>
            <p:cNvCxnSpPr>
              <a:cxnSpLocks noChangeShapeType="1"/>
            </p:cNvCxnSpPr>
            <p:nvPr/>
          </p:nvCxnSpPr>
          <p:spPr bwMode="auto">
            <a:xfrm rot="5400000" flipH="1" flipV="1">
              <a:off x="5426075" y="1781175"/>
              <a:ext cx="946150" cy="927100"/>
            </a:xfrm>
            <a:prstGeom prst="bentConnector3">
              <a:avLst>
                <a:gd name="adj1" fmla="val 72819"/>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46100" name="TextBox 62"/>
            <p:cNvSpPr txBox="1">
              <a:spLocks noChangeArrowheads="1"/>
            </p:cNvSpPr>
            <p:nvPr/>
          </p:nvSpPr>
          <p:spPr bwMode="auto">
            <a:xfrm>
              <a:off x="2072593" y="1847850"/>
              <a:ext cx="141064"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L3</a:t>
              </a:r>
            </a:p>
          </p:txBody>
        </p:sp>
        <p:sp>
          <p:nvSpPr>
            <p:cNvPr id="46101" name="TextBox 63"/>
            <p:cNvSpPr txBox="1">
              <a:spLocks noChangeArrowheads="1"/>
            </p:cNvSpPr>
            <p:nvPr/>
          </p:nvSpPr>
          <p:spPr bwMode="auto">
            <a:xfrm>
              <a:off x="2059893" y="2489200"/>
              <a:ext cx="141064"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L4</a:t>
              </a:r>
            </a:p>
          </p:txBody>
        </p:sp>
        <p:sp>
          <p:nvSpPr>
            <p:cNvPr id="46102" name="TextBox 64"/>
            <p:cNvSpPr txBox="1">
              <a:spLocks noChangeArrowheads="1"/>
            </p:cNvSpPr>
            <p:nvPr/>
          </p:nvSpPr>
          <p:spPr bwMode="auto">
            <a:xfrm>
              <a:off x="2675843" y="1524000"/>
              <a:ext cx="141064"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L5</a:t>
              </a:r>
            </a:p>
          </p:txBody>
        </p:sp>
        <p:sp>
          <p:nvSpPr>
            <p:cNvPr id="46103" name="TextBox 65"/>
            <p:cNvSpPr txBox="1">
              <a:spLocks noChangeArrowheads="1"/>
            </p:cNvSpPr>
            <p:nvPr/>
          </p:nvSpPr>
          <p:spPr bwMode="auto">
            <a:xfrm>
              <a:off x="2675843" y="2813050"/>
              <a:ext cx="141064"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L6</a:t>
              </a:r>
            </a:p>
          </p:txBody>
        </p:sp>
        <p:sp>
          <p:nvSpPr>
            <p:cNvPr id="46104" name="TextBox 66"/>
            <p:cNvSpPr txBox="1">
              <a:spLocks noChangeArrowheads="1"/>
            </p:cNvSpPr>
            <p:nvPr/>
          </p:nvSpPr>
          <p:spPr bwMode="auto">
            <a:xfrm>
              <a:off x="3285443" y="2152650"/>
              <a:ext cx="141064"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L7</a:t>
              </a:r>
            </a:p>
          </p:txBody>
        </p:sp>
        <p:cxnSp>
          <p:nvCxnSpPr>
            <p:cNvPr id="46105" name="Elbow Connector 67"/>
            <p:cNvCxnSpPr>
              <a:cxnSpLocks noChangeShapeType="1"/>
            </p:cNvCxnSpPr>
            <p:nvPr/>
          </p:nvCxnSpPr>
          <p:spPr bwMode="auto">
            <a:xfrm rot="10800000">
              <a:off x="3467100" y="1695450"/>
              <a:ext cx="762000" cy="381000"/>
            </a:xfrm>
            <a:prstGeom prst="bentConnector3">
              <a:avLst>
                <a:gd name="adj1" fmla="val 55000"/>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106" name="Elbow Connector 75"/>
            <p:cNvCxnSpPr>
              <a:cxnSpLocks noChangeShapeType="1"/>
            </p:cNvCxnSpPr>
            <p:nvPr/>
          </p:nvCxnSpPr>
          <p:spPr bwMode="auto">
            <a:xfrm rot="10800000">
              <a:off x="3543300" y="1771650"/>
              <a:ext cx="673100" cy="495300"/>
            </a:xfrm>
            <a:prstGeom prst="bentConnector3">
              <a:avLst>
                <a:gd name="adj1" fmla="val 83019"/>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107" name="Elbow Connector 89"/>
            <p:cNvCxnSpPr>
              <a:cxnSpLocks noChangeShapeType="1"/>
            </p:cNvCxnSpPr>
            <p:nvPr/>
          </p:nvCxnSpPr>
          <p:spPr bwMode="auto">
            <a:xfrm rot="5400000">
              <a:off x="3740944" y="2167731"/>
              <a:ext cx="320675" cy="868363"/>
            </a:xfrm>
            <a:prstGeom prst="bentConnector2">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46108" name="TextBox 92"/>
            <p:cNvSpPr txBox="1">
              <a:spLocks noChangeArrowheads="1"/>
            </p:cNvSpPr>
            <p:nvPr/>
          </p:nvSpPr>
          <p:spPr bwMode="auto">
            <a:xfrm>
              <a:off x="3748993" y="1803400"/>
              <a:ext cx="141064"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L8</a:t>
              </a:r>
            </a:p>
          </p:txBody>
        </p:sp>
        <p:sp>
          <p:nvSpPr>
            <p:cNvPr id="46109" name="TextBox 93"/>
            <p:cNvSpPr txBox="1">
              <a:spLocks noChangeArrowheads="1"/>
            </p:cNvSpPr>
            <p:nvPr/>
          </p:nvSpPr>
          <p:spPr bwMode="auto">
            <a:xfrm>
              <a:off x="3748993" y="2171700"/>
              <a:ext cx="141064"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L9</a:t>
              </a:r>
            </a:p>
          </p:txBody>
        </p:sp>
        <p:sp>
          <p:nvSpPr>
            <p:cNvPr id="46110" name="TextBox 94"/>
            <p:cNvSpPr txBox="1">
              <a:spLocks noChangeArrowheads="1"/>
            </p:cNvSpPr>
            <p:nvPr/>
          </p:nvSpPr>
          <p:spPr bwMode="auto">
            <a:xfrm>
              <a:off x="3765336" y="2667000"/>
              <a:ext cx="208390"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L10</a:t>
              </a:r>
            </a:p>
          </p:txBody>
        </p:sp>
        <p:sp>
          <p:nvSpPr>
            <p:cNvPr id="46111" name="TextBox 95"/>
            <p:cNvSpPr txBox="1">
              <a:spLocks noChangeArrowheads="1"/>
            </p:cNvSpPr>
            <p:nvPr/>
          </p:nvSpPr>
          <p:spPr bwMode="auto">
            <a:xfrm>
              <a:off x="4295688" y="2813050"/>
              <a:ext cx="201787"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L11</a:t>
              </a:r>
            </a:p>
          </p:txBody>
        </p:sp>
        <p:sp>
          <p:nvSpPr>
            <p:cNvPr id="46112" name="TextBox 96"/>
            <p:cNvSpPr txBox="1">
              <a:spLocks noChangeArrowheads="1"/>
            </p:cNvSpPr>
            <p:nvPr/>
          </p:nvSpPr>
          <p:spPr bwMode="auto">
            <a:xfrm>
              <a:off x="4292386" y="1524000"/>
              <a:ext cx="208390"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L12</a:t>
              </a:r>
            </a:p>
          </p:txBody>
        </p:sp>
        <p:cxnSp>
          <p:nvCxnSpPr>
            <p:cNvPr id="46113" name="Straight Connector 101"/>
            <p:cNvCxnSpPr>
              <a:cxnSpLocks noChangeShapeType="1"/>
            </p:cNvCxnSpPr>
            <p:nvPr/>
          </p:nvCxnSpPr>
          <p:spPr bwMode="auto">
            <a:xfrm rot="16200000" flipH="1">
              <a:off x="5219700" y="3143250"/>
              <a:ext cx="152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114" name="Straight Connector 105"/>
            <p:cNvCxnSpPr>
              <a:cxnSpLocks noChangeShapeType="1"/>
            </p:cNvCxnSpPr>
            <p:nvPr/>
          </p:nvCxnSpPr>
          <p:spPr bwMode="auto">
            <a:xfrm rot="16200000" flipH="1">
              <a:off x="5492750" y="3143250"/>
              <a:ext cx="152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46115" name="TextBox 106"/>
            <p:cNvSpPr txBox="1">
              <a:spLocks noChangeArrowheads="1"/>
            </p:cNvSpPr>
            <p:nvPr/>
          </p:nvSpPr>
          <p:spPr bwMode="auto">
            <a:xfrm>
              <a:off x="4984536" y="3022600"/>
              <a:ext cx="208390"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L13</a:t>
              </a:r>
            </a:p>
          </p:txBody>
        </p:sp>
        <p:sp>
          <p:nvSpPr>
            <p:cNvPr id="46116" name="TextBox 107"/>
            <p:cNvSpPr txBox="1">
              <a:spLocks noChangeArrowheads="1"/>
            </p:cNvSpPr>
            <p:nvPr/>
          </p:nvSpPr>
          <p:spPr bwMode="auto">
            <a:xfrm>
              <a:off x="5708436" y="3022600"/>
              <a:ext cx="208390"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L14</a:t>
              </a:r>
            </a:p>
          </p:txBody>
        </p:sp>
        <p:sp>
          <p:nvSpPr>
            <p:cNvPr id="46117" name="TextBox 108"/>
            <p:cNvSpPr txBox="1">
              <a:spLocks noChangeArrowheads="1"/>
            </p:cNvSpPr>
            <p:nvPr/>
          </p:nvSpPr>
          <p:spPr bwMode="auto">
            <a:xfrm>
              <a:off x="5886236" y="1524000"/>
              <a:ext cx="208390"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L15</a:t>
              </a:r>
            </a:p>
          </p:txBody>
        </p:sp>
        <p:sp>
          <p:nvSpPr>
            <p:cNvPr id="46118" name="TextBox 111"/>
            <p:cNvSpPr txBox="1">
              <a:spLocks noChangeArrowheads="1"/>
            </p:cNvSpPr>
            <p:nvPr/>
          </p:nvSpPr>
          <p:spPr bwMode="auto">
            <a:xfrm>
              <a:off x="5886236" y="1924050"/>
              <a:ext cx="208390"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L16</a:t>
              </a:r>
            </a:p>
          </p:txBody>
        </p:sp>
        <p:cxnSp>
          <p:nvCxnSpPr>
            <p:cNvPr id="46119" name="Straight Connector 112"/>
            <p:cNvCxnSpPr>
              <a:cxnSpLocks noChangeShapeType="1"/>
            </p:cNvCxnSpPr>
            <p:nvPr/>
          </p:nvCxnSpPr>
          <p:spPr bwMode="auto">
            <a:xfrm rot="5400000">
              <a:off x="6405563" y="1938337"/>
              <a:ext cx="268288" cy="47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46120" name="Straight Connector 115"/>
            <p:cNvCxnSpPr>
              <a:cxnSpLocks noChangeShapeType="1"/>
            </p:cNvCxnSpPr>
            <p:nvPr/>
          </p:nvCxnSpPr>
          <p:spPr bwMode="auto">
            <a:xfrm rot="5400000">
              <a:off x="6477000" y="1962150"/>
              <a:ext cx="381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46121" name="TextBox 122"/>
            <p:cNvSpPr txBox="1">
              <a:spLocks noChangeArrowheads="1"/>
            </p:cNvSpPr>
            <p:nvPr/>
          </p:nvSpPr>
          <p:spPr bwMode="auto">
            <a:xfrm>
              <a:off x="6924377" y="1924050"/>
              <a:ext cx="718145"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L17 &amp; L18 (l)</a:t>
              </a:r>
            </a:p>
          </p:txBody>
        </p:sp>
        <p:pic>
          <p:nvPicPr>
            <p:cNvPr id="4612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6138" y="2065338"/>
              <a:ext cx="36671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a:off x="1940878" y="1428750"/>
              <a:ext cx="377825" cy="377825"/>
            </a:xfrm>
            <a:prstGeom prst="rect">
              <a:avLst/>
            </a:prstGeom>
            <a:noFill/>
            <a:ln w="9525">
              <a:noFill/>
              <a:miter lim="800000"/>
              <a:headEnd/>
              <a:tailEnd/>
            </a:ln>
          </p:spPr>
        </p:pic>
        <p:pic>
          <p:nvPicPr>
            <p:cNvPr id="47" name="Picture 46"/>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a:off x="1940878" y="2717800"/>
              <a:ext cx="377825" cy="377825"/>
            </a:xfrm>
            <a:prstGeom prst="rect">
              <a:avLst/>
            </a:prstGeom>
            <a:noFill/>
            <a:ln w="9525">
              <a:noFill/>
              <a:miter lim="800000"/>
              <a:headEnd/>
              <a:tailEnd/>
            </a:ln>
          </p:spPr>
        </p:pic>
        <p:pic>
          <p:nvPicPr>
            <p:cNvPr id="48" name="Picture 2"/>
            <p:cNvPicPr>
              <a:picLocks noChangeAspect="1" noChangeArrowheads="1"/>
            </p:cNvPicPr>
            <p:nvPr/>
          </p:nvPicPr>
          <p:blipFill>
            <a:blip r:embed="rId9" cstate="print">
              <a:duotone>
                <a:prstClr val="black"/>
                <a:schemeClr val="accent5">
                  <a:tint val="45000"/>
                  <a:satMod val="400000"/>
                </a:schemeClr>
              </a:duotone>
            </a:blip>
            <a:srcRect/>
            <a:stretch>
              <a:fillRect/>
            </a:stretch>
          </p:blipFill>
          <p:spPr bwMode="auto">
            <a:xfrm>
              <a:off x="3165475" y="1428750"/>
              <a:ext cx="377825" cy="377825"/>
            </a:xfrm>
            <a:prstGeom prst="rect">
              <a:avLst/>
            </a:prstGeom>
            <a:noFill/>
            <a:ln w="9525">
              <a:noFill/>
              <a:miter lim="800000"/>
              <a:headEnd/>
              <a:tailEnd/>
            </a:ln>
          </p:spPr>
        </p:pic>
        <p:pic>
          <p:nvPicPr>
            <p:cNvPr id="461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5475" y="271780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2900" y="2065338"/>
              <a:ext cx="36671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6688" y="14287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6688" y="271780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3175" y="14287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3175" y="2074863"/>
              <a:ext cx="36671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p:cNvPicPr>
              <a:picLocks noChangeAspect="1" noChangeArrowheads="1"/>
            </p:cNvPicPr>
            <p:nvPr/>
          </p:nvPicPr>
          <p:blipFill>
            <a:blip r:embed="rId9" cstate="print">
              <a:duotone>
                <a:prstClr val="black"/>
                <a:schemeClr val="accent6">
                  <a:tint val="45000"/>
                  <a:satMod val="400000"/>
                </a:schemeClr>
              </a:duotone>
            </a:blip>
            <a:srcRect/>
            <a:stretch>
              <a:fillRect/>
            </a:stretch>
          </p:blipFill>
          <p:spPr bwMode="auto">
            <a:xfrm>
              <a:off x="1940878" y="2073275"/>
              <a:ext cx="377825" cy="377825"/>
            </a:xfrm>
            <a:prstGeom prst="rect">
              <a:avLst/>
            </a:prstGeom>
            <a:noFill/>
            <a:ln w="9525">
              <a:noFill/>
              <a:miter lim="800000"/>
              <a:headEnd/>
              <a:tailEnd/>
            </a:ln>
          </p:spPr>
        </p:pic>
        <p:sp>
          <p:nvSpPr>
            <p:cNvPr id="46133" name="Rectangle 100"/>
            <p:cNvSpPr>
              <a:spLocks noChangeArrowheads="1"/>
            </p:cNvSpPr>
            <p:nvPr/>
          </p:nvSpPr>
          <p:spPr bwMode="auto">
            <a:xfrm>
              <a:off x="5251450" y="3265942"/>
              <a:ext cx="412750" cy="129266"/>
            </a:xfrm>
            <a:prstGeom prst="rect">
              <a:avLst/>
            </a:prstGeom>
            <a:solidFill>
              <a:schemeClr val="accent1"/>
            </a:solidFill>
            <a:ln w="9525">
              <a:solidFill>
                <a:schemeClr val="tx2"/>
              </a:solidFill>
              <a:round/>
              <a:headEnd/>
              <a:tailEnd/>
            </a:ln>
          </p:spPr>
          <p:txBody>
            <a:bodyPr lIns="0" tIns="0" rIns="0" bIns="0" anchor="ctr">
              <a:spAutoFit/>
            </a:bodyPr>
            <a:lstStyle/>
            <a:p>
              <a:pPr defTabSz="812800"/>
              <a:r>
                <a:rPr lang="de-DE" sz="1400" b="1"/>
                <a:t>WLC</a:t>
              </a:r>
            </a:p>
          </p:txBody>
        </p:sp>
        <p:sp>
          <p:nvSpPr>
            <p:cNvPr id="46134" name="TextBox 123"/>
            <p:cNvSpPr txBox="1">
              <a:spLocks noChangeArrowheads="1"/>
            </p:cNvSpPr>
            <p:nvPr/>
          </p:nvSpPr>
          <p:spPr bwMode="auto">
            <a:xfrm>
              <a:off x="971599" y="2438400"/>
              <a:ext cx="153888"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R1</a:t>
              </a:r>
            </a:p>
          </p:txBody>
        </p:sp>
        <p:sp>
          <p:nvSpPr>
            <p:cNvPr id="46135" name="TextBox 124"/>
            <p:cNvSpPr txBox="1">
              <a:spLocks noChangeArrowheads="1"/>
            </p:cNvSpPr>
            <p:nvPr/>
          </p:nvSpPr>
          <p:spPr bwMode="auto">
            <a:xfrm>
              <a:off x="4610150" y="2152650"/>
              <a:ext cx="153888"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R2</a:t>
              </a:r>
            </a:p>
          </p:txBody>
        </p:sp>
        <p:sp>
          <p:nvSpPr>
            <p:cNvPr id="46136" name="TextBox 125"/>
            <p:cNvSpPr txBox="1">
              <a:spLocks noChangeArrowheads="1"/>
            </p:cNvSpPr>
            <p:nvPr/>
          </p:nvSpPr>
          <p:spPr bwMode="auto">
            <a:xfrm>
              <a:off x="6483399" y="2432050"/>
              <a:ext cx="153888"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R3</a:t>
              </a:r>
            </a:p>
          </p:txBody>
        </p:sp>
        <p:cxnSp>
          <p:nvCxnSpPr>
            <p:cNvPr id="46137" name="Straight Connector 126"/>
            <p:cNvCxnSpPr>
              <a:cxnSpLocks noChangeShapeType="1"/>
            </p:cNvCxnSpPr>
            <p:nvPr/>
          </p:nvCxnSpPr>
          <p:spPr bwMode="auto">
            <a:xfrm>
              <a:off x="6731000" y="1617663"/>
              <a:ext cx="368300" cy="1587"/>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46138" name="Straight Connector 129"/>
            <p:cNvCxnSpPr>
              <a:cxnSpLocks noChangeShapeType="1"/>
            </p:cNvCxnSpPr>
            <p:nvPr/>
          </p:nvCxnSpPr>
          <p:spPr bwMode="auto">
            <a:xfrm>
              <a:off x="5613400" y="2906713"/>
              <a:ext cx="368300" cy="1587"/>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cxnSp>
        <p:sp>
          <p:nvSpPr>
            <p:cNvPr id="46139" name="TextBox 130"/>
            <p:cNvSpPr txBox="1">
              <a:spLocks noChangeArrowheads="1"/>
            </p:cNvSpPr>
            <p:nvPr/>
          </p:nvSpPr>
          <p:spPr bwMode="auto">
            <a:xfrm>
              <a:off x="1752650" y="1524000"/>
              <a:ext cx="153888"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N2</a:t>
              </a:r>
            </a:p>
          </p:txBody>
        </p:sp>
        <p:sp>
          <p:nvSpPr>
            <p:cNvPr id="46140" name="TextBox 131"/>
            <p:cNvSpPr txBox="1">
              <a:spLocks noChangeArrowheads="1"/>
            </p:cNvSpPr>
            <p:nvPr/>
          </p:nvSpPr>
          <p:spPr bwMode="auto">
            <a:xfrm>
              <a:off x="2355900" y="2171700"/>
              <a:ext cx="153888"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N1</a:t>
              </a:r>
            </a:p>
          </p:txBody>
        </p:sp>
        <p:sp>
          <p:nvSpPr>
            <p:cNvPr id="46141" name="TextBox 132"/>
            <p:cNvSpPr txBox="1">
              <a:spLocks noChangeArrowheads="1"/>
            </p:cNvSpPr>
            <p:nvPr/>
          </p:nvSpPr>
          <p:spPr bwMode="auto">
            <a:xfrm>
              <a:off x="1752650" y="2825750"/>
              <a:ext cx="153888"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N3</a:t>
              </a:r>
            </a:p>
          </p:txBody>
        </p:sp>
        <p:sp>
          <p:nvSpPr>
            <p:cNvPr id="46142" name="TextBox 133"/>
            <p:cNvSpPr txBox="1">
              <a:spLocks noChangeArrowheads="1"/>
            </p:cNvSpPr>
            <p:nvPr/>
          </p:nvSpPr>
          <p:spPr bwMode="auto">
            <a:xfrm>
              <a:off x="3295700" y="1231900"/>
              <a:ext cx="153888"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N4</a:t>
              </a:r>
            </a:p>
          </p:txBody>
        </p:sp>
        <p:sp>
          <p:nvSpPr>
            <p:cNvPr id="46143" name="TextBox 134"/>
            <p:cNvSpPr txBox="1">
              <a:spLocks noChangeArrowheads="1"/>
            </p:cNvSpPr>
            <p:nvPr/>
          </p:nvSpPr>
          <p:spPr bwMode="auto">
            <a:xfrm>
              <a:off x="3295700" y="3098800"/>
              <a:ext cx="153888"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N5</a:t>
              </a:r>
            </a:p>
          </p:txBody>
        </p:sp>
        <p:sp>
          <p:nvSpPr>
            <p:cNvPr id="46144" name="TextBox 135"/>
            <p:cNvSpPr txBox="1">
              <a:spLocks noChangeArrowheads="1"/>
            </p:cNvSpPr>
            <p:nvPr/>
          </p:nvSpPr>
          <p:spPr bwMode="auto">
            <a:xfrm>
              <a:off x="5359450" y="1231900"/>
              <a:ext cx="153888"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N6</a:t>
              </a:r>
            </a:p>
          </p:txBody>
        </p:sp>
        <p:sp>
          <p:nvSpPr>
            <p:cNvPr id="46145" name="TextBox 136"/>
            <p:cNvSpPr txBox="1">
              <a:spLocks noChangeArrowheads="1"/>
            </p:cNvSpPr>
            <p:nvPr/>
          </p:nvSpPr>
          <p:spPr bwMode="auto">
            <a:xfrm>
              <a:off x="6483399" y="1231900"/>
              <a:ext cx="153888"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N8</a:t>
              </a:r>
            </a:p>
          </p:txBody>
        </p:sp>
        <p:sp>
          <p:nvSpPr>
            <p:cNvPr id="46146" name="TextBox 137"/>
            <p:cNvSpPr txBox="1">
              <a:spLocks noChangeArrowheads="1"/>
            </p:cNvSpPr>
            <p:nvPr/>
          </p:nvSpPr>
          <p:spPr bwMode="auto">
            <a:xfrm>
              <a:off x="5060999" y="2660650"/>
              <a:ext cx="153888" cy="129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N7</a:t>
              </a:r>
            </a:p>
          </p:txBody>
        </p:sp>
        <p:grpSp>
          <p:nvGrpSpPr>
            <p:cNvPr id="46147" name="Group 150"/>
            <p:cNvGrpSpPr>
              <a:grpSpLocks/>
            </p:cNvGrpSpPr>
            <p:nvPr/>
          </p:nvGrpSpPr>
          <p:grpSpPr bwMode="auto">
            <a:xfrm>
              <a:off x="7094538" y="2362200"/>
              <a:ext cx="2032000" cy="1200150"/>
              <a:chOff x="6731000" y="3054350"/>
              <a:chExt cx="2031410" cy="1200150"/>
            </a:xfrm>
          </p:grpSpPr>
          <p:sp>
            <p:nvSpPr>
              <p:cNvPr id="71" name="Rounded Rectangle 70"/>
              <p:cNvSpPr/>
              <p:nvPr/>
            </p:nvSpPr>
            <p:spPr bwMode="auto">
              <a:xfrm>
                <a:off x="6731000" y="3054350"/>
                <a:ext cx="2031410" cy="120015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wrap="none" lIns="82124" tIns="41061" rIns="82124" bIns="41061" anchor="ctr"/>
              <a:lstStyle/>
              <a:p>
                <a:pPr defTabSz="814310">
                  <a:defRPr/>
                </a:pPr>
                <a:endParaRPr lang="de-DE" dirty="0">
                  <a:latin typeface="Arial" charset="0"/>
                  <a:ea typeface="MS PGothic" pitchFamily="34" charset="-128"/>
                </a:endParaRPr>
              </a:p>
            </p:txBody>
          </p:sp>
          <p:grpSp>
            <p:nvGrpSpPr>
              <p:cNvPr id="46149" name="Group 147"/>
              <p:cNvGrpSpPr>
                <a:grpSpLocks/>
              </p:cNvGrpSpPr>
              <p:nvPr/>
            </p:nvGrpSpPr>
            <p:grpSpPr bwMode="auto">
              <a:xfrm>
                <a:off x="6749733" y="3054350"/>
                <a:ext cx="1634928" cy="1070620"/>
                <a:chOff x="6749733" y="3054350"/>
                <a:chExt cx="1634928" cy="1070620"/>
              </a:xfrm>
            </p:grpSpPr>
            <p:pic>
              <p:nvPicPr>
                <p:cNvPr id="4615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7988" y="3081338"/>
                  <a:ext cx="184160" cy="19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
                <p:cNvPicPr>
                  <a:picLocks noChangeAspect="1" noChangeArrowheads="1"/>
                </p:cNvPicPr>
                <p:nvPr/>
              </p:nvPicPr>
              <p:blipFill>
                <a:blip r:embed="rId11" cstate="print">
                  <a:duotone>
                    <a:prstClr val="black"/>
                    <a:schemeClr val="accent6">
                      <a:tint val="45000"/>
                      <a:satMod val="400000"/>
                    </a:schemeClr>
                  </a:duotone>
                </a:blip>
                <a:srcRect/>
                <a:stretch>
                  <a:fillRect/>
                </a:stretch>
              </p:blipFill>
              <p:spPr bwMode="auto">
                <a:xfrm>
                  <a:off x="6749733" y="3335015"/>
                  <a:ext cx="187970" cy="187970"/>
                </a:xfrm>
                <a:prstGeom prst="rect">
                  <a:avLst/>
                </a:prstGeom>
                <a:noFill/>
                <a:ln w="9525">
                  <a:noFill/>
                  <a:miter lim="800000"/>
                  <a:headEnd/>
                  <a:tailEnd/>
                </a:ln>
              </p:spPr>
            </p:pic>
            <p:pic>
              <p:nvPicPr>
                <p:cNvPr id="4615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9733" y="3576426"/>
                  <a:ext cx="187970" cy="18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
                <p:cNvPicPr>
                  <a:picLocks noChangeAspect="1" noChangeArrowheads="1"/>
                </p:cNvPicPr>
                <p:nvPr/>
              </p:nvPicPr>
              <p:blipFill>
                <a:blip r:embed="rId11" cstate="print">
                  <a:duotone>
                    <a:prstClr val="black"/>
                    <a:schemeClr val="accent5">
                      <a:tint val="45000"/>
                      <a:satMod val="400000"/>
                    </a:schemeClr>
                  </a:duotone>
                </a:blip>
                <a:srcRect/>
                <a:stretch>
                  <a:fillRect/>
                </a:stretch>
              </p:blipFill>
              <p:spPr bwMode="auto">
                <a:xfrm>
                  <a:off x="6749733" y="3937000"/>
                  <a:ext cx="187970" cy="187970"/>
                </a:xfrm>
                <a:prstGeom prst="rect">
                  <a:avLst/>
                </a:prstGeom>
                <a:noFill/>
                <a:ln w="9525">
                  <a:noFill/>
                  <a:miter lim="800000"/>
                  <a:headEnd/>
                  <a:tailEnd/>
                </a:ln>
              </p:spPr>
            </p:pic>
            <p:sp>
              <p:nvSpPr>
                <p:cNvPr id="46154" name="TextBox 143"/>
                <p:cNvSpPr txBox="1">
                  <a:spLocks noChangeArrowheads="1"/>
                </p:cNvSpPr>
                <p:nvPr/>
              </p:nvSpPr>
              <p:spPr bwMode="auto">
                <a:xfrm flipH="1">
                  <a:off x="7097873" y="3054350"/>
                  <a:ext cx="387814" cy="12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Router</a:t>
                  </a:r>
                </a:p>
              </p:txBody>
            </p:sp>
            <p:sp>
              <p:nvSpPr>
                <p:cNvPr id="46155" name="TextBox 144"/>
                <p:cNvSpPr txBox="1">
                  <a:spLocks noChangeArrowheads="1"/>
                </p:cNvSpPr>
                <p:nvPr/>
              </p:nvSpPr>
              <p:spPr bwMode="auto">
                <a:xfrm flipH="1">
                  <a:off x="7150736" y="3315652"/>
                  <a:ext cx="714731" cy="12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Fixed OADM</a:t>
                  </a:r>
                </a:p>
              </p:txBody>
            </p:sp>
            <p:sp>
              <p:nvSpPr>
                <p:cNvPr id="46156" name="TextBox 145"/>
                <p:cNvSpPr txBox="1">
                  <a:spLocks noChangeArrowheads="1"/>
                </p:cNvSpPr>
                <p:nvPr/>
              </p:nvSpPr>
              <p:spPr bwMode="auto">
                <a:xfrm flipH="1">
                  <a:off x="7222821" y="3576954"/>
                  <a:ext cx="1161840" cy="12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Multidegree ROADM</a:t>
                  </a:r>
                </a:p>
              </p:txBody>
            </p:sp>
            <p:sp>
              <p:nvSpPr>
                <p:cNvPr id="46157" name="TextBox 146"/>
                <p:cNvSpPr txBox="1">
                  <a:spLocks noChangeArrowheads="1"/>
                </p:cNvSpPr>
                <p:nvPr/>
              </p:nvSpPr>
              <p:spPr bwMode="auto">
                <a:xfrm flipH="1">
                  <a:off x="7222821" y="3838255"/>
                  <a:ext cx="116184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de-DE" sz="1400" b="1">
                      <a:ea typeface="MS PGothic" pitchFamily="34" charset="-128"/>
                    </a:rPr>
                    <a:t>Multidegree ROADM</a:t>
                  </a:r>
                </a:p>
                <a:p>
                  <a:r>
                    <a:rPr lang="de-DE" sz="1400" b="1">
                      <a:ea typeface="MS PGothic" pitchFamily="34" charset="-128"/>
                    </a:rPr>
                    <a:t>(omnidirectional)</a:t>
                  </a:r>
                </a:p>
              </p:txBody>
            </p:sp>
          </p:grpSp>
        </p:grpSp>
      </p:grpSp>
      <p:sp>
        <p:nvSpPr>
          <p:cNvPr id="5" name="Slide Number Placeholder 4"/>
          <p:cNvSpPr>
            <a:spLocks noGrp="1"/>
          </p:cNvSpPr>
          <p:nvPr>
            <p:ph type="sldNum" sz="quarter" idx="14"/>
          </p:nvPr>
        </p:nvSpPr>
        <p:spPr/>
        <p:txBody>
          <a:bodyPr/>
          <a:lstStyle/>
          <a:p>
            <a:pPr>
              <a:defRPr/>
            </a:pPr>
            <a:fld id="{3F79F3A9-CEA5-4E3C-8849-894D4BF84C51}" type="slidenum">
              <a:rPr lang="en-US"/>
              <a:pPr>
                <a:defRPr/>
              </a:pPr>
              <a:t>38</a:t>
            </a:fld>
            <a:endParaRPr lang="en-US"/>
          </a:p>
        </p:txBody>
      </p:sp>
    </p:spTree>
    <p:extLst>
      <p:ext uri="{BB962C8B-B14F-4D97-AF65-F5344CB8AC3E}">
        <p14:creationId xmlns:p14="http://schemas.microsoft.com/office/powerpoint/2010/main" val="28124132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2"/>
          <p:cNvSpPr>
            <a:spLocks noChangeArrowheads="1"/>
          </p:cNvSpPr>
          <p:nvPr/>
        </p:nvSpPr>
        <p:spPr bwMode="auto">
          <a:xfrm>
            <a:off x="76200" y="3124200"/>
            <a:ext cx="3919538" cy="1524000"/>
          </a:xfrm>
          <a:prstGeom prst="ellipse">
            <a:avLst/>
          </a:prstGeom>
          <a:gradFill rotWithShape="1">
            <a:gsLst>
              <a:gs pos="0">
                <a:srgbClr val="FF3300">
                  <a:alpha val="62000"/>
                </a:srgbClr>
              </a:gs>
              <a:gs pos="100000">
                <a:srgbClr val="3E8DC5">
                  <a:alpha val="50998"/>
                </a:srgbClr>
              </a:gs>
            </a:gsLst>
            <a:path path="shape">
              <a:fillToRect l="50000" t="50000" r="50000" b="50000"/>
            </a:path>
          </a:gradFill>
          <a:ln>
            <a:noFill/>
          </a:ln>
          <a:effectLst>
            <a:prstShdw prst="shdw17" dist="17961" dir="2700000">
              <a:srgbClr val="991F00"/>
            </a:prstShdw>
          </a:effectLst>
          <a:extLst>
            <a:ext uri="{91240B29-F687-4F45-9708-019B960494DF}">
              <a14:hiddenLine xmlns:a14="http://schemas.microsoft.com/office/drawing/2010/main" w="9525">
                <a:solidFill>
                  <a:srgbClr val="000000"/>
                </a:solidFill>
                <a:round/>
                <a:headEnd/>
                <a:tailEnd/>
              </a14:hiddenLine>
            </a:ext>
          </a:extLst>
        </p:spPr>
        <p:txBody>
          <a:bodyPr wrap="none" lIns="91431" tIns="45716" rIns="91431" bIns="45716" anchor="ctr"/>
          <a:lstStyle/>
          <a:p>
            <a:endParaRPr lang="en-US"/>
          </a:p>
        </p:txBody>
      </p:sp>
      <p:sp>
        <p:nvSpPr>
          <p:cNvPr id="440323" name="Oval 3"/>
          <p:cNvSpPr>
            <a:spLocks noChangeArrowheads="1"/>
          </p:cNvSpPr>
          <p:nvPr/>
        </p:nvSpPr>
        <p:spPr bwMode="auto">
          <a:xfrm>
            <a:off x="76200" y="4279900"/>
            <a:ext cx="8978900" cy="2006600"/>
          </a:xfrm>
          <a:prstGeom prst="ellipse">
            <a:avLst/>
          </a:prstGeom>
          <a:noFill/>
          <a:ln w="9525">
            <a:solidFill>
              <a:schemeClr val="tx1"/>
            </a:solidFill>
            <a:round/>
            <a:headEnd/>
            <a:tailEnd/>
          </a:ln>
          <a:effectLst>
            <a:prstShdw prst="shdw17" dist="17961" dir="2700000">
              <a:schemeClr val="tx1">
                <a:gamma/>
                <a:shade val="60000"/>
                <a:invGamma/>
              </a:schemeClr>
            </a:prstShdw>
          </a:effectLst>
        </p:spPr>
        <p:txBody>
          <a:bodyPr wrap="none" lIns="91431" tIns="45716" rIns="91431" bIns="45716" anchor="ctr"/>
          <a:lstStyle/>
          <a:p>
            <a:pPr fontAlgn="auto">
              <a:spcBef>
                <a:spcPts val="0"/>
              </a:spcBef>
              <a:spcAft>
                <a:spcPts val="0"/>
              </a:spcAft>
              <a:defRPr/>
            </a:pPr>
            <a:endParaRPr lang="en-US" dirty="0">
              <a:latin typeface="+mn-lt"/>
              <a:cs typeface="Arial" pitchFamily="34" charset="0"/>
            </a:endParaRPr>
          </a:p>
        </p:txBody>
      </p:sp>
      <p:sp>
        <p:nvSpPr>
          <p:cNvPr id="47108" name="Rectangle 4"/>
          <p:cNvSpPr>
            <a:spLocks noGrp="1" noChangeArrowheads="1"/>
          </p:cNvSpPr>
          <p:nvPr>
            <p:ph type="title"/>
          </p:nvPr>
        </p:nvSpPr>
        <p:spPr>
          <a:xfrm>
            <a:off x="750888" y="533400"/>
            <a:ext cx="8358187" cy="858838"/>
          </a:xfrm>
        </p:spPr>
        <p:txBody>
          <a:bodyPr/>
          <a:lstStyle/>
          <a:p>
            <a:pPr eaLnBrk="1" hangingPunct="1"/>
            <a:r>
              <a:rPr lang="en-GB" smtClean="0">
                <a:ea typeface="MS PGothic" pitchFamily="34" charset="-128"/>
              </a:rPr>
              <a:t>Network Architecture</a:t>
            </a:r>
            <a:endParaRPr lang="en-US" smtClean="0">
              <a:ea typeface="MS PGothic" pitchFamily="34" charset="-128"/>
            </a:endParaRPr>
          </a:p>
        </p:txBody>
      </p:sp>
      <p:grpSp>
        <p:nvGrpSpPr>
          <p:cNvPr id="47109" name="Group 5"/>
          <p:cNvGrpSpPr>
            <a:grpSpLocks/>
          </p:cNvGrpSpPr>
          <p:nvPr/>
        </p:nvGrpSpPr>
        <p:grpSpPr bwMode="auto">
          <a:xfrm>
            <a:off x="684213" y="4487863"/>
            <a:ext cx="3497262" cy="1433512"/>
            <a:chOff x="431" y="2827"/>
            <a:chExt cx="2203" cy="903"/>
          </a:xfrm>
        </p:grpSpPr>
        <p:sp>
          <p:nvSpPr>
            <p:cNvPr id="2" name="Oval 6"/>
            <p:cNvSpPr>
              <a:spLocks noChangeArrowheads="1"/>
            </p:cNvSpPr>
            <p:nvPr/>
          </p:nvSpPr>
          <p:spPr bwMode="auto">
            <a:xfrm>
              <a:off x="434" y="2899"/>
              <a:ext cx="2127" cy="774"/>
            </a:xfrm>
            <a:prstGeom prst="ellipse">
              <a:avLst/>
            </a:prstGeom>
            <a:gradFill rotWithShape="1">
              <a:gsLst>
                <a:gs pos="0">
                  <a:srgbClr val="A603AB">
                    <a:alpha val="62000"/>
                  </a:srgbClr>
                </a:gs>
                <a:gs pos="6000">
                  <a:srgbClr val="E81766">
                    <a:alpha val="62600"/>
                  </a:srgbClr>
                </a:gs>
                <a:gs pos="13500">
                  <a:srgbClr val="EE3F17">
                    <a:alpha val="63350"/>
                  </a:srgbClr>
                </a:gs>
                <a:gs pos="24000">
                  <a:srgbClr val="FFFF00">
                    <a:alpha val="64400"/>
                  </a:srgbClr>
                </a:gs>
                <a:gs pos="32499">
                  <a:srgbClr val="1A8D48">
                    <a:alpha val="65250"/>
                  </a:srgbClr>
                </a:gs>
                <a:gs pos="39500">
                  <a:srgbClr val="0819FB">
                    <a:alpha val="65950"/>
                  </a:srgbClr>
                </a:gs>
                <a:gs pos="50000">
                  <a:srgbClr val="A603AB">
                    <a:alpha val="67000"/>
                  </a:srgbClr>
                </a:gs>
                <a:gs pos="60501">
                  <a:srgbClr val="0819FB">
                    <a:alpha val="65950"/>
                  </a:srgbClr>
                </a:gs>
                <a:gs pos="67501">
                  <a:srgbClr val="1A8D48">
                    <a:alpha val="65250"/>
                  </a:srgbClr>
                </a:gs>
                <a:gs pos="76000">
                  <a:srgbClr val="FFFF00">
                    <a:alpha val="64400"/>
                  </a:srgbClr>
                </a:gs>
                <a:gs pos="86500">
                  <a:srgbClr val="EE3F17">
                    <a:alpha val="63350"/>
                  </a:srgbClr>
                </a:gs>
                <a:gs pos="94000">
                  <a:srgbClr val="E81766">
                    <a:alpha val="62600"/>
                  </a:srgbClr>
                </a:gs>
                <a:gs pos="100000">
                  <a:srgbClr val="A603AB">
                    <a:alpha val="62000"/>
                  </a:srgbClr>
                </a:gs>
              </a:gsLst>
              <a:lin ang="18900000" scaled="1"/>
            </a:gradFill>
            <a:ln w="9525" algn="ctr">
              <a:noFill/>
              <a:round/>
              <a:headEnd/>
              <a:tailEnd/>
            </a:ln>
            <a:effectLst/>
          </p:spPr>
          <p:txBody>
            <a:bodyPr wrap="none" anchor="ctr"/>
            <a:lstStyle/>
            <a:p>
              <a:pPr fontAlgn="auto">
                <a:spcBef>
                  <a:spcPts val="0"/>
                </a:spcBef>
                <a:spcAft>
                  <a:spcPts val="0"/>
                </a:spcAft>
                <a:defRPr/>
              </a:pPr>
              <a:endParaRPr lang="en-US" sz="2800" dirty="0">
                <a:latin typeface="+mn-lt"/>
              </a:endParaRPr>
            </a:p>
          </p:txBody>
        </p:sp>
        <p:graphicFrame>
          <p:nvGraphicFramePr>
            <p:cNvPr id="47226" name="Object 9"/>
            <p:cNvGraphicFramePr>
              <a:graphicFrameLocks noChangeAspect="1"/>
            </p:cNvGraphicFramePr>
            <p:nvPr/>
          </p:nvGraphicFramePr>
          <p:xfrm>
            <a:off x="432" y="3155"/>
            <a:ext cx="170" cy="159"/>
          </p:xfrm>
          <a:graphic>
            <a:graphicData uri="http://schemas.openxmlformats.org/presentationml/2006/ole">
              <mc:AlternateContent xmlns:mc="http://schemas.openxmlformats.org/markup-compatibility/2006">
                <mc:Choice xmlns:v="urn:schemas-microsoft-com:vml" Requires="v">
                  <p:oleObj spid="_x0000_s6418" name="Photo Editor Photo" r:id="rId3" imgW="304923" imgH="304923" progId="">
                    <p:embed/>
                  </p:oleObj>
                </mc:Choice>
                <mc:Fallback>
                  <p:oleObj name="Photo Editor Photo" r:id="rId3"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3155"/>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27" name="Object 10"/>
            <p:cNvGraphicFramePr>
              <a:graphicFrameLocks noChangeAspect="1"/>
            </p:cNvGraphicFramePr>
            <p:nvPr/>
          </p:nvGraphicFramePr>
          <p:xfrm>
            <a:off x="984" y="3059"/>
            <a:ext cx="170" cy="159"/>
          </p:xfrm>
          <a:graphic>
            <a:graphicData uri="http://schemas.openxmlformats.org/presentationml/2006/ole">
              <mc:AlternateContent xmlns:mc="http://schemas.openxmlformats.org/markup-compatibility/2006">
                <mc:Choice xmlns:v="urn:schemas-microsoft-com:vml" Requires="v">
                  <p:oleObj spid="_x0000_s6419" name="Photo Editor Photo" r:id="rId5" imgW="304923" imgH="304923" progId="">
                    <p:embed/>
                  </p:oleObj>
                </mc:Choice>
                <mc:Fallback>
                  <p:oleObj name="Photo Editor Photo" r:id="rId5"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 y="3059"/>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28" name="Object 11"/>
            <p:cNvGraphicFramePr>
              <a:graphicFrameLocks noChangeAspect="1"/>
            </p:cNvGraphicFramePr>
            <p:nvPr/>
          </p:nvGraphicFramePr>
          <p:xfrm>
            <a:off x="1536" y="3027"/>
            <a:ext cx="170" cy="159"/>
          </p:xfrm>
          <a:graphic>
            <a:graphicData uri="http://schemas.openxmlformats.org/presentationml/2006/ole">
              <mc:AlternateContent xmlns:mc="http://schemas.openxmlformats.org/markup-compatibility/2006">
                <mc:Choice xmlns:v="urn:schemas-microsoft-com:vml" Requires="v">
                  <p:oleObj spid="_x0000_s6420" name="Photo Editor Photo" r:id="rId6" imgW="304923" imgH="304923" progId="">
                    <p:embed/>
                  </p:oleObj>
                </mc:Choice>
                <mc:Fallback>
                  <p:oleObj name="Photo Editor Photo" r:id="rId6"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3027"/>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29" name="Object 12"/>
            <p:cNvGraphicFramePr>
              <a:graphicFrameLocks noChangeAspect="1"/>
            </p:cNvGraphicFramePr>
            <p:nvPr/>
          </p:nvGraphicFramePr>
          <p:xfrm>
            <a:off x="1256" y="2827"/>
            <a:ext cx="170" cy="159"/>
          </p:xfrm>
          <a:graphic>
            <a:graphicData uri="http://schemas.openxmlformats.org/presentationml/2006/ole">
              <mc:AlternateContent xmlns:mc="http://schemas.openxmlformats.org/markup-compatibility/2006">
                <mc:Choice xmlns:v="urn:schemas-microsoft-com:vml" Requires="v">
                  <p:oleObj spid="_x0000_s6421" name="Photo Editor Photo" r:id="rId7" imgW="304923" imgH="304923" progId="">
                    <p:embed/>
                  </p:oleObj>
                </mc:Choice>
                <mc:Fallback>
                  <p:oleObj name="Photo Editor Photo" r:id="rId7"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 y="2827"/>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30" name="Object 13"/>
            <p:cNvGraphicFramePr>
              <a:graphicFrameLocks noChangeAspect="1"/>
            </p:cNvGraphicFramePr>
            <p:nvPr/>
          </p:nvGraphicFramePr>
          <p:xfrm>
            <a:off x="2040" y="2891"/>
            <a:ext cx="170" cy="159"/>
          </p:xfrm>
          <a:graphic>
            <a:graphicData uri="http://schemas.openxmlformats.org/presentationml/2006/ole">
              <mc:AlternateContent xmlns:mc="http://schemas.openxmlformats.org/markup-compatibility/2006">
                <mc:Choice xmlns:v="urn:schemas-microsoft-com:vml" Requires="v">
                  <p:oleObj spid="_x0000_s6422" name="Photo Editor Photo" r:id="rId8" imgW="304923" imgH="304923" progId="">
                    <p:embed/>
                  </p:oleObj>
                </mc:Choice>
                <mc:Fallback>
                  <p:oleObj name="Photo Editor Photo" r:id="rId8"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 y="2891"/>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31" name="Object 14"/>
            <p:cNvGraphicFramePr>
              <a:graphicFrameLocks noChangeAspect="1"/>
            </p:cNvGraphicFramePr>
            <p:nvPr/>
          </p:nvGraphicFramePr>
          <p:xfrm>
            <a:off x="2464" y="3259"/>
            <a:ext cx="170" cy="159"/>
          </p:xfrm>
          <a:graphic>
            <a:graphicData uri="http://schemas.openxmlformats.org/presentationml/2006/ole">
              <mc:AlternateContent xmlns:mc="http://schemas.openxmlformats.org/markup-compatibility/2006">
                <mc:Choice xmlns:v="urn:schemas-microsoft-com:vml" Requires="v">
                  <p:oleObj spid="_x0000_s6423" name="Photo Editor Photo" r:id="rId9" imgW="304923" imgH="304923" progId="">
                    <p:embed/>
                  </p:oleObj>
                </mc:Choice>
                <mc:Fallback>
                  <p:oleObj name="Photo Editor Photo" r:id="rId9"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 y="3259"/>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32" name="Object 15"/>
            <p:cNvGraphicFramePr>
              <a:graphicFrameLocks noChangeAspect="1"/>
            </p:cNvGraphicFramePr>
            <p:nvPr/>
          </p:nvGraphicFramePr>
          <p:xfrm>
            <a:off x="1920" y="3227"/>
            <a:ext cx="170" cy="159"/>
          </p:xfrm>
          <a:graphic>
            <a:graphicData uri="http://schemas.openxmlformats.org/presentationml/2006/ole">
              <mc:AlternateContent xmlns:mc="http://schemas.openxmlformats.org/markup-compatibility/2006">
                <mc:Choice xmlns:v="urn:schemas-microsoft-com:vml" Requires="v">
                  <p:oleObj spid="_x0000_s6424" name="Photo Editor Photo" r:id="rId10" imgW="304923" imgH="304923" progId="">
                    <p:embed/>
                  </p:oleObj>
                </mc:Choice>
                <mc:Fallback>
                  <p:oleObj name="Photo Editor Photo" r:id="rId10"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3227"/>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33" name="Object 16"/>
            <p:cNvGraphicFramePr>
              <a:graphicFrameLocks noChangeAspect="1"/>
            </p:cNvGraphicFramePr>
            <p:nvPr/>
          </p:nvGraphicFramePr>
          <p:xfrm>
            <a:off x="1752" y="3539"/>
            <a:ext cx="170" cy="159"/>
          </p:xfrm>
          <a:graphic>
            <a:graphicData uri="http://schemas.openxmlformats.org/presentationml/2006/ole">
              <mc:AlternateContent xmlns:mc="http://schemas.openxmlformats.org/markup-compatibility/2006">
                <mc:Choice xmlns:v="urn:schemas-microsoft-com:vml" Requires="v">
                  <p:oleObj spid="_x0000_s6425" name="Photo Editor Photo" r:id="rId11" imgW="304923" imgH="304923" progId="">
                    <p:embed/>
                  </p:oleObj>
                </mc:Choice>
                <mc:Fallback>
                  <p:oleObj name="Photo Editor Photo" r:id="rId11"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 y="3539"/>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34" name="Object 17"/>
            <p:cNvGraphicFramePr>
              <a:graphicFrameLocks noChangeAspect="1"/>
            </p:cNvGraphicFramePr>
            <p:nvPr/>
          </p:nvGraphicFramePr>
          <p:xfrm>
            <a:off x="1272" y="3571"/>
            <a:ext cx="170" cy="159"/>
          </p:xfrm>
          <a:graphic>
            <a:graphicData uri="http://schemas.openxmlformats.org/presentationml/2006/ole">
              <mc:AlternateContent xmlns:mc="http://schemas.openxmlformats.org/markup-compatibility/2006">
                <mc:Choice xmlns:v="urn:schemas-microsoft-com:vml" Requires="v">
                  <p:oleObj spid="_x0000_s6426" name="Photo Editor Photo" r:id="rId12" imgW="304923" imgH="304923" progId="">
                    <p:embed/>
                  </p:oleObj>
                </mc:Choice>
                <mc:Fallback>
                  <p:oleObj name="Photo Editor Photo" r:id="rId12"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 y="3571"/>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35" name="Object 18"/>
            <p:cNvGraphicFramePr>
              <a:graphicFrameLocks noChangeAspect="1"/>
            </p:cNvGraphicFramePr>
            <p:nvPr/>
          </p:nvGraphicFramePr>
          <p:xfrm>
            <a:off x="776" y="3475"/>
            <a:ext cx="170" cy="159"/>
          </p:xfrm>
          <a:graphic>
            <a:graphicData uri="http://schemas.openxmlformats.org/presentationml/2006/ole">
              <mc:AlternateContent xmlns:mc="http://schemas.openxmlformats.org/markup-compatibility/2006">
                <mc:Choice xmlns:v="urn:schemas-microsoft-com:vml" Requires="v">
                  <p:oleObj spid="_x0000_s6427" name="Photo Editor Photo" r:id="rId13" imgW="304923" imgH="304923" progId="">
                    <p:embed/>
                  </p:oleObj>
                </mc:Choice>
                <mc:Fallback>
                  <p:oleObj name="Photo Editor Photo" r:id="rId13"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 y="3475"/>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36" name="Object 19"/>
            <p:cNvGraphicFramePr>
              <a:graphicFrameLocks noChangeAspect="1"/>
            </p:cNvGraphicFramePr>
            <p:nvPr/>
          </p:nvGraphicFramePr>
          <p:xfrm>
            <a:off x="1216" y="3243"/>
            <a:ext cx="170" cy="159"/>
          </p:xfrm>
          <a:graphic>
            <a:graphicData uri="http://schemas.openxmlformats.org/presentationml/2006/ole">
              <mc:AlternateContent xmlns:mc="http://schemas.openxmlformats.org/markup-compatibility/2006">
                <mc:Choice xmlns:v="urn:schemas-microsoft-com:vml" Requires="v">
                  <p:oleObj spid="_x0000_s6428" name="Photo Editor Photo" r:id="rId14" imgW="304923" imgH="304923" progId="">
                    <p:embed/>
                  </p:oleObj>
                </mc:Choice>
                <mc:Fallback>
                  <p:oleObj name="Photo Editor Photo" r:id="rId14"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 y="3243"/>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37" name="Object 20"/>
            <p:cNvGraphicFramePr>
              <a:graphicFrameLocks noChangeAspect="1"/>
            </p:cNvGraphicFramePr>
            <p:nvPr/>
          </p:nvGraphicFramePr>
          <p:xfrm>
            <a:off x="712" y="2947"/>
            <a:ext cx="170" cy="159"/>
          </p:xfrm>
          <a:graphic>
            <a:graphicData uri="http://schemas.openxmlformats.org/presentationml/2006/ole">
              <mc:AlternateContent xmlns:mc="http://schemas.openxmlformats.org/markup-compatibility/2006">
                <mc:Choice xmlns:v="urn:schemas-microsoft-com:vml" Requires="v">
                  <p:oleObj spid="_x0000_s6429" name="Photo Editor Photo" r:id="rId15" imgW="304923" imgH="304923" progId="">
                    <p:embed/>
                  </p:oleObj>
                </mc:Choice>
                <mc:Fallback>
                  <p:oleObj name="Photo Editor Photo" r:id="rId15"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 y="2947"/>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cxnSp>
          <p:nvCxnSpPr>
            <p:cNvPr id="440341" name="AutoShape 21"/>
            <p:cNvCxnSpPr>
              <a:cxnSpLocks noChangeShapeType="1"/>
            </p:cNvCxnSpPr>
            <p:nvPr/>
          </p:nvCxnSpPr>
          <p:spPr bwMode="auto">
            <a:xfrm flipV="1">
              <a:off x="602" y="3139"/>
              <a:ext cx="382" cy="96"/>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42" name="AutoShape 22"/>
            <p:cNvCxnSpPr>
              <a:cxnSpLocks noChangeShapeType="1"/>
            </p:cNvCxnSpPr>
            <p:nvPr/>
          </p:nvCxnSpPr>
          <p:spPr bwMode="auto">
            <a:xfrm>
              <a:off x="1154" y="3139"/>
              <a:ext cx="62" cy="184"/>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43" name="AutoShape 23"/>
            <p:cNvCxnSpPr>
              <a:cxnSpLocks noChangeShapeType="1"/>
            </p:cNvCxnSpPr>
            <p:nvPr/>
          </p:nvCxnSpPr>
          <p:spPr bwMode="auto">
            <a:xfrm rot="16200000" flipH="1">
              <a:off x="608" y="3223"/>
              <a:ext cx="161" cy="344"/>
            </a:xfrm>
            <a:prstGeom prst="curvedConnector3">
              <a:avLst>
                <a:gd name="adj1" fmla="val 4969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44" name="AutoShape 24"/>
            <p:cNvCxnSpPr>
              <a:cxnSpLocks noChangeShapeType="1"/>
            </p:cNvCxnSpPr>
            <p:nvPr/>
          </p:nvCxnSpPr>
          <p:spPr bwMode="auto">
            <a:xfrm rot="5400000">
              <a:off x="1044" y="3315"/>
              <a:ext cx="169" cy="344"/>
            </a:xfrm>
            <a:prstGeom prst="curvedConnector2">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45" name="AutoShape 25"/>
            <p:cNvCxnSpPr>
              <a:cxnSpLocks noChangeShapeType="1"/>
            </p:cNvCxnSpPr>
            <p:nvPr/>
          </p:nvCxnSpPr>
          <p:spPr bwMode="auto">
            <a:xfrm rot="5400000">
              <a:off x="1162" y="3512"/>
              <a:ext cx="249" cy="29"/>
            </a:xfrm>
            <a:prstGeom prst="curvedConnector4">
              <a:avLst>
                <a:gd name="adj1" fmla="val 33736"/>
                <a:gd name="adj2" fmla="val 596551"/>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46" name="AutoShape 26"/>
            <p:cNvCxnSpPr>
              <a:cxnSpLocks noChangeShapeType="1"/>
            </p:cNvCxnSpPr>
            <p:nvPr/>
          </p:nvCxnSpPr>
          <p:spPr bwMode="auto">
            <a:xfrm flipV="1">
              <a:off x="882" y="2907"/>
              <a:ext cx="374" cy="120"/>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47" name="AutoShape 27"/>
            <p:cNvCxnSpPr>
              <a:cxnSpLocks noChangeShapeType="1"/>
            </p:cNvCxnSpPr>
            <p:nvPr/>
          </p:nvCxnSpPr>
          <p:spPr bwMode="auto">
            <a:xfrm flipV="1">
              <a:off x="602" y="3027"/>
              <a:ext cx="110" cy="208"/>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48" name="AutoShape 28"/>
            <p:cNvCxnSpPr>
              <a:cxnSpLocks noChangeShapeType="1"/>
            </p:cNvCxnSpPr>
            <p:nvPr/>
          </p:nvCxnSpPr>
          <p:spPr bwMode="auto">
            <a:xfrm rot="16200000">
              <a:off x="1192" y="3094"/>
              <a:ext cx="257" cy="40"/>
            </a:xfrm>
            <a:prstGeom prst="curvedConnector3">
              <a:avLst>
                <a:gd name="adj1" fmla="val 50194"/>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49" name="AutoShape 29"/>
            <p:cNvCxnSpPr>
              <a:cxnSpLocks noChangeShapeType="1"/>
            </p:cNvCxnSpPr>
            <p:nvPr/>
          </p:nvCxnSpPr>
          <p:spPr bwMode="auto">
            <a:xfrm rot="10800000">
              <a:off x="1426" y="2907"/>
              <a:ext cx="614" cy="64"/>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50" name="AutoShape 30"/>
            <p:cNvCxnSpPr>
              <a:cxnSpLocks noChangeShapeType="1"/>
            </p:cNvCxnSpPr>
            <p:nvPr/>
          </p:nvCxnSpPr>
          <p:spPr bwMode="auto">
            <a:xfrm rot="10800000">
              <a:off x="1381" y="3338"/>
              <a:ext cx="371" cy="281"/>
            </a:xfrm>
            <a:prstGeom prst="curvedConnector3">
              <a:avLst>
                <a:gd name="adj1" fmla="val 49866"/>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51" name="AutoShape 31"/>
            <p:cNvCxnSpPr>
              <a:cxnSpLocks noChangeShapeType="1"/>
            </p:cNvCxnSpPr>
            <p:nvPr/>
          </p:nvCxnSpPr>
          <p:spPr bwMode="auto">
            <a:xfrm rot="10800000" flipV="1">
              <a:off x="1442" y="3619"/>
              <a:ext cx="310" cy="32"/>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52" name="AutoShape 32"/>
            <p:cNvCxnSpPr>
              <a:cxnSpLocks noChangeShapeType="1"/>
            </p:cNvCxnSpPr>
            <p:nvPr/>
          </p:nvCxnSpPr>
          <p:spPr bwMode="auto">
            <a:xfrm rot="10800000">
              <a:off x="2186" y="3011"/>
              <a:ext cx="278" cy="328"/>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53" name="AutoShape 33"/>
            <p:cNvCxnSpPr>
              <a:cxnSpLocks noChangeShapeType="1"/>
            </p:cNvCxnSpPr>
            <p:nvPr/>
          </p:nvCxnSpPr>
          <p:spPr bwMode="auto">
            <a:xfrm rot="16200000" flipH="1">
              <a:off x="1710" y="3097"/>
              <a:ext cx="121" cy="299"/>
            </a:xfrm>
            <a:prstGeom prst="curvedConnector2">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54" name="AutoShape 34"/>
            <p:cNvCxnSpPr>
              <a:cxnSpLocks noChangeShapeType="1"/>
            </p:cNvCxnSpPr>
            <p:nvPr/>
          </p:nvCxnSpPr>
          <p:spPr bwMode="auto">
            <a:xfrm rot="10800000" flipV="1">
              <a:off x="1922" y="3370"/>
              <a:ext cx="547" cy="249"/>
            </a:xfrm>
            <a:prstGeom prst="curvedConnector3">
              <a:avLst>
                <a:gd name="adj1" fmla="val 49907"/>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55" name="AutoShape 35"/>
            <p:cNvCxnSpPr>
              <a:cxnSpLocks noChangeShapeType="1"/>
            </p:cNvCxnSpPr>
            <p:nvPr/>
          </p:nvCxnSpPr>
          <p:spPr bwMode="auto">
            <a:xfrm rot="10800000" flipV="1">
              <a:off x="1682" y="2971"/>
              <a:ext cx="358" cy="152"/>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56" name="AutoShape 36"/>
            <p:cNvCxnSpPr>
              <a:cxnSpLocks noChangeShapeType="1"/>
            </p:cNvCxnSpPr>
            <p:nvPr/>
          </p:nvCxnSpPr>
          <p:spPr bwMode="auto">
            <a:xfrm rot="10800000" flipV="1">
              <a:off x="1386" y="3107"/>
              <a:ext cx="150" cy="216"/>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57" name="AutoShape 37"/>
            <p:cNvCxnSpPr>
              <a:cxnSpLocks noChangeShapeType="1"/>
            </p:cNvCxnSpPr>
            <p:nvPr/>
          </p:nvCxnSpPr>
          <p:spPr bwMode="auto">
            <a:xfrm flipV="1">
              <a:off x="1922" y="3386"/>
              <a:ext cx="83" cy="233"/>
            </a:xfrm>
            <a:prstGeom prst="curvedConnector2">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58" name="AutoShape 38"/>
            <p:cNvCxnSpPr>
              <a:cxnSpLocks noChangeShapeType="1"/>
            </p:cNvCxnSpPr>
            <p:nvPr/>
          </p:nvCxnSpPr>
          <p:spPr bwMode="auto">
            <a:xfrm rot="5400000">
              <a:off x="1979" y="3161"/>
              <a:ext cx="257" cy="35"/>
            </a:xfrm>
            <a:prstGeom prst="curvedConnector2">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59" name="AutoShape 39"/>
            <p:cNvCxnSpPr>
              <a:cxnSpLocks noChangeShapeType="1"/>
            </p:cNvCxnSpPr>
            <p:nvPr/>
          </p:nvCxnSpPr>
          <p:spPr bwMode="auto">
            <a:xfrm rot="10800000">
              <a:off x="2090" y="3307"/>
              <a:ext cx="374" cy="32"/>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grpSp>
      <p:sp>
        <p:nvSpPr>
          <p:cNvPr id="440360" name="Oval 40"/>
          <p:cNvSpPr>
            <a:spLocks noChangeArrowheads="1"/>
          </p:cNvSpPr>
          <p:nvPr/>
        </p:nvSpPr>
        <p:spPr bwMode="auto">
          <a:xfrm>
            <a:off x="790575" y="2006600"/>
            <a:ext cx="2413000" cy="1079500"/>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lIns="91431" tIns="45716" rIns="91431" bIns="45716" anchor="ctr"/>
          <a:lstStyle/>
          <a:p>
            <a:pPr fontAlgn="auto">
              <a:spcBef>
                <a:spcPts val="0"/>
              </a:spcBef>
              <a:spcAft>
                <a:spcPts val="0"/>
              </a:spcAft>
              <a:defRPr/>
            </a:pPr>
            <a:r>
              <a:rPr lang="en-GB" sz="1000" dirty="0">
                <a:solidFill>
                  <a:schemeClr val="bg1"/>
                </a:solidFill>
                <a:latin typeface="+mn-lt"/>
                <a:cs typeface="Arial" pitchFamily="34" charset="0"/>
              </a:rPr>
              <a:t>IPoDWDM/ </a:t>
            </a:r>
          </a:p>
          <a:p>
            <a:pPr fontAlgn="auto">
              <a:spcBef>
                <a:spcPts val="0"/>
              </a:spcBef>
              <a:spcAft>
                <a:spcPts val="0"/>
              </a:spcAft>
              <a:defRPr/>
            </a:pPr>
            <a:r>
              <a:rPr lang="en-GB" sz="1000" dirty="0" err="1">
                <a:solidFill>
                  <a:schemeClr val="bg1"/>
                </a:solidFill>
                <a:latin typeface="+mn-lt"/>
                <a:cs typeface="Arial" pitchFamily="34" charset="0"/>
              </a:rPr>
              <a:t>MPLS-TP</a:t>
            </a:r>
            <a:endParaRPr lang="en-GB" sz="1000" dirty="0">
              <a:solidFill>
                <a:schemeClr val="bg1"/>
              </a:solidFill>
              <a:latin typeface="+mn-lt"/>
              <a:cs typeface="Arial" pitchFamily="34" charset="0"/>
            </a:endParaRPr>
          </a:p>
          <a:p>
            <a:pPr fontAlgn="auto">
              <a:spcBef>
                <a:spcPts val="0"/>
              </a:spcBef>
              <a:spcAft>
                <a:spcPts val="0"/>
              </a:spcAft>
              <a:defRPr/>
            </a:pPr>
            <a:r>
              <a:rPr lang="en-GB" sz="1000" dirty="0">
                <a:solidFill>
                  <a:schemeClr val="bg1"/>
                </a:solidFill>
                <a:latin typeface="+mn-lt"/>
              </a:rPr>
              <a:t>Packet Optical</a:t>
            </a:r>
            <a:endParaRPr lang="en-US" sz="1000" dirty="0">
              <a:solidFill>
                <a:schemeClr val="bg1"/>
              </a:solidFill>
              <a:latin typeface="+mn-lt"/>
              <a:cs typeface="Arial" pitchFamily="34" charset="0"/>
            </a:endParaRPr>
          </a:p>
        </p:txBody>
      </p:sp>
      <p:pic>
        <p:nvPicPr>
          <p:cNvPr id="47111" name="Picture 22" descr="CarrierRoutingSyste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28738" y="1809750"/>
            <a:ext cx="4349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22" descr="CarrierRoutingSyste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5363" y="1809750"/>
            <a:ext cx="4349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22" descr="CarrierRoutingSyste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6575" y="2276475"/>
            <a:ext cx="4349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22" descr="CarrierRoutingSyste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82725" y="2862263"/>
            <a:ext cx="4349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22" descr="CarrierRoutingSyste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84500" y="2366963"/>
            <a:ext cx="4349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6" name="Oval 46"/>
          <p:cNvSpPr>
            <a:spLocks noChangeArrowheads="1"/>
          </p:cNvSpPr>
          <p:nvPr/>
        </p:nvSpPr>
        <p:spPr bwMode="auto">
          <a:xfrm>
            <a:off x="3913188" y="1917700"/>
            <a:ext cx="1379537" cy="1079500"/>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lIns="91431" tIns="45716" rIns="91431" bIns="45716" anchor="ctr"/>
          <a:lstStyle/>
          <a:p>
            <a:pPr fontAlgn="auto">
              <a:spcBef>
                <a:spcPts val="0"/>
              </a:spcBef>
              <a:spcAft>
                <a:spcPts val="0"/>
              </a:spcAft>
              <a:defRPr/>
            </a:pPr>
            <a:r>
              <a:rPr lang="en-GB" sz="1400" dirty="0">
                <a:solidFill>
                  <a:schemeClr val="bg1"/>
                </a:solidFill>
                <a:latin typeface="+mn-lt"/>
              </a:rPr>
              <a:t>DC/SAN</a:t>
            </a:r>
            <a:endParaRPr lang="en-US" sz="1400" dirty="0">
              <a:solidFill>
                <a:schemeClr val="bg1"/>
              </a:solidFill>
              <a:latin typeface="+mn-lt"/>
            </a:endParaRPr>
          </a:p>
        </p:txBody>
      </p:sp>
      <p:sp>
        <p:nvSpPr>
          <p:cNvPr id="440367" name="Oval 47"/>
          <p:cNvSpPr>
            <a:spLocks noChangeArrowheads="1"/>
          </p:cNvSpPr>
          <p:nvPr/>
        </p:nvSpPr>
        <p:spPr bwMode="auto">
          <a:xfrm>
            <a:off x="7235825" y="1917700"/>
            <a:ext cx="1584325" cy="1079500"/>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lIns="91431" tIns="45716" rIns="91431" bIns="45716" anchor="ctr"/>
          <a:lstStyle/>
          <a:p>
            <a:pPr fontAlgn="auto">
              <a:spcBef>
                <a:spcPts val="0"/>
              </a:spcBef>
              <a:spcAft>
                <a:spcPts val="0"/>
              </a:spcAft>
              <a:defRPr/>
            </a:pPr>
            <a:r>
              <a:rPr lang="en-GB" sz="1400" dirty="0" err="1">
                <a:solidFill>
                  <a:schemeClr val="bg1"/>
                </a:solidFill>
                <a:latin typeface="+mn-lt"/>
              </a:rPr>
              <a:t>SONET</a:t>
            </a:r>
            <a:endParaRPr lang="en-GB" sz="1400" dirty="0">
              <a:solidFill>
                <a:schemeClr val="bg1"/>
              </a:solidFill>
              <a:latin typeface="+mn-lt"/>
            </a:endParaRPr>
          </a:p>
          <a:p>
            <a:pPr fontAlgn="auto">
              <a:spcBef>
                <a:spcPts val="0"/>
              </a:spcBef>
              <a:spcAft>
                <a:spcPts val="0"/>
              </a:spcAft>
              <a:defRPr/>
            </a:pPr>
            <a:r>
              <a:rPr lang="en-GB" sz="1400" dirty="0" err="1">
                <a:solidFill>
                  <a:schemeClr val="bg1"/>
                </a:solidFill>
                <a:latin typeface="+mn-lt"/>
              </a:rPr>
              <a:t>SDH</a:t>
            </a:r>
            <a:endParaRPr lang="en-US" sz="1400" dirty="0">
              <a:solidFill>
                <a:schemeClr val="bg1"/>
              </a:solidFill>
              <a:latin typeface="+mn-lt"/>
            </a:endParaRPr>
          </a:p>
        </p:txBody>
      </p:sp>
      <p:grpSp>
        <p:nvGrpSpPr>
          <p:cNvPr id="47118" name="Group 48"/>
          <p:cNvGrpSpPr>
            <a:grpSpLocks/>
          </p:cNvGrpSpPr>
          <p:nvPr/>
        </p:nvGrpSpPr>
        <p:grpSpPr bwMode="auto">
          <a:xfrm>
            <a:off x="4938713" y="4576763"/>
            <a:ext cx="3497262" cy="1433512"/>
            <a:chOff x="431" y="2827"/>
            <a:chExt cx="2203" cy="903"/>
          </a:xfrm>
        </p:grpSpPr>
        <p:sp>
          <p:nvSpPr>
            <p:cNvPr id="135174" name="Oval 6"/>
            <p:cNvSpPr>
              <a:spLocks noChangeArrowheads="1"/>
            </p:cNvSpPr>
            <p:nvPr/>
          </p:nvSpPr>
          <p:spPr bwMode="auto">
            <a:xfrm>
              <a:off x="434" y="2899"/>
              <a:ext cx="2127" cy="774"/>
            </a:xfrm>
            <a:prstGeom prst="ellipse">
              <a:avLst/>
            </a:prstGeom>
            <a:gradFill rotWithShape="1">
              <a:gsLst>
                <a:gs pos="0">
                  <a:srgbClr val="A603AB">
                    <a:alpha val="62000"/>
                  </a:srgbClr>
                </a:gs>
                <a:gs pos="6000">
                  <a:srgbClr val="E81766">
                    <a:alpha val="62600"/>
                  </a:srgbClr>
                </a:gs>
                <a:gs pos="13500">
                  <a:srgbClr val="EE3F17">
                    <a:alpha val="63350"/>
                  </a:srgbClr>
                </a:gs>
                <a:gs pos="24000">
                  <a:srgbClr val="FFFF00">
                    <a:alpha val="64400"/>
                  </a:srgbClr>
                </a:gs>
                <a:gs pos="32499">
                  <a:srgbClr val="1A8D48">
                    <a:alpha val="65250"/>
                  </a:srgbClr>
                </a:gs>
                <a:gs pos="39500">
                  <a:srgbClr val="0819FB">
                    <a:alpha val="65950"/>
                  </a:srgbClr>
                </a:gs>
                <a:gs pos="50000">
                  <a:srgbClr val="A603AB">
                    <a:alpha val="67000"/>
                  </a:srgbClr>
                </a:gs>
                <a:gs pos="60501">
                  <a:srgbClr val="0819FB">
                    <a:alpha val="65950"/>
                  </a:srgbClr>
                </a:gs>
                <a:gs pos="67501">
                  <a:srgbClr val="1A8D48">
                    <a:alpha val="65250"/>
                  </a:srgbClr>
                </a:gs>
                <a:gs pos="76000">
                  <a:srgbClr val="FFFF00">
                    <a:alpha val="64400"/>
                  </a:srgbClr>
                </a:gs>
                <a:gs pos="86500">
                  <a:srgbClr val="EE3F17">
                    <a:alpha val="63350"/>
                  </a:srgbClr>
                </a:gs>
                <a:gs pos="94000">
                  <a:srgbClr val="E81766">
                    <a:alpha val="62600"/>
                  </a:srgbClr>
                </a:gs>
                <a:gs pos="100000">
                  <a:srgbClr val="A603AB">
                    <a:alpha val="62000"/>
                  </a:srgbClr>
                </a:gs>
              </a:gsLst>
              <a:lin ang="18900000" scaled="1"/>
            </a:gradFill>
            <a:ln w="9525" algn="ctr">
              <a:noFill/>
              <a:round/>
              <a:headEnd/>
              <a:tailEnd/>
            </a:ln>
            <a:effectLst/>
          </p:spPr>
          <p:txBody>
            <a:bodyPr wrap="none" anchor="ctr"/>
            <a:lstStyle/>
            <a:p>
              <a:pPr fontAlgn="auto">
                <a:spcBef>
                  <a:spcPts val="0"/>
                </a:spcBef>
                <a:spcAft>
                  <a:spcPts val="0"/>
                </a:spcAft>
                <a:defRPr/>
              </a:pPr>
              <a:endParaRPr lang="en-US" sz="2800" dirty="0">
                <a:latin typeface="+mn-lt"/>
              </a:endParaRPr>
            </a:p>
          </p:txBody>
        </p:sp>
        <p:graphicFrame>
          <p:nvGraphicFramePr>
            <p:cNvPr id="47192" name="Object 52"/>
            <p:cNvGraphicFramePr>
              <a:graphicFrameLocks noChangeAspect="1"/>
            </p:cNvGraphicFramePr>
            <p:nvPr/>
          </p:nvGraphicFramePr>
          <p:xfrm>
            <a:off x="432" y="3155"/>
            <a:ext cx="170" cy="159"/>
          </p:xfrm>
          <a:graphic>
            <a:graphicData uri="http://schemas.openxmlformats.org/presentationml/2006/ole">
              <mc:AlternateContent xmlns:mc="http://schemas.openxmlformats.org/markup-compatibility/2006">
                <mc:Choice xmlns:v="urn:schemas-microsoft-com:vml" Requires="v">
                  <p:oleObj spid="_x0000_s6430" name="Photo Editor Photo" r:id="rId17" imgW="304923" imgH="304923" progId="">
                    <p:embed/>
                  </p:oleObj>
                </mc:Choice>
                <mc:Fallback>
                  <p:oleObj name="Photo Editor Photo" r:id="rId17"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3155"/>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193" name="Object 53"/>
            <p:cNvGraphicFramePr>
              <a:graphicFrameLocks noChangeAspect="1"/>
            </p:cNvGraphicFramePr>
            <p:nvPr/>
          </p:nvGraphicFramePr>
          <p:xfrm>
            <a:off x="984" y="3059"/>
            <a:ext cx="170" cy="159"/>
          </p:xfrm>
          <a:graphic>
            <a:graphicData uri="http://schemas.openxmlformats.org/presentationml/2006/ole">
              <mc:AlternateContent xmlns:mc="http://schemas.openxmlformats.org/markup-compatibility/2006">
                <mc:Choice xmlns:v="urn:schemas-microsoft-com:vml" Requires="v">
                  <p:oleObj spid="_x0000_s6431" name="Photo Editor Photo" r:id="rId18" imgW="304923" imgH="304923" progId="">
                    <p:embed/>
                  </p:oleObj>
                </mc:Choice>
                <mc:Fallback>
                  <p:oleObj name="Photo Editor Photo" r:id="rId18"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 y="3059"/>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194" name="Object 54"/>
            <p:cNvGraphicFramePr>
              <a:graphicFrameLocks noChangeAspect="1"/>
            </p:cNvGraphicFramePr>
            <p:nvPr/>
          </p:nvGraphicFramePr>
          <p:xfrm>
            <a:off x="1536" y="3027"/>
            <a:ext cx="170" cy="159"/>
          </p:xfrm>
          <a:graphic>
            <a:graphicData uri="http://schemas.openxmlformats.org/presentationml/2006/ole">
              <mc:AlternateContent xmlns:mc="http://schemas.openxmlformats.org/markup-compatibility/2006">
                <mc:Choice xmlns:v="urn:schemas-microsoft-com:vml" Requires="v">
                  <p:oleObj spid="_x0000_s6432" name="Photo Editor Photo" r:id="rId19" imgW="304923" imgH="304923" progId="">
                    <p:embed/>
                  </p:oleObj>
                </mc:Choice>
                <mc:Fallback>
                  <p:oleObj name="Photo Editor Photo" r:id="rId19"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3027"/>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195" name="Object 55"/>
            <p:cNvGraphicFramePr>
              <a:graphicFrameLocks noChangeAspect="1"/>
            </p:cNvGraphicFramePr>
            <p:nvPr/>
          </p:nvGraphicFramePr>
          <p:xfrm>
            <a:off x="1256" y="2827"/>
            <a:ext cx="170" cy="159"/>
          </p:xfrm>
          <a:graphic>
            <a:graphicData uri="http://schemas.openxmlformats.org/presentationml/2006/ole">
              <mc:AlternateContent xmlns:mc="http://schemas.openxmlformats.org/markup-compatibility/2006">
                <mc:Choice xmlns:v="urn:schemas-microsoft-com:vml" Requires="v">
                  <p:oleObj spid="_x0000_s6433" name="Photo Editor Photo" r:id="rId20" imgW="304923" imgH="304923" progId="">
                    <p:embed/>
                  </p:oleObj>
                </mc:Choice>
                <mc:Fallback>
                  <p:oleObj name="Photo Editor Photo" r:id="rId20"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 y="2827"/>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196" name="Object 56"/>
            <p:cNvGraphicFramePr>
              <a:graphicFrameLocks noChangeAspect="1"/>
            </p:cNvGraphicFramePr>
            <p:nvPr/>
          </p:nvGraphicFramePr>
          <p:xfrm>
            <a:off x="2040" y="2891"/>
            <a:ext cx="170" cy="159"/>
          </p:xfrm>
          <a:graphic>
            <a:graphicData uri="http://schemas.openxmlformats.org/presentationml/2006/ole">
              <mc:AlternateContent xmlns:mc="http://schemas.openxmlformats.org/markup-compatibility/2006">
                <mc:Choice xmlns:v="urn:schemas-microsoft-com:vml" Requires="v">
                  <p:oleObj spid="_x0000_s6434" name="Photo Editor Photo" r:id="rId21" imgW="304923" imgH="304923" progId="">
                    <p:embed/>
                  </p:oleObj>
                </mc:Choice>
                <mc:Fallback>
                  <p:oleObj name="Photo Editor Photo" r:id="rId21"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 y="2891"/>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197" name="Object 57"/>
            <p:cNvGraphicFramePr>
              <a:graphicFrameLocks noChangeAspect="1"/>
            </p:cNvGraphicFramePr>
            <p:nvPr/>
          </p:nvGraphicFramePr>
          <p:xfrm>
            <a:off x="2464" y="3259"/>
            <a:ext cx="170" cy="159"/>
          </p:xfrm>
          <a:graphic>
            <a:graphicData uri="http://schemas.openxmlformats.org/presentationml/2006/ole">
              <mc:AlternateContent xmlns:mc="http://schemas.openxmlformats.org/markup-compatibility/2006">
                <mc:Choice xmlns:v="urn:schemas-microsoft-com:vml" Requires="v">
                  <p:oleObj spid="_x0000_s6435" name="Photo Editor Photo" r:id="rId22" imgW="304923" imgH="304923" progId="">
                    <p:embed/>
                  </p:oleObj>
                </mc:Choice>
                <mc:Fallback>
                  <p:oleObj name="Photo Editor Photo" r:id="rId22"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 y="3259"/>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198" name="Object 58"/>
            <p:cNvGraphicFramePr>
              <a:graphicFrameLocks noChangeAspect="1"/>
            </p:cNvGraphicFramePr>
            <p:nvPr/>
          </p:nvGraphicFramePr>
          <p:xfrm>
            <a:off x="1920" y="3227"/>
            <a:ext cx="170" cy="159"/>
          </p:xfrm>
          <a:graphic>
            <a:graphicData uri="http://schemas.openxmlformats.org/presentationml/2006/ole">
              <mc:AlternateContent xmlns:mc="http://schemas.openxmlformats.org/markup-compatibility/2006">
                <mc:Choice xmlns:v="urn:schemas-microsoft-com:vml" Requires="v">
                  <p:oleObj spid="_x0000_s6436" name="Photo Editor Photo" r:id="rId23" imgW="304923" imgH="304923" progId="">
                    <p:embed/>
                  </p:oleObj>
                </mc:Choice>
                <mc:Fallback>
                  <p:oleObj name="Photo Editor Photo" r:id="rId23"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3227"/>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199" name="Object 59"/>
            <p:cNvGraphicFramePr>
              <a:graphicFrameLocks noChangeAspect="1"/>
            </p:cNvGraphicFramePr>
            <p:nvPr/>
          </p:nvGraphicFramePr>
          <p:xfrm>
            <a:off x="1752" y="3539"/>
            <a:ext cx="170" cy="159"/>
          </p:xfrm>
          <a:graphic>
            <a:graphicData uri="http://schemas.openxmlformats.org/presentationml/2006/ole">
              <mc:AlternateContent xmlns:mc="http://schemas.openxmlformats.org/markup-compatibility/2006">
                <mc:Choice xmlns:v="urn:schemas-microsoft-com:vml" Requires="v">
                  <p:oleObj spid="_x0000_s6437" name="Photo Editor Photo" r:id="rId24" imgW="304923" imgH="304923" progId="">
                    <p:embed/>
                  </p:oleObj>
                </mc:Choice>
                <mc:Fallback>
                  <p:oleObj name="Photo Editor Photo" r:id="rId24"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 y="3539"/>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00" name="Object 60"/>
            <p:cNvGraphicFramePr>
              <a:graphicFrameLocks noChangeAspect="1"/>
            </p:cNvGraphicFramePr>
            <p:nvPr/>
          </p:nvGraphicFramePr>
          <p:xfrm>
            <a:off x="1272" y="3571"/>
            <a:ext cx="170" cy="159"/>
          </p:xfrm>
          <a:graphic>
            <a:graphicData uri="http://schemas.openxmlformats.org/presentationml/2006/ole">
              <mc:AlternateContent xmlns:mc="http://schemas.openxmlformats.org/markup-compatibility/2006">
                <mc:Choice xmlns:v="urn:schemas-microsoft-com:vml" Requires="v">
                  <p:oleObj spid="_x0000_s6438" name="Photo Editor Photo" r:id="rId25" imgW="304923" imgH="304923" progId="">
                    <p:embed/>
                  </p:oleObj>
                </mc:Choice>
                <mc:Fallback>
                  <p:oleObj name="Photo Editor Photo" r:id="rId25"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 y="3571"/>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01" name="Object 61"/>
            <p:cNvGraphicFramePr>
              <a:graphicFrameLocks noChangeAspect="1"/>
            </p:cNvGraphicFramePr>
            <p:nvPr/>
          </p:nvGraphicFramePr>
          <p:xfrm>
            <a:off x="776" y="3475"/>
            <a:ext cx="170" cy="159"/>
          </p:xfrm>
          <a:graphic>
            <a:graphicData uri="http://schemas.openxmlformats.org/presentationml/2006/ole">
              <mc:AlternateContent xmlns:mc="http://schemas.openxmlformats.org/markup-compatibility/2006">
                <mc:Choice xmlns:v="urn:schemas-microsoft-com:vml" Requires="v">
                  <p:oleObj spid="_x0000_s6439" name="Photo Editor Photo" r:id="rId26" imgW="304923" imgH="304923" progId="">
                    <p:embed/>
                  </p:oleObj>
                </mc:Choice>
                <mc:Fallback>
                  <p:oleObj name="Photo Editor Photo" r:id="rId26"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 y="3475"/>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02" name="Object 62"/>
            <p:cNvGraphicFramePr>
              <a:graphicFrameLocks noChangeAspect="1"/>
            </p:cNvGraphicFramePr>
            <p:nvPr/>
          </p:nvGraphicFramePr>
          <p:xfrm>
            <a:off x="1216" y="3243"/>
            <a:ext cx="170" cy="159"/>
          </p:xfrm>
          <a:graphic>
            <a:graphicData uri="http://schemas.openxmlformats.org/presentationml/2006/ole">
              <mc:AlternateContent xmlns:mc="http://schemas.openxmlformats.org/markup-compatibility/2006">
                <mc:Choice xmlns:v="urn:schemas-microsoft-com:vml" Requires="v">
                  <p:oleObj spid="_x0000_s6440" name="Photo Editor Photo" r:id="rId27" imgW="304923" imgH="304923" progId="">
                    <p:embed/>
                  </p:oleObj>
                </mc:Choice>
                <mc:Fallback>
                  <p:oleObj name="Photo Editor Photo" r:id="rId27"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 y="3243"/>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47203" name="Object 63"/>
            <p:cNvGraphicFramePr>
              <a:graphicFrameLocks noChangeAspect="1"/>
            </p:cNvGraphicFramePr>
            <p:nvPr/>
          </p:nvGraphicFramePr>
          <p:xfrm>
            <a:off x="712" y="2947"/>
            <a:ext cx="170" cy="159"/>
          </p:xfrm>
          <a:graphic>
            <a:graphicData uri="http://schemas.openxmlformats.org/presentationml/2006/ole">
              <mc:AlternateContent xmlns:mc="http://schemas.openxmlformats.org/markup-compatibility/2006">
                <mc:Choice xmlns:v="urn:schemas-microsoft-com:vml" Requires="v">
                  <p:oleObj spid="_x0000_s6441" name="Photo Editor Photo" r:id="rId28" imgW="304923" imgH="304923" progId="">
                    <p:embed/>
                  </p:oleObj>
                </mc:Choice>
                <mc:Fallback>
                  <p:oleObj name="Photo Editor Photo" r:id="rId28" imgW="304923" imgH="3049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 y="2947"/>
                          <a:ext cx="170"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cxnSp>
          <p:nvCxnSpPr>
            <p:cNvPr id="440384" name="AutoShape 64"/>
            <p:cNvCxnSpPr>
              <a:cxnSpLocks noChangeShapeType="1"/>
            </p:cNvCxnSpPr>
            <p:nvPr/>
          </p:nvCxnSpPr>
          <p:spPr bwMode="auto">
            <a:xfrm flipV="1">
              <a:off x="602" y="3139"/>
              <a:ext cx="382" cy="96"/>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85" name="AutoShape 65"/>
            <p:cNvCxnSpPr>
              <a:cxnSpLocks noChangeShapeType="1"/>
            </p:cNvCxnSpPr>
            <p:nvPr/>
          </p:nvCxnSpPr>
          <p:spPr bwMode="auto">
            <a:xfrm>
              <a:off x="1154" y="3139"/>
              <a:ext cx="62" cy="184"/>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86" name="AutoShape 66"/>
            <p:cNvCxnSpPr>
              <a:cxnSpLocks noChangeShapeType="1"/>
            </p:cNvCxnSpPr>
            <p:nvPr/>
          </p:nvCxnSpPr>
          <p:spPr bwMode="auto">
            <a:xfrm rot="16200000" flipH="1">
              <a:off x="608" y="3223"/>
              <a:ext cx="161" cy="344"/>
            </a:xfrm>
            <a:prstGeom prst="curvedConnector3">
              <a:avLst>
                <a:gd name="adj1" fmla="val 4969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87" name="AutoShape 67"/>
            <p:cNvCxnSpPr>
              <a:cxnSpLocks noChangeShapeType="1"/>
            </p:cNvCxnSpPr>
            <p:nvPr/>
          </p:nvCxnSpPr>
          <p:spPr bwMode="auto">
            <a:xfrm rot="5400000">
              <a:off x="1044" y="3315"/>
              <a:ext cx="169" cy="344"/>
            </a:xfrm>
            <a:prstGeom prst="curvedConnector2">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88" name="AutoShape 68"/>
            <p:cNvCxnSpPr>
              <a:cxnSpLocks noChangeShapeType="1"/>
            </p:cNvCxnSpPr>
            <p:nvPr/>
          </p:nvCxnSpPr>
          <p:spPr bwMode="auto">
            <a:xfrm rot="5400000">
              <a:off x="1162" y="3512"/>
              <a:ext cx="249" cy="29"/>
            </a:xfrm>
            <a:prstGeom prst="curvedConnector4">
              <a:avLst>
                <a:gd name="adj1" fmla="val 33736"/>
                <a:gd name="adj2" fmla="val 596551"/>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89" name="AutoShape 69"/>
            <p:cNvCxnSpPr>
              <a:cxnSpLocks noChangeShapeType="1"/>
            </p:cNvCxnSpPr>
            <p:nvPr/>
          </p:nvCxnSpPr>
          <p:spPr bwMode="auto">
            <a:xfrm flipV="1">
              <a:off x="882" y="2907"/>
              <a:ext cx="374" cy="120"/>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90" name="AutoShape 70"/>
            <p:cNvCxnSpPr>
              <a:cxnSpLocks noChangeShapeType="1"/>
            </p:cNvCxnSpPr>
            <p:nvPr/>
          </p:nvCxnSpPr>
          <p:spPr bwMode="auto">
            <a:xfrm flipV="1">
              <a:off x="602" y="3027"/>
              <a:ext cx="110" cy="208"/>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91" name="AutoShape 71"/>
            <p:cNvCxnSpPr>
              <a:cxnSpLocks noChangeShapeType="1"/>
            </p:cNvCxnSpPr>
            <p:nvPr/>
          </p:nvCxnSpPr>
          <p:spPr bwMode="auto">
            <a:xfrm rot="16200000">
              <a:off x="1192" y="3094"/>
              <a:ext cx="257" cy="40"/>
            </a:xfrm>
            <a:prstGeom prst="curvedConnector3">
              <a:avLst>
                <a:gd name="adj1" fmla="val 50194"/>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92" name="AutoShape 72"/>
            <p:cNvCxnSpPr>
              <a:cxnSpLocks noChangeShapeType="1"/>
            </p:cNvCxnSpPr>
            <p:nvPr/>
          </p:nvCxnSpPr>
          <p:spPr bwMode="auto">
            <a:xfrm rot="10800000">
              <a:off x="1426" y="2907"/>
              <a:ext cx="614" cy="64"/>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93" name="AutoShape 73"/>
            <p:cNvCxnSpPr>
              <a:cxnSpLocks noChangeShapeType="1"/>
            </p:cNvCxnSpPr>
            <p:nvPr/>
          </p:nvCxnSpPr>
          <p:spPr bwMode="auto">
            <a:xfrm rot="10800000">
              <a:off x="1381" y="3338"/>
              <a:ext cx="371" cy="281"/>
            </a:xfrm>
            <a:prstGeom prst="curvedConnector3">
              <a:avLst>
                <a:gd name="adj1" fmla="val 49866"/>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94" name="AutoShape 74"/>
            <p:cNvCxnSpPr>
              <a:cxnSpLocks noChangeShapeType="1"/>
            </p:cNvCxnSpPr>
            <p:nvPr/>
          </p:nvCxnSpPr>
          <p:spPr bwMode="auto">
            <a:xfrm rot="10800000" flipV="1">
              <a:off x="1442" y="3619"/>
              <a:ext cx="310" cy="32"/>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95" name="AutoShape 75"/>
            <p:cNvCxnSpPr>
              <a:cxnSpLocks noChangeShapeType="1"/>
            </p:cNvCxnSpPr>
            <p:nvPr/>
          </p:nvCxnSpPr>
          <p:spPr bwMode="auto">
            <a:xfrm rot="10800000">
              <a:off x="2186" y="3011"/>
              <a:ext cx="278" cy="328"/>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96" name="AutoShape 76"/>
            <p:cNvCxnSpPr>
              <a:cxnSpLocks noChangeShapeType="1"/>
            </p:cNvCxnSpPr>
            <p:nvPr/>
          </p:nvCxnSpPr>
          <p:spPr bwMode="auto">
            <a:xfrm rot="16200000" flipH="1">
              <a:off x="1710" y="3097"/>
              <a:ext cx="121" cy="299"/>
            </a:xfrm>
            <a:prstGeom prst="curvedConnector2">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97" name="AutoShape 77"/>
            <p:cNvCxnSpPr>
              <a:cxnSpLocks noChangeShapeType="1"/>
            </p:cNvCxnSpPr>
            <p:nvPr/>
          </p:nvCxnSpPr>
          <p:spPr bwMode="auto">
            <a:xfrm rot="10800000" flipV="1">
              <a:off x="1922" y="3370"/>
              <a:ext cx="547" cy="249"/>
            </a:xfrm>
            <a:prstGeom prst="curvedConnector3">
              <a:avLst>
                <a:gd name="adj1" fmla="val 49907"/>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98" name="AutoShape 78"/>
            <p:cNvCxnSpPr>
              <a:cxnSpLocks noChangeShapeType="1"/>
            </p:cNvCxnSpPr>
            <p:nvPr/>
          </p:nvCxnSpPr>
          <p:spPr bwMode="auto">
            <a:xfrm rot="10800000" flipV="1">
              <a:off x="1682" y="2971"/>
              <a:ext cx="358" cy="152"/>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399" name="AutoShape 79"/>
            <p:cNvCxnSpPr>
              <a:cxnSpLocks noChangeShapeType="1"/>
            </p:cNvCxnSpPr>
            <p:nvPr/>
          </p:nvCxnSpPr>
          <p:spPr bwMode="auto">
            <a:xfrm rot="10800000" flipV="1">
              <a:off x="1386" y="3107"/>
              <a:ext cx="150" cy="216"/>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400" name="AutoShape 80"/>
            <p:cNvCxnSpPr>
              <a:cxnSpLocks noChangeShapeType="1"/>
            </p:cNvCxnSpPr>
            <p:nvPr/>
          </p:nvCxnSpPr>
          <p:spPr bwMode="auto">
            <a:xfrm flipV="1">
              <a:off x="1922" y="3386"/>
              <a:ext cx="83" cy="233"/>
            </a:xfrm>
            <a:prstGeom prst="curvedConnector2">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401" name="AutoShape 81"/>
            <p:cNvCxnSpPr>
              <a:cxnSpLocks noChangeShapeType="1"/>
            </p:cNvCxnSpPr>
            <p:nvPr/>
          </p:nvCxnSpPr>
          <p:spPr bwMode="auto">
            <a:xfrm rot="5400000">
              <a:off x="1979" y="3161"/>
              <a:ext cx="257" cy="35"/>
            </a:xfrm>
            <a:prstGeom prst="curvedConnector2">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402" name="AutoShape 82"/>
            <p:cNvCxnSpPr>
              <a:cxnSpLocks noChangeShapeType="1"/>
            </p:cNvCxnSpPr>
            <p:nvPr/>
          </p:nvCxnSpPr>
          <p:spPr bwMode="auto">
            <a:xfrm rot="10800000">
              <a:off x="2090" y="3307"/>
              <a:ext cx="374" cy="32"/>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grpSp>
      <p:cxnSp>
        <p:nvCxnSpPr>
          <p:cNvPr id="440403" name="AutoShape 83"/>
          <p:cNvCxnSpPr>
            <a:cxnSpLocks noChangeShapeType="1"/>
          </p:cNvCxnSpPr>
          <p:nvPr/>
        </p:nvCxnSpPr>
        <p:spPr bwMode="auto">
          <a:xfrm>
            <a:off x="4181475" y="5300663"/>
            <a:ext cx="1304925" cy="431800"/>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404" name="AutoShape 84"/>
          <p:cNvCxnSpPr>
            <a:cxnSpLocks noChangeShapeType="1"/>
          </p:cNvCxnSpPr>
          <p:nvPr/>
        </p:nvCxnSpPr>
        <p:spPr bwMode="auto">
          <a:xfrm>
            <a:off x="3508375" y="4716463"/>
            <a:ext cx="1876425" cy="177800"/>
          </a:xfrm>
          <a:prstGeom prst="curvedConnector3">
            <a:avLst>
              <a:gd name="adj1" fmla="val 50000"/>
            </a:avLst>
          </a:prstGeom>
          <a:noFill/>
          <a:ln w="9525">
            <a:solidFill>
              <a:schemeClr val="tx1"/>
            </a:solidFill>
            <a:round/>
            <a:headEnd/>
            <a:tailEnd/>
          </a:ln>
          <a:effectLst>
            <a:prstShdw prst="shdw17" dist="17961" dir="2700000">
              <a:schemeClr val="tx1">
                <a:gamma/>
                <a:shade val="60000"/>
                <a:invGamma/>
              </a:schemeClr>
            </a:prstShdw>
          </a:effectLst>
        </p:spPr>
      </p:cxnSp>
      <p:sp>
        <p:nvSpPr>
          <p:cNvPr id="440405" name="Oval 85"/>
          <p:cNvSpPr>
            <a:spLocks noChangeArrowheads="1"/>
          </p:cNvSpPr>
          <p:nvPr/>
        </p:nvSpPr>
        <p:spPr bwMode="auto">
          <a:xfrm>
            <a:off x="5508625" y="1892300"/>
            <a:ext cx="1511300" cy="1079500"/>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lIns="91431" tIns="45716" rIns="91431" bIns="45716" anchor="ctr"/>
          <a:lstStyle/>
          <a:p>
            <a:pPr fontAlgn="auto">
              <a:spcBef>
                <a:spcPts val="0"/>
              </a:spcBef>
              <a:spcAft>
                <a:spcPts val="0"/>
              </a:spcAft>
              <a:defRPr/>
            </a:pPr>
            <a:r>
              <a:rPr lang="en-GB" sz="1100" dirty="0" err="1">
                <a:solidFill>
                  <a:schemeClr val="bg1"/>
                </a:solidFill>
                <a:latin typeface="+mn-lt"/>
              </a:rPr>
              <a:t>DSLAM</a:t>
            </a:r>
            <a:r>
              <a:rPr lang="en-GB" sz="1100" dirty="0">
                <a:solidFill>
                  <a:schemeClr val="bg1"/>
                </a:solidFill>
                <a:latin typeface="+mn-lt"/>
              </a:rPr>
              <a:t> / </a:t>
            </a:r>
          </a:p>
          <a:p>
            <a:pPr fontAlgn="auto">
              <a:spcBef>
                <a:spcPts val="0"/>
              </a:spcBef>
              <a:spcAft>
                <a:spcPts val="0"/>
              </a:spcAft>
              <a:defRPr/>
            </a:pPr>
            <a:r>
              <a:rPr lang="en-GB" sz="1100" dirty="0">
                <a:solidFill>
                  <a:schemeClr val="bg1"/>
                </a:solidFill>
                <a:latin typeface="+mn-lt"/>
              </a:rPr>
              <a:t>Wireless</a:t>
            </a:r>
          </a:p>
          <a:p>
            <a:pPr fontAlgn="auto">
              <a:spcBef>
                <a:spcPts val="0"/>
              </a:spcBef>
              <a:spcAft>
                <a:spcPts val="0"/>
              </a:spcAft>
              <a:defRPr/>
            </a:pPr>
            <a:r>
              <a:rPr lang="en-GB" sz="1100" dirty="0">
                <a:solidFill>
                  <a:schemeClr val="bg1"/>
                </a:solidFill>
                <a:latin typeface="+mn-lt"/>
              </a:rPr>
              <a:t>backhaul</a:t>
            </a:r>
            <a:endParaRPr lang="en-US" sz="1100" dirty="0">
              <a:solidFill>
                <a:schemeClr val="bg1"/>
              </a:solidFill>
              <a:latin typeface="+mn-lt"/>
            </a:endParaRPr>
          </a:p>
        </p:txBody>
      </p:sp>
      <p:cxnSp>
        <p:nvCxnSpPr>
          <p:cNvPr id="47122" name="AutoShape 86"/>
          <p:cNvCxnSpPr>
            <a:cxnSpLocks noChangeShapeType="1"/>
          </p:cNvCxnSpPr>
          <p:nvPr/>
        </p:nvCxnSpPr>
        <p:spPr bwMode="auto">
          <a:xfrm rot="5400000">
            <a:off x="-476250" y="3905250"/>
            <a:ext cx="2392363" cy="68263"/>
          </a:xfrm>
          <a:prstGeom prst="curvedConnector4">
            <a:avLst>
              <a:gd name="adj1" fmla="val 47315"/>
              <a:gd name="adj2" fmla="val 434884"/>
            </a:avLst>
          </a:prstGeom>
          <a:noFill/>
          <a:ln w="9525">
            <a:pattFill prst="dkVert">
              <a:fgClr>
                <a:srgbClr val="E44444"/>
              </a:fgClr>
              <a:bgClr>
                <a:srgbClr val="0000FF"/>
              </a:bgClr>
            </a:pattFill>
            <a:round/>
            <a:headEnd/>
            <a:tailEnd/>
          </a:ln>
          <a:effectLst>
            <a:prstShdw prst="shdw17" dist="17961" dir="2700000">
              <a:srgbClr val="892929"/>
            </a:prstShdw>
          </a:effectLst>
          <a:extLst>
            <a:ext uri="{909E8E84-426E-40DD-AFC4-6F175D3DCCD1}">
              <a14:hiddenFill xmlns:a14="http://schemas.microsoft.com/office/drawing/2010/main">
                <a:noFill/>
              </a14:hiddenFill>
            </a:ext>
          </a:extLst>
        </p:spPr>
      </p:cxnSp>
      <p:cxnSp>
        <p:nvCxnSpPr>
          <p:cNvPr id="440407" name="AutoShape 87"/>
          <p:cNvCxnSpPr>
            <a:cxnSpLocks noChangeShapeType="1"/>
          </p:cNvCxnSpPr>
          <p:nvPr/>
        </p:nvCxnSpPr>
        <p:spPr bwMode="auto">
          <a:xfrm rot="5400000">
            <a:off x="808038" y="3786188"/>
            <a:ext cx="1349375" cy="434975"/>
          </a:xfrm>
          <a:prstGeom prst="curvedConnector3">
            <a:avLst>
              <a:gd name="adj1" fmla="val 50000"/>
            </a:avLst>
          </a:prstGeom>
          <a:noFill/>
          <a:ln w="9525">
            <a:pattFill prst="pct5">
              <a:fgClr>
                <a:schemeClr val="tx2"/>
              </a:fgClr>
              <a:bgClr>
                <a:srgbClr val="FFFF00"/>
              </a:bgClr>
            </a:pattFill>
            <a:round/>
            <a:headEnd/>
            <a:tailEnd/>
          </a:ln>
          <a:effectLst>
            <a:prstShdw prst="shdw17" dist="17961" dir="2700000">
              <a:schemeClr val="tx2">
                <a:gamma/>
                <a:shade val="60000"/>
                <a:invGamma/>
              </a:schemeClr>
            </a:prstShdw>
          </a:effectLst>
        </p:spPr>
      </p:cxnSp>
      <p:cxnSp>
        <p:nvCxnSpPr>
          <p:cNvPr id="47124" name="AutoShape 88"/>
          <p:cNvCxnSpPr>
            <a:cxnSpLocks noChangeShapeType="1"/>
          </p:cNvCxnSpPr>
          <p:nvPr/>
        </p:nvCxnSpPr>
        <p:spPr bwMode="auto">
          <a:xfrm rot="5400000">
            <a:off x="1838325" y="3124201"/>
            <a:ext cx="1654175" cy="1073150"/>
          </a:xfrm>
          <a:prstGeom prst="curvedConnector3">
            <a:avLst>
              <a:gd name="adj1" fmla="val 50000"/>
            </a:avLst>
          </a:prstGeom>
          <a:noFill/>
          <a:ln w="9525">
            <a:solidFill>
              <a:srgbClr val="C0C0C4"/>
            </a:solidFill>
            <a:round/>
            <a:headEnd/>
            <a:tailEnd/>
          </a:ln>
          <a:effectLst>
            <a:prstShdw prst="shdw17" dist="17961" dir="2700000">
              <a:srgbClr val="737376"/>
            </a:prstShdw>
          </a:effectLst>
          <a:extLst>
            <a:ext uri="{909E8E84-426E-40DD-AFC4-6F175D3DCCD1}">
              <a14:hiddenFill xmlns:a14="http://schemas.microsoft.com/office/drawing/2010/main">
                <a:noFill/>
              </a14:hiddenFill>
            </a:ext>
          </a:extLst>
        </p:spPr>
      </p:cxnSp>
      <p:cxnSp>
        <p:nvCxnSpPr>
          <p:cNvPr id="440409" name="AutoShape 89"/>
          <p:cNvCxnSpPr>
            <a:cxnSpLocks noChangeShapeType="1"/>
            <a:stCxn id="440366" idx="3"/>
          </p:cNvCxnSpPr>
          <p:nvPr/>
        </p:nvCxnSpPr>
        <p:spPr bwMode="auto">
          <a:xfrm rot="5400000">
            <a:off x="2360612" y="3051176"/>
            <a:ext cx="1966913" cy="1541462"/>
          </a:xfrm>
          <a:prstGeom prst="curvedConnector3">
            <a:avLst>
              <a:gd name="adj1" fmla="val 53995"/>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410" name="AutoShape 90"/>
          <p:cNvCxnSpPr>
            <a:cxnSpLocks noChangeShapeType="1"/>
            <a:stCxn id="440366" idx="5"/>
          </p:cNvCxnSpPr>
          <p:nvPr/>
        </p:nvCxnSpPr>
        <p:spPr bwMode="auto">
          <a:xfrm rot="16200000" flipH="1">
            <a:off x="4341019" y="3588544"/>
            <a:ext cx="1928813" cy="428625"/>
          </a:xfrm>
          <a:prstGeom prst="curvedConnector3">
            <a:avLst>
              <a:gd name="adj1" fmla="val 54074"/>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411" name="AutoShape 91"/>
          <p:cNvCxnSpPr>
            <a:cxnSpLocks noChangeShapeType="1"/>
            <a:stCxn id="440405" idx="3"/>
          </p:cNvCxnSpPr>
          <p:nvPr/>
        </p:nvCxnSpPr>
        <p:spPr bwMode="auto">
          <a:xfrm rot="5400000">
            <a:off x="3663156" y="2523332"/>
            <a:ext cx="1776413" cy="2355850"/>
          </a:xfrm>
          <a:prstGeom prst="curvedConnector3">
            <a:avLst>
              <a:gd name="adj1" fmla="val 54421"/>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40412" name="AutoShape 92"/>
          <p:cNvCxnSpPr>
            <a:cxnSpLocks noChangeShapeType="1"/>
            <a:stCxn id="440405" idx="4"/>
          </p:cNvCxnSpPr>
          <p:nvPr/>
        </p:nvCxnSpPr>
        <p:spPr bwMode="auto">
          <a:xfrm rot="16200000" flipH="1">
            <a:off x="5521325" y="3714750"/>
            <a:ext cx="1604963" cy="119063"/>
          </a:xfrm>
          <a:prstGeom prst="curvedConnector3">
            <a:avLst>
              <a:gd name="adj1" fmla="val 49949"/>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7129" name="AutoShape 93"/>
          <p:cNvCxnSpPr>
            <a:cxnSpLocks noChangeShapeType="1"/>
            <a:stCxn id="440367" idx="3"/>
          </p:cNvCxnSpPr>
          <p:nvPr/>
        </p:nvCxnSpPr>
        <p:spPr bwMode="auto">
          <a:xfrm rot="5400000">
            <a:off x="6056312" y="3165476"/>
            <a:ext cx="1738313" cy="1084262"/>
          </a:xfrm>
          <a:prstGeom prst="curvedConnector3">
            <a:avLst>
              <a:gd name="adj1" fmla="val 54519"/>
            </a:avLst>
          </a:prstGeom>
          <a:noFill/>
          <a:ln w="9525">
            <a:solidFill>
              <a:srgbClr val="006600"/>
            </a:solidFill>
            <a:round/>
            <a:headEnd/>
            <a:tailEnd/>
          </a:ln>
          <a:effectLst>
            <a:prstShdw prst="shdw17" dist="17961" dir="2700000">
              <a:srgbClr val="003D00"/>
            </a:prstShdw>
          </a:effectLst>
          <a:extLst>
            <a:ext uri="{909E8E84-426E-40DD-AFC4-6F175D3DCCD1}">
              <a14:hiddenFill xmlns:a14="http://schemas.microsoft.com/office/drawing/2010/main">
                <a:noFill/>
              </a14:hiddenFill>
            </a:ext>
          </a:extLst>
        </p:spPr>
      </p:cxnSp>
      <p:cxnSp>
        <p:nvCxnSpPr>
          <p:cNvPr id="440414" name="AutoShape 94"/>
          <p:cNvCxnSpPr>
            <a:cxnSpLocks noChangeShapeType="1"/>
          </p:cNvCxnSpPr>
          <p:nvPr/>
        </p:nvCxnSpPr>
        <p:spPr bwMode="auto">
          <a:xfrm rot="5400000">
            <a:off x="6953250" y="3690938"/>
            <a:ext cx="1662113" cy="312737"/>
          </a:xfrm>
          <a:prstGeom prst="curvedConnector3">
            <a:avLst>
              <a:gd name="adj1" fmla="val 49954"/>
            </a:avLst>
          </a:prstGeom>
          <a:noFill/>
          <a:ln w="9525">
            <a:solidFill>
              <a:schemeClr val="tx1"/>
            </a:solidFill>
            <a:round/>
            <a:headEnd/>
            <a:tailEnd/>
          </a:ln>
          <a:effectLst>
            <a:prstShdw prst="shdw17" dist="17961" dir="2700000">
              <a:schemeClr val="tx1">
                <a:gamma/>
                <a:shade val="60000"/>
                <a:invGamma/>
              </a:schemeClr>
            </a:prstShdw>
          </a:effectLst>
        </p:spPr>
      </p:cxnSp>
      <p:cxnSp>
        <p:nvCxnSpPr>
          <p:cNvPr id="47131" name="AutoShape 95"/>
          <p:cNvCxnSpPr>
            <a:cxnSpLocks noChangeShapeType="1"/>
            <a:stCxn id="440367" idx="5"/>
          </p:cNvCxnSpPr>
          <p:nvPr/>
        </p:nvCxnSpPr>
        <p:spPr bwMode="auto">
          <a:xfrm rot="5400000">
            <a:off x="7232650" y="3906838"/>
            <a:ext cx="2424113" cy="287337"/>
          </a:xfrm>
          <a:prstGeom prst="curvedConnector3">
            <a:avLst>
              <a:gd name="adj1" fmla="val 53241"/>
            </a:avLst>
          </a:prstGeom>
          <a:noFill/>
          <a:ln w="9525">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noFill/>
              </a14:hiddenFill>
            </a:ext>
          </a:extLst>
        </p:spPr>
      </p:cxnSp>
      <p:grpSp>
        <p:nvGrpSpPr>
          <p:cNvPr id="47132" name="Group 27"/>
          <p:cNvGrpSpPr>
            <a:grpSpLocks/>
          </p:cNvGrpSpPr>
          <p:nvPr/>
        </p:nvGrpSpPr>
        <p:grpSpPr bwMode="auto">
          <a:xfrm>
            <a:off x="7467600" y="5502275"/>
            <a:ext cx="760413" cy="479425"/>
            <a:chOff x="1427" y="884"/>
            <a:chExt cx="551" cy="350"/>
          </a:xfrm>
        </p:grpSpPr>
        <p:grpSp>
          <p:nvGrpSpPr>
            <p:cNvPr id="47185" name="Group 28"/>
            <p:cNvGrpSpPr>
              <a:grpSpLocks/>
            </p:cNvGrpSpPr>
            <p:nvPr/>
          </p:nvGrpSpPr>
          <p:grpSpPr bwMode="auto">
            <a:xfrm>
              <a:off x="1427" y="884"/>
              <a:ext cx="551" cy="350"/>
              <a:chOff x="1427" y="884"/>
              <a:chExt cx="551" cy="350"/>
            </a:xfrm>
          </p:grpSpPr>
          <p:sp>
            <p:nvSpPr>
              <p:cNvPr id="47187" name="Oval 29"/>
              <p:cNvSpPr>
                <a:spLocks noChangeArrowheads="1"/>
              </p:cNvSpPr>
              <p:nvPr/>
            </p:nvSpPr>
            <p:spPr bwMode="auto">
              <a:xfrm>
                <a:off x="1427" y="884"/>
                <a:ext cx="551" cy="350"/>
              </a:xfrm>
              <a:prstGeom prst="ellipse">
                <a:avLst/>
              </a:prstGeom>
              <a:gradFill rotWithShape="1">
                <a:gsLst>
                  <a:gs pos="0">
                    <a:srgbClr val="306774"/>
                  </a:gs>
                  <a:gs pos="100000">
                    <a:srgbClr val="00000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2" rIns="73025" bIns="36512" anchor="ctr"/>
              <a:lstStyle/>
              <a:p>
                <a:endParaRPr lang="en-US" sz="2800"/>
              </a:p>
            </p:txBody>
          </p:sp>
          <p:sp>
            <p:nvSpPr>
              <p:cNvPr id="47188" name="Oval 30"/>
              <p:cNvSpPr>
                <a:spLocks noChangeArrowheads="1"/>
              </p:cNvSpPr>
              <p:nvPr/>
            </p:nvSpPr>
            <p:spPr bwMode="auto">
              <a:xfrm>
                <a:off x="1447" y="897"/>
                <a:ext cx="510" cy="324"/>
              </a:xfrm>
              <a:prstGeom prst="ellipse">
                <a:avLst/>
              </a:prstGeom>
              <a:gradFill rotWithShape="1">
                <a:gsLst>
                  <a:gs pos="0">
                    <a:srgbClr val="000000"/>
                  </a:gs>
                  <a:gs pos="100000">
                    <a:srgbClr val="306774"/>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2" rIns="73025" bIns="36512" anchor="ctr"/>
              <a:lstStyle/>
              <a:p>
                <a:endParaRPr lang="en-US" sz="2800"/>
              </a:p>
            </p:txBody>
          </p:sp>
        </p:grpSp>
        <p:sp>
          <p:nvSpPr>
            <p:cNvPr id="47186" name="Rectangle 31"/>
            <p:cNvSpPr>
              <a:spLocks noChangeArrowheads="1"/>
            </p:cNvSpPr>
            <p:nvPr/>
          </p:nvSpPr>
          <p:spPr bwMode="auto">
            <a:xfrm>
              <a:off x="1432" y="949"/>
              <a:ext cx="52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p>
              <a:r>
                <a:rPr lang="en-US" sz="1200">
                  <a:solidFill>
                    <a:schemeClr val="folHlink"/>
                  </a:solidFill>
                  <a:ea typeface="MS Gothic" pitchFamily="49" charset="-128"/>
                </a:rPr>
                <a:t>Control</a:t>
              </a:r>
            </a:p>
          </p:txBody>
        </p:sp>
      </p:grpSp>
      <p:grpSp>
        <p:nvGrpSpPr>
          <p:cNvPr id="47133" name="Group 27"/>
          <p:cNvGrpSpPr>
            <a:grpSpLocks/>
          </p:cNvGrpSpPr>
          <p:nvPr/>
        </p:nvGrpSpPr>
        <p:grpSpPr bwMode="auto">
          <a:xfrm>
            <a:off x="5364163" y="1700213"/>
            <a:ext cx="615950" cy="406400"/>
            <a:chOff x="1427" y="884"/>
            <a:chExt cx="551" cy="350"/>
          </a:xfrm>
        </p:grpSpPr>
        <p:grpSp>
          <p:nvGrpSpPr>
            <p:cNvPr id="47181" name="Group 28"/>
            <p:cNvGrpSpPr>
              <a:grpSpLocks/>
            </p:cNvGrpSpPr>
            <p:nvPr/>
          </p:nvGrpSpPr>
          <p:grpSpPr bwMode="auto">
            <a:xfrm>
              <a:off x="1427" y="884"/>
              <a:ext cx="551" cy="350"/>
              <a:chOff x="1427" y="884"/>
              <a:chExt cx="551" cy="350"/>
            </a:xfrm>
          </p:grpSpPr>
          <p:sp>
            <p:nvSpPr>
              <p:cNvPr id="47183" name="Oval 29"/>
              <p:cNvSpPr>
                <a:spLocks noChangeArrowheads="1"/>
              </p:cNvSpPr>
              <p:nvPr/>
            </p:nvSpPr>
            <p:spPr bwMode="auto">
              <a:xfrm>
                <a:off x="1427" y="884"/>
                <a:ext cx="551" cy="350"/>
              </a:xfrm>
              <a:prstGeom prst="ellipse">
                <a:avLst/>
              </a:prstGeom>
              <a:gradFill rotWithShape="1">
                <a:gsLst>
                  <a:gs pos="0">
                    <a:srgbClr val="306774"/>
                  </a:gs>
                  <a:gs pos="100000">
                    <a:srgbClr val="00000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2" rIns="73025" bIns="36512" anchor="ctr"/>
              <a:lstStyle/>
              <a:p>
                <a:endParaRPr lang="en-US" sz="2800"/>
              </a:p>
            </p:txBody>
          </p:sp>
          <p:sp>
            <p:nvSpPr>
              <p:cNvPr id="47184" name="Oval 30"/>
              <p:cNvSpPr>
                <a:spLocks noChangeArrowheads="1"/>
              </p:cNvSpPr>
              <p:nvPr/>
            </p:nvSpPr>
            <p:spPr bwMode="auto">
              <a:xfrm>
                <a:off x="1447" y="897"/>
                <a:ext cx="510" cy="324"/>
              </a:xfrm>
              <a:prstGeom prst="ellipse">
                <a:avLst/>
              </a:prstGeom>
              <a:gradFill rotWithShape="1">
                <a:gsLst>
                  <a:gs pos="0">
                    <a:srgbClr val="000000"/>
                  </a:gs>
                  <a:gs pos="100000">
                    <a:srgbClr val="306774"/>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2" rIns="73025" bIns="36512" anchor="ctr"/>
              <a:lstStyle/>
              <a:p>
                <a:endParaRPr lang="en-US" sz="2800"/>
              </a:p>
            </p:txBody>
          </p:sp>
        </p:grpSp>
        <p:sp>
          <p:nvSpPr>
            <p:cNvPr id="47182" name="Rectangle 31"/>
            <p:cNvSpPr>
              <a:spLocks noChangeArrowheads="1"/>
            </p:cNvSpPr>
            <p:nvPr/>
          </p:nvSpPr>
          <p:spPr bwMode="auto">
            <a:xfrm>
              <a:off x="1433" y="950"/>
              <a:ext cx="52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p>
              <a:r>
                <a:rPr lang="en-US" sz="900">
                  <a:solidFill>
                    <a:schemeClr val="folHlink"/>
                  </a:solidFill>
                  <a:ea typeface="MS Gothic" pitchFamily="49" charset="-128"/>
                </a:rPr>
                <a:t>Control</a:t>
              </a:r>
            </a:p>
          </p:txBody>
        </p:sp>
      </p:grpSp>
      <p:grpSp>
        <p:nvGrpSpPr>
          <p:cNvPr id="47134" name="Group 27"/>
          <p:cNvGrpSpPr>
            <a:grpSpLocks/>
          </p:cNvGrpSpPr>
          <p:nvPr/>
        </p:nvGrpSpPr>
        <p:grpSpPr bwMode="auto">
          <a:xfrm>
            <a:off x="7596188" y="1700213"/>
            <a:ext cx="619125" cy="357187"/>
            <a:chOff x="1427" y="884"/>
            <a:chExt cx="551" cy="350"/>
          </a:xfrm>
        </p:grpSpPr>
        <p:grpSp>
          <p:nvGrpSpPr>
            <p:cNvPr id="47177" name="Group 28"/>
            <p:cNvGrpSpPr>
              <a:grpSpLocks/>
            </p:cNvGrpSpPr>
            <p:nvPr/>
          </p:nvGrpSpPr>
          <p:grpSpPr bwMode="auto">
            <a:xfrm>
              <a:off x="1427" y="884"/>
              <a:ext cx="551" cy="350"/>
              <a:chOff x="1427" y="884"/>
              <a:chExt cx="551" cy="350"/>
            </a:xfrm>
          </p:grpSpPr>
          <p:sp>
            <p:nvSpPr>
              <p:cNvPr id="47179" name="Oval 29"/>
              <p:cNvSpPr>
                <a:spLocks noChangeArrowheads="1"/>
              </p:cNvSpPr>
              <p:nvPr/>
            </p:nvSpPr>
            <p:spPr bwMode="auto">
              <a:xfrm>
                <a:off x="1427" y="884"/>
                <a:ext cx="551" cy="350"/>
              </a:xfrm>
              <a:prstGeom prst="ellipse">
                <a:avLst/>
              </a:prstGeom>
              <a:gradFill rotWithShape="1">
                <a:gsLst>
                  <a:gs pos="0">
                    <a:srgbClr val="306774"/>
                  </a:gs>
                  <a:gs pos="100000">
                    <a:srgbClr val="00000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2" rIns="73025" bIns="36512" anchor="ctr"/>
              <a:lstStyle/>
              <a:p>
                <a:endParaRPr lang="en-US"/>
              </a:p>
            </p:txBody>
          </p:sp>
          <p:sp>
            <p:nvSpPr>
              <p:cNvPr id="47180" name="Oval 30"/>
              <p:cNvSpPr>
                <a:spLocks noChangeArrowheads="1"/>
              </p:cNvSpPr>
              <p:nvPr/>
            </p:nvSpPr>
            <p:spPr bwMode="auto">
              <a:xfrm>
                <a:off x="1447" y="897"/>
                <a:ext cx="510" cy="324"/>
              </a:xfrm>
              <a:prstGeom prst="ellipse">
                <a:avLst/>
              </a:prstGeom>
              <a:gradFill rotWithShape="1">
                <a:gsLst>
                  <a:gs pos="0">
                    <a:srgbClr val="000000"/>
                  </a:gs>
                  <a:gs pos="100000">
                    <a:srgbClr val="306774"/>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2" rIns="73025" bIns="36512" anchor="ctr"/>
              <a:lstStyle/>
              <a:p>
                <a:endParaRPr lang="en-US"/>
              </a:p>
            </p:txBody>
          </p:sp>
        </p:grpSp>
        <p:sp>
          <p:nvSpPr>
            <p:cNvPr id="47178" name="Rectangle 31"/>
            <p:cNvSpPr>
              <a:spLocks noChangeArrowheads="1"/>
            </p:cNvSpPr>
            <p:nvPr/>
          </p:nvSpPr>
          <p:spPr bwMode="auto">
            <a:xfrm>
              <a:off x="1433" y="949"/>
              <a:ext cx="527"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p>
              <a:r>
                <a:rPr lang="en-US" sz="900">
                  <a:solidFill>
                    <a:schemeClr val="folHlink"/>
                  </a:solidFill>
                  <a:ea typeface="MS Gothic" pitchFamily="49" charset="-128"/>
                </a:rPr>
                <a:t>Control</a:t>
              </a:r>
            </a:p>
          </p:txBody>
        </p:sp>
      </p:grpSp>
      <p:grpSp>
        <p:nvGrpSpPr>
          <p:cNvPr id="47135" name="Group 27"/>
          <p:cNvGrpSpPr>
            <a:grpSpLocks/>
          </p:cNvGrpSpPr>
          <p:nvPr/>
        </p:nvGrpSpPr>
        <p:grpSpPr bwMode="auto">
          <a:xfrm>
            <a:off x="4152900" y="4879975"/>
            <a:ext cx="760413" cy="479425"/>
            <a:chOff x="1427" y="884"/>
            <a:chExt cx="551" cy="350"/>
          </a:xfrm>
        </p:grpSpPr>
        <p:grpSp>
          <p:nvGrpSpPr>
            <p:cNvPr id="47173" name="Group 28"/>
            <p:cNvGrpSpPr>
              <a:grpSpLocks/>
            </p:cNvGrpSpPr>
            <p:nvPr/>
          </p:nvGrpSpPr>
          <p:grpSpPr bwMode="auto">
            <a:xfrm>
              <a:off x="1427" y="884"/>
              <a:ext cx="551" cy="350"/>
              <a:chOff x="1427" y="884"/>
              <a:chExt cx="551" cy="350"/>
            </a:xfrm>
          </p:grpSpPr>
          <p:sp>
            <p:nvSpPr>
              <p:cNvPr id="47175" name="Oval 29"/>
              <p:cNvSpPr>
                <a:spLocks noChangeArrowheads="1"/>
              </p:cNvSpPr>
              <p:nvPr/>
            </p:nvSpPr>
            <p:spPr bwMode="auto">
              <a:xfrm>
                <a:off x="1427" y="884"/>
                <a:ext cx="551" cy="350"/>
              </a:xfrm>
              <a:prstGeom prst="ellipse">
                <a:avLst/>
              </a:prstGeom>
              <a:gradFill rotWithShape="1">
                <a:gsLst>
                  <a:gs pos="0">
                    <a:srgbClr val="306774"/>
                  </a:gs>
                  <a:gs pos="100000">
                    <a:srgbClr val="00000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2" rIns="73025" bIns="36512" anchor="ctr"/>
              <a:lstStyle/>
              <a:p>
                <a:endParaRPr lang="en-US" sz="2800"/>
              </a:p>
            </p:txBody>
          </p:sp>
          <p:sp>
            <p:nvSpPr>
              <p:cNvPr id="47176" name="Oval 30"/>
              <p:cNvSpPr>
                <a:spLocks noChangeArrowheads="1"/>
              </p:cNvSpPr>
              <p:nvPr/>
            </p:nvSpPr>
            <p:spPr bwMode="auto">
              <a:xfrm>
                <a:off x="1447" y="897"/>
                <a:ext cx="510" cy="324"/>
              </a:xfrm>
              <a:prstGeom prst="ellipse">
                <a:avLst/>
              </a:prstGeom>
              <a:gradFill rotWithShape="1">
                <a:gsLst>
                  <a:gs pos="0">
                    <a:srgbClr val="000000"/>
                  </a:gs>
                  <a:gs pos="100000">
                    <a:srgbClr val="306774"/>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2" rIns="73025" bIns="36512" anchor="ctr"/>
              <a:lstStyle/>
              <a:p>
                <a:endParaRPr lang="en-US" sz="2800"/>
              </a:p>
            </p:txBody>
          </p:sp>
        </p:grpSp>
        <p:sp>
          <p:nvSpPr>
            <p:cNvPr id="47174" name="Rectangle 31"/>
            <p:cNvSpPr>
              <a:spLocks noChangeArrowheads="1"/>
            </p:cNvSpPr>
            <p:nvPr/>
          </p:nvSpPr>
          <p:spPr bwMode="auto">
            <a:xfrm>
              <a:off x="1432" y="949"/>
              <a:ext cx="52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p>
              <a:r>
                <a:rPr lang="en-US" sz="1200">
                  <a:solidFill>
                    <a:schemeClr val="folHlink"/>
                  </a:solidFill>
                  <a:ea typeface="MS Gothic" pitchFamily="49" charset="-128"/>
                </a:rPr>
                <a:t>Control</a:t>
              </a:r>
            </a:p>
          </p:txBody>
        </p:sp>
      </p:grpSp>
      <p:pic>
        <p:nvPicPr>
          <p:cNvPr id="47136" name="Picture 117" descr="DataCenterSwitchRevers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859338" y="1773238"/>
            <a:ext cx="2825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7" name="Picture 118" descr="DataCenterSwitchRevers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932363" y="2708275"/>
            <a:ext cx="2825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8" name="Picture 119" descr="DataCenterSwitchRevers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995738" y="2708275"/>
            <a:ext cx="2825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9" name="Picture 120" descr="DataCenterSwitchRevers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284663" y="1700213"/>
            <a:ext cx="2825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0" name="Picture 122" descr="DSLAM"/>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rot="6809914">
            <a:off x="6531769" y="1753394"/>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1" name="Picture 123" descr="Wirelesstransport"/>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364163" y="2133600"/>
            <a:ext cx="33972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2" name="Picture 124" descr="Wirelesstransport"/>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651500" y="2636838"/>
            <a:ext cx="3397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3" name="Picture 125" descr="Wirelesstransport"/>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103938" y="2852738"/>
            <a:ext cx="3397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4" name="Picture 126" descr="OpticalTransportco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089775" y="2074863"/>
            <a:ext cx="31908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5" name="Picture 127" descr="OpticalTransportco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254875" y="2608263"/>
            <a:ext cx="2921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6" name="Picture 128" descr="OpticalTransportco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737475" y="2709863"/>
            <a:ext cx="26511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7" name="Picture 129" descr="OpticalTransportco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388350" y="2684463"/>
            <a:ext cx="2889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8" name="Picture 130" descr="OpticalTransportco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386763" y="1916113"/>
            <a:ext cx="3222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49" name="Group 27"/>
          <p:cNvGrpSpPr>
            <a:grpSpLocks/>
          </p:cNvGrpSpPr>
          <p:nvPr/>
        </p:nvGrpSpPr>
        <p:grpSpPr bwMode="auto">
          <a:xfrm>
            <a:off x="3708400" y="1989138"/>
            <a:ext cx="615950" cy="406400"/>
            <a:chOff x="1427" y="884"/>
            <a:chExt cx="551" cy="350"/>
          </a:xfrm>
        </p:grpSpPr>
        <p:grpSp>
          <p:nvGrpSpPr>
            <p:cNvPr id="47169" name="Group 28"/>
            <p:cNvGrpSpPr>
              <a:grpSpLocks/>
            </p:cNvGrpSpPr>
            <p:nvPr/>
          </p:nvGrpSpPr>
          <p:grpSpPr bwMode="auto">
            <a:xfrm>
              <a:off x="1427" y="884"/>
              <a:ext cx="551" cy="350"/>
              <a:chOff x="1427" y="884"/>
              <a:chExt cx="551" cy="350"/>
            </a:xfrm>
          </p:grpSpPr>
          <p:sp>
            <p:nvSpPr>
              <p:cNvPr id="47171" name="Oval 29"/>
              <p:cNvSpPr>
                <a:spLocks noChangeArrowheads="1"/>
              </p:cNvSpPr>
              <p:nvPr/>
            </p:nvSpPr>
            <p:spPr bwMode="auto">
              <a:xfrm>
                <a:off x="1427" y="884"/>
                <a:ext cx="551" cy="350"/>
              </a:xfrm>
              <a:prstGeom prst="ellipse">
                <a:avLst/>
              </a:prstGeom>
              <a:gradFill rotWithShape="1">
                <a:gsLst>
                  <a:gs pos="0">
                    <a:srgbClr val="306774"/>
                  </a:gs>
                  <a:gs pos="100000">
                    <a:srgbClr val="00000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2" rIns="73025" bIns="36512" anchor="ctr"/>
              <a:lstStyle/>
              <a:p>
                <a:endParaRPr lang="en-US" sz="2800"/>
              </a:p>
            </p:txBody>
          </p:sp>
          <p:sp>
            <p:nvSpPr>
              <p:cNvPr id="47172" name="Oval 30"/>
              <p:cNvSpPr>
                <a:spLocks noChangeArrowheads="1"/>
              </p:cNvSpPr>
              <p:nvPr/>
            </p:nvSpPr>
            <p:spPr bwMode="auto">
              <a:xfrm>
                <a:off x="1447" y="897"/>
                <a:ext cx="510" cy="324"/>
              </a:xfrm>
              <a:prstGeom prst="ellipse">
                <a:avLst/>
              </a:prstGeom>
              <a:gradFill rotWithShape="1">
                <a:gsLst>
                  <a:gs pos="0">
                    <a:srgbClr val="000000"/>
                  </a:gs>
                  <a:gs pos="100000">
                    <a:srgbClr val="306774"/>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2" rIns="73025" bIns="36512" anchor="ctr"/>
              <a:lstStyle/>
              <a:p>
                <a:endParaRPr lang="en-US" sz="2800"/>
              </a:p>
            </p:txBody>
          </p:sp>
        </p:grpSp>
        <p:sp>
          <p:nvSpPr>
            <p:cNvPr id="47170" name="Rectangle 31"/>
            <p:cNvSpPr>
              <a:spLocks noChangeArrowheads="1"/>
            </p:cNvSpPr>
            <p:nvPr/>
          </p:nvSpPr>
          <p:spPr bwMode="auto">
            <a:xfrm>
              <a:off x="1433" y="950"/>
              <a:ext cx="52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p>
              <a:r>
                <a:rPr lang="en-US" sz="900">
                  <a:solidFill>
                    <a:schemeClr val="folHlink"/>
                  </a:solidFill>
                  <a:ea typeface="MS Gothic" pitchFamily="49" charset="-128"/>
                </a:rPr>
                <a:t>Control</a:t>
              </a:r>
            </a:p>
          </p:txBody>
        </p:sp>
      </p:grpSp>
      <p:grpSp>
        <p:nvGrpSpPr>
          <p:cNvPr id="47150" name="Group 27"/>
          <p:cNvGrpSpPr>
            <a:grpSpLocks/>
          </p:cNvGrpSpPr>
          <p:nvPr/>
        </p:nvGrpSpPr>
        <p:grpSpPr bwMode="auto">
          <a:xfrm>
            <a:off x="395288" y="3716338"/>
            <a:ext cx="760412" cy="479425"/>
            <a:chOff x="1427" y="884"/>
            <a:chExt cx="551" cy="350"/>
          </a:xfrm>
        </p:grpSpPr>
        <p:grpSp>
          <p:nvGrpSpPr>
            <p:cNvPr id="47165" name="Group 28"/>
            <p:cNvGrpSpPr>
              <a:grpSpLocks/>
            </p:cNvGrpSpPr>
            <p:nvPr/>
          </p:nvGrpSpPr>
          <p:grpSpPr bwMode="auto">
            <a:xfrm>
              <a:off x="1427" y="884"/>
              <a:ext cx="551" cy="350"/>
              <a:chOff x="1427" y="884"/>
              <a:chExt cx="551" cy="350"/>
            </a:xfrm>
          </p:grpSpPr>
          <p:sp>
            <p:nvSpPr>
              <p:cNvPr id="47167" name="Oval 29"/>
              <p:cNvSpPr>
                <a:spLocks noChangeArrowheads="1"/>
              </p:cNvSpPr>
              <p:nvPr/>
            </p:nvSpPr>
            <p:spPr bwMode="auto">
              <a:xfrm>
                <a:off x="1427" y="884"/>
                <a:ext cx="551" cy="350"/>
              </a:xfrm>
              <a:prstGeom prst="ellipse">
                <a:avLst/>
              </a:prstGeom>
              <a:gradFill rotWithShape="1">
                <a:gsLst>
                  <a:gs pos="0">
                    <a:srgbClr val="306774"/>
                  </a:gs>
                  <a:gs pos="100000">
                    <a:srgbClr val="00000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2" rIns="73025" bIns="36512" anchor="ctr"/>
              <a:lstStyle/>
              <a:p>
                <a:endParaRPr lang="en-US" sz="2800"/>
              </a:p>
            </p:txBody>
          </p:sp>
          <p:sp>
            <p:nvSpPr>
              <p:cNvPr id="47168" name="Oval 30"/>
              <p:cNvSpPr>
                <a:spLocks noChangeArrowheads="1"/>
              </p:cNvSpPr>
              <p:nvPr/>
            </p:nvSpPr>
            <p:spPr bwMode="auto">
              <a:xfrm>
                <a:off x="1447" y="897"/>
                <a:ext cx="510" cy="324"/>
              </a:xfrm>
              <a:prstGeom prst="ellipse">
                <a:avLst/>
              </a:prstGeom>
              <a:gradFill rotWithShape="1">
                <a:gsLst>
                  <a:gs pos="0">
                    <a:srgbClr val="000000"/>
                  </a:gs>
                  <a:gs pos="100000">
                    <a:srgbClr val="306774"/>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3025" tIns="36512" rIns="73025" bIns="36512" anchor="ctr"/>
              <a:lstStyle/>
              <a:p>
                <a:endParaRPr lang="en-US" sz="2800"/>
              </a:p>
            </p:txBody>
          </p:sp>
        </p:grpSp>
        <p:sp>
          <p:nvSpPr>
            <p:cNvPr id="47166" name="Rectangle 31"/>
            <p:cNvSpPr>
              <a:spLocks noChangeArrowheads="1"/>
            </p:cNvSpPr>
            <p:nvPr/>
          </p:nvSpPr>
          <p:spPr bwMode="auto">
            <a:xfrm>
              <a:off x="1432" y="949"/>
              <a:ext cx="528"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p>
              <a:r>
                <a:rPr lang="en-US" sz="1200">
                  <a:solidFill>
                    <a:schemeClr val="folHlink"/>
                  </a:solidFill>
                  <a:ea typeface="MS Gothic" pitchFamily="49" charset="-128"/>
                </a:rPr>
                <a:t>Control</a:t>
              </a:r>
            </a:p>
          </p:txBody>
        </p:sp>
      </p:grpSp>
      <p:sp>
        <p:nvSpPr>
          <p:cNvPr id="440462" name="Text Box 142"/>
          <p:cNvSpPr txBox="1">
            <a:spLocks noChangeArrowheads="1"/>
          </p:cNvSpPr>
          <p:nvPr/>
        </p:nvSpPr>
        <p:spPr bwMode="auto">
          <a:xfrm>
            <a:off x="4894263" y="4473575"/>
            <a:ext cx="381000" cy="166688"/>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82116" tIns="41057" rIns="82116" bIns="41057">
            <a:spAutoFit/>
          </a:bodyPr>
          <a:lstStyle/>
          <a:p>
            <a:pPr defTabSz="814310" fontAlgn="auto">
              <a:spcBef>
                <a:spcPts val="0"/>
              </a:spcBef>
              <a:spcAft>
                <a:spcPts val="0"/>
              </a:spcAft>
              <a:defRPr/>
            </a:pPr>
            <a:r>
              <a:rPr lang="en-GB" sz="900" b="1" dirty="0" err="1">
                <a:latin typeface="+mn-lt"/>
              </a:rPr>
              <a:t>UNI</a:t>
            </a:r>
            <a:r>
              <a:rPr lang="en-GB" sz="900" b="1" dirty="0">
                <a:latin typeface="+mn-lt"/>
              </a:rPr>
              <a:t>-N</a:t>
            </a:r>
            <a:endParaRPr lang="en-US" sz="900" b="1" dirty="0">
              <a:latin typeface="+mn-lt"/>
            </a:endParaRPr>
          </a:p>
        </p:txBody>
      </p:sp>
      <p:sp>
        <p:nvSpPr>
          <p:cNvPr id="440463" name="Text Box 143"/>
          <p:cNvSpPr txBox="1">
            <a:spLocks noChangeArrowheads="1"/>
          </p:cNvSpPr>
          <p:nvPr/>
        </p:nvSpPr>
        <p:spPr bwMode="auto">
          <a:xfrm>
            <a:off x="5862638" y="4449763"/>
            <a:ext cx="381000" cy="16668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82116" tIns="41057" rIns="82116" bIns="41057">
            <a:spAutoFit/>
          </a:bodyPr>
          <a:lstStyle/>
          <a:p>
            <a:pPr defTabSz="814310" fontAlgn="auto">
              <a:spcBef>
                <a:spcPts val="0"/>
              </a:spcBef>
              <a:spcAft>
                <a:spcPts val="0"/>
              </a:spcAft>
              <a:defRPr/>
            </a:pPr>
            <a:r>
              <a:rPr lang="en-GB" sz="900" b="1" dirty="0" err="1">
                <a:latin typeface="+mn-lt"/>
              </a:rPr>
              <a:t>UNI</a:t>
            </a:r>
            <a:r>
              <a:rPr lang="en-GB" sz="900" b="1" dirty="0">
                <a:latin typeface="+mn-lt"/>
              </a:rPr>
              <a:t>-N</a:t>
            </a:r>
            <a:endParaRPr lang="en-US" sz="900" b="1" dirty="0">
              <a:latin typeface="+mn-lt"/>
            </a:endParaRPr>
          </a:p>
        </p:txBody>
      </p:sp>
      <p:sp>
        <p:nvSpPr>
          <p:cNvPr id="440464" name="Text Box 144"/>
          <p:cNvSpPr txBox="1">
            <a:spLocks noChangeArrowheads="1"/>
          </p:cNvSpPr>
          <p:nvPr/>
        </p:nvSpPr>
        <p:spPr bwMode="auto">
          <a:xfrm>
            <a:off x="7048500" y="4543425"/>
            <a:ext cx="381000" cy="166688"/>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82116" tIns="41057" rIns="82116" bIns="41057">
            <a:spAutoFit/>
          </a:bodyPr>
          <a:lstStyle/>
          <a:p>
            <a:pPr defTabSz="814310" fontAlgn="auto">
              <a:spcBef>
                <a:spcPts val="0"/>
              </a:spcBef>
              <a:spcAft>
                <a:spcPts val="0"/>
              </a:spcAft>
              <a:defRPr/>
            </a:pPr>
            <a:r>
              <a:rPr lang="en-GB" sz="900" b="1" dirty="0" err="1">
                <a:latin typeface="+mn-lt"/>
              </a:rPr>
              <a:t>UNI</a:t>
            </a:r>
            <a:r>
              <a:rPr lang="en-GB" sz="900" b="1" dirty="0">
                <a:latin typeface="+mn-lt"/>
              </a:rPr>
              <a:t>-N</a:t>
            </a:r>
            <a:endParaRPr lang="en-US" sz="900" b="1" dirty="0">
              <a:latin typeface="+mn-lt"/>
            </a:endParaRPr>
          </a:p>
        </p:txBody>
      </p:sp>
      <p:sp>
        <p:nvSpPr>
          <p:cNvPr id="440465" name="Text Box 145"/>
          <p:cNvSpPr txBox="1">
            <a:spLocks noChangeArrowheads="1"/>
          </p:cNvSpPr>
          <p:nvPr/>
        </p:nvSpPr>
        <p:spPr bwMode="auto">
          <a:xfrm>
            <a:off x="8312150" y="4972050"/>
            <a:ext cx="381000" cy="166688"/>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82116" tIns="41057" rIns="82116" bIns="41057">
            <a:spAutoFit/>
          </a:bodyPr>
          <a:lstStyle/>
          <a:p>
            <a:pPr defTabSz="814310" fontAlgn="auto">
              <a:spcBef>
                <a:spcPts val="0"/>
              </a:spcBef>
              <a:spcAft>
                <a:spcPts val="0"/>
              </a:spcAft>
              <a:defRPr/>
            </a:pPr>
            <a:r>
              <a:rPr lang="en-GB" sz="900" b="1" dirty="0" err="1">
                <a:latin typeface="+mn-lt"/>
              </a:rPr>
              <a:t>UNI</a:t>
            </a:r>
            <a:r>
              <a:rPr lang="en-GB" sz="900" b="1" dirty="0">
                <a:latin typeface="+mn-lt"/>
              </a:rPr>
              <a:t>-N</a:t>
            </a:r>
            <a:endParaRPr lang="en-US" sz="900" b="1" dirty="0">
              <a:latin typeface="+mn-lt"/>
            </a:endParaRPr>
          </a:p>
        </p:txBody>
      </p:sp>
      <p:sp>
        <p:nvSpPr>
          <p:cNvPr id="440466" name="Text Box 146"/>
          <p:cNvSpPr txBox="1">
            <a:spLocks noChangeArrowheads="1"/>
          </p:cNvSpPr>
          <p:nvPr/>
        </p:nvSpPr>
        <p:spPr bwMode="auto">
          <a:xfrm>
            <a:off x="3440113" y="4376738"/>
            <a:ext cx="381000" cy="16668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82116" tIns="41057" rIns="82116" bIns="41057">
            <a:spAutoFit/>
          </a:bodyPr>
          <a:lstStyle/>
          <a:p>
            <a:pPr defTabSz="814310" fontAlgn="auto">
              <a:spcBef>
                <a:spcPts val="0"/>
              </a:spcBef>
              <a:spcAft>
                <a:spcPts val="0"/>
              </a:spcAft>
              <a:defRPr/>
            </a:pPr>
            <a:r>
              <a:rPr lang="en-GB" sz="900" b="1" dirty="0" err="1">
                <a:solidFill>
                  <a:schemeClr val="bg1"/>
                </a:solidFill>
                <a:latin typeface="+mn-lt"/>
              </a:rPr>
              <a:t>UNI</a:t>
            </a:r>
            <a:r>
              <a:rPr lang="en-GB" sz="900" b="1" dirty="0">
                <a:solidFill>
                  <a:schemeClr val="bg1"/>
                </a:solidFill>
                <a:latin typeface="+mn-lt"/>
              </a:rPr>
              <a:t>-N</a:t>
            </a:r>
            <a:endParaRPr lang="en-US" sz="900" b="1" dirty="0">
              <a:solidFill>
                <a:schemeClr val="bg1"/>
              </a:solidFill>
              <a:latin typeface="+mn-lt"/>
            </a:endParaRPr>
          </a:p>
        </p:txBody>
      </p:sp>
      <p:sp>
        <p:nvSpPr>
          <p:cNvPr id="440467" name="Text Box 147"/>
          <p:cNvSpPr txBox="1">
            <a:spLocks noChangeArrowheads="1"/>
          </p:cNvSpPr>
          <p:nvPr/>
        </p:nvSpPr>
        <p:spPr bwMode="auto">
          <a:xfrm>
            <a:off x="2185988" y="4106863"/>
            <a:ext cx="381000" cy="16668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82116" tIns="41057" rIns="82116" bIns="41057">
            <a:spAutoFit/>
          </a:bodyPr>
          <a:lstStyle/>
          <a:p>
            <a:pPr defTabSz="814310" fontAlgn="auto">
              <a:spcBef>
                <a:spcPts val="0"/>
              </a:spcBef>
              <a:spcAft>
                <a:spcPts val="0"/>
              </a:spcAft>
              <a:defRPr/>
            </a:pPr>
            <a:r>
              <a:rPr lang="en-GB" sz="900" b="1" dirty="0" err="1">
                <a:solidFill>
                  <a:schemeClr val="bg1"/>
                </a:solidFill>
                <a:latin typeface="+mn-lt"/>
              </a:rPr>
              <a:t>UNI</a:t>
            </a:r>
            <a:r>
              <a:rPr lang="en-GB" sz="900" b="1" dirty="0">
                <a:solidFill>
                  <a:schemeClr val="bg1"/>
                </a:solidFill>
                <a:latin typeface="+mn-lt"/>
              </a:rPr>
              <a:t>-N</a:t>
            </a:r>
            <a:endParaRPr lang="en-US" sz="900" b="1" dirty="0">
              <a:solidFill>
                <a:schemeClr val="bg1"/>
              </a:solidFill>
              <a:latin typeface="+mn-lt"/>
            </a:endParaRPr>
          </a:p>
        </p:txBody>
      </p:sp>
      <p:sp>
        <p:nvSpPr>
          <p:cNvPr id="440468" name="Text Box 148"/>
          <p:cNvSpPr txBox="1">
            <a:spLocks noChangeArrowheads="1"/>
          </p:cNvSpPr>
          <p:nvPr/>
        </p:nvSpPr>
        <p:spPr bwMode="auto">
          <a:xfrm>
            <a:off x="1296988" y="4327525"/>
            <a:ext cx="381000" cy="166688"/>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82116" tIns="41057" rIns="82116" bIns="41057">
            <a:spAutoFit/>
          </a:bodyPr>
          <a:lstStyle/>
          <a:p>
            <a:pPr defTabSz="814310" fontAlgn="auto">
              <a:spcBef>
                <a:spcPts val="0"/>
              </a:spcBef>
              <a:spcAft>
                <a:spcPts val="0"/>
              </a:spcAft>
              <a:defRPr/>
            </a:pPr>
            <a:r>
              <a:rPr lang="en-GB" sz="900" b="1" dirty="0" err="1">
                <a:solidFill>
                  <a:schemeClr val="bg1"/>
                </a:solidFill>
                <a:latin typeface="+mn-lt"/>
              </a:rPr>
              <a:t>UNI</a:t>
            </a:r>
            <a:r>
              <a:rPr lang="en-GB" sz="900" b="1" dirty="0">
                <a:solidFill>
                  <a:schemeClr val="bg1"/>
                </a:solidFill>
                <a:latin typeface="+mn-lt"/>
              </a:rPr>
              <a:t>-N</a:t>
            </a:r>
            <a:endParaRPr lang="en-US" sz="900" b="1" dirty="0">
              <a:solidFill>
                <a:schemeClr val="bg1"/>
              </a:solidFill>
              <a:latin typeface="+mn-lt"/>
            </a:endParaRPr>
          </a:p>
        </p:txBody>
      </p:sp>
      <p:sp>
        <p:nvSpPr>
          <p:cNvPr id="440469" name="Text Box 149"/>
          <p:cNvSpPr txBox="1">
            <a:spLocks noChangeArrowheads="1"/>
          </p:cNvSpPr>
          <p:nvPr/>
        </p:nvSpPr>
        <p:spPr bwMode="auto">
          <a:xfrm>
            <a:off x="485775" y="4459288"/>
            <a:ext cx="381000" cy="16668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82116" tIns="41057" rIns="82116" bIns="41057">
            <a:spAutoFit/>
          </a:bodyPr>
          <a:lstStyle/>
          <a:p>
            <a:pPr defTabSz="814310" fontAlgn="auto">
              <a:spcBef>
                <a:spcPts val="0"/>
              </a:spcBef>
              <a:spcAft>
                <a:spcPts val="0"/>
              </a:spcAft>
              <a:defRPr/>
            </a:pPr>
            <a:r>
              <a:rPr lang="en-GB" sz="900" b="1" dirty="0" err="1">
                <a:solidFill>
                  <a:schemeClr val="bg1"/>
                </a:solidFill>
                <a:latin typeface="+mn-lt"/>
              </a:rPr>
              <a:t>UNI</a:t>
            </a:r>
            <a:r>
              <a:rPr lang="en-GB" sz="900" b="1" dirty="0">
                <a:solidFill>
                  <a:schemeClr val="bg1"/>
                </a:solidFill>
                <a:latin typeface="+mn-lt"/>
              </a:rPr>
              <a:t>-N</a:t>
            </a:r>
            <a:endParaRPr lang="en-US" sz="900" b="1" dirty="0">
              <a:solidFill>
                <a:schemeClr val="bg1"/>
              </a:solidFill>
              <a:latin typeface="+mn-lt"/>
            </a:endParaRPr>
          </a:p>
        </p:txBody>
      </p:sp>
      <p:sp>
        <p:nvSpPr>
          <p:cNvPr id="47159" name="Text Box 151"/>
          <p:cNvSpPr txBox="1">
            <a:spLocks noChangeArrowheads="1"/>
          </p:cNvSpPr>
          <p:nvPr/>
        </p:nvSpPr>
        <p:spPr bwMode="auto">
          <a:xfrm>
            <a:off x="1562100" y="5024438"/>
            <a:ext cx="1268413" cy="304800"/>
          </a:xfrm>
          <a:prstGeom prst="rect">
            <a:avLst/>
          </a:prstGeom>
          <a:solidFill>
            <a:srgbClr val="FFFF00">
              <a:alpha val="45882"/>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82116" tIns="41057" rIns="82116" bIns="41057">
            <a:spAutoFit/>
          </a:bodyPr>
          <a:lstStyle>
            <a:lvl1pPr defTabSz="812800">
              <a:defRPr sz="2400" baseline="-25000">
                <a:solidFill>
                  <a:schemeClr val="tx1"/>
                </a:solidFill>
                <a:latin typeface="Arial" pitchFamily="34" charset="0"/>
              </a:defRPr>
            </a:lvl1pPr>
            <a:lvl2pPr marL="742950" indent="-285750" defTabSz="812800">
              <a:defRPr sz="2400" baseline="-25000">
                <a:solidFill>
                  <a:schemeClr val="tx1"/>
                </a:solidFill>
                <a:latin typeface="Arial" pitchFamily="34" charset="0"/>
              </a:defRPr>
            </a:lvl2pPr>
            <a:lvl3pPr marL="1143000" indent="-228600" defTabSz="812800">
              <a:defRPr sz="2400" baseline="-25000">
                <a:solidFill>
                  <a:schemeClr val="tx1"/>
                </a:solidFill>
                <a:latin typeface="Arial" pitchFamily="34" charset="0"/>
              </a:defRPr>
            </a:lvl3pPr>
            <a:lvl4pPr marL="1600200" indent="-228600" defTabSz="812800">
              <a:defRPr sz="2400" baseline="-25000">
                <a:solidFill>
                  <a:schemeClr val="tx1"/>
                </a:solidFill>
                <a:latin typeface="Arial" pitchFamily="34" charset="0"/>
              </a:defRPr>
            </a:lvl4pPr>
            <a:lvl5pPr marL="2057400" indent="-228600" defTabSz="812800">
              <a:defRPr sz="2400" baseline="-25000">
                <a:solidFill>
                  <a:schemeClr val="tx1"/>
                </a:solidFill>
                <a:latin typeface="Arial" pitchFamily="34" charset="0"/>
              </a:defRPr>
            </a:lvl5pPr>
            <a:lvl6pPr marL="2514600" indent="-228600" algn="ctr" defTabSz="812800"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2800"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2800"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2800" eaLnBrk="0" fontAlgn="base" hangingPunct="0">
              <a:lnSpc>
                <a:spcPct val="90000"/>
              </a:lnSpc>
              <a:spcBef>
                <a:spcPct val="0"/>
              </a:spcBef>
              <a:spcAft>
                <a:spcPct val="0"/>
              </a:spcAft>
              <a:defRPr sz="2400" baseline="-25000">
                <a:solidFill>
                  <a:schemeClr val="tx1"/>
                </a:solidFill>
                <a:latin typeface="Arial" pitchFamily="34" charset="0"/>
              </a:defRPr>
            </a:lvl9pPr>
          </a:lstStyle>
          <a:p>
            <a:pPr>
              <a:spcBef>
                <a:spcPct val="50000"/>
              </a:spcBef>
            </a:pPr>
            <a:r>
              <a:rPr lang="en-GB"/>
              <a:t>WSON</a:t>
            </a:r>
            <a:endParaRPr lang="en-US"/>
          </a:p>
        </p:txBody>
      </p:sp>
      <p:sp>
        <p:nvSpPr>
          <p:cNvPr id="47160" name="Text Box 152"/>
          <p:cNvSpPr txBox="1">
            <a:spLocks noChangeArrowheads="1"/>
          </p:cNvSpPr>
          <p:nvPr/>
        </p:nvSpPr>
        <p:spPr bwMode="auto">
          <a:xfrm>
            <a:off x="5872163" y="5029200"/>
            <a:ext cx="1268412" cy="304800"/>
          </a:xfrm>
          <a:prstGeom prst="rect">
            <a:avLst/>
          </a:prstGeom>
          <a:solidFill>
            <a:srgbClr val="FFFF00">
              <a:alpha val="45882"/>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82116" tIns="41057" rIns="82116" bIns="41057">
            <a:spAutoFit/>
          </a:bodyPr>
          <a:lstStyle>
            <a:lvl1pPr defTabSz="812800">
              <a:defRPr sz="2400" baseline="-25000">
                <a:solidFill>
                  <a:schemeClr val="tx1"/>
                </a:solidFill>
                <a:latin typeface="Arial" pitchFamily="34" charset="0"/>
              </a:defRPr>
            </a:lvl1pPr>
            <a:lvl2pPr marL="742950" indent="-285750" defTabSz="812800">
              <a:defRPr sz="2400" baseline="-25000">
                <a:solidFill>
                  <a:schemeClr val="tx1"/>
                </a:solidFill>
                <a:latin typeface="Arial" pitchFamily="34" charset="0"/>
              </a:defRPr>
            </a:lvl2pPr>
            <a:lvl3pPr marL="1143000" indent="-228600" defTabSz="812800">
              <a:defRPr sz="2400" baseline="-25000">
                <a:solidFill>
                  <a:schemeClr val="tx1"/>
                </a:solidFill>
                <a:latin typeface="Arial" pitchFamily="34" charset="0"/>
              </a:defRPr>
            </a:lvl3pPr>
            <a:lvl4pPr marL="1600200" indent="-228600" defTabSz="812800">
              <a:defRPr sz="2400" baseline="-25000">
                <a:solidFill>
                  <a:schemeClr val="tx1"/>
                </a:solidFill>
                <a:latin typeface="Arial" pitchFamily="34" charset="0"/>
              </a:defRPr>
            </a:lvl4pPr>
            <a:lvl5pPr marL="2057400" indent="-228600" defTabSz="812800">
              <a:defRPr sz="2400" baseline="-25000">
                <a:solidFill>
                  <a:schemeClr val="tx1"/>
                </a:solidFill>
                <a:latin typeface="Arial" pitchFamily="34" charset="0"/>
              </a:defRPr>
            </a:lvl5pPr>
            <a:lvl6pPr marL="2514600" indent="-228600" algn="ctr" defTabSz="812800"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2800"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2800"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2800" eaLnBrk="0" fontAlgn="base" hangingPunct="0">
              <a:lnSpc>
                <a:spcPct val="90000"/>
              </a:lnSpc>
              <a:spcBef>
                <a:spcPct val="0"/>
              </a:spcBef>
              <a:spcAft>
                <a:spcPct val="0"/>
              </a:spcAft>
              <a:defRPr sz="2400" baseline="-25000">
                <a:solidFill>
                  <a:schemeClr val="tx1"/>
                </a:solidFill>
                <a:latin typeface="Arial" pitchFamily="34" charset="0"/>
              </a:defRPr>
            </a:lvl9pPr>
          </a:lstStyle>
          <a:p>
            <a:pPr>
              <a:spcBef>
                <a:spcPct val="50000"/>
              </a:spcBef>
            </a:pPr>
            <a:r>
              <a:rPr lang="en-GB"/>
              <a:t>WSON</a:t>
            </a:r>
            <a:endParaRPr lang="en-US"/>
          </a:p>
        </p:txBody>
      </p:sp>
      <p:sp>
        <p:nvSpPr>
          <p:cNvPr id="440473" name="Text Box 153"/>
          <p:cNvSpPr txBox="1">
            <a:spLocks noChangeArrowheads="1"/>
          </p:cNvSpPr>
          <p:nvPr/>
        </p:nvSpPr>
        <p:spPr bwMode="auto">
          <a:xfrm>
            <a:off x="1585913" y="3473450"/>
            <a:ext cx="1495425" cy="341313"/>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82116" tIns="41057" rIns="82116" bIns="41057">
            <a:spAutoFit/>
          </a:bodyPr>
          <a:lstStyle/>
          <a:p>
            <a:pPr defTabSz="814310" fontAlgn="auto">
              <a:spcBef>
                <a:spcPts val="0"/>
              </a:spcBef>
              <a:spcAft>
                <a:spcPts val="0"/>
              </a:spcAft>
              <a:defRPr/>
            </a:pPr>
            <a:r>
              <a:rPr lang="en-GB" sz="2800" b="1" dirty="0">
                <a:solidFill>
                  <a:schemeClr val="bg1"/>
                </a:solidFill>
                <a:latin typeface="+mn-lt"/>
              </a:rPr>
              <a:t>GMPLS </a:t>
            </a:r>
            <a:r>
              <a:rPr lang="en-GB" sz="2800" b="1" dirty="0" err="1">
                <a:solidFill>
                  <a:schemeClr val="bg1"/>
                </a:solidFill>
                <a:latin typeface="+mn-lt"/>
              </a:rPr>
              <a:t>UNI</a:t>
            </a:r>
            <a:endParaRPr lang="en-US" sz="2800" b="1" dirty="0">
              <a:solidFill>
                <a:schemeClr val="bg1"/>
              </a:solidFill>
              <a:latin typeface="+mn-lt"/>
            </a:endParaRPr>
          </a:p>
        </p:txBody>
      </p:sp>
      <p:sp>
        <p:nvSpPr>
          <p:cNvPr id="440474" name="Text Box 154"/>
          <p:cNvSpPr txBox="1">
            <a:spLocks noChangeArrowheads="1"/>
          </p:cNvSpPr>
          <p:nvPr/>
        </p:nvSpPr>
        <p:spPr bwMode="auto">
          <a:xfrm>
            <a:off x="4264025" y="5402263"/>
            <a:ext cx="376238" cy="166687"/>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none" lIns="82116" tIns="41057" rIns="82116" bIns="41057">
            <a:spAutoFit/>
          </a:bodyPr>
          <a:lstStyle/>
          <a:p>
            <a:pPr defTabSz="814310" fontAlgn="auto">
              <a:spcBef>
                <a:spcPts val="0"/>
              </a:spcBef>
              <a:spcAft>
                <a:spcPts val="0"/>
              </a:spcAft>
              <a:defRPr/>
            </a:pPr>
            <a:r>
              <a:rPr lang="en-GB" sz="900" b="1" dirty="0">
                <a:latin typeface="+mn-lt"/>
              </a:rPr>
              <a:t>E-</a:t>
            </a:r>
            <a:r>
              <a:rPr lang="en-GB" sz="900" b="1" dirty="0" err="1">
                <a:latin typeface="+mn-lt"/>
              </a:rPr>
              <a:t>NNI</a:t>
            </a:r>
            <a:endParaRPr lang="en-US" sz="900" b="1" dirty="0">
              <a:latin typeface="+mn-lt"/>
            </a:endParaRPr>
          </a:p>
        </p:txBody>
      </p:sp>
      <p:sp>
        <p:nvSpPr>
          <p:cNvPr id="47163" name="Text Box 96"/>
          <p:cNvSpPr txBox="1">
            <a:spLocks noChangeArrowheads="1"/>
          </p:cNvSpPr>
          <p:nvPr/>
        </p:nvSpPr>
        <p:spPr bwMode="auto">
          <a:xfrm>
            <a:off x="2471738" y="6057900"/>
            <a:ext cx="3832225" cy="342900"/>
          </a:xfrm>
          <a:prstGeom prst="rect">
            <a:avLst/>
          </a:prstGeom>
          <a:gradFill rotWithShape="1">
            <a:gsLst>
              <a:gs pos="0">
                <a:srgbClr val="FF3399"/>
              </a:gs>
              <a:gs pos="25000">
                <a:srgbClr val="FF6633"/>
              </a:gs>
              <a:gs pos="50000">
                <a:srgbClr val="FFFF00"/>
              </a:gs>
              <a:gs pos="75000">
                <a:srgbClr val="01A78F"/>
              </a:gs>
              <a:gs pos="100000">
                <a:srgbClr val="3366FF"/>
              </a:gs>
            </a:gsLst>
            <a:lin ang="5400000" scaled="1"/>
          </a:gradFill>
          <a:ln>
            <a:noFill/>
          </a:ln>
          <a:effectLst>
            <a:prstShdw prst="shdw17" dist="17961" dir="2700000">
              <a:srgbClr val="999900">
                <a:alpha val="74997"/>
              </a:srgbClr>
            </a:prstShdw>
          </a:effectLst>
          <a:extLst>
            <a:ext uri="{91240B29-F687-4F45-9708-019B960494DF}">
              <a14:hiddenLine xmlns:a14="http://schemas.microsoft.com/office/drawing/2010/main" w="9525">
                <a:solidFill>
                  <a:srgbClr val="000000"/>
                </a:solidFill>
                <a:miter lim="800000"/>
                <a:headEnd/>
                <a:tailEnd/>
              </a14:hiddenLine>
            </a:ext>
          </a:extLst>
        </p:spPr>
        <p:txBody>
          <a:bodyPr lIns="91431" tIns="0" rIns="91431" bIns="45716" anchor="ctr" anchorCtr="1"/>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spcBef>
                <a:spcPct val="50000"/>
              </a:spcBef>
            </a:pPr>
            <a:r>
              <a:rPr lang="en-GB" b="1"/>
              <a:t>Any Transport over DWDM</a:t>
            </a:r>
            <a:endParaRPr lang="en-US" b="1"/>
          </a:p>
        </p:txBody>
      </p:sp>
      <p:sp>
        <p:nvSpPr>
          <p:cNvPr id="17" name="Slide Number Placeholder 16"/>
          <p:cNvSpPr>
            <a:spLocks noGrp="1"/>
          </p:cNvSpPr>
          <p:nvPr>
            <p:ph type="sldNum" sz="quarter" idx="14"/>
          </p:nvPr>
        </p:nvSpPr>
        <p:spPr/>
        <p:txBody>
          <a:bodyPr/>
          <a:lstStyle/>
          <a:p>
            <a:pPr>
              <a:defRPr/>
            </a:pPr>
            <a:fld id="{0C5CCBD3-A5D7-4CDB-BA47-65B94CE312F9}" type="slidenum">
              <a:rPr lang="en-US"/>
              <a:pPr>
                <a:defRPr/>
              </a:pPr>
              <a:t>39</a:t>
            </a:fld>
            <a:endParaRPr lang="en-US"/>
          </a:p>
        </p:txBody>
      </p:sp>
    </p:spTree>
    <p:extLst>
      <p:ext uri="{BB962C8B-B14F-4D97-AF65-F5344CB8AC3E}">
        <p14:creationId xmlns:p14="http://schemas.microsoft.com/office/powerpoint/2010/main" val="193342350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0042" y="180572"/>
            <a:ext cx="8926958" cy="1139825"/>
          </a:xfrm>
        </p:spPr>
        <p:txBody>
          <a:bodyPr/>
          <a:lstStyle/>
          <a:p>
            <a:r>
              <a:rPr lang="en-US" dirty="0" smtClean="0"/>
              <a:t>POS / Ethernet / OTN Migration</a:t>
            </a:r>
          </a:p>
        </p:txBody>
      </p:sp>
      <p:sp>
        <p:nvSpPr>
          <p:cNvPr id="3" name="Content Placeholder 2"/>
          <p:cNvSpPr>
            <a:spLocks noGrp="1"/>
          </p:cNvSpPr>
          <p:nvPr>
            <p:ph idx="1"/>
          </p:nvPr>
        </p:nvSpPr>
        <p:spPr>
          <a:xfrm>
            <a:off x="230188" y="4838700"/>
            <a:ext cx="8550275" cy="1155700"/>
          </a:xfrm>
        </p:spPr>
        <p:txBody>
          <a:bodyPr>
            <a:normAutofit fontScale="62500" lnSpcReduction="20000"/>
          </a:bodyPr>
          <a:lstStyle/>
          <a:p>
            <a:pPr>
              <a:buFont typeface="Wingdings" charset="2"/>
              <a:buChar char="§"/>
              <a:defRPr/>
            </a:pPr>
            <a:r>
              <a:rPr lang="en-US" dirty="0" smtClean="0">
                <a:ea typeface="ＭＳ Ｐゴシック" charset="-128"/>
              </a:rPr>
              <a:t>POS and SDH R&amp;D / Innovation caps 1995 / 2004</a:t>
            </a:r>
          </a:p>
          <a:p>
            <a:pPr>
              <a:buFont typeface="Wingdings" charset="2"/>
              <a:buChar char="§"/>
              <a:defRPr/>
            </a:pPr>
            <a:r>
              <a:rPr lang="en-US" dirty="0" smtClean="0">
                <a:ea typeface="ＭＳ Ｐゴシック" charset="-128"/>
              </a:rPr>
              <a:t>Ethernet has undergone continual innovation since standardization</a:t>
            </a:r>
          </a:p>
          <a:p>
            <a:pPr>
              <a:buFont typeface="Wingdings" charset="2"/>
              <a:buChar char="§"/>
              <a:defRPr/>
            </a:pPr>
            <a:r>
              <a:rPr lang="en-US" dirty="0" smtClean="0">
                <a:ea typeface="ＭＳ Ｐゴシック" charset="-128"/>
              </a:rPr>
              <a:t>OTN transitions in 2004/5 from SDH hierarchy to Ethernet payloads</a:t>
            </a:r>
          </a:p>
          <a:p>
            <a:pPr>
              <a:buFont typeface="Wingdings" charset="2"/>
              <a:buChar char="§"/>
              <a:defRPr/>
            </a:pPr>
            <a:endParaRPr lang="en-US" dirty="0" smtClean="0">
              <a:ea typeface="ＭＳ Ｐゴシック" charset="-128"/>
            </a:endParaRPr>
          </a:p>
        </p:txBody>
      </p:sp>
      <p:cxnSp>
        <p:nvCxnSpPr>
          <p:cNvPr id="5" name="Straight Connector 4"/>
          <p:cNvCxnSpPr/>
          <p:nvPr/>
        </p:nvCxnSpPr>
        <p:spPr>
          <a:xfrm flipH="1">
            <a:off x="2032000" y="1338263"/>
            <a:ext cx="25400" cy="30988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flipV="1">
            <a:off x="2019300" y="4424363"/>
            <a:ext cx="5461000" cy="127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2654300" y="1325563"/>
            <a:ext cx="25400" cy="3098800"/>
          </a:xfrm>
          <a:prstGeom prst="line">
            <a:avLst/>
          </a:prstGeom>
          <a:ln>
            <a:solidFill>
              <a:schemeClr val="tx1">
                <a:lumMod val="60000"/>
                <a:lumOff val="40000"/>
                <a:alpha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3416300" y="1325563"/>
            <a:ext cx="25400" cy="3098800"/>
          </a:xfrm>
          <a:prstGeom prst="line">
            <a:avLst/>
          </a:prstGeom>
          <a:ln>
            <a:solidFill>
              <a:schemeClr val="tx1">
                <a:lumMod val="60000"/>
                <a:lumOff val="40000"/>
                <a:alpha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4191000" y="1325563"/>
            <a:ext cx="25400" cy="3098800"/>
          </a:xfrm>
          <a:prstGeom prst="line">
            <a:avLst/>
          </a:prstGeom>
          <a:ln>
            <a:solidFill>
              <a:schemeClr val="tx1">
                <a:lumMod val="60000"/>
                <a:lumOff val="40000"/>
                <a:alpha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965700" y="1325563"/>
            <a:ext cx="25400" cy="3098800"/>
          </a:xfrm>
          <a:prstGeom prst="line">
            <a:avLst/>
          </a:prstGeom>
          <a:ln>
            <a:solidFill>
              <a:schemeClr val="tx1">
                <a:lumMod val="60000"/>
                <a:lumOff val="40000"/>
                <a:alpha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5676900" y="1325563"/>
            <a:ext cx="25400" cy="3098800"/>
          </a:xfrm>
          <a:prstGeom prst="line">
            <a:avLst/>
          </a:prstGeom>
          <a:ln>
            <a:solidFill>
              <a:schemeClr val="tx1">
                <a:lumMod val="60000"/>
                <a:lumOff val="40000"/>
                <a:alpha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489700" y="1325563"/>
            <a:ext cx="25400" cy="3098800"/>
          </a:xfrm>
          <a:prstGeom prst="line">
            <a:avLst/>
          </a:prstGeom>
          <a:ln>
            <a:solidFill>
              <a:schemeClr val="tx1">
                <a:lumMod val="60000"/>
                <a:lumOff val="40000"/>
                <a:alpha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7277100" y="1325563"/>
            <a:ext cx="25400" cy="3098800"/>
          </a:xfrm>
          <a:prstGeom prst="line">
            <a:avLst/>
          </a:prstGeom>
          <a:ln>
            <a:solidFill>
              <a:schemeClr val="tx1">
                <a:lumMod val="60000"/>
                <a:lumOff val="40000"/>
                <a:alpha val="35000"/>
              </a:schemeClr>
            </a:solidFill>
          </a:ln>
          <a:effectLst/>
        </p:spPr>
        <p:style>
          <a:lnRef idx="2">
            <a:schemeClr val="accent1"/>
          </a:lnRef>
          <a:fillRef idx="0">
            <a:schemeClr val="accent1"/>
          </a:fillRef>
          <a:effectRef idx="1">
            <a:schemeClr val="accent1"/>
          </a:effectRef>
          <a:fontRef idx="minor">
            <a:schemeClr val="tx1"/>
          </a:fontRef>
        </p:style>
      </p:cxnSp>
      <p:sp>
        <p:nvSpPr>
          <p:cNvPr id="24589" name="TextBox 15"/>
          <p:cNvSpPr txBox="1">
            <a:spLocks noChangeArrowheads="1"/>
          </p:cNvSpPr>
          <p:nvPr/>
        </p:nvSpPr>
        <p:spPr bwMode="auto">
          <a:xfrm>
            <a:off x="2343150" y="4437063"/>
            <a:ext cx="584200" cy="307975"/>
          </a:xfrm>
          <a:prstGeom prst="rect">
            <a:avLst/>
          </a:prstGeom>
          <a:noFill/>
          <a:ln w="9525">
            <a:noFill/>
            <a:miter lim="800000"/>
            <a:headEnd/>
            <a:tailEnd/>
          </a:ln>
        </p:spPr>
        <p:txBody>
          <a:bodyPr wrap="none">
            <a:spAutoFit/>
          </a:bodyPr>
          <a:lstStyle/>
          <a:p>
            <a:pPr algn="ctr"/>
            <a:r>
              <a:rPr lang="en-US" sz="1400"/>
              <a:t>1985</a:t>
            </a:r>
          </a:p>
        </p:txBody>
      </p:sp>
      <p:sp>
        <p:nvSpPr>
          <p:cNvPr id="24590" name="TextBox 16"/>
          <p:cNvSpPr txBox="1">
            <a:spLocks noChangeArrowheads="1"/>
          </p:cNvSpPr>
          <p:nvPr/>
        </p:nvSpPr>
        <p:spPr bwMode="auto">
          <a:xfrm>
            <a:off x="3117850" y="4437063"/>
            <a:ext cx="584200" cy="307975"/>
          </a:xfrm>
          <a:prstGeom prst="rect">
            <a:avLst/>
          </a:prstGeom>
          <a:noFill/>
          <a:ln w="9525">
            <a:noFill/>
            <a:miter lim="800000"/>
            <a:headEnd/>
            <a:tailEnd/>
          </a:ln>
        </p:spPr>
        <p:txBody>
          <a:bodyPr wrap="none">
            <a:spAutoFit/>
          </a:bodyPr>
          <a:lstStyle/>
          <a:p>
            <a:pPr algn="ctr"/>
            <a:r>
              <a:rPr lang="en-US" sz="1400"/>
              <a:t>1990</a:t>
            </a:r>
          </a:p>
        </p:txBody>
      </p:sp>
      <p:sp>
        <p:nvSpPr>
          <p:cNvPr id="24591" name="TextBox 17"/>
          <p:cNvSpPr txBox="1">
            <a:spLocks noChangeArrowheads="1"/>
          </p:cNvSpPr>
          <p:nvPr/>
        </p:nvSpPr>
        <p:spPr bwMode="auto">
          <a:xfrm>
            <a:off x="3892550" y="4437063"/>
            <a:ext cx="584200" cy="307975"/>
          </a:xfrm>
          <a:prstGeom prst="rect">
            <a:avLst/>
          </a:prstGeom>
          <a:noFill/>
          <a:ln w="9525">
            <a:noFill/>
            <a:miter lim="800000"/>
            <a:headEnd/>
            <a:tailEnd/>
          </a:ln>
        </p:spPr>
        <p:txBody>
          <a:bodyPr wrap="none">
            <a:spAutoFit/>
          </a:bodyPr>
          <a:lstStyle/>
          <a:p>
            <a:pPr algn="ctr"/>
            <a:r>
              <a:rPr lang="en-US" sz="1400"/>
              <a:t>1995</a:t>
            </a:r>
          </a:p>
        </p:txBody>
      </p:sp>
      <p:sp>
        <p:nvSpPr>
          <p:cNvPr id="24592" name="TextBox 18"/>
          <p:cNvSpPr txBox="1">
            <a:spLocks noChangeArrowheads="1"/>
          </p:cNvSpPr>
          <p:nvPr/>
        </p:nvSpPr>
        <p:spPr bwMode="auto">
          <a:xfrm>
            <a:off x="4667250" y="4437063"/>
            <a:ext cx="584200" cy="307975"/>
          </a:xfrm>
          <a:prstGeom prst="rect">
            <a:avLst/>
          </a:prstGeom>
          <a:noFill/>
          <a:ln w="9525">
            <a:noFill/>
            <a:miter lim="800000"/>
            <a:headEnd/>
            <a:tailEnd/>
          </a:ln>
        </p:spPr>
        <p:txBody>
          <a:bodyPr wrap="none">
            <a:spAutoFit/>
          </a:bodyPr>
          <a:lstStyle/>
          <a:p>
            <a:pPr algn="ctr"/>
            <a:r>
              <a:rPr lang="en-US" sz="1400"/>
              <a:t>2000</a:t>
            </a:r>
          </a:p>
        </p:txBody>
      </p:sp>
      <p:sp>
        <p:nvSpPr>
          <p:cNvPr id="24593" name="TextBox 19"/>
          <p:cNvSpPr txBox="1">
            <a:spLocks noChangeArrowheads="1"/>
          </p:cNvSpPr>
          <p:nvPr/>
        </p:nvSpPr>
        <p:spPr bwMode="auto">
          <a:xfrm>
            <a:off x="5378450" y="4437063"/>
            <a:ext cx="584200" cy="307975"/>
          </a:xfrm>
          <a:prstGeom prst="rect">
            <a:avLst/>
          </a:prstGeom>
          <a:noFill/>
          <a:ln w="9525">
            <a:noFill/>
            <a:miter lim="800000"/>
            <a:headEnd/>
            <a:tailEnd/>
          </a:ln>
        </p:spPr>
        <p:txBody>
          <a:bodyPr wrap="none">
            <a:spAutoFit/>
          </a:bodyPr>
          <a:lstStyle/>
          <a:p>
            <a:pPr algn="ctr"/>
            <a:r>
              <a:rPr lang="en-US" sz="1400"/>
              <a:t>2005</a:t>
            </a:r>
          </a:p>
        </p:txBody>
      </p:sp>
      <p:sp>
        <p:nvSpPr>
          <p:cNvPr id="24594" name="TextBox 20"/>
          <p:cNvSpPr txBox="1">
            <a:spLocks noChangeArrowheads="1"/>
          </p:cNvSpPr>
          <p:nvPr/>
        </p:nvSpPr>
        <p:spPr bwMode="auto">
          <a:xfrm>
            <a:off x="6203950" y="4437063"/>
            <a:ext cx="584200" cy="307975"/>
          </a:xfrm>
          <a:prstGeom prst="rect">
            <a:avLst/>
          </a:prstGeom>
          <a:noFill/>
          <a:ln w="9525">
            <a:noFill/>
            <a:miter lim="800000"/>
            <a:headEnd/>
            <a:tailEnd/>
          </a:ln>
        </p:spPr>
        <p:txBody>
          <a:bodyPr wrap="none">
            <a:spAutoFit/>
          </a:bodyPr>
          <a:lstStyle/>
          <a:p>
            <a:pPr algn="ctr"/>
            <a:r>
              <a:rPr lang="en-US" sz="1400"/>
              <a:t>2010</a:t>
            </a:r>
          </a:p>
        </p:txBody>
      </p:sp>
      <p:sp>
        <p:nvSpPr>
          <p:cNvPr id="24595" name="TextBox 21"/>
          <p:cNvSpPr txBox="1">
            <a:spLocks noChangeArrowheads="1"/>
          </p:cNvSpPr>
          <p:nvPr/>
        </p:nvSpPr>
        <p:spPr bwMode="auto">
          <a:xfrm>
            <a:off x="6978650" y="4437063"/>
            <a:ext cx="584200" cy="307975"/>
          </a:xfrm>
          <a:prstGeom prst="rect">
            <a:avLst/>
          </a:prstGeom>
          <a:noFill/>
          <a:ln w="9525">
            <a:noFill/>
            <a:miter lim="800000"/>
            <a:headEnd/>
            <a:tailEnd/>
          </a:ln>
        </p:spPr>
        <p:txBody>
          <a:bodyPr wrap="none">
            <a:spAutoFit/>
          </a:bodyPr>
          <a:lstStyle/>
          <a:p>
            <a:pPr algn="ctr"/>
            <a:r>
              <a:rPr lang="en-US" sz="1400"/>
              <a:t>2015</a:t>
            </a:r>
          </a:p>
        </p:txBody>
      </p:sp>
      <p:sp>
        <p:nvSpPr>
          <p:cNvPr id="24596" name="TextBox 22"/>
          <p:cNvSpPr txBox="1">
            <a:spLocks noChangeArrowheads="1"/>
          </p:cNvSpPr>
          <p:nvPr/>
        </p:nvSpPr>
        <p:spPr bwMode="auto">
          <a:xfrm>
            <a:off x="990600" y="1947863"/>
            <a:ext cx="1057275" cy="369887"/>
          </a:xfrm>
          <a:prstGeom prst="rect">
            <a:avLst/>
          </a:prstGeom>
          <a:noFill/>
          <a:ln w="9525">
            <a:noFill/>
            <a:miter lim="800000"/>
            <a:headEnd/>
            <a:tailEnd/>
          </a:ln>
        </p:spPr>
        <p:txBody>
          <a:bodyPr wrap="none">
            <a:spAutoFit/>
          </a:bodyPr>
          <a:lstStyle/>
          <a:p>
            <a:pPr algn="r"/>
            <a:r>
              <a:rPr lang="en-US"/>
              <a:t>Ethernet</a:t>
            </a:r>
          </a:p>
        </p:txBody>
      </p:sp>
      <p:sp>
        <p:nvSpPr>
          <p:cNvPr id="24597" name="TextBox 23"/>
          <p:cNvSpPr txBox="1">
            <a:spLocks noChangeArrowheads="1"/>
          </p:cNvSpPr>
          <p:nvPr/>
        </p:nvSpPr>
        <p:spPr bwMode="auto">
          <a:xfrm>
            <a:off x="377825" y="2735263"/>
            <a:ext cx="1655763" cy="369887"/>
          </a:xfrm>
          <a:prstGeom prst="rect">
            <a:avLst/>
          </a:prstGeom>
          <a:noFill/>
          <a:ln w="9525">
            <a:noFill/>
            <a:miter lim="800000"/>
            <a:headEnd/>
            <a:tailEnd/>
          </a:ln>
        </p:spPr>
        <p:txBody>
          <a:bodyPr wrap="none">
            <a:spAutoFit/>
          </a:bodyPr>
          <a:lstStyle/>
          <a:p>
            <a:pPr algn="r"/>
            <a:r>
              <a:rPr lang="en-US">
                <a:solidFill>
                  <a:srgbClr val="FF6600"/>
                </a:solidFill>
              </a:rPr>
              <a:t>SONET / SDH</a:t>
            </a:r>
          </a:p>
        </p:txBody>
      </p:sp>
      <p:sp>
        <p:nvSpPr>
          <p:cNvPr id="24598" name="TextBox 24"/>
          <p:cNvSpPr txBox="1">
            <a:spLocks noChangeArrowheads="1"/>
          </p:cNvSpPr>
          <p:nvPr/>
        </p:nvSpPr>
        <p:spPr bwMode="auto">
          <a:xfrm>
            <a:off x="1374775" y="3535363"/>
            <a:ext cx="671513" cy="369887"/>
          </a:xfrm>
          <a:prstGeom prst="rect">
            <a:avLst/>
          </a:prstGeom>
          <a:noFill/>
          <a:ln w="9525">
            <a:noFill/>
            <a:miter lim="800000"/>
            <a:headEnd/>
            <a:tailEnd/>
          </a:ln>
        </p:spPr>
        <p:txBody>
          <a:bodyPr wrap="none">
            <a:spAutoFit/>
          </a:bodyPr>
          <a:lstStyle/>
          <a:p>
            <a:pPr algn="r"/>
            <a:r>
              <a:rPr lang="en-US">
                <a:solidFill>
                  <a:srgbClr val="008000"/>
                </a:solidFill>
              </a:rPr>
              <a:t>OTN</a:t>
            </a:r>
          </a:p>
        </p:txBody>
      </p:sp>
      <p:sp>
        <p:nvSpPr>
          <p:cNvPr id="36" name="Oval 35"/>
          <p:cNvSpPr/>
          <p:nvPr/>
        </p:nvSpPr>
        <p:spPr>
          <a:xfrm>
            <a:off x="2598738" y="2062163"/>
            <a:ext cx="177800" cy="144462"/>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TextBox 37"/>
          <p:cNvSpPr txBox="1"/>
          <p:nvPr/>
        </p:nvSpPr>
        <p:spPr>
          <a:xfrm>
            <a:off x="2024063" y="1884363"/>
            <a:ext cx="730250" cy="254000"/>
          </a:xfrm>
          <a:prstGeom prst="rect">
            <a:avLst/>
          </a:prstGeom>
          <a:noFill/>
        </p:spPr>
        <p:txBody>
          <a:bodyPr wrap="none">
            <a:spAutoFit/>
          </a:bodyPr>
          <a:lstStyle/>
          <a:p>
            <a:pPr>
              <a:defRPr/>
            </a:pPr>
            <a:r>
              <a:rPr lang="en-US" sz="1050" dirty="0">
                <a:latin typeface="Arial" charset="0"/>
                <a:cs typeface="Arial" charset="0"/>
              </a:rPr>
              <a:t>Standard</a:t>
            </a:r>
          </a:p>
        </p:txBody>
      </p:sp>
      <p:sp>
        <p:nvSpPr>
          <p:cNvPr id="40" name="TextBox 39"/>
          <p:cNvSpPr txBox="1"/>
          <p:nvPr/>
        </p:nvSpPr>
        <p:spPr>
          <a:xfrm>
            <a:off x="4046538" y="1808163"/>
            <a:ext cx="357187" cy="254000"/>
          </a:xfrm>
          <a:prstGeom prst="rect">
            <a:avLst/>
          </a:prstGeom>
          <a:noFill/>
        </p:spPr>
        <p:txBody>
          <a:bodyPr wrap="none">
            <a:spAutoFit/>
          </a:bodyPr>
          <a:lstStyle/>
          <a:p>
            <a:pPr>
              <a:defRPr/>
            </a:pPr>
            <a:r>
              <a:rPr lang="en-US" sz="1050" dirty="0">
                <a:latin typeface="Arial" charset="0"/>
                <a:cs typeface="Arial" charset="0"/>
              </a:rPr>
              <a:t>FE</a:t>
            </a:r>
          </a:p>
        </p:txBody>
      </p:sp>
      <p:sp>
        <p:nvSpPr>
          <p:cNvPr id="42" name="TextBox 41"/>
          <p:cNvSpPr txBox="1"/>
          <p:nvPr/>
        </p:nvSpPr>
        <p:spPr>
          <a:xfrm>
            <a:off x="4564063" y="1800225"/>
            <a:ext cx="379412" cy="254000"/>
          </a:xfrm>
          <a:prstGeom prst="rect">
            <a:avLst/>
          </a:prstGeom>
          <a:noFill/>
        </p:spPr>
        <p:txBody>
          <a:bodyPr wrap="none">
            <a:spAutoFit/>
          </a:bodyPr>
          <a:lstStyle/>
          <a:p>
            <a:pPr>
              <a:defRPr/>
            </a:pPr>
            <a:r>
              <a:rPr lang="en-US" sz="1050" dirty="0">
                <a:latin typeface="Arial" charset="0"/>
                <a:cs typeface="Arial" charset="0"/>
              </a:rPr>
              <a:t>GE</a:t>
            </a:r>
          </a:p>
        </p:txBody>
      </p:sp>
      <p:sp>
        <p:nvSpPr>
          <p:cNvPr id="44" name="TextBox 43"/>
          <p:cNvSpPr txBox="1"/>
          <p:nvPr/>
        </p:nvSpPr>
        <p:spPr>
          <a:xfrm>
            <a:off x="5062538" y="1800225"/>
            <a:ext cx="530225" cy="254000"/>
          </a:xfrm>
          <a:prstGeom prst="rect">
            <a:avLst/>
          </a:prstGeom>
          <a:noFill/>
        </p:spPr>
        <p:txBody>
          <a:bodyPr wrap="none">
            <a:spAutoFit/>
          </a:bodyPr>
          <a:lstStyle/>
          <a:p>
            <a:pPr>
              <a:defRPr/>
            </a:pPr>
            <a:r>
              <a:rPr lang="en-US" sz="1050" dirty="0">
                <a:latin typeface="Arial" charset="0"/>
                <a:cs typeface="Arial" charset="0"/>
              </a:rPr>
              <a:t>10GE</a:t>
            </a:r>
          </a:p>
        </p:txBody>
      </p:sp>
      <p:sp>
        <p:nvSpPr>
          <p:cNvPr id="47" name="TextBox 46"/>
          <p:cNvSpPr txBox="1"/>
          <p:nvPr/>
        </p:nvSpPr>
        <p:spPr>
          <a:xfrm>
            <a:off x="6129338" y="1782763"/>
            <a:ext cx="792162" cy="254000"/>
          </a:xfrm>
          <a:prstGeom prst="rect">
            <a:avLst/>
          </a:prstGeom>
          <a:noFill/>
        </p:spPr>
        <p:txBody>
          <a:bodyPr wrap="none">
            <a:spAutoFit/>
          </a:bodyPr>
          <a:lstStyle/>
          <a:p>
            <a:pPr>
              <a:defRPr/>
            </a:pPr>
            <a:r>
              <a:rPr lang="en-US" sz="1050" dirty="0">
                <a:latin typeface="Arial" charset="0"/>
                <a:cs typeface="Arial" charset="0"/>
              </a:rPr>
              <a:t>40/100GE</a:t>
            </a:r>
          </a:p>
        </p:txBody>
      </p:sp>
      <p:sp>
        <p:nvSpPr>
          <p:cNvPr id="48" name="Oval 47"/>
          <p:cNvSpPr/>
          <p:nvPr/>
        </p:nvSpPr>
        <p:spPr>
          <a:xfrm>
            <a:off x="3055938" y="2892425"/>
            <a:ext cx="177800" cy="142875"/>
          </a:xfrm>
          <a:prstGeom prst="ellipse">
            <a:avLst/>
          </a:prstGeom>
          <a:solidFill>
            <a:srgbClr val="FF66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TextBox 48"/>
          <p:cNvSpPr txBox="1"/>
          <p:nvPr/>
        </p:nvSpPr>
        <p:spPr>
          <a:xfrm>
            <a:off x="2357438" y="2816225"/>
            <a:ext cx="731837" cy="254000"/>
          </a:xfrm>
          <a:prstGeom prst="rect">
            <a:avLst/>
          </a:prstGeom>
          <a:noFill/>
        </p:spPr>
        <p:txBody>
          <a:bodyPr wrap="none">
            <a:spAutoFit/>
          </a:bodyPr>
          <a:lstStyle/>
          <a:p>
            <a:pPr algn="ctr">
              <a:defRPr/>
            </a:pPr>
            <a:r>
              <a:rPr lang="en-US" sz="1050" dirty="0">
                <a:solidFill>
                  <a:srgbClr val="FF6600"/>
                </a:solidFill>
                <a:latin typeface="Arial" charset="0"/>
                <a:cs typeface="Arial" charset="0"/>
              </a:rPr>
              <a:t>Standard</a:t>
            </a:r>
          </a:p>
        </p:txBody>
      </p:sp>
      <p:sp>
        <p:nvSpPr>
          <p:cNvPr id="51" name="TextBox 50"/>
          <p:cNvSpPr txBox="1"/>
          <p:nvPr/>
        </p:nvSpPr>
        <p:spPr>
          <a:xfrm>
            <a:off x="3714750" y="3121025"/>
            <a:ext cx="439738" cy="254000"/>
          </a:xfrm>
          <a:prstGeom prst="rect">
            <a:avLst/>
          </a:prstGeom>
          <a:noFill/>
        </p:spPr>
        <p:txBody>
          <a:bodyPr wrap="none">
            <a:spAutoFit/>
          </a:bodyPr>
          <a:lstStyle/>
          <a:p>
            <a:pPr algn="ctr">
              <a:defRPr/>
            </a:pPr>
            <a:r>
              <a:rPr lang="en-US" sz="1050" dirty="0" err="1">
                <a:solidFill>
                  <a:srgbClr val="FF6600"/>
                </a:solidFill>
                <a:latin typeface="Arial" charset="0"/>
                <a:cs typeface="Arial" charset="0"/>
              </a:rPr>
              <a:t>PoS</a:t>
            </a:r>
            <a:endParaRPr lang="en-US" sz="1050" dirty="0">
              <a:solidFill>
                <a:srgbClr val="FF6600"/>
              </a:solidFill>
              <a:latin typeface="Arial" charset="0"/>
              <a:cs typeface="Arial" charset="0"/>
            </a:endParaRPr>
          </a:p>
        </p:txBody>
      </p:sp>
      <p:sp>
        <p:nvSpPr>
          <p:cNvPr id="54" name="Oval 53"/>
          <p:cNvSpPr/>
          <p:nvPr/>
        </p:nvSpPr>
        <p:spPr>
          <a:xfrm>
            <a:off x="4894263" y="3890963"/>
            <a:ext cx="177800" cy="144462"/>
          </a:xfrm>
          <a:prstGeom prst="ellipse">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TextBox 54"/>
          <p:cNvSpPr txBox="1"/>
          <p:nvPr/>
        </p:nvSpPr>
        <p:spPr>
          <a:xfrm>
            <a:off x="4254500" y="3738563"/>
            <a:ext cx="731838" cy="254000"/>
          </a:xfrm>
          <a:prstGeom prst="rect">
            <a:avLst/>
          </a:prstGeom>
          <a:noFill/>
        </p:spPr>
        <p:txBody>
          <a:bodyPr wrap="none">
            <a:spAutoFit/>
          </a:bodyPr>
          <a:lstStyle/>
          <a:p>
            <a:pPr algn="ctr">
              <a:defRPr/>
            </a:pPr>
            <a:r>
              <a:rPr lang="en-US" sz="1050" dirty="0">
                <a:solidFill>
                  <a:srgbClr val="008000"/>
                </a:solidFill>
                <a:latin typeface="Arial" charset="0"/>
                <a:cs typeface="Arial" charset="0"/>
              </a:rPr>
              <a:t>Standard</a:t>
            </a:r>
          </a:p>
        </p:txBody>
      </p:sp>
      <p:sp>
        <p:nvSpPr>
          <p:cNvPr id="24610" name="TextBox 55"/>
          <p:cNvSpPr txBox="1">
            <a:spLocks noChangeArrowheads="1"/>
          </p:cNvSpPr>
          <p:nvPr/>
        </p:nvSpPr>
        <p:spPr bwMode="auto">
          <a:xfrm>
            <a:off x="5824538" y="3565525"/>
            <a:ext cx="876300" cy="246063"/>
          </a:xfrm>
          <a:prstGeom prst="rect">
            <a:avLst/>
          </a:prstGeom>
          <a:noFill/>
          <a:ln w="9525">
            <a:noFill/>
            <a:miter lim="800000"/>
            <a:headEnd/>
            <a:tailEnd/>
          </a:ln>
        </p:spPr>
        <p:txBody>
          <a:bodyPr wrap="none">
            <a:spAutoFit/>
          </a:bodyPr>
          <a:lstStyle/>
          <a:p>
            <a:pPr algn="ctr"/>
            <a:r>
              <a:rPr lang="en-US" sz="1000">
                <a:solidFill>
                  <a:srgbClr val="008000"/>
                </a:solidFill>
              </a:rPr>
              <a:t>Eth Payload</a:t>
            </a:r>
          </a:p>
        </p:txBody>
      </p:sp>
      <p:sp>
        <p:nvSpPr>
          <p:cNvPr id="60" name="Striped Right Arrow 59"/>
          <p:cNvSpPr/>
          <p:nvPr/>
        </p:nvSpPr>
        <p:spPr>
          <a:xfrm>
            <a:off x="7526338" y="1833563"/>
            <a:ext cx="1490662" cy="685800"/>
          </a:xfrm>
          <a:prstGeom prst="striped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t>Demand and Innovation continue</a:t>
            </a:r>
          </a:p>
        </p:txBody>
      </p:sp>
      <p:cxnSp>
        <p:nvCxnSpPr>
          <p:cNvPr id="64" name="Straight Connector 63"/>
          <p:cNvCxnSpPr>
            <a:stCxn id="48" idx="6"/>
            <a:endCxn id="70" idx="6"/>
          </p:cNvCxnSpPr>
          <p:nvPr/>
        </p:nvCxnSpPr>
        <p:spPr>
          <a:xfrm>
            <a:off x="3233738" y="2963863"/>
            <a:ext cx="1193800"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3335338" y="2900363"/>
            <a:ext cx="119062" cy="109537"/>
          </a:xfrm>
          <a:prstGeom prst="ellipse">
            <a:avLst/>
          </a:prstGeom>
          <a:solidFill>
            <a:srgbClr val="FF66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14" name="TextBox 66"/>
          <p:cNvSpPr txBox="1">
            <a:spLocks noChangeArrowheads="1"/>
          </p:cNvSpPr>
          <p:nvPr/>
        </p:nvSpPr>
        <p:spPr bwMode="auto">
          <a:xfrm>
            <a:off x="3098800" y="2689225"/>
            <a:ext cx="582613" cy="230188"/>
          </a:xfrm>
          <a:prstGeom prst="rect">
            <a:avLst/>
          </a:prstGeom>
          <a:noFill/>
          <a:ln w="9525">
            <a:noFill/>
            <a:miter lim="800000"/>
            <a:headEnd/>
            <a:tailEnd/>
          </a:ln>
        </p:spPr>
        <p:txBody>
          <a:bodyPr wrap="none">
            <a:spAutoFit/>
          </a:bodyPr>
          <a:lstStyle/>
          <a:p>
            <a:r>
              <a:rPr lang="en-US" sz="900">
                <a:solidFill>
                  <a:srgbClr val="FF6600"/>
                </a:solidFill>
              </a:rPr>
              <a:t>OC3/12</a:t>
            </a:r>
          </a:p>
        </p:txBody>
      </p:sp>
      <p:sp>
        <p:nvSpPr>
          <p:cNvPr id="68" name="Oval 67"/>
          <p:cNvSpPr/>
          <p:nvPr/>
        </p:nvSpPr>
        <p:spPr>
          <a:xfrm>
            <a:off x="3556000" y="2892425"/>
            <a:ext cx="119063" cy="109538"/>
          </a:xfrm>
          <a:prstGeom prst="ellipse">
            <a:avLst/>
          </a:prstGeom>
          <a:solidFill>
            <a:srgbClr val="FF66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16" name="TextBox 68"/>
          <p:cNvSpPr txBox="1">
            <a:spLocks noChangeArrowheads="1"/>
          </p:cNvSpPr>
          <p:nvPr/>
        </p:nvSpPr>
        <p:spPr bwMode="auto">
          <a:xfrm>
            <a:off x="3370263" y="2951163"/>
            <a:ext cx="485775" cy="230187"/>
          </a:xfrm>
          <a:prstGeom prst="rect">
            <a:avLst/>
          </a:prstGeom>
          <a:noFill/>
          <a:ln w="9525">
            <a:noFill/>
            <a:miter lim="800000"/>
            <a:headEnd/>
            <a:tailEnd/>
          </a:ln>
        </p:spPr>
        <p:txBody>
          <a:bodyPr wrap="none">
            <a:spAutoFit/>
          </a:bodyPr>
          <a:lstStyle/>
          <a:p>
            <a:r>
              <a:rPr lang="en-US" sz="900">
                <a:solidFill>
                  <a:srgbClr val="FF6600"/>
                </a:solidFill>
              </a:rPr>
              <a:t>OC48</a:t>
            </a:r>
          </a:p>
        </p:txBody>
      </p:sp>
      <p:sp>
        <p:nvSpPr>
          <p:cNvPr id="70" name="Oval 69"/>
          <p:cNvSpPr/>
          <p:nvPr/>
        </p:nvSpPr>
        <p:spPr>
          <a:xfrm>
            <a:off x="4310063" y="2908300"/>
            <a:ext cx="117475" cy="111125"/>
          </a:xfrm>
          <a:prstGeom prst="ellipse">
            <a:avLst/>
          </a:prstGeom>
          <a:solidFill>
            <a:srgbClr val="FF66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18" name="TextBox 70"/>
          <p:cNvSpPr txBox="1">
            <a:spLocks noChangeArrowheads="1"/>
          </p:cNvSpPr>
          <p:nvPr/>
        </p:nvSpPr>
        <p:spPr bwMode="auto">
          <a:xfrm>
            <a:off x="4038600" y="2714625"/>
            <a:ext cx="550863" cy="230188"/>
          </a:xfrm>
          <a:prstGeom prst="rect">
            <a:avLst/>
          </a:prstGeom>
          <a:noFill/>
          <a:ln w="9525">
            <a:noFill/>
            <a:miter lim="800000"/>
            <a:headEnd/>
            <a:tailEnd/>
          </a:ln>
        </p:spPr>
        <p:txBody>
          <a:bodyPr wrap="none">
            <a:spAutoFit/>
          </a:bodyPr>
          <a:lstStyle/>
          <a:p>
            <a:r>
              <a:rPr lang="en-US" sz="900">
                <a:solidFill>
                  <a:srgbClr val="FF6600"/>
                </a:solidFill>
              </a:rPr>
              <a:t>OC192</a:t>
            </a:r>
          </a:p>
        </p:txBody>
      </p:sp>
      <p:cxnSp>
        <p:nvCxnSpPr>
          <p:cNvPr id="73" name="Straight Connector 72"/>
          <p:cNvCxnSpPr>
            <a:endCxn id="85" idx="6"/>
          </p:cNvCxnSpPr>
          <p:nvPr/>
        </p:nvCxnSpPr>
        <p:spPr>
          <a:xfrm>
            <a:off x="4248150" y="3255963"/>
            <a:ext cx="1382713" cy="1270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24620" name="TextBox 75"/>
          <p:cNvSpPr txBox="1">
            <a:spLocks noChangeArrowheads="1"/>
          </p:cNvSpPr>
          <p:nvPr/>
        </p:nvSpPr>
        <p:spPr bwMode="auto">
          <a:xfrm>
            <a:off x="4030663" y="3289300"/>
            <a:ext cx="420687" cy="231775"/>
          </a:xfrm>
          <a:prstGeom prst="rect">
            <a:avLst/>
          </a:prstGeom>
          <a:noFill/>
          <a:ln w="9525">
            <a:noFill/>
            <a:miter lim="800000"/>
            <a:headEnd/>
            <a:tailEnd/>
          </a:ln>
        </p:spPr>
        <p:txBody>
          <a:bodyPr wrap="none">
            <a:spAutoFit/>
          </a:bodyPr>
          <a:lstStyle/>
          <a:p>
            <a:r>
              <a:rPr lang="en-US" sz="900">
                <a:solidFill>
                  <a:srgbClr val="FF6600"/>
                </a:solidFill>
              </a:rPr>
              <a:t>OC3</a:t>
            </a:r>
          </a:p>
        </p:txBody>
      </p:sp>
      <p:sp>
        <p:nvSpPr>
          <p:cNvPr id="77" name="Oval 76"/>
          <p:cNvSpPr/>
          <p:nvPr/>
        </p:nvSpPr>
        <p:spPr>
          <a:xfrm>
            <a:off x="4140200" y="3205163"/>
            <a:ext cx="119063" cy="109537"/>
          </a:xfrm>
          <a:prstGeom prst="ellipse">
            <a:avLst/>
          </a:prstGeom>
          <a:solidFill>
            <a:srgbClr val="FF66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8" name="Oval 77"/>
          <p:cNvSpPr/>
          <p:nvPr/>
        </p:nvSpPr>
        <p:spPr>
          <a:xfrm>
            <a:off x="4503738" y="3205163"/>
            <a:ext cx="119062" cy="109537"/>
          </a:xfrm>
          <a:prstGeom prst="ellipse">
            <a:avLst/>
          </a:prstGeom>
          <a:solidFill>
            <a:srgbClr val="FF66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23" name="TextBox 78"/>
          <p:cNvSpPr txBox="1">
            <a:spLocks noChangeArrowheads="1"/>
          </p:cNvSpPr>
          <p:nvPr/>
        </p:nvSpPr>
        <p:spPr bwMode="auto">
          <a:xfrm>
            <a:off x="4325938" y="3044825"/>
            <a:ext cx="487362" cy="230188"/>
          </a:xfrm>
          <a:prstGeom prst="rect">
            <a:avLst/>
          </a:prstGeom>
          <a:noFill/>
          <a:ln w="9525">
            <a:noFill/>
            <a:miter lim="800000"/>
            <a:headEnd/>
            <a:tailEnd/>
          </a:ln>
        </p:spPr>
        <p:txBody>
          <a:bodyPr wrap="none">
            <a:spAutoFit/>
          </a:bodyPr>
          <a:lstStyle/>
          <a:p>
            <a:r>
              <a:rPr lang="en-US" sz="900">
                <a:solidFill>
                  <a:srgbClr val="FF6600"/>
                </a:solidFill>
              </a:rPr>
              <a:t>OC12</a:t>
            </a:r>
          </a:p>
        </p:txBody>
      </p:sp>
      <p:sp>
        <p:nvSpPr>
          <p:cNvPr id="80" name="Oval 79"/>
          <p:cNvSpPr/>
          <p:nvPr/>
        </p:nvSpPr>
        <p:spPr>
          <a:xfrm>
            <a:off x="4808538" y="3222625"/>
            <a:ext cx="119062" cy="109538"/>
          </a:xfrm>
          <a:prstGeom prst="ellipse">
            <a:avLst/>
          </a:prstGeom>
          <a:solidFill>
            <a:srgbClr val="FF66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25" name="TextBox 80"/>
          <p:cNvSpPr txBox="1">
            <a:spLocks noChangeArrowheads="1"/>
          </p:cNvSpPr>
          <p:nvPr/>
        </p:nvSpPr>
        <p:spPr bwMode="auto">
          <a:xfrm>
            <a:off x="4630738" y="3273425"/>
            <a:ext cx="487362" cy="230188"/>
          </a:xfrm>
          <a:prstGeom prst="rect">
            <a:avLst/>
          </a:prstGeom>
          <a:noFill/>
          <a:ln w="9525">
            <a:noFill/>
            <a:miter lim="800000"/>
            <a:headEnd/>
            <a:tailEnd/>
          </a:ln>
        </p:spPr>
        <p:txBody>
          <a:bodyPr wrap="none">
            <a:spAutoFit/>
          </a:bodyPr>
          <a:lstStyle/>
          <a:p>
            <a:r>
              <a:rPr lang="en-US" sz="900">
                <a:solidFill>
                  <a:srgbClr val="FF6600"/>
                </a:solidFill>
              </a:rPr>
              <a:t>OC48</a:t>
            </a:r>
          </a:p>
        </p:txBody>
      </p:sp>
      <p:sp>
        <p:nvSpPr>
          <p:cNvPr id="82" name="Oval 81"/>
          <p:cNvSpPr/>
          <p:nvPr/>
        </p:nvSpPr>
        <p:spPr>
          <a:xfrm>
            <a:off x="5072063" y="3213100"/>
            <a:ext cx="117475" cy="111125"/>
          </a:xfrm>
          <a:prstGeom prst="ellipse">
            <a:avLst/>
          </a:prstGeom>
          <a:solidFill>
            <a:srgbClr val="FF66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27" name="TextBox 82"/>
          <p:cNvSpPr txBox="1">
            <a:spLocks noChangeArrowheads="1"/>
          </p:cNvSpPr>
          <p:nvPr/>
        </p:nvSpPr>
        <p:spPr bwMode="auto">
          <a:xfrm>
            <a:off x="4894263" y="3001963"/>
            <a:ext cx="549275" cy="230187"/>
          </a:xfrm>
          <a:prstGeom prst="rect">
            <a:avLst/>
          </a:prstGeom>
          <a:noFill/>
          <a:ln w="9525">
            <a:noFill/>
            <a:miter lim="800000"/>
            <a:headEnd/>
            <a:tailEnd/>
          </a:ln>
        </p:spPr>
        <p:txBody>
          <a:bodyPr wrap="none">
            <a:spAutoFit/>
          </a:bodyPr>
          <a:lstStyle/>
          <a:p>
            <a:r>
              <a:rPr lang="en-US" sz="900">
                <a:solidFill>
                  <a:srgbClr val="FF6600"/>
                </a:solidFill>
              </a:rPr>
              <a:t>OC192</a:t>
            </a:r>
          </a:p>
        </p:txBody>
      </p:sp>
      <p:sp>
        <p:nvSpPr>
          <p:cNvPr id="85" name="Oval 84"/>
          <p:cNvSpPr/>
          <p:nvPr/>
        </p:nvSpPr>
        <p:spPr>
          <a:xfrm>
            <a:off x="5511800" y="3213100"/>
            <a:ext cx="119063" cy="111125"/>
          </a:xfrm>
          <a:prstGeom prst="ellipse">
            <a:avLst/>
          </a:prstGeom>
          <a:solidFill>
            <a:srgbClr val="FF66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29" name="TextBox 85"/>
          <p:cNvSpPr txBox="1">
            <a:spLocks noChangeArrowheads="1"/>
          </p:cNvSpPr>
          <p:nvPr/>
        </p:nvSpPr>
        <p:spPr bwMode="auto">
          <a:xfrm>
            <a:off x="5316538" y="3281363"/>
            <a:ext cx="550862" cy="230187"/>
          </a:xfrm>
          <a:prstGeom prst="rect">
            <a:avLst/>
          </a:prstGeom>
          <a:noFill/>
          <a:ln w="9525">
            <a:noFill/>
            <a:miter lim="800000"/>
            <a:headEnd/>
            <a:tailEnd/>
          </a:ln>
        </p:spPr>
        <p:txBody>
          <a:bodyPr wrap="none">
            <a:spAutoFit/>
          </a:bodyPr>
          <a:lstStyle/>
          <a:p>
            <a:r>
              <a:rPr lang="en-US" sz="900">
                <a:solidFill>
                  <a:srgbClr val="FF6600"/>
                </a:solidFill>
              </a:rPr>
              <a:t>OC768</a:t>
            </a:r>
          </a:p>
        </p:txBody>
      </p:sp>
      <p:cxnSp>
        <p:nvCxnSpPr>
          <p:cNvPr id="88" name="Straight Connector 87"/>
          <p:cNvCxnSpPr/>
          <p:nvPr/>
        </p:nvCxnSpPr>
        <p:spPr>
          <a:xfrm flipV="1">
            <a:off x="2732088" y="2130425"/>
            <a:ext cx="3813175" cy="7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54" idx="6"/>
          </p:cNvCxnSpPr>
          <p:nvPr/>
        </p:nvCxnSpPr>
        <p:spPr>
          <a:xfrm>
            <a:off x="5072063" y="3962400"/>
            <a:ext cx="1473200" cy="1270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nvGrpSpPr>
          <p:cNvPr id="2" name="Group 118"/>
          <p:cNvGrpSpPr>
            <a:grpSpLocks/>
          </p:cNvGrpSpPr>
          <p:nvPr/>
        </p:nvGrpSpPr>
        <p:grpSpPr bwMode="auto">
          <a:xfrm>
            <a:off x="5494338" y="3756025"/>
            <a:ext cx="288925" cy="414338"/>
            <a:chOff x="5469450" y="4106333"/>
            <a:chExt cx="347133" cy="414867"/>
          </a:xfrm>
        </p:grpSpPr>
        <p:cxnSp>
          <p:nvCxnSpPr>
            <p:cNvPr id="92" name="Straight Connector 91"/>
            <p:cNvCxnSpPr/>
            <p:nvPr/>
          </p:nvCxnSpPr>
          <p:spPr>
            <a:xfrm flipV="1">
              <a:off x="5469450" y="4250980"/>
              <a:ext cx="177381" cy="27022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5629665" y="4276413"/>
              <a:ext cx="9536" cy="15100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5629665" y="4106333"/>
              <a:ext cx="186918" cy="30518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sp>
        <p:nvSpPr>
          <p:cNvPr id="24633" name="TextBox 105"/>
          <p:cNvSpPr txBox="1">
            <a:spLocks noChangeArrowheads="1"/>
          </p:cNvSpPr>
          <p:nvPr/>
        </p:nvSpPr>
        <p:spPr bwMode="auto">
          <a:xfrm>
            <a:off x="4867275" y="3568700"/>
            <a:ext cx="954088" cy="246063"/>
          </a:xfrm>
          <a:prstGeom prst="rect">
            <a:avLst/>
          </a:prstGeom>
          <a:noFill/>
          <a:ln w="9525">
            <a:noFill/>
            <a:miter lim="800000"/>
            <a:headEnd/>
            <a:tailEnd/>
          </a:ln>
        </p:spPr>
        <p:txBody>
          <a:bodyPr wrap="none">
            <a:spAutoFit/>
          </a:bodyPr>
          <a:lstStyle/>
          <a:p>
            <a:pPr algn="ctr"/>
            <a:r>
              <a:rPr lang="en-US" sz="1000">
                <a:solidFill>
                  <a:srgbClr val="008000"/>
                </a:solidFill>
              </a:rPr>
              <a:t>SDH Payload</a:t>
            </a:r>
          </a:p>
        </p:txBody>
      </p:sp>
      <p:sp>
        <p:nvSpPr>
          <p:cNvPr id="107" name="Striped Right Arrow 106"/>
          <p:cNvSpPr/>
          <p:nvPr/>
        </p:nvSpPr>
        <p:spPr>
          <a:xfrm>
            <a:off x="7543800" y="3670300"/>
            <a:ext cx="1490663" cy="685800"/>
          </a:xfrm>
          <a:prstGeom prst="stripedRightArrow">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t>Demand and Innovation continue</a:t>
            </a:r>
          </a:p>
        </p:txBody>
      </p:sp>
      <p:cxnSp>
        <p:nvCxnSpPr>
          <p:cNvPr id="108" name="Straight Connector 107"/>
          <p:cNvCxnSpPr/>
          <p:nvPr/>
        </p:nvCxnSpPr>
        <p:spPr>
          <a:xfrm flipV="1">
            <a:off x="6527800" y="2130425"/>
            <a:ext cx="896938" cy="79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629400" y="3975100"/>
            <a:ext cx="896938" cy="9525"/>
          </a:xfrm>
          <a:prstGeom prst="line">
            <a:avLst/>
          </a:prstGeom>
          <a:ln>
            <a:solidFill>
              <a:srgbClr val="008000"/>
            </a:solidFill>
            <a:prstDash val="dash"/>
          </a:ln>
        </p:spPr>
        <p:style>
          <a:lnRef idx="2">
            <a:schemeClr val="accent1"/>
          </a:lnRef>
          <a:fillRef idx="0">
            <a:schemeClr val="accent1"/>
          </a:fillRef>
          <a:effectRef idx="1">
            <a:schemeClr val="accent1"/>
          </a:effectRef>
          <a:fontRef idx="minor">
            <a:schemeClr val="tx1"/>
          </a:fontRef>
        </p:style>
      </p:cxnSp>
      <p:sp>
        <p:nvSpPr>
          <p:cNvPr id="112" name="Oval 111"/>
          <p:cNvSpPr/>
          <p:nvPr/>
        </p:nvSpPr>
        <p:spPr>
          <a:xfrm>
            <a:off x="4157663" y="2087563"/>
            <a:ext cx="117475" cy="109537"/>
          </a:xfrm>
          <a:prstGeom prst="ellipse">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3" name="Oval 112"/>
          <p:cNvSpPr/>
          <p:nvPr/>
        </p:nvSpPr>
        <p:spPr>
          <a:xfrm>
            <a:off x="4691063" y="2087563"/>
            <a:ext cx="117475" cy="109537"/>
          </a:xfrm>
          <a:prstGeom prst="ellipse">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4" name="Oval 113"/>
          <p:cNvSpPr/>
          <p:nvPr/>
        </p:nvSpPr>
        <p:spPr>
          <a:xfrm>
            <a:off x="5199063" y="2087563"/>
            <a:ext cx="117475" cy="109537"/>
          </a:xfrm>
          <a:prstGeom prst="ellipse">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5" name="Oval 114"/>
          <p:cNvSpPr/>
          <p:nvPr/>
        </p:nvSpPr>
        <p:spPr>
          <a:xfrm>
            <a:off x="6459538" y="2079625"/>
            <a:ext cx="119062" cy="109538"/>
          </a:xfrm>
          <a:prstGeom prst="ellipse">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6" name="Oval 115"/>
          <p:cNvSpPr/>
          <p:nvPr/>
        </p:nvSpPr>
        <p:spPr>
          <a:xfrm>
            <a:off x="5130800" y="3898900"/>
            <a:ext cx="119063" cy="111125"/>
          </a:xfrm>
          <a:prstGeom prst="ellipse">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7" name="Oval 116"/>
          <p:cNvSpPr/>
          <p:nvPr/>
        </p:nvSpPr>
        <p:spPr>
          <a:xfrm>
            <a:off x="5824538" y="3916363"/>
            <a:ext cx="119062" cy="109537"/>
          </a:xfrm>
          <a:prstGeom prst="ellipse">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8" name="Oval 117"/>
          <p:cNvSpPr/>
          <p:nvPr/>
        </p:nvSpPr>
        <p:spPr>
          <a:xfrm>
            <a:off x="6519863" y="3916363"/>
            <a:ext cx="117475" cy="109537"/>
          </a:xfrm>
          <a:prstGeom prst="ellipse">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44" name="TextBox 119"/>
          <p:cNvSpPr txBox="1">
            <a:spLocks noChangeArrowheads="1"/>
          </p:cNvSpPr>
          <p:nvPr/>
        </p:nvSpPr>
        <p:spPr bwMode="auto">
          <a:xfrm>
            <a:off x="4910138" y="3979863"/>
            <a:ext cx="588962" cy="230187"/>
          </a:xfrm>
          <a:prstGeom prst="rect">
            <a:avLst/>
          </a:prstGeom>
          <a:noFill/>
          <a:ln w="9525">
            <a:noFill/>
            <a:miter lim="800000"/>
            <a:headEnd/>
            <a:tailEnd/>
          </a:ln>
        </p:spPr>
        <p:txBody>
          <a:bodyPr wrap="none">
            <a:spAutoFit/>
          </a:bodyPr>
          <a:lstStyle/>
          <a:p>
            <a:r>
              <a:rPr lang="en-US" sz="900">
                <a:solidFill>
                  <a:srgbClr val="008000"/>
                </a:solidFill>
              </a:rPr>
              <a:t>OTU1/2</a:t>
            </a:r>
          </a:p>
        </p:txBody>
      </p:sp>
      <p:sp>
        <p:nvSpPr>
          <p:cNvPr id="24645" name="TextBox 120"/>
          <p:cNvSpPr txBox="1">
            <a:spLocks noChangeArrowheads="1"/>
          </p:cNvSpPr>
          <p:nvPr/>
        </p:nvSpPr>
        <p:spPr bwMode="auto">
          <a:xfrm>
            <a:off x="5630863" y="3979863"/>
            <a:ext cx="492125" cy="230187"/>
          </a:xfrm>
          <a:prstGeom prst="rect">
            <a:avLst/>
          </a:prstGeom>
          <a:noFill/>
          <a:ln w="9525">
            <a:noFill/>
            <a:miter lim="800000"/>
            <a:headEnd/>
            <a:tailEnd/>
          </a:ln>
        </p:spPr>
        <p:txBody>
          <a:bodyPr wrap="none">
            <a:spAutoFit/>
          </a:bodyPr>
          <a:lstStyle/>
          <a:p>
            <a:r>
              <a:rPr lang="en-US" sz="900">
                <a:solidFill>
                  <a:srgbClr val="008000"/>
                </a:solidFill>
              </a:rPr>
              <a:t>OTU3</a:t>
            </a:r>
          </a:p>
        </p:txBody>
      </p:sp>
      <p:sp>
        <p:nvSpPr>
          <p:cNvPr id="24646" name="TextBox 121"/>
          <p:cNvSpPr txBox="1">
            <a:spLocks noChangeArrowheads="1"/>
          </p:cNvSpPr>
          <p:nvPr/>
        </p:nvSpPr>
        <p:spPr bwMode="auto">
          <a:xfrm>
            <a:off x="6337300" y="3979863"/>
            <a:ext cx="492125" cy="230187"/>
          </a:xfrm>
          <a:prstGeom prst="rect">
            <a:avLst/>
          </a:prstGeom>
          <a:noFill/>
          <a:ln w="9525">
            <a:noFill/>
            <a:miter lim="800000"/>
            <a:headEnd/>
            <a:tailEnd/>
          </a:ln>
        </p:spPr>
        <p:txBody>
          <a:bodyPr wrap="none">
            <a:spAutoFit/>
          </a:bodyPr>
          <a:lstStyle/>
          <a:p>
            <a:r>
              <a:rPr lang="en-US" sz="900">
                <a:solidFill>
                  <a:srgbClr val="008000"/>
                </a:solidFill>
              </a:rPr>
              <a:t>OTU4</a:t>
            </a:r>
          </a:p>
        </p:txBody>
      </p:sp>
      <p:sp>
        <p:nvSpPr>
          <p:cNvPr id="24647" name="TextBox 3"/>
          <p:cNvSpPr txBox="1">
            <a:spLocks noChangeArrowheads="1"/>
          </p:cNvSpPr>
          <p:nvPr/>
        </p:nvSpPr>
        <p:spPr bwMode="auto">
          <a:xfrm>
            <a:off x="334963" y="5949950"/>
            <a:ext cx="8470900" cy="400050"/>
          </a:xfrm>
          <a:prstGeom prst="rect">
            <a:avLst/>
          </a:prstGeom>
          <a:noFill/>
          <a:ln w="9525">
            <a:noFill/>
            <a:miter lim="800000"/>
            <a:headEnd/>
            <a:tailEnd/>
          </a:ln>
        </p:spPr>
        <p:txBody>
          <a:bodyPr>
            <a:spAutoFit/>
          </a:bodyPr>
          <a:lstStyle/>
          <a:p>
            <a:pPr algn="ctr"/>
            <a:r>
              <a:rPr lang="en-US" sz="2000" b="1">
                <a:solidFill>
                  <a:schemeClr val="accent1"/>
                </a:solidFill>
              </a:rPr>
              <a:t>SPs are making transition from SDH / POS to Ethernet</a:t>
            </a:r>
          </a:p>
        </p:txBody>
      </p:sp>
    </p:spTree>
    <p:extLst>
      <p:ext uri="{BB962C8B-B14F-4D97-AF65-F5344CB8AC3E}">
        <p14:creationId xmlns:p14="http://schemas.microsoft.com/office/powerpoint/2010/main" val="2355013429"/>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358188" cy="1143000"/>
          </a:xfrm>
        </p:spPr>
        <p:txBody>
          <a:bodyPr/>
          <a:lstStyle/>
          <a:p>
            <a:pPr eaLnBrk="1" hangingPunct="1"/>
            <a:r>
              <a:rPr lang="en-GB" smtClean="0">
                <a:ea typeface="MS PGothic" pitchFamily="34" charset="-128"/>
              </a:rPr>
              <a:t>Multi Layer Control Plane Interaction</a:t>
            </a:r>
            <a:endParaRPr lang="en-US" smtClean="0">
              <a:ea typeface="MS PGothic" pitchFamily="34" charset="-128"/>
            </a:endParaRPr>
          </a:p>
        </p:txBody>
      </p:sp>
      <p:sp>
        <p:nvSpPr>
          <p:cNvPr id="48131" name="Rectangle 3"/>
          <p:cNvSpPr>
            <a:spLocks noGrp="1" noChangeArrowheads="1"/>
          </p:cNvSpPr>
          <p:nvPr>
            <p:ph idx="1"/>
          </p:nvPr>
        </p:nvSpPr>
        <p:spPr>
          <a:xfrm>
            <a:off x="457200" y="5429250"/>
            <a:ext cx="8358188" cy="1143000"/>
          </a:xfrm>
        </p:spPr>
        <p:txBody>
          <a:bodyPr/>
          <a:lstStyle/>
          <a:p>
            <a:pPr eaLnBrk="1" hangingPunct="1">
              <a:lnSpc>
                <a:spcPct val="85000"/>
              </a:lnSpc>
              <a:buFont typeface="Arial" pitchFamily="34" charset="0"/>
              <a:buChar char="•"/>
            </a:pPr>
            <a:r>
              <a:rPr lang="en-GB" sz="1600" smtClean="0">
                <a:ea typeface="MS PGothic" pitchFamily="34" charset="-128"/>
              </a:rPr>
              <a:t>WSON = Wavelength switched optical network</a:t>
            </a:r>
          </a:p>
          <a:p>
            <a:pPr eaLnBrk="1" hangingPunct="1">
              <a:lnSpc>
                <a:spcPct val="85000"/>
              </a:lnSpc>
              <a:buFont typeface="Arial" pitchFamily="34" charset="0"/>
              <a:buChar char="•"/>
            </a:pPr>
            <a:r>
              <a:rPr lang="en-GB" sz="1600" smtClean="0">
                <a:ea typeface="MS PGothic" pitchFamily="34" charset="-128"/>
              </a:rPr>
              <a:t>ASON 	=  Automatically Switched optical network</a:t>
            </a:r>
          </a:p>
        </p:txBody>
      </p:sp>
      <p:pic>
        <p:nvPicPr>
          <p:cNvPr id="48132" name="Picture 32" descr="Pictu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428750"/>
            <a:ext cx="695568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4"/>
          </p:nvPr>
        </p:nvSpPr>
        <p:spPr/>
        <p:txBody>
          <a:bodyPr/>
          <a:lstStyle/>
          <a:p>
            <a:pPr>
              <a:defRPr/>
            </a:pPr>
            <a:fld id="{8112C20F-DD5B-42C5-ACB6-CC1A65B18E86}" type="slidenum">
              <a:rPr lang="en-US"/>
              <a:pPr>
                <a:defRPr/>
              </a:pPr>
              <a:t>40</a:t>
            </a:fld>
            <a:endParaRPr lang="en-US"/>
          </a:p>
        </p:txBody>
      </p:sp>
    </p:spTree>
    <p:extLst>
      <p:ext uri="{BB962C8B-B14F-4D97-AF65-F5344CB8AC3E}">
        <p14:creationId xmlns:p14="http://schemas.microsoft.com/office/powerpoint/2010/main" val="4156999121"/>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7544" y="26732"/>
            <a:ext cx="8358188" cy="1143000"/>
          </a:xfrm>
        </p:spPr>
        <p:txBody>
          <a:bodyPr/>
          <a:lstStyle/>
          <a:p>
            <a:r>
              <a:rPr lang="en-US" dirty="0" smtClean="0"/>
              <a:t>What’s WSON</a:t>
            </a:r>
          </a:p>
        </p:txBody>
      </p:sp>
      <p:sp>
        <p:nvSpPr>
          <p:cNvPr id="5" name="Content Placeholder 4"/>
          <p:cNvSpPr>
            <a:spLocks noGrp="1"/>
          </p:cNvSpPr>
          <p:nvPr>
            <p:ph idx="1"/>
          </p:nvPr>
        </p:nvSpPr>
        <p:spPr>
          <a:xfrm>
            <a:off x="395536" y="1124744"/>
            <a:ext cx="8358188" cy="2114550"/>
          </a:xfrm>
        </p:spPr>
        <p:txBody>
          <a:bodyPr/>
          <a:lstStyle/>
          <a:p>
            <a:pPr>
              <a:defRPr/>
            </a:pPr>
            <a:r>
              <a:rPr lang="en-US" sz="2400" dirty="0" err="1"/>
              <a:t>WSON</a:t>
            </a:r>
            <a:r>
              <a:rPr lang="en-US" sz="2400" dirty="0"/>
              <a:t> = Wavelength Switched Optical Network</a:t>
            </a:r>
          </a:p>
          <a:p>
            <a:pPr>
              <a:defRPr/>
            </a:pPr>
            <a:r>
              <a:rPr lang="en-US" sz="2400" dirty="0"/>
              <a:t>It is </a:t>
            </a:r>
            <a:r>
              <a:rPr lang="en-US" sz="2400" dirty="0" err="1"/>
              <a:t>GMPLS</a:t>
            </a:r>
            <a:r>
              <a:rPr lang="en-US" sz="2400" dirty="0"/>
              <a:t> control plane which is “</a:t>
            </a:r>
            <a:r>
              <a:rPr lang="en-US" sz="2400" dirty="0" err="1"/>
              <a:t>DWDM</a:t>
            </a:r>
            <a:r>
              <a:rPr lang="en-US" sz="2400" dirty="0"/>
              <a:t> aware”, i.e.:</a:t>
            </a:r>
          </a:p>
          <a:p>
            <a:pPr lvl="1" indent="0">
              <a:defRPr/>
            </a:pPr>
            <a:r>
              <a:rPr lang="en-US" dirty="0"/>
              <a:t> </a:t>
            </a:r>
            <a:r>
              <a:rPr lang="en-US" dirty="0" err="1"/>
              <a:t>LSP</a:t>
            </a:r>
            <a:r>
              <a:rPr lang="en-US" dirty="0"/>
              <a:t> are wavelength and,</a:t>
            </a:r>
          </a:p>
          <a:p>
            <a:pPr lvl="1" indent="0">
              <a:defRPr/>
            </a:pPr>
            <a:r>
              <a:rPr lang="en-US" dirty="0"/>
              <a:t> the control plane is aware of optical </a:t>
            </a:r>
            <a:r>
              <a:rPr lang="en-US" dirty="0" smtClean="0"/>
              <a:t>impairments</a:t>
            </a:r>
          </a:p>
          <a:p>
            <a:pPr>
              <a:defRPr/>
            </a:pPr>
            <a:r>
              <a:rPr lang="en-US" sz="2400" dirty="0" err="1"/>
              <a:t>WSON</a:t>
            </a:r>
            <a:r>
              <a:rPr lang="en-US" sz="2400" dirty="0"/>
              <a:t> enables Lambda setup on the fly – Zero pre planning</a:t>
            </a:r>
          </a:p>
          <a:p>
            <a:pPr>
              <a:defRPr/>
            </a:pPr>
            <a:r>
              <a:rPr lang="en-US" sz="2400" dirty="0" err="1"/>
              <a:t>WSON</a:t>
            </a:r>
            <a:r>
              <a:rPr lang="en-US" sz="2400" dirty="0"/>
              <a:t> enables Lambda re-routing, i.e. changing the optical path or the source/destination</a:t>
            </a:r>
          </a:p>
          <a:p>
            <a:pPr>
              <a:defRPr/>
            </a:pPr>
            <a:r>
              <a:rPr lang="en-US" sz="2400" dirty="0" err="1"/>
              <a:t>WSON</a:t>
            </a:r>
            <a:r>
              <a:rPr lang="en-US" sz="2400" dirty="0"/>
              <a:t> enables optical re-validation against a failure reparation or against re-routing</a:t>
            </a:r>
          </a:p>
          <a:p>
            <a:pPr>
              <a:defRPr/>
            </a:pPr>
            <a:endParaRPr lang="en-US" dirty="0"/>
          </a:p>
          <a:p>
            <a:pPr marL="0" indent="0">
              <a:buFont typeface="Wingdings" pitchFamily="2" charset="2"/>
              <a:buNone/>
              <a:defRPr/>
            </a:pPr>
            <a:endParaRPr lang="en-US" dirty="0"/>
          </a:p>
          <a:p>
            <a:pPr>
              <a:defRPr/>
            </a:pPr>
            <a:endParaRPr lang="en-US" dirty="0"/>
          </a:p>
        </p:txBody>
      </p:sp>
      <p:sp>
        <p:nvSpPr>
          <p:cNvPr id="3" name="Slide Number Placeholder 2"/>
          <p:cNvSpPr>
            <a:spLocks noGrp="1"/>
          </p:cNvSpPr>
          <p:nvPr>
            <p:ph type="sldNum" sz="quarter" idx="14"/>
          </p:nvPr>
        </p:nvSpPr>
        <p:spPr/>
        <p:txBody>
          <a:bodyPr/>
          <a:lstStyle/>
          <a:p>
            <a:pPr>
              <a:defRPr/>
            </a:pPr>
            <a:fld id="{C236A48C-6EE3-4D1E-905A-E4F495CA2F4C}" type="slidenum">
              <a:rPr lang="en-US"/>
              <a:pPr>
                <a:defRPr/>
              </a:pPr>
              <a:t>41</a:t>
            </a:fld>
            <a:endParaRPr lang="en-US"/>
          </a:p>
        </p:txBody>
      </p:sp>
    </p:spTree>
    <p:extLst>
      <p:ext uri="{BB962C8B-B14F-4D97-AF65-F5344CB8AC3E}">
        <p14:creationId xmlns:p14="http://schemas.microsoft.com/office/powerpoint/2010/main" val="418630864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3528" y="188640"/>
            <a:ext cx="8358188" cy="1143000"/>
          </a:xfrm>
        </p:spPr>
        <p:txBody>
          <a:bodyPr/>
          <a:lstStyle/>
          <a:p>
            <a:pPr eaLnBrk="1" hangingPunct="1"/>
            <a:r>
              <a:rPr lang="en-US" dirty="0" smtClean="0">
                <a:ea typeface="MS PGothic" pitchFamily="34" charset="-128"/>
              </a:rPr>
              <a:t>WSON in the Standards Bodies</a:t>
            </a:r>
          </a:p>
        </p:txBody>
      </p:sp>
      <p:pic>
        <p:nvPicPr>
          <p:cNvPr id="50179" name="Picture 3" descr="j0262028"/>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914400" y="1503363"/>
            <a:ext cx="749617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5029200" y="1447800"/>
            <a:ext cx="3733800" cy="2438400"/>
            <a:chOff x="1655" y="746"/>
            <a:chExt cx="2222" cy="1414"/>
          </a:xfrm>
        </p:grpSpPr>
        <p:sp>
          <p:nvSpPr>
            <p:cNvPr id="222213" name="AutoShape 5"/>
            <p:cNvSpPr>
              <a:spLocks noChangeArrowheads="1"/>
            </p:cNvSpPr>
            <p:nvPr/>
          </p:nvSpPr>
          <p:spPr bwMode="auto">
            <a:xfrm>
              <a:off x="1655" y="746"/>
              <a:ext cx="2222" cy="1414"/>
            </a:xfrm>
            <a:prstGeom prst="flowChartAlternateProcess">
              <a:avLst/>
            </a:prstGeom>
            <a:gradFill rotWithShape="0">
              <a:gsLst>
                <a:gs pos="0">
                  <a:srgbClr val="CCECFF"/>
                </a:gs>
                <a:gs pos="100000">
                  <a:srgbClr val="CCECFF">
                    <a:gamma/>
                    <a:shade val="94118"/>
                    <a:invGamma/>
                  </a:srgbClr>
                </a:gs>
              </a:gsLst>
              <a:lin ang="5400000" scaled="1"/>
            </a:gradFill>
            <a:ln w="9525">
              <a:solidFill>
                <a:schemeClr val="folHlink"/>
              </a:solidFill>
              <a:miter lim="800000"/>
              <a:headEnd/>
              <a:tailEnd/>
            </a:ln>
            <a:effectLst>
              <a:outerShdw dist="17961" dir="2700000" algn="ctr" rotWithShape="0">
                <a:schemeClr val="bg1"/>
              </a:outerShdw>
            </a:effectLst>
          </p:spPr>
          <p:txBody>
            <a:bodyPr wrap="none" anchor="ctr"/>
            <a:lstStyle/>
            <a:p>
              <a:pPr fontAlgn="auto">
                <a:spcBef>
                  <a:spcPts val="0"/>
                </a:spcBef>
                <a:spcAft>
                  <a:spcPts val="0"/>
                </a:spcAft>
                <a:defRPr/>
              </a:pPr>
              <a:endParaRPr lang="en-US" sz="1400" b="1" dirty="0">
                <a:latin typeface="+mn-lt"/>
              </a:endParaRPr>
            </a:p>
            <a:p>
              <a:pPr fontAlgn="auto">
                <a:spcBef>
                  <a:spcPts val="0"/>
                </a:spcBef>
                <a:spcAft>
                  <a:spcPts val="0"/>
                </a:spcAft>
                <a:defRPr/>
              </a:pPr>
              <a:endParaRPr lang="en-US" sz="1400" b="1" dirty="0">
                <a:latin typeface="+mn-lt"/>
              </a:endParaRPr>
            </a:p>
            <a:p>
              <a:pPr fontAlgn="auto">
                <a:lnSpc>
                  <a:spcPct val="70000"/>
                </a:lnSpc>
                <a:spcBef>
                  <a:spcPts val="0"/>
                </a:spcBef>
                <a:spcAft>
                  <a:spcPts val="0"/>
                </a:spcAft>
                <a:defRPr/>
              </a:pPr>
              <a:endParaRPr lang="en-US" b="1" dirty="0">
                <a:latin typeface="Monotype Corsiva" pitchFamily="66" charset="0"/>
                <a:cs typeface="Arial" pitchFamily="34" charset="0"/>
              </a:endParaRPr>
            </a:p>
            <a:p>
              <a:pPr fontAlgn="auto">
                <a:lnSpc>
                  <a:spcPct val="70000"/>
                </a:lnSpc>
                <a:spcBef>
                  <a:spcPts val="0"/>
                </a:spcBef>
                <a:spcAft>
                  <a:spcPts val="0"/>
                </a:spcAft>
                <a:defRPr/>
              </a:pPr>
              <a:r>
                <a:rPr lang="en-US" b="1" dirty="0">
                  <a:latin typeface="Monotype Corsiva" pitchFamily="66" charset="0"/>
                  <a:cs typeface="Arial" pitchFamily="34" charset="0"/>
                </a:rPr>
                <a:t>Charter: Global Telecom Architecture and </a:t>
              </a:r>
            </a:p>
            <a:p>
              <a:pPr fontAlgn="auto">
                <a:lnSpc>
                  <a:spcPct val="70000"/>
                </a:lnSpc>
                <a:spcBef>
                  <a:spcPts val="0"/>
                </a:spcBef>
                <a:spcAft>
                  <a:spcPts val="0"/>
                </a:spcAft>
                <a:defRPr/>
              </a:pPr>
              <a:r>
                <a:rPr lang="en-US" b="1" dirty="0">
                  <a:latin typeface="Monotype Corsiva" pitchFamily="66" charset="0"/>
                  <a:cs typeface="Arial" pitchFamily="34" charset="0"/>
                </a:rPr>
                <a:t>Standards</a:t>
              </a:r>
            </a:p>
            <a:p>
              <a:pPr fontAlgn="auto">
                <a:lnSpc>
                  <a:spcPct val="70000"/>
                </a:lnSpc>
                <a:spcBef>
                  <a:spcPts val="0"/>
                </a:spcBef>
                <a:spcAft>
                  <a:spcPts val="0"/>
                </a:spcAft>
                <a:defRPr/>
              </a:pPr>
              <a:endParaRPr lang="en-US" sz="1000" b="1" dirty="0">
                <a:latin typeface="+mn-lt"/>
              </a:endParaRPr>
            </a:p>
            <a:p>
              <a:pPr fontAlgn="auto">
                <a:lnSpc>
                  <a:spcPct val="60000"/>
                </a:lnSpc>
                <a:spcBef>
                  <a:spcPts val="0"/>
                </a:spcBef>
                <a:spcAft>
                  <a:spcPts val="0"/>
                </a:spcAft>
                <a:defRPr/>
              </a:pPr>
              <a:endParaRPr lang="en-US" sz="1400" b="1" dirty="0">
                <a:latin typeface="+mn-lt"/>
              </a:endParaRPr>
            </a:p>
            <a:p>
              <a:pPr fontAlgn="auto">
                <a:lnSpc>
                  <a:spcPct val="60000"/>
                </a:lnSpc>
                <a:spcBef>
                  <a:spcPts val="0"/>
                </a:spcBef>
                <a:spcAft>
                  <a:spcPts val="0"/>
                </a:spcAft>
                <a:defRPr/>
              </a:pPr>
              <a:r>
                <a:rPr lang="en-US" sz="1400" b="1" dirty="0">
                  <a:latin typeface="+mn-lt"/>
                </a:rPr>
                <a:t>Member Organizations: </a:t>
              </a:r>
            </a:p>
            <a:p>
              <a:pPr fontAlgn="auto">
                <a:spcBef>
                  <a:spcPts val="0"/>
                </a:spcBef>
                <a:spcAft>
                  <a:spcPts val="0"/>
                </a:spcAft>
                <a:buFontTx/>
                <a:buChar char="•"/>
                <a:defRPr/>
              </a:pPr>
              <a:r>
                <a:rPr lang="en-US" sz="1400" b="1" dirty="0">
                  <a:latin typeface="+mn-lt"/>
                </a:rPr>
                <a:t> Global Service Providers</a:t>
              </a:r>
            </a:p>
            <a:p>
              <a:pPr fontAlgn="auto">
                <a:spcBef>
                  <a:spcPts val="0"/>
                </a:spcBef>
                <a:spcAft>
                  <a:spcPts val="0"/>
                </a:spcAft>
                <a:buFontTx/>
                <a:buChar char="•"/>
                <a:defRPr/>
              </a:pPr>
              <a:r>
                <a:rPr lang="en-US" sz="1400" b="1" dirty="0">
                  <a:latin typeface="+mn-lt"/>
                </a:rPr>
                <a:t> PTTs, ILECs, IXCs</a:t>
              </a:r>
            </a:p>
            <a:p>
              <a:pPr fontAlgn="auto">
                <a:spcBef>
                  <a:spcPts val="0"/>
                </a:spcBef>
                <a:spcAft>
                  <a:spcPts val="0"/>
                </a:spcAft>
                <a:buFontTx/>
                <a:buChar char="•"/>
                <a:defRPr/>
              </a:pPr>
              <a:r>
                <a:rPr lang="en-US" sz="1400" b="1" dirty="0">
                  <a:latin typeface="+mn-lt"/>
                </a:rPr>
                <a:t> Telecom equipment vendors</a:t>
              </a:r>
            </a:p>
            <a:p>
              <a:pPr fontAlgn="auto">
                <a:spcBef>
                  <a:spcPts val="0"/>
                </a:spcBef>
                <a:spcAft>
                  <a:spcPts val="0"/>
                </a:spcAft>
                <a:buFontTx/>
                <a:buChar char="•"/>
                <a:defRPr/>
              </a:pPr>
              <a:r>
                <a:rPr lang="en-US" sz="1400" b="1" dirty="0">
                  <a:latin typeface="+mn-lt"/>
                </a:rPr>
                <a:t> Governments</a:t>
              </a:r>
            </a:p>
            <a:p>
              <a:pPr fontAlgn="auto">
                <a:spcBef>
                  <a:spcPts val="0"/>
                </a:spcBef>
                <a:spcAft>
                  <a:spcPts val="0"/>
                </a:spcAft>
                <a:buFontTx/>
                <a:buChar char="•"/>
                <a:defRPr/>
              </a:pPr>
              <a:r>
                <a:rPr lang="en-US" sz="1400" b="1" dirty="0">
                  <a:latin typeface="+mn-lt"/>
                </a:rPr>
                <a:t>---ASON, impairment parameters G.680</a:t>
              </a:r>
            </a:p>
          </p:txBody>
        </p:sp>
        <p:grpSp>
          <p:nvGrpSpPr>
            <p:cNvPr id="50187" name="Group 6"/>
            <p:cNvGrpSpPr>
              <a:grpSpLocks/>
            </p:cNvGrpSpPr>
            <p:nvPr/>
          </p:nvGrpSpPr>
          <p:grpSpPr bwMode="auto">
            <a:xfrm>
              <a:off x="2548" y="768"/>
              <a:ext cx="332" cy="335"/>
              <a:chOff x="722" y="1411"/>
              <a:chExt cx="630" cy="550"/>
            </a:xfrm>
          </p:grpSpPr>
          <p:graphicFrame>
            <p:nvGraphicFramePr>
              <p:cNvPr id="50188" name="Object 7"/>
              <p:cNvGraphicFramePr>
                <a:graphicFrameLocks noChangeAspect="1"/>
              </p:cNvGraphicFramePr>
              <p:nvPr/>
            </p:nvGraphicFramePr>
            <p:xfrm>
              <a:off x="722" y="1685"/>
              <a:ext cx="630" cy="276"/>
            </p:xfrm>
            <a:graphic>
              <a:graphicData uri="http://schemas.openxmlformats.org/presentationml/2006/ole">
                <mc:AlternateContent xmlns:mc="http://schemas.openxmlformats.org/markup-compatibility/2006">
                  <mc:Choice xmlns:v="urn:schemas-microsoft-com:vml" Requires="v">
                    <p:oleObj spid="_x0000_s5284" name="Photo Editor Photo" r:id="rId5" imgW="1000000" imgH="438095" progId="">
                      <p:embed/>
                    </p:oleObj>
                  </mc:Choice>
                  <mc:Fallback>
                    <p:oleObj name="Photo Editor Photo" r:id="rId5" imgW="1000000" imgH="43809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 y="1685"/>
                            <a:ext cx="630" cy="27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pic>
                    </p:oleObj>
                  </mc:Fallback>
                </mc:AlternateContent>
              </a:graphicData>
            </a:graphic>
          </p:graphicFrame>
          <p:graphicFrame>
            <p:nvGraphicFramePr>
              <p:cNvPr id="50189" name="Object 8"/>
              <p:cNvGraphicFramePr>
                <a:graphicFrameLocks noChangeAspect="1"/>
              </p:cNvGraphicFramePr>
              <p:nvPr/>
            </p:nvGraphicFramePr>
            <p:xfrm>
              <a:off x="722" y="1411"/>
              <a:ext cx="630" cy="276"/>
            </p:xfrm>
            <a:graphic>
              <a:graphicData uri="http://schemas.openxmlformats.org/presentationml/2006/ole">
                <mc:AlternateContent xmlns:mc="http://schemas.openxmlformats.org/markup-compatibility/2006">
                  <mc:Choice xmlns:v="urn:schemas-microsoft-com:vml" Requires="v">
                    <p:oleObj spid="_x0000_s5285" name="Photo Editor Photo" r:id="rId7" imgW="1000000" imgH="438095" progId="">
                      <p:embed/>
                    </p:oleObj>
                  </mc:Choice>
                  <mc:Fallback>
                    <p:oleObj name="Photo Editor Photo" r:id="rId7" imgW="1000000" imgH="438095"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 y="1411"/>
                            <a:ext cx="630" cy="27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pic>
                    </p:oleObj>
                  </mc:Fallback>
                </mc:AlternateContent>
              </a:graphicData>
            </a:graphic>
          </p:graphicFrame>
        </p:grpSp>
      </p:grpSp>
      <p:grpSp>
        <p:nvGrpSpPr>
          <p:cNvPr id="4" name="Group 9"/>
          <p:cNvGrpSpPr>
            <a:grpSpLocks/>
          </p:cNvGrpSpPr>
          <p:nvPr/>
        </p:nvGrpSpPr>
        <p:grpSpPr bwMode="auto">
          <a:xfrm>
            <a:off x="477838" y="1524000"/>
            <a:ext cx="3179762" cy="2514600"/>
            <a:chOff x="818" y="2238"/>
            <a:chExt cx="2283" cy="1657"/>
          </a:xfrm>
        </p:grpSpPr>
        <p:sp>
          <p:nvSpPr>
            <p:cNvPr id="222218" name="AutoShape 10"/>
            <p:cNvSpPr>
              <a:spLocks noChangeArrowheads="1"/>
            </p:cNvSpPr>
            <p:nvPr/>
          </p:nvSpPr>
          <p:spPr bwMode="auto">
            <a:xfrm>
              <a:off x="818" y="2238"/>
              <a:ext cx="2283" cy="1657"/>
            </a:xfrm>
            <a:prstGeom prst="flowChartAlternateProcess">
              <a:avLst/>
            </a:prstGeom>
            <a:gradFill rotWithShape="0">
              <a:gsLst>
                <a:gs pos="0">
                  <a:srgbClr val="CCECFF"/>
                </a:gs>
                <a:gs pos="100000">
                  <a:srgbClr val="CCECFF">
                    <a:gamma/>
                    <a:shade val="94118"/>
                    <a:invGamma/>
                  </a:srgbClr>
                </a:gs>
              </a:gsLst>
              <a:lin ang="5400000" scaled="1"/>
            </a:gradFill>
            <a:ln w="9525">
              <a:solidFill>
                <a:schemeClr val="folHlink"/>
              </a:solidFill>
              <a:miter lim="800000"/>
              <a:headEnd/>
              <a:tailEnd/>
            </a:ln>
            <a:effectLst>
              <a:outerShdw dist="17961" dir="2700000" algn="ctr" rotWithShape="0">
                <a:schemeClr val="bg1"/>
              </a:outerShdw>
            </a:effectLst>
          </p:spPr>
          <p:txBody>
            <a:bodyPr wrap="none" anchor="ctr"/>
            <a:lstStyle/>
            <a:p>
              <a:pPr fontAlgn="auto">
                <a:spcBef>
                  <a:spcPts val="0"/>
                </a:spcBef>
                <a:spcAft>
                  <a:spcPts val="0"/>
                </a:spcAft>
                <a:defRPr/>
              </a:pPr>
              <a:endParaRPr lang="en-US" sz="1400" b="1" dirty="0">
                <a:latin typeface="+mn-lt"/>
              </a:endParaRPr>
            </a:p>
            <a:p>
              <a:pPr fontAlgn="auto">
                <a:spcBef>
                  <a:spcPts val="0"/>
                </a:spcBef>
                <a:spcAft>
                  <a:spcPts val="0"/>
                </a:spcAft>
                <a:defRPr/>
              </a:pPr>
              <a:endParaRPr lang="en-US" sz="1400" b="1" dirty="0">
                <a:latin typeface="+mn-lt"/>
              </a:endParaRPr>
            </a:p>
            <a:p>
              <a:pPr fontAlgn="auto">
                <a:lnSpc>
                  <a:spcPct val="85000"/>
                </a:lnSpc>
                <a:spcBef>
                  <a:spcPts val="0"/>
                </a:spcBef>
                <a:spcAft>
                  <a:spcPts val="0"/>
                </a:spcAft>
                <a:defRPr/>
              </a:pPr>
              <a:r>
                <a:rPr lang="en-US" b="1" dirty="0">
                  <a:latin typeface="Monotype Corsiva" pitchFamily="66" charset="0"/>
                  <a:cs typeface="Arial" pitchFamily="34" charset="0"/>
                </a:rPr>
                <a:t>Charter: Evolution of the </a:t>
              </a:r>
            </a:p>
            <a:p>
              <a:pPr fontAlgn="auto">
                <a:lnSpc>
                  <a:spcPct val="85000"/>
                </a:lnSpc>
                <a:spcBef>
                  <a:spcPts val="0"/>
                </a:spcBef>
                <a:spcAft>
                  <a:spcPts val="0"/>
                </a:spcAft>
                <a:defRPr/>
              </a:pPr>
              <a:r>
                <a:rPr lang="en-US" b="1" dirty="0">
                  <a:latin typeface="Monotype Corsiva" pitchFamily="66" charset="0"/>
                  <a:cs typeface="Arial" pitchFamily="34" charset="0"/>
                </a:rPr>
                <a:t>Internet (IP) Architecture</a:t>
              </a:r>
            </a:p>
            <a:p>
              <a:pPr fontAlgn="auto">
                <a:spcBef>
                  <a:spcPts val="0"/>
                </a:spcBef>
                <a:spcAft>
                  <a:spcPts val="0"/>
                </a:spcAft>
                <a:defRPr/>
              </a:pPr>
              <a:r>
                <a:rPr lang="en-US" sz="1000" b="1" dirty="0">
                  <a:latin typeface="+mn-lt"/>
                </a:rPr>
                <a:t>(MPLS, MPLS-TP)</a:t>
              </a:r>
            </a:p>
            <a:p>
              <a:pPr fontAlgn="auto">
                <a:spcBef>
                  <a:spcPts val="0"/>
                </a:spcBef>
                <a:spcAft>
                  <a:spcPts val="0"/>
                </a:spcAft>
                <a:defRPr/>
              </a:pPr>
              <a:endParaRPr lang="en-US" sz="1000" b="1" dirty="0">
                <a:latin typeface="+mn-lt"/>
              </a:endParaRPr>
            </a:p>
            <a:p>
              <a:pPr fontAlgn="auto">
                <a:spcBef>
                  <a:spcPts val="0"/>
                </a:spcBef>
                <a:spcAft>
                  <a:spcPts val="0"/>
                </a:spcAft>
                <a:defRPr/>
              </a:pPr>
              <a:r>
                <a:rPr lang="en-US" sz="1400" b="1" dirty="0">
                  <a:latin typeface="+mn-lt"/>
                </a:rPr>
                <a:t>Active Participants: </a:t>
              </a:r>
            </a:p>
            <a:p>
              <a:pPr fontAlgn="auto">
                <a:spcBef>
                  <a:spcPts val="0"/>
                </a:spcBef>
                <a:spcAft>
                  <a:spcPts val="0"/>
                </a:spcAft>
                <a:buFontTx/>
                <a:buChar char="•"/>
                <a:defRPr/>
              </a:pPr>
              <a:r>
                <a:rPr lang="en-US" sz="1400" b="1" dirty="0">
                  <a:latin typeface="+mn-lt"/>
                </a:rPr>
                <a:t> Service Providers</a:t>
              </a:r>
            </a:p>
            <a:p>
              <a:pPr fontAlgn="auto">
                <a:spcBef>
                  <a:spcPts val="0"/>
                </a:spcBef>
                <a:spcAft>
                  <a:spcPts val="0"/>
                </a:spcAft>
                <a:buFontTx/>
                <a:buChar char="•"/>
                <a:defRPr/>
              </a:pPr>
              <a:r>
                <a:rPr lang="en-US" sz="1400" b="1" dirty="0">
                  <a:latin typeface="+mn-lt"/>
                </a:rPr>
                <a:t> Vendors</a:t>
              </a:r>
            </a:p>
            <a:p>
              <a:pPr fontAlgn="auto">
                <a:spcBef>
                  <a:spcPts val="0"/>
                </a:spcBef>
                <a:spcAft>
                  <a:spcPts val="0"/>
                </a:spcAft>
                <a:defRPr/>
              </a:pPr>
              <a:r>
                <a:rPr lang="en-US" sz="1400" b="1" dirty="0">
                  <a:latin typeface="+mn-lt"/>
                </a:rPr>
                <a:t>  --WSON, </a:t>
              </a:r>
            </a:p>
          </p:txBody>
        </p:sp>
        <p:graphicFrame>
          <p:nvGraphicFramePr>
            <p:cNvPr id="50185" name="Object 11"/>
            <p:cNvGraphicFramePr>
              <a:graphicFrameLocks noChangeAspect="1"/>
            </p:cNvGraphicFramePr>
            <p:nvPr/>
          </p:nvGraphicFramePr>
          <p:xfrm>
            <a:off x="1429" y="2294"/>
            <a:ext cx="670" cy="383"/>
          </p:xfrm>
          <a:graphic>
            <a:graphicData uri="http://schemas.openxmlformats.org/presentationml/2006/ole">
              <mc:AlternateContent xmlns:mc="http://schemas.openxmlformats.org/markup-compatibility/2006">
                <mc:Choice xmlns:v="urn:schemas-microsoft-com:vml" Requires="v">
                  <p:oleObj spid="_x0000_s5286" name="Photo Editor Photo" r:id="rId9" imgW="2666667" imgH="1523810" progId="">
                    <p:embed/>
                  </p:oleObj>
                </mc:Choice>
                <mc:Fallback>
                  <p:oleObj name="Photo Editor Photo" r:id="rId9" imgW="2666667" imgH="152381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9" y="2294"/>
                          <a:ext cx="670" cy="38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pic>
                  </p:oleObj>
                </mc:Fallback>
              </mc:AlternateContent>
            </a:graphicData>
          </a:graphic>
        </p:graphicFrame>
      </p:grpSp>
      <p:sp>
        <p:nvSpPr>
          <p:cNvPr id="15" name="Rectangle 3"/>
          <p:cNvSpPr txBox="1">
            <a:spLocks noChangeArrowheads="1"/>
          </p:cNvSpPr>
          <p:nvPr/>
        </p:nvSpPr>
        <p:spPr>
          <a:xfrm>
            <a:off x="700088" y="4267200"/>
            <a:ext cx="8062912" cy="2362200"/>
          </a:xfrm>
          <a:prstGeom prst="rect">
            <a:avLst/>
          </a:prstGeom>
        </p:spPr>
        <p:txBody>
          <a:bodyPr lIns="91431" tIns="45716" rIns="91431" bIns="45716"/>
          <a:lstStyle/>
          <a:p>
            <a:pPr marL="236515" indent="-236515">
              <a:lnSpc>
                <a:spcPct val="95000"/>
              </a:lnSpc>
              <a:spcBef>
                <a:spcPts val="1438"/>
              </a:spcBef>
              <a:buClr>
                <a:schemeClr val="accent2"/>
              </a:buClr>
              <a:buFont typeface="Wingdings" pitchFamily="2" charset="2"/>
              <a:buChar char="§"/>
              <a:defRPr/>
            </a:pPr>
            <a:r>
              <a:rPr lang="en-US" b="1" dirty="0">
                <a:latin typeface="+mn-lt"/>
                <a:ea typeface="ＭＳ Ｐゴシック" pitchFamily="34" charset="-128"/>
                <a:cs typeface="ＭＳ Ｐゴシック" charset="-128"/>
              </a:rPr>
              <a:t>WSON Optical Impairment Unaware</a:t>
            </a:r>
          </a:p>
          <a:p>
            <a:pPr marL="574619" lvl="1">
              <a:lnSpc>
                <a:spcPct val="95000"/>
              </a:lnSpc>
              <a:spcBef>
                <a:spcPts val="838"/>
              </a:spcBef>
              <a:defRPr/>
            </a:pPr>
            <a:r>
              <a:rPr lang="en-US" dirty="0">
                <a:latin typeface="+mn-lt"/>
                <a:ea typeface="ＭＳ Ｐゴシック" pitchFamily="34" charset="-128"/>
                <a:hlinkClick r:id="rId11"/>
              </a:rPr>
              <a:t>https://datatracker.ietf.org/doc/draft-ietf-ccamp-rwa-wson-framework/</a:t>
            </a:r>
            <a:endParaRPr lang="en-US" dirty="0">
              <a:latin typeface="+mn-lt"/>
              <a:ea typeface="ＭＳ Ｐゴシック" pitchFamily="34" charset="-128"/>
            </a:endParaRPr>
          </a:p>
          <a:p>
            <a:pPr marL="236515" indent="-236515">
              <a:lnSpc>
                <a:spcPct val="95000"/>
              </a:lnSpc>
              <a:spcBef>
                <a:spcPts val="1438"/>
              </a:spcBef>
              <a:buClr>
                <a:schemeClr val="accent2"/>
              </a:buClr>
              <a:buFont typeface="Wingdings" pitchFamily="2" charset="2"/>
              <a:buChar char="§"/>
              <a:defRPr/>
            </a:pPr>
            <a:r>
              <a:rPr lang="en-US" b="1" dirty="0">
                <a:latin typeface="+mn-lt"/>
                <a:ea typeface="ＭＳ Ｐゴシック" pitchFamily="34" charset="-128"/>
                <a:cs typeface="ＭＳ Ｐゴシック" charset="-128"/>
              </a:rPr>
              <a:t>WSON Optical Impairment Aware Work Group Document</a:t>
            </a:r>
          </a:p>
          <a:p>
            <a:pPr marL="574619" lvl="1" indent="-236515">
              <a:lnSpc>
                <a:spcPct val="95000"/>
              </a:lnSpc>
              <a:spcBef>
                <a:spcPts val="838"/>
              </a:spcBef>
              <a:buClr>
                <a:schemeClr val="accent2"/>
              </a:buClr>
              <a:defRPr/>
            </a:pPr>
            <a:r>
              <a:rPr lang="en-US" dirty="0">
                <a:latin typeface="Arial" charset="0"/>
                <a:ea typeface="ＭＳ Ｐゴシック" pitchFamily="34" charset="-128"/>
                <a:hlinkClick r:id="rId11"/>
              </a:rPr>
              <a:t>http://datatracker.ietf.org/doc/draft-ietf-ccamp-wson-impairments/</a:t>
            </a:r>
          </a:p>
        </p:txBody>
      </p:sp>
      <p:sp>
        <p:nvSpPr>
          <p:cNvPr id="5" name="Slide Number Placeholder 4"/>
          <p:cNvSpPr>
            <a:spLocks noGrp="1"/>
          </p:cNvSpPr>
          <p:nvPr>
            <p:ph type="sldNum" sz="quarter" idx="14"/>
          </p:nvPr>
        </p:nvSpPr>
        <p:spPr/>
        <p:txBody>
          <a:bodyPr/>
          <a:lstStyle/>
          <a:p>
            <a:pPr>
              <a:defRPr/>
            </a:pPr>
            <a:fld id="{54337554-B8D3-47D6-955B-B5B9634BB229}" type="slidenum">
              <a:rPr lang="en-US"/>
              <a:pPr>
                <a:defRPr/>
              </a:pPr>
              <a:t>42</a:t>
            </a:fld>
            <a:endParaRPr lang="en-US"/>
          </a:p>
        </p:txBody>
      </p:sp>
    </p:spTree>
    <p:extLst>
      <p:ext uri="{BB962C8B-B14F-4D97-AF65-F5344CB8AC3E}">
        <p14:creationId xmlns:p14="http://schemas.microsoft.com/office/powerpoint/2010/main" val="270794005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 calcmode="lin" valueType="num">
                                      <p:cBhvr additive="base">
                                        <p:cTn id="1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 calcmode="lin" valueType="num">
                                      <p:cBhvr additive="base">
                                        <p:cTn id="20"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 calcmode="lin" valueType="num">
                                      <p:cBhvr additive="base">
                                        <p:cTn id="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xEl>
                                              <p:pRg st="3" end="3"/>
                                            </p:txEl>
                                          </p:spTgt>
                                        </p:tgtEl>
                                        <p:attrNameLst>
                                          <p:attrName>style.visibility</p:attrName>
                                        </p:attrNameLst>
                                      </p:cBhvr>
                                      <p:to>
                                        <p:strVal val="visible"/>
                                      </p:to>
                                    </p:set>
                                    <p:anim calcmode="lin" valueType="num">
                                      <p:cBhvr additive="base">
                                        <p:cTn id="28"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81000" y="152400"/>
            <a:ext cx="8458200" cy="762000"/>
          </a:xfrm>
        </p:spPr>
        <p:txBody>
          <a:bodyPr/>
          <a:lstStyle/>
          <a:p>
            <a:r>
              <a:rPr lang="en-US" smtClean="0"/>
              <a:t>WSON AREA</a:t>
            </a:r>
          </a:p>
        </p:txBody>
      </p:sp>
      <p:sp>
        <p:nvSpPr>
          <p:cNvPr id="51203" name="Content Placeholder 2"/>
          <p:cNvSpPr>
            <a:spLocks noGrp="1"/>
          </p:cNvSpPr>
          <p:nvPr>
            <p:ph idx="1"/>
          </p:nvPr>
        </p:nvSpPr>
        <p:spPr>
          <a:xfrm>
            <a:off x="304800" y="990600"/>
            <a:ext cx="8587680" cy="4310608"/>
          </a:xfrm>
        </p:spPr>
        <p:txBody>
          <a:bodyPr/>
          <a:lstStyle/>
          <a:p>
            <a:pPr marL="0" indent="0">
              <a:buFont typeface="Wingdings" pitchFamily="2" charset="2"/>
              <a:buNone/>
            </a:pPr>
            <a:r>
              <a:rPr lang="en-US" sz="1800" b="1" dirty="0" smtClean="0">
                <a:solidFill>
                  <a:srgbClr val="000000"/>
                </a:solidFill>
              </a:rPr>
              <a:t>WSON </a:t>
            </a:r>
            <a:r>
              <a:rPr lang="en-US" sz="1800" b="1" dirty="0" smtClean="0">
                <a:solidFill>
                  <a:srgbClr val="000000"/>
                </a:solidFill>
              </a:rPr>
              <a:t>MIBS</a:t>
            </a:r>
            <a:endParaRPr lang="en-US" sz="1800" b="1" u="sng" dirty="0" smtClean="0">
              <a:solidFill>
                <a:srgbClr val="000000"/>
              </a:solidFill>
              <a:hlinkClick r:id="rId2"/>
            </a:endParaRPr>
          </a:p>
          <a:p>
            <a:pPr marL="0" indent="0">
              <a:buFont typeface="Wingdings" pitchFamily="2" charset="2"/>
              <a:buNone/>
            </a:pPr>
            <a:r>
              <a:rPr lang="en-US" sz="1800" u="sng" dirty="0" smtClean="0">
                <a:hlinkClick r:id="rId2"/>
              </a:rPr>
              <a:t>http://</a:t>
            </a:r>
            <a:r>
              <a:rPr lang="en-US" sz="1800" u="sng" dirty="0" smtClean="0">
                <a:hlinkClick r:id="rId2"/>
              </a:rPr>
              <a:t>tools.ietf.org/id/draft-gmggm-ccamp-gencons-snmp-mib-</a:t>
            </a:r>
            <a:r>
              <a:rPr lang="en-US" sz="1800" b="1" u="sng" dirty="0" smtClean="0">
                <a:hlinkClick r:id="rId2"/>
              </a:rPr>
              <a:t>00</a:t>
            </a:r>
            <a:r>
              <a:rPr lang="en-US" sz="1800" u="sng" dirty="0" smtClean="0">
                <a:hlinkClick r:id="rId2"/>
              </a:rPr>
              <a:t>.txt</a:t>
            </a:r>
            <a:endParaRPr lang="en-US" sz="1800" u="sng" dirty="0" smtClean="0"/>
          </a:p>
          <a:p>
            <a:pPr marL="0" indent="0">
              <a:buFont typeface="Wingdings" pitchFamily="2" charset="2"/>
              <a:buNone/>
            </a:pPr>
            <a:endParaRPr lang="en-US" sz="1800" u="sng" dirty="0" smtClean="0"/>
          </a:p>
          <a:p>
            <a:pPr marL="0" indent="0">
              <a:buFont typeface="Wingdings" pitchFamily="2" charset="2"/>
              <a:buNone/>
            </a:pPr>
            <a:r>
              <a:rPr lang="en-US" sz="1800" u="sng" dirty="0" smtClean="0">
                <a:hlinkClick r:id="rId3"/>
              </a:rPr>
              <a:t>http://tools.ietf.org/id/draft-gmggm-ccamp-wson-snmp-mib-00.txt</a:t>
            </a:r>
            <a:r>
              <a:rPr lang="en-US" sz="1800" u="sng" dirty="0" smtClean="0"/>
              <a:t>  </a:t>
            </a:r>
          </a:p>
          <a:p>
            <a:pPr marL="0" indent="0">
              <a:buFont typeface="Wingdings" pitchFamily="2" charset="2"/>
              <a:buNone/>
            </a:pPr>
            <a:endParaRPr lang="en-US" sz="1800" u="sng" dirty="0" smtClean="0">
              <a:hlinkClick r:id="rId4"/>
            </a:endParaRPr>
          </a:p>
          <a:p>
            <a:pPr marL="0" indent="0">
              <a:buFont typeface="Wingdings" pitchFamily="2" charset="2"/>
              <a:buNone/>
            </a:pPr>
            <a:r>
              <a:rPr lang="en-US" sz="1800" b="1" dirty="0" err="1" smtClean="0">
                <a:solidFill>
                  <a:srgbClr val="000000"/>
                </a:solidFill>
              </a:rPr>
              <a:t>FlexGrids</a:t>
            </a:r>
            <a:endParaRPr lang="en-US" sz="1800" b="1" u="sng" dirty="0" smtClean="0">
              <a:solidFill>
                <a:srgbClr val="000000"/>
              </a:solidFill>
              <a:hlinkClick r:id="rId4"/>
            </a:endParaRPr>
          </a:p>
          <a:p>
            <a:pPr marL="0" indent="0">
              <a:buFont typeface="Wingdings" pitchFamily="2" charset="2"/>
              <a:buNone/>
            </a:pPr>
            <a:r>
              <a:rPr lang="en-US" sz="1800" u="sng" dirty="0" smtClean="0">
                <a:hlinkClick r:id="rId5"/>
              </a:rPr>
              <a:t>http://</a:t>
            </a:r>
            <a:r>
              <a:rPr lang="en-US" sz="1800" u="sng" dirty="0" smtClean="0">
                <a:hlinkClick r:id="rId5"/>
              </a:rPr>
              <a:t>tools.ietf.org/html/draft-ogrcetal-ccamp-flexi-grid-fwk-02</a:t>
            </a:r>
            <a:endParaRPr lang="en-US" sz="1800" u="sng" dirty="0" smtClean="0">
              <a:hlinkClick r:id="rId5"/>
            </a:endParaRPr>
          </a:p>
          <a:p>
            <a:pPr marL="0" indent="0">
              <a:buFont typeface="Wingdings" pitchFamily="2" charset="2"/>
              <a:buNone/>
            </a:pPr>
            <a:endParaRPr lang="en-US" sz="1800" u="sng" dirty="0" smtClean="0">
              <a:solidFill>
                <a:srgbClr val="0000FF"/>
              </a:solidFill>
            </a:endParaRPr>
          </a:p>
          <a:p>
            <a:pPr marL="0" indent="0">
              <a:buFont typeface="Wingdings" pitchFamily="2" charset="2"/>
              <a:buNone/>
            </a:pPr>
            <a:r>
              <a:rPr lang="en-US" sz="1800" b="1" dirty="0" smtClean="0">
                <a:solidFill>
                  <a:srgbClr val="000000"/>
                </a:solidFill>
              </a:rPr>
              <a:t>WSON with Optical Impairments</a:t>
            </a:r>
          </a:p>
          <a:p>
            <a:pPr marL="0" indent="0">
              <a:buFont typeface="Wingdings" pitchFamily="2" charset="2"/>
              <a:buNone/>
            </a:pPr>
            <a:r>
              <a:rPr lang="en-US" sz="1800" u="sng" dirty="0" smtClean="0">
                <a:solidFill>
                  <a:srgbClr val="0000FF"/>
                </a:solidFill>
                <a:hlinkClick r:id="rId6"/>
              </a:rPr>
              <a:t>http://</a:t>
            </a:r>
            <a:r>
              <a:rPr lang="en-US" sz="1800" u="sng" dirty="0" smtClean="0">
                <a:solidFill>
                  <a:srgbClr val="0000FF"/>
                </a:solidFill>
                <a:hlinkClick r:id="rId6"/>
              </a:rPr>
              <a:t>tools.ietf.org/html/draft-martinelli-ccamp-wson-iv-info-02</a:t>
            </a:r>
            <a:endParaRPr lang="en-US" sz="1800" u="sng" dirty="0" smtClean="0">
              <a:solidFill>
                <a:srgbClr val="0000FF"/>
              </a:solidFill>
            </a:endParaRPr>
          </a:p>
          <a:p>
            <a:pPr marL="0" indent="0">
              <a:buFont typeface="Wingdings" pitchFamily="2" charset="2"/>
              <a:buNone/>
            </a:pPr>
            <a:endParaRPr lang="en-US" sz="1800" u="sng" dirty="0" smtClean="0">
              <a:solidFill>
                <a:srgbClr val="0000FF"/>
              </a:solidFill>
            </a:endParaRPr>
          </a:p>
          <a:p>
            <a:pPr marL="0" indent="0">
              <a:buFont typeface="Wingdings" pitchFamily="2" charset="2"/>
              <a:buNone/>
            </a:pPr>
            <a:r>
              <a:rPr lang="en-US" sz="1800" u="sng" dirty="0" smtClean="0">
                <a:solidFill>
                  <a:srgbClr val="0000FF"/>
                </a:solidFill>
              </a:rPr>
              <a:t>http://</a:t>
            </a:r>
            <a:r>
              <a:rPr lang="en-US" sz="1800" u="sng" dirty="0" smtClean="0">
                <a:solidFill>
                  <a:srgbClr val="0000FF"/>
                </a:solidFill>
              </a:rPr>
              <a:t>tools.ietf.org/html/draft-martinelli-ccamp-wson-iv-encode-02</a:t>
            </a:r>
            <a:endParaRPr lang="en-US" sz="1800" u="sng" dirty="0" smtClean="0">
              <a:solidFill>
                <a:srgbClr val="0000FF"/>
              </a:solidFill>
            </a:endParaRPr>
          </a:p>
          <a:p>
            <a:pPr marL="0" indent="0">
              <a:buFont typeface="Wingdings" pitchFamily="2" charset="2"/>
              <a:buNone/>
            </a:pPr>
            <a:endParaRPr lang="en-US" sz="1800" u="sng" dirty="0" smtClean="0"/>
          </a:p>
          <a:p>
            <a:pPr marL="0" indent="0">
              <a:buFont typeface="Wingdings" pitchFamily="2" charset="2"/>
              <a:buNone/>
            </a:pPr>
            <a:endParaRPr lang="en-US" sz="1800" u="sng" dirty="0" smtClean="0"/>
          </a:p>
          <a:p>
            <a:pPr marL="0" indent="0">
              <a:buFont typeface="Wingdings" pitchFamily="2" charset="2"/>
              <a:buNone/>
            </a:pPr>
            <a:endParaRPr lang="en-US" sz="1800" u="sng" dirty="0" smtClean="0">
              <a:hlinkClick r:id="rId5"/>
            </a:endParaRPr>
          </a:p>
        </p:txBody>
      </p:sp>
      <p:sp>
        <p:nvSpPr>
          <p:cNvPr id="51204" name="Date Placeholder 3"/>
          <p:cNvSpPr>
            <a:spLocks noGrp="1"/>
          </p:cNvSpPr>
          <p:nvPr>
            <p:ph type="dt" sz="quarter" idx="4294967295"/>
          </p:nvPr>
        </p:nvSpPr>
        <p:spPr bwMode="auto">
          <a:xfrm>
            <a:off x="457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dirty="0" smtClean="0"/>
              <a:t>July 2013</a:t>
            </a:r>
            <a:endParaRPr lang="en-US" dirty="0"/>
          </a:p>
        </p:txBody>
      </p:sp>
      <p:sp>
        <p:nvSpPr>
          <p:cNvPr id="51205" name="Footer Placeholder 4"/>
          <p:cNvSpPr>
            <a:spLocks noGrp="1"/>
          </p:cNvSpPr>
          <p:nvPr>
            <p:ph type="ftr"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dirty="0" smtClean="0"/>
              <a:t>IETF-87 Berlin</a:t>
            </a:r>
            <a:endParaRPr lang="en-US" dirty="0"/>
          </a:p>
        </p:txBody>
      </p:sp>
      <p:sp>
        <p:nvSpPr>
          <p:cNvPr id="51206"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fld id="{7FB82064-9494-4433-B815-D4B4CD89E53D}" type="slidenum">
              <a:rPr lang="en-US"/>
              <a:pPr/>
              <a:t>43</a:t>
            </a:fld>
            <a:endParaRPr lang="en-US"/>
          </a:p>
        </p:txBody>
      </p:sp>
    </p:spTree>
    <p:extLst>
      <p:ext uri="{BB962C8B-B14F-4D97-AF65-F5344CB8AC3E}">
        <p14:creationId xmlns:p14="http://schemas.microsoft.com/office/powerpoint/2010/main" val="193025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7544" y="116632"/>
            <a:ext cx="8229600" cy="868958"/>
          </a:xfrm>
        </p:spPr>
        <p:txBody>
          <a:bodyPr/>
          <a:lstStyle/>
          <a:p>
            <a:r>
              <a:rPr lang="en-US" dirty="0" smtClean="0"/>
              <a:t>WSON READING LIST</a:t>
            </a:r>
          </a:p>
        </p:txBody>
      </p:sp>
      <p:sp>
        <p:nvSpPr>
          <p:cNvPr id="52227" name="Content Placeholder 2"/>
          <p:cNvSpPr>
            <a:spLocks noGrp="1"/>
          </p:cNvSpPr>
          <p:nvPr>
            <p:ph idx="1"/>
          </p:nvPr>
        </p:nvSpPr>
        <p:spPr>
          <a:xfrm>
            <a:off x="251520" y="1196752"/>
            <a:ext cx="8784976" cy="4824536"/>
          </a:xfrm>
        </p:spPr>
        <p:txBody>
          <a:bodyPr/>
          <a:lstStyle/>
          <a:p>
            <a:r>
              <a:rPr lang="en-US" dirty="0" smtClean="0"/>
              <a:t>RFC6163: WSON Framework RWA (no impairments)</a:t>
            </a:r>
          </a:p>
          <a:p>
            <a:endParaRPr lang="en-US" dirty="0" smtClean="0"/>
          </a:p>
          <a:p>
            <a:r>
              <a:rPr lang="en-US" dirty="0" smtClean="0"/>
              <a:t>RFC6566</a:t>
            </a:r>
            <a:r>
              <a:rPr lang="en-US" dirty="0" smtClean="0"/>
              <a:t>: WSON FWK with Impairments</a:t>
            </a:r>
          </a:p>
          <a:p>
            <a:endParaRPr lang="en-US" dirty="0" smtClean="0"/>
          </a:p>
          <a:p>
            <a:r>
              <a:rPr lang="en-US" dirty="0" smtClean="0"/>
              <a:t>WSON </a:t>
            </a:r>
            <a:r>
              <a:rPr lang="en-US" dirty="0" smtClean="0"/>
              <a:t>RWA:</a:t>
            </a:r>
          </a:p>
          <a:p>
            <a:pPr lvl="1"/>
            <a:r>
              <a:rPr lang="en-US" sz="1800" dirty="0" smtClean="0">
                <a:hlinkClick r:id="rId2"/>
              </a:rPr>
              <a:t>http://tools.ietf.org/html/draft-ietf-ccamp-rwa-info-16</a:t>
            </a:r>
            <a:endParaRPr lang="en-US" sz="1800" dirty="0" smtClean="0"/>
          </a:p>
          <a:p>
            <a:pPr lvl="1"/>
            <a:r>
              <a:rPr lang="en-US" sz="1800" dirty="0" smtClean="0">
                <a:hlinkClick r:id="rId3"/>
              </a:rPr>
              <a:t>http://tools.ietf.org/html/draft-ietf-ccamp-general-constraint-encode-10</a:t>
            </a:r>
            <a:endParaRPr lang="en-US" sz="1800" dirty="0" smtClean="0"/>
          </a:p>
          <a:p>
            <a:pPr lvl="1"/>
            <a:r>
              <a:rPr lang="en-US" sz="1800" dirty="0" smtClean="0">
                <a:hlinkClick r:id="rId4"/>
              </a:rPr>
              <a:t>http://tools.ietf.org/html/draft-ietf-ccamp-rwa-wson-encode-19</a:t>
            </a:r>
            <a:endParaRPr lang="en-US" sz="1800" dirty="0" smtClean="0"/>
          </a:p>
          <a:p>
            <a:endParaRPr lang="en-US" dirty="0" smtClean="0"/>
          </a:p>
        </p:txBody>
      </p:sp>
      <p:sp>
        <p:nvSpPr>
          <p:cNvPr id="52228" name="Slide Number Placeholder 5"/>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fld id="{7A17542B-9345-4B26-B64A-CB4A96BB5311}" type="slidenum">
              <a:rPr lang="en-US"/>
              <a:pPr/>
              <a:t>44</a:t>
            </a:fld>
            <a:endParaRPr lang="en-US"/>
          </a:p>
        </p:txBody>
      </p:sp>
    </p:spTree>
    <p:extLst>
      <p:ext uri="{BB962C8B-B14F-4D97-AF65-F5344CB8AC3E}">
        <p14:creationId xmlns:p14="http://schemas.microsoft.com/office/powerpoint/2010/main" val="2272508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228600"/>
            <a:ext cx="8229600" cy="609600"/>
          </a:xfrm>
        </p:spPr>
        <p:txBody>
          <a:bodyPr/>
          <a:lstStyle/>
          <a:p>
            <a:pPr eaLnBrk="1" hangingPunct="1"/>
            <a:r>
              <a:rPr lang="en-GB" smtClean="0"/>
              <a:t>What does WSON do for you ?</a:t>
            </a:r>
            <a:endParaRPr lang="en-US" sz="2400" smtClean="0"/>
          </a:p>
        </p:txBody>
      </p:sp>
      <p:sp>
        <p:nvSpPr>
          <p:cNvPr id="53251" name="Rectangle 3"/>
          <p:cNvSpPr>
            <a:spLocks noGrp="1" noChangeArrowheads="1"/>
          </p:cNvSpPr>
          <p:nvPr>
            <p:ph idx="1"/>
          </p:nvPr>
        </p:nvSpPr>
        <p:spPr>
          <a:xfrm>
            <a:off x="304800" y="914400"/>
            <a:ext cx="8547100" cy="4914900"/>
          </a:xfrm>
        </p:spPr>
        <p:txBody>
          <a:bodyPr/>
          <a:lstStyle/>
          <a:p>
            <a:pPr eaLnBrk="1" hangingPunct="1">
              <a:lnSpc>
                <a:spcPct val="75000"/>
              </a:lnSpc>
              <a:buFont typeface="Wingdings" pitchFamily="2" charset="2"/>
              <a:buNone/>
            </a:pPr>
            <a:r>
              <a:rPr lang="en-GB" b="1" smtClean="0">
                <a:ea typeface="MS PGothic" pitchFamily="34" charset="-128"/>
              </a:rPr>
              <a:t>                                     </a:t>
            </a:r>
          </a:p>
          <a:p>
            <a:pPr eaLnBrk="1" hangingPunct="1">
              <a:lnSpc>
                <a:spcPct val="75000"/>
              </a:lnSpc>
            </a:pPr>
            <a:r>
              <a:rPr lang="en-GB" b="1" smtClean="0">
                <a:ea typeface="MS PGothic" pitchFamily="34" charset="-128"/>
              </a:rPr>
              <a:t>Client interface registration</a:t>
            </a:r>
          </a:p>
          <a:p>
            <a:pPr lvl="1" indent="0" eaLnBrk="1" hangingPunct="1">
              <a:lnSpc>
                <a:spcPct val="75000"/>
              </a:lnSpc>
            </a:pPr>
            <a:r>
              <a:rPr lang="en-GB" sz="1800" smtClean="0">
                <a:ea typeface="MS PGothic" pitchFamily="34" charset="-128"/>
              </a:rPr>
              <a:t>Alien wavelength (open network)</a:t>
            </a:r>
          </a:p>
          <a:p>
            <a:pPr lvl="1" indent="0" eaLnBrk="1" hangingPunct="1">
              <a:lnSpc>
                <a:spcPct val="75000"/>
              </a:lnSpc>
            </a:pPr>
            <a:r>
              <a:rPr lang="en-GB" sz="1800" smtClean="0">
                <a:ea typeface="MS PGothic" pitchFamily="34" charset="-128"/>
              </a:rPr>
              <a:t>Transponder (closed network)</a:t>
            </a:r>
          </a:p>
          <a:p>
            <a:pPr lvl="1" indent="0" eaLnBrk="1" hangingPunct="1">
              <a:lnSpc>
                <a:spcPct val="75000"/>
              </a:lnSpc>
            </a:pPr>
            <a:r>
              <a:rPr lang="en-GB" sz="1800" smtClean="0">
                <a:ea typeface="MS PGothic" pitchFamily="34" charset="-128"/>
              </a:rPr>
              <a:t>ITU-T interfaces</a:t>
            </a:r>
          </a:p>
          <a:p>
            <a:pPr eaLnBrk="1" hangingPunct="1">
              <a:lnSpc>
                <a:spcPct val="75000"/>
              </a:lnSpc>
            </a:pPr>
            <a:endParaRPr lang="en-GB" b="1" smtClean="0">
              <a:ea typeface="MS PGothic" pitchFamily="34" charset="-128"/>
            </a:endParaRPr>
          </a:p>
          <a:p>
            <a:pPr eaLnBrk="1" hangingPunct="1">
              <a:lnSpc>
                <a:spcPct val="75000"/>
              </a:lnSpc>
            </a:pPr>
            <a:r>
              <a:rPr lang="en-GB" b="1" smtClean="0">
                <a:ea typeface="MS PGothic" pitchFamily="34" charset="-128"/>
              </a:rPr>
              <a:t>Wavelength on demand</a:t>
            </a:r>
          </a:p>
          <a:p>
            <a:pPr lvl="1" indent="0" eaLnBrk="1" hangingPunct="1">
              <a:lnSpc>
                <a:spcPct val="75000"/>
              </a:lnSpc>
            </a:pPr>
            <a:r>
              <a:rPr lang="en-GB" sz="1800" smtClean="0">
                <a:ea typeface="MS PGothic" pitchFamily="34" charset="-128"/>
              </a:rPr>
              <a:t>Bandwidth addition between existing S &amp; D Nes (CLI)</a:t>
            </a:r>
          </a:p>
          <a:p>
            <a:pPr eaLnBrk="1" hangingPunct="1">
              <a:lnSpc>
                <a:spcPct val="75000"/>
              </a:lnSpc>
            </a:pPr>
            <a:endParaRPr lang="en-GB" b="1" smtClean="0">
              <a:ea typeface="MS PGothic" pitchFamily="34" charset="-128"/>
            </a:endParaRPr>
          </a:p>
          <a:p>
            <a:pPr eaLnBrk="1" hangingPunct="1">
              <a:lnSpc>
                <a:spcPct val="75000"/>
              </a:lnSpc>
            </a:pPr>
            <a:r>
              <a:rPr lang="en-GB" b="1" smtClean="0">
                <a:ea typeface="MS PGothic" pitchFamily="34" charset="-128"/>
              </a:rPr>
              <a:t>Optical </a:t>
            </a:r>
            <a:r>
              <a:rPr lang="en-GB" b="1" smtClean="0">
                <a:solidFill>
                  <a:srgbClr val="FF0000"/>
                </a:solidFill>
                <a:ea typeface="MS PGothic" pitchFamily="34" charset="-128"/>
              </a:rPr>
              <a:t>restoration-NOT protection</a:t>
            </a:r>
            <a:endParaRPr lang="en-GB" b="1" smtClean="0">
              <a:ea typeface="MS PGothic" pitchFamily="34" charset="-128"/>
            </a:endParaRPr>
          </a:p>
          <a:p>
            <a:pPr lvl="1" indent="0" eaLnBrk="1" hangingPunct="1">
              <a:lnSpc>
                <a:spcPct val="75000"/>
              </a:lnSpc>
            </a:pPr>
            <a:r>
              <a:rPr lang="en-GB" sz="1800" smtClean="0">
                <a:ea typeface="MS PGothic" pitchFamily="34" charset="-128"/>
              </a:rPr>
              <a:t>Automatic Network failure reaction</a:t>
            </a:r>
          </a:p>
          <a:p>
            <a:pPr lvl="1" indent="0" eaLnBrk="1" hangingPunct="1">
              <a:lnSpc>
                <a:spcPct val="75000"/>
              </a:lnSpc>
            </a:pPr>
            <a:r>
              <a:rPr lang="en-GB" sz="1800" smtClean="0">
                <a:ea typeface="MS PGothic" pitchFamily="34" charset="-128"/>
              </a:rPr>
              <a:t>Multiple SLA options (Bronze 0+1, Super Bronze 0+1+R, Platinum 1+1, Super Platinum 1+1+R)</a:t>
            </a:r>
            <a:endParaRPr lang="en-US" sz="1800" smtClean="0">
              <a:ea typeface="MS PGothic" pitchFamily="34" charset="-128"/>
            </a:endParaRPr>
          </a:p>
        </p:txBody>
      </p:sp>
    </p:spTree>
    <p:extLst>
      <p:ext uri="{BB962C8B-B14F-4D97-AF65-F5344CB8AC3E}">
        <p14:creationId xmlns:p14="http://schemas.microsoft.com/office/powerpoint/2010/main" val="1412897074"/>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79512" y="116631"/>
            <a:ext cx="8735888" cy="1004777"/>
          </a:xfrm>
        </p:spPr>
        <p:txBody>
          <a:bodyPr/>
          <a:lstStyle/>
          <a:p>
            <a:pPr eaLnBrk="1" hangingPunct="1"/>
            <a:r>
              <a:rPr lang="en-US" dirty="0" smtClean="0">
                <a:ea typeface="MS PGothic" pitchFamily="34" charset="-128"/>
              </a:rPr>
              <a:t>ITU-T G.680</a:t>
            </a:r>
            <a:r>
              <a:rPr lang="en-US" dirty="0">
                <a:ea typeface="MS PGothic" pitchFamily="34" charset="-128"/>
              </a:rPr>
              <a:t> </a:t>
            </a:r>
            <a:r>
              <a:rPr lang="en-US" dirty="0" smtClean="0">
                <a:ea typeface="MS PGothic" pitchFamily="34" charset="-128"/>
              </a:rPr>
              <a:t>Optical Parameters</a:t>
            </a:r>
          </a:p>
        </p:txBody>
      </p:sp>
      <p:sp>
        <p:nvSpPr>
          <p:cNvPr id="40963" name="Rectangle 3"/>
          <p:cNvSpPr>
            <a:spLocks noGrp="1" noChangeArrowheads="1"/>
          </p:cNvSpPr>
          <p:nvPr>
            <p:ph idx="1"/>
          </p:nvPr>
        </p:nvSpPr>
        <p:spPr>
          <a:xfrm>
            <a:off x="395536" y="1052736"/>
            <a:ext cx="8358188" cy="4525963"/>
          </a:xfrm>
        </p:spPr>
        <p:txBody>
          <a:bodyPr/>
          <a:lstStyle/>
          <a:p>
            <a:pPr marL="0" indent="0">
              <a:buFont typeface="Wingdings" pitchFamily="2" charset="2"/>
              <a:buNone/>
              <a:defRPr/>
            </a:pPr>
            <a:r>
              <a:rPr lang="en-US" dirty="0" smtClean="0"/>
              <a:t>Many optical parameters can exhibit significant variation over frequencies of interest to the network these may include:</a:t>
            </a:r>
          </a:p>
          <a:p>
            <a:pPr marL="609541" indent="-609541">
              <a:buFont typeface="Wingdings" pitchFamily="2" charset="2"/>
              <a:buNone/>
              <a:defRPr/>
            </a:pPr>
            <a:endParaRPr lang="en-US" dirty="0" smtClean="0"/>
          </a:p>
          <a:p>
            <a:pPr marL="1371467" lvl="2" indent="-457156">
              <a:defRPr/>
            </a:pPr>
            <a:r>
              <a:rPr lang="en-US" dirty="0" smtClean="0"/>
              <a:t>Channel insertion loss deviation (dB, Max)</a:t>
            </a:r>
          </a:p>
          <a:p>
            <a:pPr marL="1371467" lvl="2" indent="-457156">
              <a:defRPr/>
            </a:pPr>
            <a:r>
              <a:rPr lang="en-US" dirty="0" smtClean="0"/>
              <a:t>Channel chromatic dispersion (</a:t>
            </a:r>
            <a:r>
              <a:rPr lang="en-US" dirty="0" err="1" smtClean="0"/>
              <a:t>ps</a:t>
            </a:r>
            <a:r>
              <a:rPr lang="en-US" dirty="0" smtClean="0"/>
              <a:t>/nm, Max, Min)</a:t>
            </a:r>
          </a:p>
          <a:p>
            <a:pPr marL="1371467" lvl="2" indent="-457156">
              <a:defRPr/>
            </a:pPr>
            <a:r>
              <a:rPr lang="en-US" dirty="0" smtClean="0"/>
              <a:t>Channel uniformity (dB, Max)</a:t>
            </a:r>
            <a:endParaRPr lang="sv-SE" dirty="0" smtClean="0"/>
          </a:p>
          <a:p>
            <a:pPr marL="1371467" lvl="2" indent="-457156">
              <a:defRPr/>
            </a:pPr>
            <a:r>
              <a:rPr lang="sv-SE" dirty="0" smtClean="0"/>
              <a:t>Insertion loss (dB, Max, Min)</a:t>
            </a:r>
            <a:endParaRPr lang="en-US" dirty="0" smtClean="0"/>
          </a:p>
          <a:p>
            <a:pPr marL="1371467" lvl="2" indent="-457156">
              <a:defRPr/>
            </a:pPr>
            <a:r>
              <a:rPr lang="en-US" dirty="0" smtClean="0"/>
              <a:t>Channel extinction (dB, Min)</a:t>
            </a:r>
          </a:p>
          <a:p>
            <a:pPr marL="1371467" lvl="2" indent="-457156">
              <a:defRPr/>
            </a:pPr>
            <a:r>
              <a:rPr lang="en-US" dirty="0" smtClean="0"/>
              <a:t>Channel signal-spontaneous noise figure (dB, Max)</a:t>
            </a:r>
          </a:p>
          <a:p>
            <a:pPr marL="1371467" lvl="2" indent="-457156">
              <a:defRPr/>
            </a:pPr>
            <a:r>
              <a:rPr lang="en-US" dirty="0" smtClean="0"/>
              <a:t>Channel gain (dB, Max, Min)</a:t>
            </a:r>
          </a:p>
          <a:p>
            <a:pPr marL="1371467" lvl="2" indent="-457156">
              <a:defRPr/>
            </a:pPr>
            <a:r>
              <a:rPr lang="en-US" dirty="0" smtClean="0"/>
              <a:t>Others TDB in conjunction with ITU-T Q6/15</a:t>
            </a:r>
          </a:p>
        </p:txBody>
      </p:sp>
      <p:sp>
        <p:nvSpPr>
          <p:cNvPr id="425988" name="Text Box 4"/>
          <p:cNvSpPr txBox="1">
            <a:spLocks noChangeArrowheads="1"/>
          </p:cNvSpPr>
          <p:nvPr/>
        </p:nvSpPr>
        <p:spPr bwMode="auto">
          <a:xfrm>
            <a:off x="1143000" y="5943600"/>
            <a:ext cx="7086600" cy="212725"/>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82116" tIns="41057" rIns="82116" bIns="41057">
            <a:spAutoFit/>
          </a:bodyPr>
          <a:lstStyle/>
          <a:p>
            <a:pPr defTabSz="814310" fontAlgn="auto">
              <a:spcBef>
                <a:spcPct val="50000"/>
              </a:spcBef>
              <a:spcAft>
                <a:spcPts val="0"/>
              </a:spcAft>
              <a:defRPr/>
            </a:pPr>
            <a:r>
              <a:rPr lang="en-US" sz="1400" dirty="0">
                <a:latin typeface="+mn-lt"/>
              </a:rPr>
              <a:t>Non linear impairments are TBD</a:t>
            </a:r>
          </a:p>
        </p:txBody>
      </p:sp>
      <p:sp>
        <p:nvSpPr>
          <p:cNvPr id="2" name="Slide Number Placeholder 1"/>
          <p:cNvSpPr>
            <a:spLocks noGrp="1"/>
          </p:cNvSpPr>
          <p:nvPr>
            <p:ph type="sldNum" sz="quarter" idx="14"/>
          </p:nvPr>
        </p:nvSpPr>
        <p:spPr/>
        <p:txBody>
          <a:bodyPr/>
          <a:lstStyle/>
          <a:p>
            <a:pPr>
              <a:defRPr/>
            </a:pPr>
            <a:fld id="{3CD832BC-E3D9-47AD-88AF-C90A9F4851B3}" type="slidenum">
              <a:rPr lang="en-US"/>
              <a:pPr>
                <a:defRPr/>
              </a:pPr>
              <a:t>46</a:t>
            </a:fld>
            <a:endParaRPr lang="en-US"/>
          </a:p>
        </p:txBody>
      </p:sp>
    </p:spTree>
    <p:extLst>
      <p:ext uri="{BB962C8B-B14F-4D97-AF65-F5344CB8AC3E}">
        <p14:creationId xmlns:p14="http://schemas.microsoft.com/office/powerpoint/2010/main" val="1694822891"/>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a:xfrm>
            <a:off x="251520" y="0"/>
            <a:ext cx="8784976" cy="694020"/>
          </a:xfrm>
        </p:spPr>
        <p:txBody>
          <a:bodyPr/>
          <a:lstStyle/>
          <a:p>
            <a:r>
              <a:rPr lang="en-US" dirty="0" smtClean="0"/>
              <a:t>WSON Impairment Aware</a:t>
            </a:r>
          </a:p>
        </p:txBody>
      </p:sp>
      <p:sp>
        <p:nvSpPr>
          <p:cNvPr id="7" name="Content Placeholder 6"/>
          <p:cNvSpPr>
            <a:spLocks noGrp="1"/>
          </p:cNvSpPr>
          <p:nvPr>
            <p:ph idx="1"/>
          </p:nvPr>
        </p:nvSpPr>
        <p:spPr>
          <a:xfrm>
            <a:off x="179512" y="703237"/>
            <a:ext cx="4896544" cy="4525963"/>
          </a:xfrm>
        </p:spPr>
        <p:txBody>
          <a:bodyPr/>
          <a:lstStyle/>
          <a:p>
            <a:pPr>
              <a:lnSpc>
                <a:spcPct val="75000"/>
              </a:lnSpc>
              <a:buFont typeface="Wingdings" pitchFamily="2" charset="2"/>
              <a:buNone/>
              <a:defRPr/>
            </a:pPr>
            <a:r>
              <a:rPr lang="en-US" sz="2400" dirty="0">
                <a:ea typeface="ＭＳ Ｐゴシック" pitchFamily="34" charset="-128"/>
              </a:rPr>
              <a:t>Linear impairments </a:t>
            </a:r>
          </a:p>
          <a:p>
            <a:pPr marL="709545" lvl="1" indent="-265087">
              <a:defRPr/>
            </a:pPr>
            <a:r>
              <a:rPr lang="en-GB" dirty="0">
                <a:ea typeface="ＭＳ Ｐゴシック" pitchFamily="34" charset="-128"/>
              </a:rPr>
              <a:t>Power Loss</a:t>
            </a:r>
            <a:endParaRPr lang="en-US" dirty="0">
              <a:ea typeface="ＭＳ Ｐゴシック" pitchFamily="34" charset="-128"/>
            </a:endParaRPr>
          </a:p>
          <a:p>
            <a:pPr marL="709545" lvl="1" indent="-265087">
              <a:defRPr/>
            </a:pPr>
            <a:r>
              <a:rPr lang="en-GB" dirty="0">
                <a:ea typeface="ＭＳ Ｐゴシック" pitchFamily="34" charset="-128"/>
              </a:rPr>
              <a:t>Chromatic Dispersion  (CD)</a:t>
            </a:r>
          </a:p>
          <a:p>
            <a:pPr marL="709545" lvl="1" indent="-265087">
              <a:defRPr/>
            </a:pPr>
            <a:r>
              <a:rPr lang="en-GB" dirty="0">
                <a:ea typeface="ＭＳ Ｐゴシック" pitchFamily="34" charset="-128"/>
              </a:rPr>
              <a:t>Phase Modulation Distortion  (</a:t>
            </a:r>
            <a:r>
              <a:rPr lang="en-GB" dirty="0" err="1">
                <a:ea typeface="ＭＳ Ｐゴシック" pitchFamily="34" charset="-128"/>
              </a:rPr>
              <a:t>PMD</a:t>
            </a:r>
            <a:r>
              <a:rPr lang="en-GB" dirty="0">
                <a:ea typeface="ＭＳ Ｐゴシック" pitchFamily="34" charset="-128"/>
              </a:rPr>
              <a:t>)</a:t>
            </a:r>
          </a:p>
          <a:p>
            <a:pPr marL="709545" lvl="1" indent="-265087">
              <a:defRPr/>
            </a:pPr>
            <a:r>
              <a:rPr lang="en-GB" dirty="0">
                <a:ea typeface="ＭＳ Ｐゴシック" pitchFamily="34" charset="-128"/>
              </a:rPr>
              <a:t>Optical Signal to Noise Ratio  (</a:t>
            </a:r>
            <a:r>
              <a:rPr lang="en-GB" dirty="0" err="1">
                <a:ea typeface="ＭＳ Ｐゴシック" pitchFamily="34" charset="-128"/>
              </a:rPr>
              <a:t>OSNR</a:t>
            </a:r>
            <a:r>
              <a:rPr lang="en-GB" dirty="0">
                <a:ea typeface="ＭＳ Ｐゴシック" pitchFamily="34" charset="-128"/>
              </a:rPr>
              <a:t>)</a:t>
            </a:r>
            <a:endParaRPr lang="en-US" dirty="0">
              <a:ea typeface="ＭＳ Ｐゴシック" pitchFamily="34" charset="-128"/>
            </a:endParaRPr>
          </a:p>
          <a:p>
            <a:pPr>
              <a:buFont typeface="Wingdings" pitchFamily="2" charset="2"/>
              <a:buNone/>
              <a:defRPr/>
            </a:pPr>
            <a:r>
              <a:rPr lang="en-GB" sz="2400" dirty="0">
                <a:solidFill>
                  <a:schemeClr val="tx2">
                    <a:lumMod val="60000"/>
                    <a:lumOff val="40000"/>
                  </a:schemeClr>
                </a:solidFill>
                <a:ea typeface="ＭＳ Ｐゴシック" pitchFamily="34" charset="-128"/>
              </a:rPr>
              <a:t>Non linear Optical impairments:</a:t>
            </a:r>
          </a:p>
          <a:p>
            <a:pPr marL="709545" lvl="1" indent="-265087">
              <a:defRPr/>
            </a:pPr>
            <a:r>
              <a:rPr lang="en-GB" dirty="0">
                <a:solidFill>
                  <a:schemeClr val="tx2">
                    <a:lumMod val="60000"/>
                    <a:lumOff val="40000"/>
                  </a:schemeClr>
                </a:solidFill>
                <a:ea typeface="ＭＳ Ｐゴシック" pitchFamily="34" charset="-128"/>
              </a:rPr>
              <a:t> </a:t>
            </a:r>
            <a:r>
              <a:rPr lang="en-US" dirty="0">
                <a:solidFill>
                  <a:schemeClr val="tx2">
                    <a:lumMod val="60000"/>
                    <a:lumOff val="40000"/>
                  </a:schemeClr>
                </a:solidFill>
                <a:ea typeface="ＭＳ Ｐゴシック" pitchFamily="34" charset="-128"/>
              </a:rPr>
              <a:t>Self-Phase Modulation (</a:t>
            </a:r>
            <a:r>
              <a:rPr lang="en-US" dirty="0" err="1">
                <a:solidFill>
                  <a:schemeClr val="tx2">
                    <a:lumMod val="60000"/>
                    <a:lumOff val="40000"/>
                  </a:schemeClr>
                </a:solidFill>
                <a:ea typeface="ＭＳ Ｐゴシック" pitchFamily="34" charset="-128"/>
              </a:rPr>
              <a:t>SPM</a:t>
            </a:r>
            <a:r>
              <a:rPr lang="en-US" dirty="0">
                <a:solidFill>
                  <a:schemeClr val="tx2">
                    <a:lumMod val="60000"/>
                    <a:lumOff val="40000"/>
                  </a:schemeClr>
                </a:solidFill>
                <a:ea typeface="ＭＳ Ｐゴシック" pitchFamily="34" charset="-128"/>
              </a:rPr>
              <a:t>)</a:t>
            </a:r>
          </a:p>
          <a:p>
            <a:pPr marL="709545" lvl="1" indent="-265087">
              <a:defRPr/>
            </a:pPr>
            <a:r>
              <a:rPr lang="en-GB" dirty="0">
                <a:solidFill>
                  <a:schemeClr val="tx2">
                    <a:lumMod val="60000"/>
                    <a:lumOff val="40000"/>
                  </a:schemeClr>
                </a:solidFill>
                <a:ea typeface="ＭＳ Ｐゴシック" pitchFamily="34" charset="-128"/>
              </a:rPr>
              <a:t> </a:t>
            </a:r>
            <a:r>
              <a:rPr lang="en-US" dirty="0">
                <a:solidFill>
                  <a:schemeClr val="tx2">
                    <a:lumMod val="60000"/>
                    <a:lumOff val="40000"/>
                  </a:schemeClr>
                </a:solidFill>
                <a:ea typeface="ＭＳ Ｐゴシック" pitchFamily="34" charset="-128"/>
              </a:rPr>
              <a:t>Cross-Phase Modulation (</a:t>
            </a:r>
            <a:r>
              <a:rPr lang="en-US" dirty="0" err="1">
                <a:solidFill>
                  <a:schemeClr val="tx2">
                    <a:lumMod val="60000"/>
                    <a:lumOff val="40000"/>
                  </a:schemeClr>
                </a:solidFill>
                <a:ea typeface="ＭＳ Ｐゴシック" pitchFamily="34" charset="-128"/>
              </a:rPr>
              <a:t>XPM</a:t>
            </a:r>
            <a:r>
              <a:rPr lang="en-US" dirty="0">
                <a:solidFill>
                  <a:schemeClr val="tx2">
                    <a:lumMod val="60000"/>
                    <a:lumOff val="40000"/>
                  </a:schemeClr>
                </a:solidFill>
                <a:ea typeface="ＭＳ Ｐゴシック" pitchFamily="34" charset="-128"/>
              </a:rPr>
              <a:t>)</a:t>
            </a:r>
          </a:p>
          <a:p>
            <a:pPr marL="709545" lvl="1" indent="-265087">
              <a:defRPr/>
            </a:pPr>
            <a:r>
              <a:rPr lang="en-GB" dirty="0">
                <a:solidFill>
                  <a:schemeClr val="tx2">
                    <a:lumMod val="60000"/>
                    <a:lumOff val="40000"/>
                  </a:schemeClr>
                </a:solidFill>
                <a:ea typeface="ＭＳ Ｐゴシック" pitchFamily="34" charset="-128"/>
              </a:rPr>
              <a:t> </a:t>
            </a:r>
            <a:r>
              <a:rPr lang="en-US" dirty="0">
                <a:solidFill>
                  <a:schemeClr val="tx2">
                    <a:lumMod val="60000"/>
                    <a:lumOff val="40000"/>
                  </a:schemeClr>
                </a:solidFill>
                <a:ea typeface="ＭＳ Ｐゴシック" pitchFamily="34" charset="-128"/>
              </a:rPr>
              <a:t>Four-Wave </a:t>
            </a:r>
            <a:r>
              <a:rPr lang="en-US" dirty="0" smtClean="0">
                <a:solidFill>
                  <a:schemeClr val="tx2">
                    <a:lumMod val="60000"/>
                    <a:lumOff val="40000"/>
                  </a:schemeClr>
                </a:solidFill>
                <a:ea typeface="ＭＳ Ｐゴシック" pitchFamily="34" charset="-128"/>
              </a:rPr>
              <a:t>Mixing (FWM</a:t>
            </a:r>
            <a:r>
              <a:rPr lang="en-US" dirty="0">
                <a:solidFill>
                  <a:schemeClr val="tx2">
                    <a:lumMod val="60000"/>
                    <a:lumOff val="40000"/>
                  </a:schemeClr>
                </a:solidFill>
                <a:ea typeface="ＭＳ Ｐゴシック" pitchFamily="34" charset="-128"/>
              </a:rPr>
              <a:t>)</a:t>
            </a:r>
          </a:p>
          <a:p>
            <a:pPr marL="709545" lvl="1" indent="-265087">
              <a:buFontTx/>
              <a:buChar char="–"/>
              <a:defRPr/>
            </a:pPr>
            <a:endParaRPr lang="en-US" sz="1800" dirty="0">
              <a:ea typeface="ＭＳ Ｐゴシック" pitchFamily="34" charset="-128"/>
            </a:endParaRPr>
          </a:p>
          <a:p>
            <a:pPr>
              <a:defRPr/>
            </a:pPr>
            <a:endParaRPr lang="en-US" dirty="0"/>
          </a:p>
        </p:txBody>
      </p:sp>
      <p:sp>
        <p:nvSpPr>
          <p:cNvPr id="423940" name="Text Box 4"/>
          <p:cNvSpPr txBox="1">
            <a:spLocks noChangeArrowheads="1"/>
          </p:cNvSpPr>
          <p:nvPr/>
        </p:nvSpPr>
        <p:spPr bwMode="auto">
          <a:xfrm>
            <a:off x="4953000" y="1752600"/>
            <a:ext cx="3505200" cy="2951163"/>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82116" tIns="41057" rIns="82116" bIns="41057">
            <a:spAutoFit/>
          </a:bodyPr>
          <a:lstStyle/>
          <a:p>
            <a:pPr defTabSz="814310" fontAlgn="auto">
              <a:spcBef>
                <a:spcPct val="50000"/>
              </a:spcBef>
              <a:spcAft>
                <a:spcPts val="0"/>
              </a:spcAft>
              <a:defRPr/>
            </a:pPr>
            <a:r>
              <a:rPr lang="en-US" dirty="0">
                <a:latin typeface="+mn-lt"/>
                <a:cs typeface="Arial" pitchFamily="34" charset="0"/>
              </a:rPr>
              <a:t>Topology</a:t>
            </a:r>
          </a:p>
          <a:p>
            <a:pPr lvl="1" defTabSz="814310" fontAlgn="auto">
              <a:spcBef>
                <a:spcPts val="0"/>
              </a:spcBef>
              <a:spcAft>
                <a:spcPts val="0"/>
              </a:spcAft>
              <a:defRPr/>
            </a:pPr>
            <a:r>
              <a:rPr lang="en-US" sz="1600" dirty="0">
                <a:latin typeface="+mn-lt"/>
              </a:rPr>
              <a:t>Lambda assignment</a:t>
            </a:r>
          </a:p>
          <a:p>
            <a:pPr lvl="1" defTabSz="814310" fontAlgn="auto">
              <a:spcBef>
                <a:spcPts val="0"/>
              </a:spcBef>
              <a:spcAft>
                <a:spcPts val="0"/>
              </a:spcAft>
              <a:defRPr/>
            </a:pPr>
            <a:r>
              <a:rPr lang="en-US" sz="1600" dirty="0">
                <a:latin typeface="+mn-lt"/>
              </a:rPr>
              <a:t>Route choices (C-SPF)</a:t>
            </a:r>
          </a:p>
          <a:p>
            <a:pPr lvl="1" defTabSz="814310" fontAlgn="auto">
              <a:spcBef>
                <a:spcPts val="0"/>
              </a:spcBef>
              <a:spcAft>
                <a:spcPts val="0"/>
              </a:spcAft>
              <a:defRPr/>
            </a:pPr>
            <a:endParaRPr lang="en-US" sz="1600" dirty="0">
              <a:latin typeface="+mn-lt"/>
            </a:endParaRPr>
          </a:p>
          <a:p>
            <a:pPr defTabSz="814310" fontAlgn="auto">
              <a:lnSpc>
                <a:spcPct val="95000"/>
              </a:lnSpc>
              <a:spcBef>
                <a:spcPct val="50000"/>
              </a:spcBef>
              <a:spcAft>
                <a:spcPts val="0"/>
              </a:spcAft>
              <a:buClr>
                <a:schemeClr val="tx2"/>
              </a:buClr>
              <a:buSzPct val="100000"/>
              <a:defRPr/>
            </a:pPr>
            <a:r>
              <a:rPr lang="en-GB" altLang="ja-JP" dirty="0">
                <a:latin typeface="+mn-lt"/>
                <a:cs typeface="Arial" pitchFamily="34" charset="0"/>
              </a:rPr>
              <a:t>Interface Characteristics </a:t>
            </a:r>
          </a:p>
          <a:p>
            <a:pPr lvl="1" defTabSz="814310" fontAlgn="auto">
              <a:lnSpc>
                <a:spcPct val="95000"/>
              </a:lnSpc>
              <a:spcBef>
                <a:spcPct val="50000"/>
              </a:spcBef>
              <a:spcAft>
                <a:spcPts val="0"/>
              </a:spcAft>
              <a:buClr>
                <a:schemeClr val="tx2"/>
              </a:buClr>
              <a:buSzPct val="100000"/>
              <a:defRPr/>
            </a:pPr>
            <a:r>
              <a:rPr lang="en-GB" altLang="ja-JP" sz="1600" dirty="0">
                <a:latin typeface="+mn-lt"/>
              </a:rPr>
              <a:t>Bit rate</a:t>
            </a:r>
          </a:p>
          <a:p>
            <a:pPr lvl="1" defTabSz="814310" fontAlgn="auto">
              <a:lnSpc>
                <a:spcPct val="95000"/>
              </a:lnSpc>
              <a:spcBef>
                <a:spcPct val="50000"/>
              </a:spcBef>
              <a:spcAft>
                <a:spcPts val="0"/>
              </a:spcAft>
              <a:buClr>
                <a:schemeClr val="tx2"/>
              </a:buClr>
              <a:buSzPct val="100000"/>
              <a:defRPr/>
            </a:pPr>
            <a:r>
              <a:rPr lang="en-GB" altLang="ja-JP" sz="1600" dirty="0" err="1">
                <a:latin typeface="+mn-lt"/>
              </a:rPr>
              <a:t>FEC</a:t>
            </a:r>
            <a:endParaRPr lang="en-GB" altLang="ja-JP" sz="1600" dirty="0">
              <a:latin typeface="+mn-lt"/>
            </a:endParaRPr>
          </a:p>
          <a:p>
            <a:pPr lvl="1" defTabSz="814310" fontAlgn="auto">
              <a:lnSpc>
                <a:spcPct val="95000"/>
              </a:lnSpc>
              <a:spcBef>
                <a:spcPct val="50000"/>
              </a:spcBef>
              <a:spcAft>
                <a:spcPts val="0"/>
              </a:spcAft>
              <a:buClr>
                <a:schemeClr val="tx2"/>
              </a:buClr>
              <a:buSzPct val="100000"/>
              <a:defRPr/>
            </a:pPr>
            <a:r>
              <a:rPr lang="en-GB" altLang="ja-JP" sz="1600" dirty="0">
                <a:latin typeface="+mn-lt"/>
              </a:rPr>
              <a:t>Modulation format</a:t>
            </a:r>
          </a:p>
          <a:p>
            <a:pPr lvl="1" defTabSz="814310" fontAlgn="auto">
              <a:spcBef>
                <a:spcPts val="0"/>
              </a:spcBef>
              <a:spcAft>
                <a:spcPts val="0"/>
              </a:spcAft>
              <a:defRPr/>
            </a:pPr>
            <a:endParaRPr lang="en-GB" dirty="0">
              <a:latin typeface="+mn-lt"/>
              <a:cs typeface="Arial" pitchFamily="34" charset="0"/>
            </a:endParaRPr>
          </a:p>
          <a:p>
            <a:pPr defTabSz="814310" fontAlgn="auto">
              <a:spcBef>
                <a:spcPts val="0"/>
              </a:spcBef>
              <a:spcAft>
                <a:spcPts val="0"/>
              </a:spcAft>
              <a:defRPr/>
            </a:pPr>
            <a:r>
              <a:rPr lang="en-GB" dirty="0">
                <a:latin typeface="+mn-lt"/>
                <a:cs typeface="Arial" pitchFamily="34" charset="0"/>
              </a:rPr>
              <a:t>Regenerators capability</a:t>
            </a:r>
            <a:endParaRPr lang="en-US" sz="1600" dirty="0">
              <a:latin typeface="+mn-lt"/>
            </a:endParaRPr>
          </a:p>
          <a:p>
            <a:pPr defTabSz="814310" fontAlgn="auto">
              <a:spcBef>
                <a:spcPct val="50000"/>
              </a:spcBef>
              <a:spcAft>
                <a:spcPts val="0"/>
              </a:spcAft>
              <a:defRPr/>
            </a:pPr>
            <a:endParaRPr lang="en-US" dirty="0">
              <a:latin typeface="+mn-lt"/>
              <a:cs typeface="Arial" pitchFamily="34" charset="0"/>
            </a:endParaRPr>
          </a:p>
          <a:p>
            <a:pPr defTabSz="814310" fontAlgn="auto">
              <a:spcBef>
                <a:spcPct val="50000"/>
              </a:spcBef>
              <a:spcAft>
                <a:spcPts val="0"/>
              </a:spcAft>
              <a:defRPr/>
            </a:pPr>
            <a:endParaRPr lang="en-US" dirty="0">
              <a:latin typeface="+mn-lt"/>
              <a:cs typeface="Arial" pitchFamily="34" charset="0"/>
            </a:endParaRPr>
          </a:p>
        </p:txBody>
      </p:sp>
      <p:sp>
        <p:nvSpPr>
          <p:cNvPr id="55301" name="Rectangle 5"/>
          <p:cNvSpPr>
            <a:spLocks noChangeArrowheads="1"/>
          </p:cNvSpPr>
          <p:nvPr/>
        </p:nvSpPr>
        <p:spPr bwMode="auto">
          <a:xfrm>
            <a:off x="4114006" y="1022699"/>
            <a:ext cx="1677987" cy="359915"/>
          </a:xfrm>
          <a:prstGeom prst="rect">
            <a:avLst/>
          </a:prstGeom>
          <a:solidFill>
            <a:srgbClr val="FFFF00"/>
          </a:solidFill>
          <a:ln>
            <a:noFill/>
          </a:ln>
          <a:effectLst>
            <a:prstShdw prst="shdw17" dist="17961" dir="2700000">
              <a:srgbClr val="999900"/>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square" lIns="82116" tIns="41057" rIns="82116" bIns="41057">
            <a:spAutoFit/>
          </a:bodyPr>
          <a:lstStyle/>
          <a:p>
            <a:pPr defTabSz="812800"/>
            <a:r>
              <a:rPr lang="en-US" dirty="0"/>
              <a:t>WSON input</a:t>
            </a:r>
          </a:p>
        </p:txBody>
      </p:sp>
      <p:sp>
        <p:nvSpPr>
          <p:cNvPr id="2" name="Slide Number Placeholder 1"/>
          <p:cNvSpPr>
            <a:spLocks noGrp="1"/>
          </p:cNvSpPr>
          <p:nvPr>
            <p:ph type="sldNum" sz="quarter" idx="14"/>
          </p:nvPr>
        </p:nvSpPr>
        <p:spPr/>
        <p:txBody>
          <a:bodyPr/>
          <a:lstStyle/>
          <a:p>
            <a:pPr>
              <a:defRPr/>
            </a:pPr>
            <a:fld id="{82B066AF-9E1D-42E8-A34B-F008203E41D5}" type="slidenum">
              <a:rPr lang="en-US"/>
              <a:pPr>
                <a:defRPr/>
              </a:pPr>
              <a:t>47</a:t>
            </a:fld>
            <a:endParaRPr lang="en-US"/>
          </a:p>
        </p:txBody>
      </p:sp>
    </p:spTree>
    <p:extLst>
      <p:ext uri="{BB962C8B-B14F-4D97-AF65-F5344CB8AC3E}">
        <p14:creationId xmlns:p14="http://schemas.microsoft.com/office/powerpoint/2010/main" val="223504328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title"/>
          </p:nvPr>
        </p:nvSpPr>
        <p:spPr>
          <a:xfrm>
            <a:off x="179512" y="116632"/>
            <a:ext cx="8964488" cy="1139825"/>
          </a:xfrm>
        </p:spPr>
        <p:txBody>
          <a:bodyPr/>
          <a:lstStyle/>
          <a:p>
            <a:r>
              <a:rPr lang="en-US" dirty="0" smtClean="0"/>
              <a:t>Control Plane – The Right Model</a:t>
            </a:r>
          </a:p>
        </p:txBody>
      </p:sp>
      <p:sp>
        <p:nvSpPr>
          <p:cNvPr id="7" name="Content Placeholder 6"/>
          <p:cNvSpPr>
            <a:spLocks noGrp="1"/>
          </p:cNvSpPr>
          <p:nvPr>
            <p:ph idx="1"/>
          </p:nvPr>
        </p:nvSpPr>
        <p:spPr>
          <a:xfrm>
            <a:off x="230188" y="1225550"/>
            <a:ext cx="8550275" cy="4965700"/>
          </a:xfrm>
        </p:spPr>
        <p:txBody>
          <a:bodyPr>
            <a:normAutofit/>
          </a:bodyPr>
          <a:lstStyle/>
          <a:p>
            <a:pPr marL="0" indent="0">
              <a:buFont typeface="Wingdings" pitchFamily="2" charset="2"/>
              <a:buNone/>
              <a:defRPr/>
            </a:pPr>
            <a:r>
              <a:rPr lang="en-US" dirty="0"/>
              <a:t>Multi – Layer Control Plane</a:t>
            </a:r>
          </a:p>
          <a:p>
            <a:pPr marL="457200" indent="-457200">
              <a:buFont typeface="+mj-lt"/>
              <a:buAutoNum type="arabicPeriod"/>
              <a:defRPr/>
            </a:pPr>
            <a:r>
              <a:rPr lang="en-US" sz="1800" dirty="0"/>
              <a:t>Peer Model – Optical NEs and Routing NEs are one from the control plane perspective, same IGP.  Routing has full visibility into the optical domain and vice versa.</a:t>
            </a:r>
          </a:p>
          <a:p>
            <a:pPr marL="457200" indent="-457200">
              <a:buFont typeface="+mj-lt"/>
              <a:buAutoNum type="arabicPeriod"/>
              <a:defRPr/>
            </a:pPr>
            <a:r>
              <a:rPr lang="en-US" sz="1800" dirty="0"/>
              <a:t>Overlay Model – Having different Control Planes per Layer and signaling between them to make requests </a:t>
            </a:r>
            <a:endParaRPr lang="en-US" sz="1800" dirty="0" smtClean="0"/>
          </a:p>
          <a:p>
            <a:pPr marL="457200" indent="-457200">
              <a:buFont typeface="+mj-lt"/>
              <a:buAutoNum type="arabicPeriod"/>
              <a:defRPr/>
            </a:pPr>
            <a:r>
              <a:rPr lang="en-US" sz="1800" b="1" dirty="0" smtClean="0"/>
              <a:t>The Right Model shall leverage the best of both!</a:t>
            </a:r>
            <a:endParaRPr lang="en-US" sz="1800" b="1" dirty="0"/>
          </a:p>
        </p:txBody>
      </p:sp>
      <p:sp>
        <p:nvSpPr>
          <p:cNvPr id="56324" name="TextBox 1"/>
          <p:cNvSpPr txBox="1">
            <a:spLocks noChangeArrowheads="1"/>
          </p:cNvSpPr>
          <p:nvPr/>
        </p:nvSpPr>
        <p:spPr bwMode="auto">
          <a:xfrm>
            <a:off x="3060700" y="152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5800" y="3689350"/>
            <a:ext cx="51530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3981450"/>
            <a:ext cx="30734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5300" y="3881438"/>
            <a:ext cx="3352800"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66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4.07407E-6 L 0.27639 0.0007 " pathEditMode="relative" rAng="0" ptsTypes="AA">
                                      <p:cBhvr>
                                        <p:cTn id="6" dur="2000" fill="hold"/>
                                        <p:tgtEl>
                                          <p:spTgt spid="9"/>
                                        </p:tgtEl>
                                        <p:attrNameLst>
                                          <p:attrName>ppt_x</p:attrName>
                                          <p:attrName>ppt_y</p:attrName>
                                        </p:attrNameLst>
                                      </p:cBhvr>
                                      <p:rCtr x="13819" y="23"/>
                                    </p:animMotion>
                                  </p:childTnLst>
                                </p:cTn>
                              </p:par>
                              <p:par>
                                <p:cTn id="7" presetID="0" presetClass="path" presetSubtype="0" accel="50000" decel="50000" fill="hold" nodeType="withEffect">
                                  <p:stCondLst>
                                    <p:cond delay="0"/>
                                  </p:stCondLst>
                                  <p:childTnLst>
                                    <p:animMotion origin="layout" path="M 4.44444E-6 -3.7037E-7 L -0.30278 0.0037 " pathEditMode="relative" rAng="0" ptsTypes="AA">
                                      <p:cBhvr>
                                        <p:cTn id="8" dur="2000" fill="hold"/>
                                        <p:tgtEl>
                                          <p:spTgt spid="20"/>
                                        </p:tgtEl>
                                        <p:attrNameLst>
                                          <p:attrName>ppt_x</p:attrName>
                                          <p:attrName>ppt_y</p:attrName>
                                        </p:attrNameLst>
                                      </p:cBhvr>
                                      <p:rCtr x="-15139" y="185"/>
                                    </p:animMotion>
                                  </p:childTnLst>
                                </p:cTn>
                              </p:par>
                            </p:childTnLst>
                          </p:cTn>
                        </p:par>
                        <p:par>
                          <p:cTn id="9" fill="hold" nodeType="afterGroup">
                            <p:stCondLst>
                              <p:cond delay="2000"/>
                            </p:stCondLst>
                            <p:childTnLst>
                              <p:par>
                                <p:cTn id="10" presetID="3" presetClass="exit" presetSubtype="10" fill="hold" nodeType="after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childTnLst>
                          </p:cTn>
                        </p:par>
                        <p:par>
                          <p:cTn id="16" fill="hold" nodeType="afterGroup">
                            <p:stCondLst>
                              <p:cond delay="2500"/>
                            </p:stCondLst>
                            <p:childTnLst>
                              <p:par>
                                <p:cTn id="17" presetID="3"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1000"/>
                                        <p:tgtEl>
                                          <p:spTgt spid="5"/>
                                        </p:tgtEl>
                                      </p:cBhvr>
                                    </p:animEffect>
                                  </p:childTnLst>
                                </p:cTn>
                              </p:par>
                            </p:childTnLst>
                          </p:cTn>
                        </p:par>
                        <p:par>
                          <p:cTn id="20" fill="hold" nodeType="afterGroup">
                            <p:stCondLst>
                              <p:cond delay="3500"/>
                            </p:stCondLst>
                            <p:childTnLst>
                              <p:par>
                                <p:cTn id="21" presetID="3" presetClass="entr" presetSubtype="10"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linds(horizontal)">
                                      <p:cBhvr>
                                        <p:cTn id="2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08018" y="116632"/>
            <a:ext cx="9036496" cy="1139825"/>
          </a:xfrm>
        </p:spPr>
        <p:txBody>
          <a:bodyPr/>
          <a:lstStyle/>
          <a:p>
            <a:r>
              <a:rPr lang="en-US" sz="4000" dirty="0" smtClean="0"/>
              <a:t>Control Plane-Information Sharing</a:t>
            </a:r>
          </a:p>
        </p:txBody>
      </p:sp>
      <p:sp>
        <p:nvSpPr>
          <p:cNvPr id="3" name="Content Placeholder 2"/>
          <p:cNvSpPr>
            <a:spLocks noGrp="1"/>
          </p:cNvSpPr>
          <p:nvPr>
            <p:ph idx="1"/>
          </p:nvPr>
        </p:nvSpPr>
        <p:spPr>
          <a:xfrm>
            <a:off x="179512" y="1423938"/>
            <a:ext cx="8229600" cy="4718149"/>
          </a:xfrm>
        </p:spPr>
        <p:txBody>
          <a:bodyPr>
            <a:normAutofit fontScale="85000" lnSpcReduction="20000"/>
          </a:bodyPr>
          <a:lstStyle/>
          <a:p>
            <a:pPr>
              <a:defRPr/>
            </a:pPr>
            <a:r>
              <a:rPr lang="en-US" dirty="0" smtClean="0"/>
              <a:t>Server (DWDM) to Client (Router)</a:t>
            </a:r>
            <a:endParaRPr lang="en-US" dirty="0"/>
          </a:p>
          <a:p>
            <a:pPr lvl="1">
              <a:defRPr/>
            </a:pPr>
            <a:r>
              <a:rPr lang="en-US" dirty="0" smtClean="0"/>
              <a:t>SRLGs – along the circuit</a:t>
            </a:r>
          </a:p>
          <a:p>
            <a:pPr lvl="1">
              <a:defRPr/>
            </a:pPr>
            <a:r>
              <a:rPr lang="en-US" dirty="0" smtClean="0"/>
              <a:t>Latency – through the server network</a:t>
            </a:r>
          </a:p>
          <a:p>
            <a:pPr lvl="1">
              <a:defRPr/>
            </a:pPr>
            <a:r>
              <a:rPr lang="en-US" dirty="0" smtClean="0"/>
              <a:t>Path – through the server network</a:t>
            </a:r>
          </a:p>
          <a:p>
            <a:pPr lvl="1">
              <a:defRPr/>
            </a:pPr>
            <a:r>
              <a:rPr lang="en-US" dirty="0" smtClean="0"/>
              <a:t>Circuit ID – unique circuit identifier</a:t>
            </a:r>
          </a:p>
          <a:p>
            <a:pPr lvl="1">
              <a:defRPr/>
            </a:pPr>
            <a:r>
              <a:rPr lang="en-US" dirty="0" smtClean="0"/>
              <a:t>Topology / Feasibility Matrix – maybe required for advanced features</a:t>
            </a:r>
          </a:p>
          <a:p>
            <a:pPr>
              <a:defRPr/>
            </a:pPr>
            <a:r>
              <a:rPr lang="en-US" dirty="0" smtClean="0"/>
              <a:t>Client to Server</a:t>
            </a:r>
          </a:p>
          <a:p>
            <a:pPr lvl="1">
              <a:defRPr/>
            </a:pPr>
            <a:r>
              <a:rPr lang="en-US" dirty="0" smtClean="0"/>
              <a:t>Path matching or disjoint to a Circuit ID</a:t>
            </a:r>
          </a:p>
          <a:p>
            <a:pPr lvl="1">
              <a:defRPr/>
            </a:pPr>
            <a:r>
              <a:rPr lang="en-US" dirty="0" smtClean="0"/>
              <a:t>Latency bound or specified Latency</a:t>
            </a:r>
          </a:p>
          <a:p>
            <a:pPr lvl="1">
              <a:defRPr/>
            </a:pPr>
            <a:r>
              <a:rPr lang="en-US" dirty="0" smtClean="0"/>
              <a:t>SRLGs to be included or excluded</a:t>
            </a:r>
          </a:p>
          <a:p>
            <a:pPr lvl="1">
              <a:defRPr/>
            </a:pPr>
            <a:endParaRPr lang="en-US" dirty="0" smtClean="0"/>
          </a:p>
          <a:p>
            <a:pPr>
              <a:defRPr/>
            </a:pPr>
            <a:r>
              <a:rPr lang="en-US" b="1" dirty="0" smtClean="0"/>
              <a:t>ML Control </a:t>
            </a:r>
            <a:r>
              <a:rPr lang="en-US" b="1" dirty="0"/>
              <a:t>Plane (CP) is a generic multi-layer routing and optimization </a:t>
            </a:r>
            <a:r>
              <a:rPr lang="en-US" b="1" dirty="0" smtClean="0"/>
              <a:t>architecture addresses </a:t>
            </a:r>
            <a:r>
              <a:rPr lang="en-US" b="1" dirty="0"/>
              <a:t>t</a:t>
            </a:r>
            <a:r>
              <a:rPr lang="en-US" b="1" dirty="0" smtClean="0"/>
              <a:t>hese </a:t>
            </a:r>
            <a:r>
              <a:rPr lang="en-US" b="1" dirty="0"/>
              <a:t>c</a:t>
            </a:r>
            <a:r>
              <a:rPr lang="en-US" b="1" dirty="0" smtClean="0"/>
              <a:t>hallenges</a:t>
            </a:r>
            <a:endParaRPr lang="en-US" b="1" dirty="0"/>
          </a:p>
          <a:p>
            <a:pPr>
              <a:defRPr/>
            </a:pPr>
            <a:endParaRPr lang="en-US" dirty="0" smtClean="0"/>
          </a:p>
        </p:txBody>
      </p:sp>
      <p:grpSp>
        <p:nvGrpSpPr>
          <p:cNvPr id="57348" name="Group 3"/>
          <p:cNvGrpSpPr>
            <a:grpSpLocks/>
          </p:cNvGrpSpPr>
          <p:nvPr/>
        </p:nvGrpSpPr>
        <p:grpSpPr bwMode="auto">
          <a:xfrm>
            <a:off x="6327080" y="3284984"/>
            <a:ext cx="2565400" cy="1820862"/>
            <a:chOff x="6267500" y="4426029"/>
            <a:chExt cx="2564796" cy="1820720"/>
          </a:xfrm>
        </p:grpSpPr>
        <p:sp>
          <p:nvSpPr>
            <p:cNvPr id="5" name="TextBox 4"/>
            <p:cNvSpPr txBox="1"/>
            <p:nvPr/>
          </p:nvSpPr>
          <p:spPr>
            <a:xfrm>
              <a:off x="6450955" y="4426029"/>
              <a:ext cx="2217178" cy="461665"/>
            </a:xfrm>
            <a:prstGeom prst="rect">
              <a:avLst/>
            </a:prstGeom>
            <a:gradFill>
              <a:gsLst>
                <a:gs pos="1000">
                  <a:srgbClr val="FF3399"/>
                </a:gs>
                <a:gs pos="34000">
                  <a:srgbClr val="FF6633"/>
                </a:gs>
                <a:gs pos="100000">
                  <a:srgbClr val="FFFF00"/>
                </a:gs>
              </a:gsLst>
              <a:lin ang="5400000" scaled="0"/>
            </a:gradFill>
            <a:scene3d>
              <a:camera prst="orthographicFront"/>
              <a:lightRig rig="sunrise" dir="t"/>
            </a:scene3d>
            <a:sp3d prstMaterial="dkEdge">
              <a:bevelT/>
            </a:sp3d>
          </p:spPr>
          <p:txBody>
            <a:bodyPr>
              <a:spAutoFit/>
            </a:bodyPr>
            <a:lstStyle/>
            <a:p>
              <a:pPr>
                <a:defRPr/>
              </a:pPr>
              <a:endParaRPr lang="en-US" sz="400" dirty="0"/>
            </a:p>
            <a:p>
              <a:pPr>
                <a:defRPr/>
              </a:pPr>
              <a:r>
                <a:rPr lang="en-US" sz="1400" dirty="0">
                  <a:solidFill>
                    <a:schemeClr val="bg1"/>
                  </a:solidFill>
                  <a:effectLst>
                    <a:outerShdw blurRad="50800" dist="38100" dir="2700000" algn="tl" rotWithShape="0">
                      <a:prstClr val="black">
                        <a:alpha val="40000"/>
                      </a:prstClr>
                    </a:outerShdw>
                  </a:effectLst>
                </a:rPr>
                <a:t>Client: IP layer</a:t>
              </a:r>
            </a:p>
            <a:p>
              <a:pPr>
                <a:defRPr/>
              </a:pPr>
              <a:endParaRPr lang="en-US" sz="500" dirty="0"/>
            </a:p>
          </p:txBody>
        </p:sp>
        <p:sp>
          <p:nvSpPr>
            <p:cNvPr id="6" name="TextBox 5"/>
            <p:cNvSpPr txBox="1"/>
            <p:nvPr/>
          </p:nvSpPr>
          <p:spPr>
            <a:xfrm>
              <a:off x="6433466" y="5800473"/>
              <a:ext cx="2217178" cy="446276"/>
            </a:xfrm>
            <a:prstGeom prst="rect">
              <a:avLst/>
            </a:prstGeom>
            <a:gradFill>
              <a:gsLst>
                <a:gs pos="1000">
                  <a:srgbClr val="FFFF00"/>
                </a:gs>
                <a:gs pos="98333">
                  <a:schemeClr val="tx1"/>
                </a:gs>
              </a:gsLst>
              <a:lin ang="5400000" scaled="0"/>
            </a:gradFill>
            <a:scene3d>
              <a:camera prst="orthographicFront"/>
              <a:lightRig rig="sunrise" dir="t"/>
            </a:scene3d>
            <a:sp3d prstMaterial="dkEdge">
              <a:bevelT/>
            </a:sp3d>
          </p:spPr>
          <p:txBody>
            <a:bodyPr>
              <a:spAutoFit/>
            </a:bodyPr>
            <a:lstStyle/>
            <a:p>
              <a:pPr>
                <a:defRPr/>
              </a:pPr>
              <a:endParaRPr lang="en-US" sz="400" dirty="0"/>
            </a:p>
            <a:p>
              <a:pPr>
                <a:defRPr/>
              </a:pPr>
              <a:r>
                <a:rPr lang="en-US" sz="1400" dirty="0">
                  <a:solidFill>
                    <a:schemeClr val="bg1"/>
                  </a:solidFill>
                  <a:effectLst>
                    <a:outerShdw blurRad="50800" dist="38100" dir="2700000" algn="tl" rotWithShape="0">
                      <a:prstClr val="black">
                        <a:alpha val="40000"/>
                      </a:prstClr>
                    </a:outerShdw>
                  </a:effectLst>
                </a:rPr>
                <a:t>Server: DWDM layer</a:t>
              </a:r>
            </a:p>
            <a:p>
              <a:pPr>
                <a:defRPr/>
              </a:pPr>
              <a:endParaRPr lang="en-US" sz="500" dirty="0"/>
            </a:p>
          </p:txBody>
        </p:sp>
        <p:pic>
          <p:nvPicPr>
            <p:cNvPr id="57351" name="Picture 3" descr="C:\Users\cfilsfil\AppData\Local\Microsoft\Windows\Temporary Internet Files\Content.IE5\EHKKI5KR\MC9004412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500" y="5051923"/>
              <a:ext cx="597538" cy="57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3" descr="C:\Users\cfilsfil\AppData\Local\Microsoft\Windows\Temporary Internet Files\Content.IE5\EHKKI5KR\MC9004412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786" y="5049663"/>
              <a:ext cx="597538" cy="57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3" descr="C:\Users\cfilsfil\AppData\Local\Microsoft\Windows\Temporary Internet Files\Content.IE5\EHKKI5KR\MC9004412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9312" y="5049195"/>
              <a:ext cx="597538" cy="57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3" descr="C:\Users\cfilsfil\AppData\Local\Microsoft\Windows\Temporary Internet Files\Content.IE5\EHKKI5KR\MC9004412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498" y="5046934"/>
              <a:ext cx="597538" cy="57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3" descr="C:\Users\cfilsfil\AppData\Local\Microsoft\Windows\Temporary Internet Files\Content.IE5\EHKKI5KR\MC9004412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229" y="5049680"/>
              <a:ext cx="597538" cy="57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3" descr="C:\Users\cfilsfil\AppData\Local\Microsoft\Windows\Temporary Internet Files\Content.IE5\EHKKI5KR\MC90044128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758" y="5049212"/>
              <a:ext cx="597538" cy="57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7597" y="5134864"/>
              <a:ext cx="214034" cy="8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Up-Down Arrow 13"/>
            <p:cNvSpPr/>
            <p:nvPr/>
          </p:nvSpPr>
          <p:spPr>
            <a:xfrm>
              <a:off x="7323299" y="4887694"/>
              <a:ext cx="502320" cy="912779"/>
            </a:xfrm>
            <a:prstGeom prst="upDownArrow">
              <a:avLst/>
            </a:prstGeom>
            <a:gradFill>
              <a:gsLst>
                <a:gs pos="1000">
                  <a:srgbClr val="FF3399"/>
                </a:gs>
                <a:gs pos="9000">
                  <a:srgbClr val="FF6633"/>
                </a:gs>
                <a:gs pos="54000">
                  <a:srgbClr val="FFFF00"/>
                </a:gs>
                <a:gs pos="97000">
                  <a:srgbClr val="01A78F"/>
                </a:gs>
                <a:gs pos="100000">
                  <a:srgbClr val="3366FF"/>
                </a:gs>
              </a:gsLst>
              <a:lin ang="5400000" scaled="0"/>
            </a:gradFill>
            <a:ln>
              <a:noFill/>
            </a:ln>
            <a:effectLst>
              <a:outerShdw blurRad="76200" dist="50800" dir="5400000" algn="ctr" rotWithShape="0">
                <a:srgbClr val="000000">
                  <a:alpha val="27000"/>
                </a:srgbClr>
              </a:outerShdw>
            </a:effectLst>
            <a:scene3d>
              <a:camera prst="orthographicFront"/>
              <a:lightRig rig="freezing" dir="t"/>
            </a:scene3d>
            <a:sp3d prstMaterial="soft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grpSp>
    </p:spTree>
    <p:extLst>
      <p:ext uri="{BB962C8B-B14F-4D97-AF65-F5344CB8AC3E}">
        <p14:creationId xmlns:p14="http://schemas.microsoft.com/office/powerpoint/2010/main" val="163502821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Group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2538" y="2976563"/>
            <a:ext cx="2541587"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Group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150" y="3074988"/>
            <a:ext cx="231616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Rectangle 42"/>
          <p:cNvGrpSpPr>
            <a:grpSpLocks/>
          </p:cNvGrpSpPr>
          <p:nvPr/>
        </p:nvGrpSpPr>
        <p:grpSpPr bwMode="auto">
          <a:xfrm>
            <a:off x="6464300" y="3343275"/>
            <a:ext cx="1139825" cy="566738"/>
            <a:chOff x="3882" y="1932"/>
            <a:chExt cx="718" cy="357"/>
          </a:xfrm>
        </p:grpSpPr>
        <p:pic>
          <p:nvPicPr>
            <p:cNvPr id="10293" name="Rectangle 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2" y="1932"/>
              <a:ext cx="718"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4" name="Text Box 5"/>
            <p:cNvSpPr txBox="1">
              <a:spLocks noChangeArrowheads="1"/>
            </p:cNvSpPr>
            <p:nvPr/>
          </p:nvSpPr>
          <p:spPr bwMode="auto">
            <a:xfrm>
              <a:off x="3919" y="1956"/>
              <a:ext cx="645"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000000"/>
                </a:buClr>
                <a:buFont typeface="Arial" pitchFamily="34" charset="0"/>
                <a:buNone/>
              </a:pPr>
              <a:endParaRPr lang="en-US" sz="2800" b="1">
                <a:solidFill>
                  <a:srgbClr val="000000"/>
                </a:solidFill>
                <a:sym typeface="Arial" pitchFamily="34" charset="0"/>
              </a:endParaRPr>
            </a:p>
          </p:txBody>
        </p:sp>
      </p:grpSp>
      <p:grpSp>
        <p:nvGrpSpPr>
          <p:cNvPr id="10245" name="Rectangle 38"/>
          <p:cNvGrpSpPr>
            <a:grpSpLocks/>
          </p:cNvGrpSpPr>
          <p:nvPr/>
        </p:nvGrpSpPr>
        <p:grpSpPr bwMode="auto">
          <a:xfrm>
            <a:off x="5715000" y="2098675"/>
            <a:ext cx="1858963" cy="865188"/>
            <a:chOff x="3410" y="1148"/>
            <a:chExt cx="1171" cy="545"/>
          </a:xfrm>
        </p:grpSpPr>
        <p:pic>
          <p:nvPicPr>
            <p:cNvPr id="10291" name="Rectangle 3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0" y="1148"/>
              <a:ext cx="1171"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2" name="Text Box 8"/>
            <p:cNvSpPr txBox="1">
              <a:spLocks noChangeArrowheads="1"/>
            </p:cNvSpPr>
            <p:nvPr/>
          </p:nvSpPr>
          <p:spPr bwMode="auto">
            <a:xfrm>
              <a:off x="3449" y="1172"/>
              <a:ext cx="1099"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000000"/>
                </a:buClr>
                <a:buFont typeface="Arial" pitchFamily="34" charset="0"/>
                <a:buNone/>
              </a:pPr>
              <a:endParaRPr lang="en-US" sz="3200" b="1">
                <a:solidFill>
                  <a:srgbClr val="000000"/>
                </a:solidFill>
                <a:sym typeface="Arial" pitchFamily="34" charset="0"/>
              </a:endParaRPr>
            </a:p>
          </p:txBody>
        </p:sp>
      </p:grpSp>
      <p:grpSp>
        <p:nvGrpSpPr>
          <p:cNvPr id="10246" name="Rectangle 74"/>
          <p:cNvGrpSpPr>
            <a:grpSpLocks/>
          </p:cNvGrpSpPr>
          <p:nvPr/>
        </p:nvGrpSpPr>
        <p:grpSpPr bwMode="auto">
          <a:xfrm>
            <a:off x="4429125" y="2098675"/>
            <a:ext cx="1455738" cy="865188"/>
            <a:chOff x="2600" y="1148"/>
            <a:chExt cx="917" cy="545"/>
          </a:xfrm>
        </p:grpSpPr>
        <p:pic>
          <p:nvPicPr>
            <p:cNvPr id="10289" name="Rectangle 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0" y="1148"/>
              <a:ext cx="91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0" name="Text Box 11"/>
            <p:cNvSpPr txBox="1">
              <a:spLocks noChangeArrowheads="1"/>
            </p:cNvSpPr>
            <p:nvPr/>
          </p:nvSpPr>
          <p:spPr bwMode="auto">
            <a:xfrm>
              <a:off x="2639" y="1173"/>
              <a:ext cx="843"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000000"/>
                </a:buClr>
                <a:buFont typeface="Arial" pitchFamily="34" charset="0"/>
                <a:buNone/>
              </a:pPr>
              <a:endParaRPr lang="en-US" sz="2800" b="1">
                <a:solidFill>
                  <a:srgbClr val="000000"/>
                </a:solidFill>
                <a:sym typeface="Arial" pitchFamily="34" charset="0"/>
              </a:endParaRPr>
            </a:p>
          </p:txBody>
        </p:sp>
      </p:grpSp>
      <p:sp>
        <p:nvSpPr>
          <p:cNvPr id="50183" name="Rectangle 3"/>
          <p:cNvSpPr>
            <a:spLocks noGrp="1" noChangeArrowheads="1"/>
          </p:cNvSpPr>
          <p:nvPr>
            <p:ph type="title" idx="4294967295"/>
          </p:nvPr>
        </p:nvSpPr>
        <p:spPr>
          <a:xfrm>
            <a:off x="381000" y="304800"/>
            <a:ext cx="9144000" cy="838200"/>
          </a:xfrm>
        </p:spPr>
        <p:txBody>
          <a:bodyPr/>
          <a:lstStyle/>
          <a:p>
            <a:pPr eaLnBrk="1" hangingPunct="1">
              <a:buClr>
                <a:srgbClr val="0183B7"/>
              </a:buClr>
              <a:defRPr/>
            </a:pPr>
            <a:r>
              <a:rPr lang="en-US" dirty="0" smtClean="0">
                <a:solidFill>
                  <a:schemeClr val="tx1">
                    <a:lumMod val="65000"/>
                    <a:lumOff val="35000"/>
                  </a:schemeClr>
                </a:solidFill>
                <a:ea typeface="ＭＳ Ｐゴシック" charset="-128"/>
                <a:cs typeface="Arial" pitchFamily="34" charset="0"/>
                <a:sym typeface="Arial" pitchFamily="34" charset="0"/>
              </a:rPr>
              <a:t>Transport  Evolution Layers </a:t>
            </a:r>
          </a:p>
        </p:txBody>
      </p:sp>
      <p:grpSp>
        <p:nvGrpSpPr>
          <p:cNvPr id="10248" name="Rectangle 43"/>
          <p:cNvGrpSpPr>
            <a:grpSpLocks/>
          </p:cNvGrpSpPr>
          <p:nvPr/>
        </p:nvGrpSpPr>
        <p:grpSpPr bwMode="auto">
          <a:xfrm>
            <a:off x="3044825" y="2111375"/>
            <a:ext cx="804863" cy="865188"/>
            <a:chOff x="1728" y="1156"/>
            <a:chExt cx="507" cy="545"/>
          </a:xfrm>
        </p:grpSpPr>
        <p:pic>
          <p:nvPicPr>
            <p:cNvPr id="10287" name="Rectangle 4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8" y="1156"/>
              <a:ext cx="50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8" name="Text Box 15"/>
            <p:cNvSpPr txBox="1">
              <a:spLocks noChangeArrowheads="1"/>
            </p:cNvSpPr>
            <p:nvPr/>
          </p:nvSpPr>
          <p:spPr bwMode="auto">
            <a:xfrm>
              <a:off x="1766" y="1178"/>
              <a:ext cx="433"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000000"/>
                </a:buClr>
                <a:buFont typeface="Arial" pitchFamily="34" charset="0"/>
                <a:buNone/>
              </a:pPr>
              <a:endParaRPr lang="en-US" sz="2800" b="1">
                <a:solidFill>
                  <a:srgbClr val="000000"/>
                </a:solidFill>
                <a:sym typeface="Arial" pitchFamily="34" charset="0"/>
              </a:endParaRPr>
            </a:p>
          </p:txBody>
        </p:sp>
      </p:grpSp>
      <p:grpSp>
        <p:nvGrpSpPr>
          <p:cNvPr id="10249" name="Rectangle 44"/>
          <p:cNvGrpSpPr>
            <a:grpSpLocks/>
          </p:cNvGrpSpPr>
          <p:nvPr/>
        </p:nvGrpSpPr>
        <p:grpSpPr bwMode="auto">
          <a:xfrm>
            <a:off x="3733800" y="2105025"/>
            <a:ext cx="798513" cy="865188"/>
            <a:chOff x="2162" y="1152"/>
            <a:chExt cx="503" cy="545"/>
          </a:xfrm>
        </p:grpSpPr>
        <p:pic>
          <p:nvPicPr>
            <p:cNvPr id="10285" name="Rectangle 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2" y="1152"/>
              <a:ext cx="503"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6" name="Text Box 18"/>
            <p:cNvSpPr txBox="1">
              <a:spLocks noChangeArrowheads="1"/>
            </p:cNvSpPr>
            <p:nvPr/>
          </p:nvSpPr>
          <p:spPr bwMode="auto">
            <a:xfrm>
              <a:off x="2199" y="1176"/>
              <a:ext cx="433"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000000"/>
                </a:buClr>
                <a:buFont typeface="Arial" pitchFamily="34" charset="0"/>
                <a:buNone/>
              </a:pPr>
              <a:endParaRPr lang="en-US" sz="2800" b="1">
                <a:solidFill>
                  <a:srgbClr val="000000"/>
                </a:solidFill>
                <a:sym typeface="Arial" pitchFamily="34" charset="0"/>
              </a:endParaRPr>
            </a:p>
          </p:txBody>
        </p:sp>
      </p:grpSp>
      <p:sp>
        <p:nvSpPr>
          <p:cNvPr id="10250" name="TextBox 48"/>
          <p:cNvSpPr txBox="1">
            <a:spLocks noChangeArrowheads="1"/>
          </p:cNvSpPr>
          <p:nvPr/>
        </p:nvSpPr>
        <p:spPr bwMode="auto">
          <a:xfrm>
            <a:off x="3054350" y="2362200"/>
            <a:ext cx="5953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FFFFFF"/>
              </a:buClr>
              <a:buFont typeface="Arial" pitchFamily="34" charset="0"/>
              <a:buNone/>
            </a:pPr>
            <a:r>
              <a:rPr lang="en-US" sz="1600" b="1">
                <a:solidFill>
                  <a:srgbClr val="FFFFFF"/>
                </a:solidFill>
                <a:sym typeface="Arial" pitchFamily="34" charset="0"/>
              </a:rPr>
              <a:t>E-LAN</a:t>
            </a:r>
          </a:p>
        </p:txBody>
      </p:sp>
      <p:sp>
        <p:nvSpPr>
          <p:cNvPr id="10251" name="TextBox 49"/>
          <p:cNvSpPr txBox="1">
            <a:spLocks noChangeArrowheads="1"/>
          </p:cNvSpPr>
          <p:nvPr/>
        </p:nvSpPr>
        <p:spPr bwMode="auto">
          <a:xfrm>
            <a:off x="3746500" y="2349500"/>
            <a:ext cx="6064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FFFFFF"/>
              </a:buClr>
              <a:buFont typeface="Arial" pitchFamily="34" charset="0"/>
              <a:buNone/>
            </a:pPr>
            <a:r>
              <a:rPr lang="en-US" sz="1600" b="1">
                <a:solidFill>
                  <a:srgbClr val="FFFFFF"/>
                </a:solidFill>
                <a:sym typeface="Arial" pitchFamily="34" charset="0"/>
              </a:rPr>
              <a:t>E-Tree</a:t>
            </a:r>
          </a:p>
        </p:txBody>
      </p:sp>
      <p:grpSp>
        <p:nvGrpSpPr>
          <p:cNvPr id="10252" name="Rectangle 72"/>
          <p:cNvGrpSpPr>
            <a:grpSpLocks/>
          </p:cNvGrpSpPr>
          <p:nvPr/>
        </p:nvGrpSpPr>
        <p:grpSpPr bwMode="auto">
          <a:xfrm>
            <a:off x="2343150" y="2111375"/>
            <a:ext cx="804863" cy="865188"/>
            <a:chOff x="1286" y="1156"/>
            <a:chExt cx="507" cy="545"/>
          </a:xfrm>
        </p:grpSpPr>
        <p:pic>
          <p:nvPicPr>
            <p:cNvPr id="10283" name="Rectangle 7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6" y="1156"/>
              <a:ext cx="50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4" name="Text Box 23"/>
            <p:cNvSpPr txBox="1">
              <a:spLocks noChangeArrowheads="1"/>
            </p:cNvSpPr>
            <p:nvPr/>
          </p:nvSpPr>
          <p:spPr bwMode="auto">
            <a:xfrm>
              <a:off x="1326" y="1180"/>
              <a:ext cx="433"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000000"/>
                </a:buClr>
                <a:buFont typeface="Arial" pitchFamily="34" charset="0"/>
                <a:buNone/>
              </a:pPr>
              <a:endParaRPr lang="en-US" sz="2800" b="1">
                <a:solidFill>
                  <a:srgbClr val="000000"/>
                </a:solidFill>
                <a:sym typeface="Arial" pitchFamily="34" charset="0"/>
              </a:endParaRPr>
            </a:p>
          </p:txBody>
        </p:sp>
      </p:grpSp>
      <p:grpSp>
        <p:nvGrpSpPr>
          <p:cNvPr id="10253" name="TextBox 73"/>
          <p:cNvGrpSpPr>
            <a:grpSpLocks/>
          </p:cNvGrpSpPr>
          <p:nvPr/>
        </p:nvGrpSpPr>
        <p:grpSpPr bwMode="auto">
          <a:xfrm>
            <a:off x="2398713" y="2160588"/>
            <a:ext cx="755650" cy="877887"/>
            <a:chOff x="1321" y="1187"/>
            <a:chExt cx="476" cy="553"/>
          </a:xfrm>
        </p:grpSpPr>
        <p:pic>
          <p:nvPicPr>
            <p:cNvPr id="10281" name="TextBox 7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1" y="1187"/>
              <a:ext cx="476"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2" name="Text Box 26"/>
            <p:cNvSpPr txBox="1">
              <a:spLocks noChangeArrowheads="1"/>
            </p:cNvSpPr>
            <p:nvPr/>
          </p:nvSpPr>
          <p:spPr bwMode="auto">
            <a:xfrm>
              <a:off x="1429" y="1217"/>
              <a:ext cx="258"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FFFFFF"/>
                </a:buClr>
                <a:buFont typeface="Arial" pitchFamily="34" charset="0"/>
                <a:buNone/>
              </a:pPr>
              <a:r>
                <a:rPr lang="en-US" sz="1600" b="1">
                  <a:solidFill>
                    <a:srgbClr val="FFFFFF"/>
                  </a:solidFill>
                  <a:sym typeface="Arial" pitchFamily="34" charset="0"/>
                </a:rPr>
                <a:t>L3</a:t>
              </a:r>
            </a:p>
            <a:p>
              <a:pPr>
                <a:buClr>
                  <a:srgbClr val="FFFFFF"/>
                </a:buClr>
                <a:buFont typeface="Arial" pitchFamily="34" charset="0"/>
                <a:buNone/>
              </a:pPr>
              <a:r>
                <a:rPr lang="en-US" sz="1600" b="1">
                  <a:solidFill>
                    <a:srgbClr val="FFFFFF"/>
                  </a:solidFill>
                  <a:sym typeface="Arial" pitchFamily="34" charset="0"/>
                </a:rPr>
                <a:t>svcs</a:t>
              </a:r>
            </a:p>
          </p:txBody>
        </p:sp>
      </p:grpSp>
      <p:pic>
        <p:nvPicPr>
          <p:cNvPr id="10254" name="Rectangle 6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6875" y="3011488"/>
            <a:ext cx="3451225" cy="838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55" name="Text Box 33"/>
          <p:cNvSpPr txBox="1">
            <a:spLocks noChangeArrowheads="1"/>
          </p:cNvSpPr>
          <p:nvPr/>
        </p:nvSpPr>
        <p:spPr bwMode="auto">
          <a:xfrm>
            <a:off x="2447925" y="3248025"/>
            <a:ext cx="18161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FFFFFF"/>
              </a:buClr>
              <a:buFont typeface="Arial" pitchFamily="34" charset="0"/>
              <a:buNone/>
            </a:pPr>
            <a:r>
              <a:rPr lang="en-US" b="1">
                <a:solidFill>
                  <a:srgbClr val="FFFFFF"/>
                </a:solidFill>
                <a:ea typeface="MS PGothic" pitchFamily="34" charset="-128"/>
                <a:sym typeface="Arial" pitchFamily="34" charset="0"/>
              </a:rPr>
              <a:t>MPLS/MPLS TP</a:t>
            </a:r>
          </a:p>
        </p:txBody>
      </p:sp>
      <p:grpSp>
        <p:nvGrpSpPr>
          <p:cNvPr id="10256" name="Text Box 27"/>
          <p:cNvGrpSpPr>
            <a:grpSpLocks/>
          </p:cNvGrpSpPr>
          <p:nvPr/>
        </p:nvGrpSpPr>
        <p:grpSpPr bwMode="auto">
          <a:xfrm>
            <a:off x="5202238" y="3055938"/>
            <a:ext cx="1176337" cy="731837"/>
            <a:chOff x="3087" y="1751"/>
            <a:chExt cx="741" cy="461"/>
          </a:xfrm>
        </p:grpSpPr>
        <p:pic>
          <p:nvPicPr>
            <p:cNvPr id="10279" name="Text Box 27"/>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87" y="1751"/>
              <a:ext cx="741"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0" name="Text Box 36"/>
            <p:cNvSpPr txBox="1">
              <a:spLocks noChangeArrowheads="1"/>
            </p:cNvSpPr>
            <p:nvPr/>
          </p:nvSpPr>
          <p:spPr bwMode="auto">
            <a:xfrm>
              <a:off x="3124" y="1797"/>
              <a:ext cx="67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FFFFFF"/>
                </a:buClr>
                <a:buFont typeface="Arial" pitchFamily="34" charset="0"/>
                <a:buNone/>
              </a:pPr>
              <a:r>
                <a:rPr lang="en-US" b="1" dirty="0">
                  <a:solidFill>
                    <a:srgbClr val="FFFFFF"/>
                  </a:solidFill>
                  <a:ea typeface="MS PGothic" pitchFamily="34" charset="-128"/>
                  <a:sym typeface="Arial" pitchFamily="34" charset="0"/>
                </a:rPr>
                <a:t>Digital </a:t>
              </a:r>
            </a:p>
            <a:p>
              <a:pPr>
                <a:buClr>
                  <a:srgbClr val="FFFFFF"/>
                </a:buClr>
                <a:buFont typeface="Arial" pitchFamily="34" charset="0"/>
                <a:buNone/>
              </a:pPr>
              <a:r>
                <a:rPr lang="en-US" b="1" dirty="0">
                  <a:solidFill>
                    <a:srgbClr val="FFFFFF"/>
                  </a:solidFill>
                  <a:ea typeface="MS PGothic" pitchFamily="34" charset="-128"/>
                  <a:sym typeface="Arial" pitchFamily="34" charset="0"/>
                </a:rPr>
                <a:t>OTN </a:t>
              </a:r>
            </a:p>
          </p:txBody>
        </p:sp>
      </p:grpSp>
      <p:sp>
        <p:nvSpPr>
          <p:cNvPr id="10257" name="TextBox 39"/>
          <p:cNvSpPr txBox="1">
            <a:spLocks noChangeArrowheads="1"/>
          </p:cNvSpPr>
          <p:nvPr/>
        </p:nvSpPr>
        <p:spPr bwMode="auto">
          <a:xfrm>
            <a:off x="5997575" y="2338388"/>
            <a:ext cx="1349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FFFFFF"/>
              </a:buClr>
              <a:buFont typeface="Arial" pitchFamily="34" charset="0"/>
              <a:buNone/>
            </a:pPr>
            <a:r>
              <a:rPr lang="en-US" sz="1600" b="1">
                <a:solidFill>
                  <a:srgbClr val="FFFFFF"/>
                </a:solidFill>
                <a:sym typeface="Arial" pitchFamily="34" charset="0"/>
              </a:rPr>
              <a:t>Private Line</a:t>
            </a:r>
          </a:p>
        </p:txBody>
      </p:sp>
      <p:sp>
        <p:nvSpPr>
          <p:cNvPr id="10258" name="TextBox 75"/>
          <p:cNvSpPr txBox="1">
            <a:spLocks noChangeArrowheads="1"/>
          </p:cNvSpPr>
          <p:nvPr/>
        </p:nvSpPr>
        <p:spPr bwMode="auto">
          <a:xfrm>
            <a:off x="4779963" y="2343150"/>
            <a:ext cx="71913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FFFFFF"/>
              </a:buClr>
              <a:buFont typeface="Arial" pitchFamily="34" charset="0"/>
              <a:buNone/>
            </a:pPr>
            <a:r>
              <a:rPr lang="en-US" sz="1600" b="1">
                <a:solidFill>
                  <a:srgbClr val="FFFFFF"/>
                </a:solidFill>
                <a:sym typeface="Arial" pitchFamily="34" charset="0"/>
              </a:rPr>
              <a:t>E-Line</a:t>
            </a:r>
          </a:p>
        </p:txBody>
      </p:sp>
      <p:sp>
        <p:nvSpPr>
          <p:cNvPr id="10259" name="TextBox 53"/>
          <p:cNvSpPr txBox="1">
            <a:spLocks noChangeArrowheads="1"/>
          </p:cNvSpPr>
          <p:nvPr/>
        </p:nvSpPr>
        <p:spPr bwMode="auto">
          <a:xfrm>
            <a:off x="6881813" y="3176588"/>
            <a:ext cx="746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FFFFFF"/>
              </a:buClr>
              <a:buFont typeface="Arial" pitchFamily="34" charset="0"/>
              <a:buNone/>
            </a:pPr>
            <a:r>
              <a:rPr lang="en-US" sz="1200" b="1">
                <a:solidFill>
                  <a:srgbClr val="FFFFFF"/>
                </a:solidFill>
                <a:sym typeface="Arial" pitchFamily="34" charset="0"/>
              </a:rPr>
              <a:t>E-Line</a:t>
            </a:r>
          </a:p>
        </p:txBody>
      </p:sp>
      <p:grpSp>
        <p:nvGrpSpPr>
          <p:cNvPr id="10260" name="Rectangle 63"/>
          <p:cNvGrpSpPr>
            <a:grpSpLocks/>
          </p:cNvGrpSpPr>
          <p:nvPr/>
        </p:nvGrpSpPr>
        <p:grpSpPr bwMode="auto">
          <a:xfrm>
            <a:off x="6086475" y="2970213"/>
            <a:ext cx="1506538" cy="561975"/>
            <a:chOff x="3644" y="1697"/>
            <a:chExt cx="949" cy="354"/>
          </a:xfrm>
        </p:grpSpPr>
        <p:pic>
          <p:nvPicPr>
            <p:cNvPr id="10277" name="Rectangle 63"/>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4" y="1697"/>
              <a:ext cx="949"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8" name="Text Box 43"/>
            <p:cNvSpPr txBox="1">
              <a:spLocks noChangeArrowheads="1"/>
            </p:cNvSpPr>
            <p:nvPr/>
          </p:nvSpPr>
          <p:spPr bwMode="auto">
            <a:xfrm>
              <a:off x="3681" y="1721"/>
              <a:ext cx="87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000000"/>
                </a:buClr>
                <a:buFont typeface="Arial" pitchFamily="34" charset="0"/>
                <a:buNone/>
              </a:pPr>
              <a:endParaRPr lang="en-US" sz="2800" b="1">
                <a:solidFill>
                  <a:srgbClr val="000000"/>
                </a:solidFill>
                <a:sym typeface="Arial" pitchFamily="34" charset="0"/>
              </a:endParaRPr>
            </a:p>
          </p:txBody>
        </p:sp>
      </p:grpSp>
      <p:grpSp>
        <p:nvGrpSpPr>
          <p:cNvPr id="10261" name="Rectangle 45"/>
          <p:cNvGrpSpPr>
            <a:grpSpLocks/>
          </p:cNvGrpSpPr>
          <p:nvPr/>
        </p:nvGrpSpPr>
        <p:grpSpPr bwMode="auto">
          <a:xfrm>
            <a:off x="6507163" y="3379788"/>
            <a:ext cx="1049337" cy="125412"/>
            <a:chOff x="3909" y="1955"/>
            <a:chExt cx="661" cy="79"/>
          </a:xfrm>
        </p:grpSpPr>
        <p:pic>
          <p:nvPicPr>
            <p:cNvPr id="10275" name="Rectangle 45"/>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09" y="1955"/>
              <a:ext cx="661"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6" name="Text Box 46"/>
            <p:cNvSpPr txBox="1">
              <a:spLocks noChangeArrowheads="1"/>
            </p:cNvSpPr>
            <p:nvPr/>
          </p:nvSpPr>
          <p:spPr bwMode="auto">
            <a:xfrm>
              <a:off x="3938" y="1966"/>
              <a:ext cx="624" cy="68"/>
            </a:xfrm>
            <a:prstGeom prst="rect">
              <a:avLst/>
            </a:prstGeom>
            <a:solidFill>
              <a:srgbClr val="00B8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000000"/>
                </a:buClr>
                <a:buFont typeface="Arial" pitchFamily="34" charset="0"/>
                <a:buNone/>
              </a:pPr>
              <a:endParaRPr lang="en-US" sz="2800" b="1">
                <a:solidFill>
                  <a:srgbClr val="000000"/>
                </a:solidFill>
                <a:sym typeface="Arial" pitchFamily="34" charset="0"/>
              </a:endParaRPr>
            </a:p>
          </p:txBody>
        </p:sp>
      </p:grpSp>
      <p:sp>
        <p:nvSpPr>
          <p:cNvPr id="10262" name="TextBox 64"/>
          <p:cNvSpPr txBox="1">
            <a:spLocks noChangeArrowheads="1"/>
          </p:cNvSpPr>
          <p:nvPr/>
        </p:nvSpPr>
        <p:spPr bwMode="auto">
          <a:xfrm>
            <a:off x="6627813" y="3141663"/>
            <a:ext cx="7270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FFFFFF"/>
              </a:buClr>
              <a:buFont typeface="Arial" pitchFamily="34" charset="0"/>
              <a:buNone/>
            </a:pPr>
            <a:r>
              <a:rPr lang="en-US" sz="1600" b="1">
                <a:solidFill>
                  <a:srgbClr val="FFFFFF"/>
                </a:solidFill>
                <a:sym typeface="Arial" pitchFamily="34" charset="0"/>
              </a:rPr>
              <a:t>SONET</a:t>
            </a:r>
          </a:p>
          <a:p>
            <a:pPr>
              <a:buClr>
                <a:srgbClr val="FFFFFF"/>
              </a:buClr>
              <a:buFont typeface="Arial" pitchFamily="34" charset="0"/>
              <a:buNone/>
            </a:pPr>
            <a:r>
              <a:rPr lang="en-US" sz="1600" b="1">
                <a:solidFill>
                  <a:srgbClr val="FFFFFF"/>
                </a:solidFill>
                <a:sym typeface="Arial" pitchFamily="34" charset="0"/>
              </a:rPr>
              <a:t>/SDH</a:t>
            </a:r>
          </a:p>
        </p:txBody>
      </p:sp>
      <p:grpSp>
        <p:nvGrpSpPr>
          <p:cNvPr id="10263" name="Rectangle 46"/>
          <p:cNvGrpSpPr>
            <a:grpSpLocks/>
          </p:cNvGrpSpPr>
          <p:nvPr/>
        </p:nvGrpSpPr>
        <p:grpSpPr bwMode="auto">
          <a:xfrm>
            <a:off x="1666875" y="2111375"/>
            <a:ext cx="781050" cy="865188"/>
            <a:chOff x="860" y="1156"/>
            <a:chExt cx="492" cy="545"/>
          </a:xfrm>
        </p:grpSpPr>
        <p:pic>
          <p:nvPicPr>
            <p:cNvPr id="10273" name="Rectangle 46"/>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0" y="1156"/>
              <a:ext cx="492"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4" name="Text Box 50"/>
            <p:cNvSpPr txBox="1">
              <a:spLocks noChangeArrowheads="1"/>
            </p:cNvSpPr>
            <p:nvPr/>
          </p:nvSpPr>
          <p:spPr bwMode="auto">
            <a:xfrm>
              <a:off x="899" y="1178"/>
              <a:ext cx="419"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ct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000000"/>
                </a:buClr>
                <a:buFont typeface="Arial" pitchFamily="34" charset="0"/>
                <a:buNone/>
              </a:pPr>
              <a:endParaRPr lang="en-US" sz="2800" b="1">
                <a:solidFill>
                  <a:srgbClr val="000000"/>
                </a:solidFill>
                <a:sym typeface="Arial" pitchFamily="34" charset="0"/>
              </a:endParaRPr>
            </a:p>
          </p:txBody>
        </p:sp>
      </p:grpSp>
      <p:grpSp>
        <p:nvGrpSpPr>
          <p:cNvPr id="10264" name="TextBox 47"/>
          <p:cNvGrpSpPr>
            <a:grpSpLocks/>
          </p:cNvGrpSpPr>
          <p:nvPr/>
        </p:nvGrpSpPr>
        <p:grpSpPr bwMode="auto">
          <a:xfrm>
            <a:off x="1593850" y="2214563"/>
            <a:ext cx="944563" cy="865187"/>
            <a:chOff x="814" y="1221"/>
            <a:chExt cx="595" cy="545"/>
          </a:xfrm>
        </p:grpSpPr>
        <p:pic>
          <p:nvPicPr>
            <p:cNvPr id="10271" name="TextBox 47"/>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4" y="1221"/>
              <a:ext cx="595"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2" name="Text Box 53"/>
            <p:cNvSpPr txBox="1">
              <a:spLocks noChangeArrowheads="1"/>
            </p:cNvSpPr>
            <p:nvPr/>
          </p:nvSpPr>
          <p:spPr bwMode="auto">
            <a:xfrm>
              <a:off x="950" y="1245"/>
              <a:ext cx="322"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pPr>
                <a:buClr>
                  <a:srgbClr val="FFFFFF"/>
                </a:buClr>
                <a:buFont typeface="Arial" pitchFamily="34" charset="0"/>
                <a:buNone/>
              </a:pPr>
              <a:r>
                <a:rPr lang="en-US" sz="1200" b="1">
                  <a:solidFill>
                    <a:srgbClr val="FFFFFF"/>
                  </a:solidFill>
                  <a:sym typeface="Arial" pitchFamily="34" charset="0"/>
                </a:rPr>
                <a:t>Emulated</a:t>
              </a:r>
            </a:p>
            <a:p>
              <a:pPr>
                <a:buClr>
                  <a:srgbClr val="FFFFFF"/>
                </a:buClr>
                <a:buFont typeface="Arial" pitchFamily="34" charset="0"/>
                <a:buNone/>
              </a:pPr>
              <a:r>
                <a:rPr lang="en-US" sz="1200" b="1">
                  <a:solidFill>
                    <a:srgbClr val="FFFFFF"/>
                  </a:solidFill>
                  <a:sym typeface="Arial" pitchFamily="34" charset="0"/>
                </a:rPr>
                <a:t>L1</a:t>
              </a:r>
            </a:p>
            <a:p>
              <a:pPr>
                <a:buClr>
                  <a:srgbClr val="FFFFFF"/>
                </a:buClr>
                <a:buFont typeface="Arial" pitchFamily="34" charset="0"/>
                <a:buNone/>
              </a:pPr>
              <a:endParaRPr lang="en-US" sz="1200" b="1">
                <a:solidFill>
                  <a:srgbClr val="FFFFFF"/>
                </a:solidFill>
                <a:sym typeface="Arial" pitchFamily="34" charset="0"/>
              </a:endParaRPr>
            </a:p>
          </p:txBody>
        </p:sp>
      </p:grpSp>
      <p:sp>
        <p:nvSpPr>
          <p:cNvPr id="23578" name="Text Box 30"/>
          <p:cNvSpPr txBox="1">
            <a:spLocks noChangeArrowheads="1"/>
          </p:cNvSpPr>
          <p:nvPr/>
        </p:nvSpPr>
        <p:spPr bwMode="auto">
          <a:xfrm>
            <a:off x="1762124" y="3992563"/>
            <a:ext cx="5781675" cy="884237"/>
          </a:xfrm>
          <a:prstGeom prst="rect">
            <a:avLst/>
          </a:prstGeom>
          <a:solidFill>
            <a:srgbClr val="002060"/>
          </a:solidFill>
          <a:ln>
            <a:headEnd/>
            <a:tailEnd/>
          </a:ln>
        </p:spPr>
        <p:style>
          <a:lnRef idx="0">
            <a:schemeClr val="accent5"/>
          </a:lnRef>
          <a:fillRef idx="3">
            <a:schemeClr val="accent5"/>
          </a:fillRef>
          <a:effectRef idx="3">
            <a:schemeClr val="accent5"/>
          </a:effectRef>
          <a:fontRef idx="minor">
            <a:schemeClr val="lt1"/>
          </a:fontRef>
        </p:style>
        <p:txBody>
          <a:bodyPr lIns="82124" tIns="41061" rIns="82124" bIns="41061" anchor="ctr"/>
          <a:lstStyle/>
          <a:p>
            <a:pPr defTabSz="814388">
              <a:buClr>
                <a:srgbClr val="000000"/>
              </a:buClr>
              <a:buFont typeface="Arial" pitchFamily="34" charset="0"/>
              <a:buNone/>
              <a:defRPr/>
            </a:pPr>
            <a:r>
              <a:rPr lang="en-US" b="1" dirty="0" smtClean="0">
                <a:solidFill>
                  <a:schemeClr val="bg1"/>
                </a:solidFill>
                <a:sym typeface="Arial" pitchFamily="34" charset="0"/>
              </a:rPr>
              <a:t>    Agile </a:t>
            </a:r>
            <a:r>
              <a:rPr lang="en-US" b="1" dirty="0">
                <a:solidFill>
                  <a:schemeClr val="bg1"/>
                </a:solidFill>
                <a:sym typeface="Arial" pitchFamily="34" charset="0"/>
              </a:rPr>
              <a:t>DWDM Layer with OTN </a:t>
            </a:r>
            <a:r>
              <a:rPr lang="en-US" b="1" dirty="0" smtClean="0">
                <a:solidFill>
                  <a:schemeClr val="bg1"/>
                </a:solidFill>
                <a:sym typeface="Arial" pitchFamily="34" charset="0"/>
              </a:rPr>
              <a:t>G.709</a:t>
            </a:r>
            <a:endParaRPr lang="en-US" b="1" dirty="0">
              <a:solidFill>
                <a:schemeClr val="bg1"/>
              </a:solidFill>
              <a:sym typeface="Arial" pitchFamily="34" charset="0"/>
            </a:endParaRPr>
          </a:p>
        </p:txBody>
      </p:sp>
      <p:sp>
        <p:nvSpPr>
          <p:cNvPr id="51" name="Text Box 30"/>
          <p:cNvSpPr txBox="1">
            <a:spLocks noChangeArrowheads="1"/>
          </p:cNvSpPr>
          <p:nvPr/>
        </p:nvSpPr>
        <p:spPr bwMode="auto">
          <a:xfrm>
            <a:off x="2553697" y="4944250"/>
            <a:ext cx="4414302" cy="503237"/>
          </a:xfrm>
          <a:prstGeom prst="rect">
            <a:avLst/>
          </a:prstGeom>
          <a:noFill/>
          <a:ln>
            <a:headEnd/>
            <a:tailEnd/>
          </a:ln>
        </p:spPr>
        <p:style>
          <a:lnRef idx="0">
            <a:schemeClr val="accent5"/>
          </a:lnRef>
          <a:fillRef idx="3">
            <a:schemeClr val="accent5"/>
          </a:fillRef>
          <a:effectRef idx="3">
            <a:schemeClr val="accent5"/>
          </a:effectRef>
          <a:fontRef idx="minor">
            <a:schemeClr val="lt1"/>
          </a:fontRef>
        </p:style>
        <p:txBody>
          <a:bodyPr lIns="82124" tIns="41061" rIns="82124" bIns="41061" anchor="ctr"/>
          <a:lstStyle/>
          <a:p>
            <a:pPr defTabSz="814388">
              <a:buClr>
                <a:srgbClr val="000000"/>
              </a:buClr>
              <a:buFont typeface="Arial" pitchFamily="34" charset="0"/>
              <a:buNone/>
              <a:defRPr/>
            </a:pPr>
            <a:r>
              <a:rPr lang="en-US" b="1" dirty="0">
                <a:solidFill>
                  <a:srgbClr val="C00000"/>
                </a:solidFill>
                <a:sym typeface="Arial" pitchFamily="34" charset="0"/>
              </a:rPr>
              <a:t>Any Transport over DWDM</a:t>
            </a:r>
          </a:p>
        </p:txBody>
      </p:sp>
    </p:spTree>
    <p:extLst>
      <p:ext uri="{BB962C8B-B14F-4D97-AF65-F5344CB8AC3E}">
        <p14:creationId xmlns:p14="http://schemas.microsoft.com/office/powerpoint/2010/main" val="63124424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87313" y="304800"/>
            <a:ext cx="8839200" cy="609600"/>
          </a:xfrm>
        </p:spPr>
        <p:txBody>
          <a:bodyPr/>
          <a:lstStyle/>
          <a:p>
            <a:r>
              <a:rPr lang="en-US" smtClean="0"/>
              <a:t>Protection</a:t>
            </a:r>
          </a:p>
        </p:txBody>
      </p:sp>
      <p:sp>
        <p:nvSpPr>
          <p:cNvPr id="3" name="Content Placeholder 2"/>
          <p:cNvSpPr>
            <a:spLocks noGrp="1"/>
          </p:cNvSpPr>
          <p:nvPr>
            <p:ph idx="1"/>
          </p:nvPr>
        </p:nvSpPr>
        <p:spPr>
          <a:xfrm>
            <a:off x="76200" y="838200"/>
            <a:ext cx="7940675" cy="3571875"/>
          </a:xfrm>
        </p:spPr>
        <p:txBody>
          <a:bodyPr/>
          <a:lstStyle/>
          <a:p>
            <a:pPr>
              <a:defRPr/>
            </a:pPr>
            <a:r>
              <a:rPr lang="en-US" sz="2400" dirty="0"/>
              <a:t>Protection is provided via L0 Team</a:t>
            </a:r>
          </a:p>
          <a:p>
            <a:pPr marL="457200" lvl="1">
              <a:defRPr/>
            </a:pPr>
            <a:r>
              <a:rPr lang="en-US" dirty="0"/>
              <a:t>1+1, Fiber protection, etc…</a:t>
            </a:r>
          </a:p>
          <a:p>
            <a:pPr marL="457200" lvl="1">
              <a:defRPr/>
            </a:pPr>
            <a:r>
              <a:rPr lang="en-US" dirty="0"/>
              <a:t>Does not efficiently utilize available BW</a:t>
            </a:r>
          </a:p>
          <a:p>
            <a:pPr marL="457200" lvl="1">
              <a:defRPr/>
            </a:pPr>
            <a:r>
              <a:rPr lang="en-US" dirty="0"/>
              <a:t>Increases Cost per Bit</a:t>
            </a:r>
          </a:p>
          <a:p>
            <a:pPr>
              <a:defRPr/>
            </a:pPr>
            <a:r>
              <a:rPr lang="en-US" sz="2400" dirty="0"/>
              <a:t>Protection is provided via L3 team</a:t>
            </a:r>
          </a:p>
          <a:p>
            <a:pPr marL="457200" lvl="1">
              <a:defRPr/>
            </a:pPr>
            <a:r>
              <a:rPr lang="en-US" dirty="0"/>
              <a:t>Decrease Interface Utilization </a:t>
            </a:r>
            <a:endParaRPr lang="en-US" dirty="0" smtClean="0"/>
          </a:p>
          <a:p>
            <a:pPr marL="457200" lvl="1">
              <a:defRPr/>
            </a:pPr>
            <a:r>
              <a:rPr lang="en-US" dirty="0" smtClean="0"/>
              <a:t>Does </a:t>
            </a:r>
            <a:r>
              <a:rPr lang="en-US" dirty="0"/>
              <a:t>not efficiently Utilize BW</a:t>
            </a:r>
          </a:p>
          <a:p>
            <a:pPr marL="457200" lvl="1">
              <a:defRPr/>
            </a:pPr>
            <a:r>
              <a:rPr lang="en-US" dirty="0"/>
              <a:t>Increase Cost per </a:t>
            </a:r>
            <a:r>
              <a:rPr lang="en-US" dirty="0" smtClean="0"/>
              <a:t>Bit</a:t>
            </a:r>
          </a:p>
          <a:p>
            <a:pPr marL="279400">
              <a:defRPr/>
            </a:pPr>
            <a:r>
              <a:rPr lang="en-US" sz="2400" dirty="0" smtClean="0"/>
              <a:t>Protection is provided via L3 team with </a:t>
            </a:r>
            <a:r>
              <a:rPr lang="en-US" sz="2400" dirty="0" err="1" smtClean="0"/>
              <a:t>IPoDWDM</a:t>
            </a:r>
            <a:endParaRPr lang="en-US" sz="2400" dirty="0" smtClean="0"/>
          </a:p>
          <a:p>
            <a:pPr marL="457200" lvl="1">
              <a:defRPr/>
            </a:pPr>
            <a:r>
              <a:rPr lang="en-US" dirty="0" smtClean="0"/>
              <a:t>Decrease interface utilization</a:t>
            </a:r>
          </a:p>
          <a:p>
            <a:pPr marL="457200" lvl="1">
              <a:defRPr/>
            </a:pPr>
            <a:r>
              <a:rPr lang="en-US" dirty="0" smtClean="0"/>
              <a:t>Reduce Client interfaces</a:t>
            </a:r>
          </a:p>
          <a:p>
            <a:pPr marL="457200" lvl="1">
              <a:defRPr/>
            </a:pPr>
            <a:r>
              <a:rPr lang="en-US" dirty="0" smtClean="0"/>
              <a:t>Better but still increase Cost per Bit</a:t>
            </a:r>
            <a:endParaRPr lang="en-US" dirty="0"/>
          </a:p>
          <a:p>
            <a:pPr>
              <a:defRPr/>
            </a:pPr>
            <a:endParaRPr lang="en-US" dirty="0"/>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2738" y="2984500"/>
            <a:ext cx="22526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00" y="1157288"/>
            <a:ext cx="21717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581128"/>
            <a:ext cx="2373313"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166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linds(horizontal)">
                                      <p:cBhvr>
                                        <p:cTn id="19" dur="500"/>
                                        <p:tgtEl>
                                          <p:spTgt spid="3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linds(horizontal)">
                                      <p:cBhvr>
                                        <p:cTn id="24" dur="500"/>
                                        <p:tgtEl>
                                          <p:spTgt spid="3">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blinds(horizontal)">
                                      <p:cBhvr>
                                        <p:cTn id="30" dur="500"/>
                                        <p:tgtEl>
                                          <p:spTgt spid="3">
                                            <p:txEl>
                                              <p:pRg st="10" end="1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blinds(horizontal)">
                                      <p:cBhvr>
                                        <p:cTn id="33" dur="500"/>
                                        <p:tgtEl>
                                          <p:spTgt spid="3">
                                            <p:txEl>
                                              <p:pRg st="11" end="1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linds(horizontal)">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026" y="188640"/>
            <a:ext cx="9324527" cy="1139825"/>
          </a:xfrm>
        </p:spPr>
        <p:txBody>
          <a:bodyPr/>
          <a:lstStyle/>
          <a:p>
            <a:r>
              <a:rPr lang="en-US" sz="3600" dirty="0" smtClean="0"/>
              <a:t>Multi Layer Restoration &amp; Optimization</a:t>
            </a:r>
          </a:p>
        </p:txBody>
      </p:sp>
      <p:sp>
        <p:nvSpPr>
          <p:cNvPr id="59395" name="TextBox 4"/>
          <p:cNvSpPr txBox="1">
            <a:spLocks noChangeArrowheads="1"/>
          </p:cNvSpPr>
          <p:nvPr/>
        </p:nvSpPr>
        <p:spPr bwMode="auto">
          <a:xfrm>
            <a:off x="2409825" y="2330450"/>
            <a:ext cx="719138" cy="369888"/>
          </a:xfrm>
          <a:prstGeom prst="rect">
            <a:avLst/>
          </a:prstGeom>
          <a:solidFill>
            <a:schemeClr val="bg1"/>
          </a:solidFill>
          <a:ln w="9525">
            <a:solidFill>
              <a:srgbClr val="000000"/>
            </a:solidFill>
            <a:miter lim="800000"/>
            <a:headEnd/>
            <a:tailEnd/>
          </a:ln>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a:solidFill>
                  <a:srgbClr val="000000"/>
                </a:solidFill>
              </a:rPr>
              <a:t>BB1</a:t>
            </a:r>
          </a:p>
        </p:txBody>
      </p:sp>
      <p:sp>
        <p:nvSpPr>
          <p:cNvPr id="59396" name="TextBox 5"/>
          <p:cNvSpPr txBox="1">
            <a:spLocks noChangeArrowheads="1"/>
          </p:cNvSpPr>
          <p:nvPr/>
        </p:nvSpPr>
        <p:spPr bwMode="auto">
          <a:xfrm>
            <a:off x="5106988" y="2309813"/>
            <a:ext cx="719137" cy="369887"/>
          </a:xfrm>
          <a:prstGeom prst="rect">
            <a:avLst/>
          </a:prstGeom>
          <a:solidFill>
            <a:schemeClr val="bg1"/>
          </a:solidFill>
          <a:ln w="9525">
            <a:solidFill>
              <a:srgbClr val="000000"/>
            </a:solidFill>
            <a:miter lim="800000"/>
            <a:headEnd/>
            <a:tailEnd/>
          </a:ln>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a:solidFill>
                  <a:srgbClr val="000000"/>
                </a:solidFill>
              </a:rPr>
              <a:t>BB2</a:t>
            </a:r>
          </a:p>
        </p:txBody>
      </p:sp>
      <p:grpSp>
        <p:nvGrpSpPr>
          <p:cNvPr id="59397" name="Group 8"/>
          <p:cNvGrpSpPr>
            <a:grpSpLocks/>
          </p:cNvGrpSpPr>
          <p:nvPr/>
        </p:nvGrpSpPr>
        <p:grpSpPr bwMode="auto">
          <a:xfrm>
            <a:off x="149225" y="1978025"/>
            <a:ext cx="1919288" cy="517525"/>
            <a:chOff x="1463040" y="2011680"/>
            <a:chExt cx="1920240" cy="517634"/>
          </a:xfrm>
        </p:grpSpPr>
        <p:sp>
          <p:nvSpPr>
            <p:cNvPr id="7" name="Right Arrow 6"/>
            <p:cNvSpPr/>
            <p:nvPr/>
          </p:nvSpPr>
          <p:spPr>
            <a:xfrm>
              <a:off x="1463040" y="2011680"/>
              <a:ext cx="1920240" cy="517634"/>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59424" name="TextBox 7"/>
            <p:cNvSpPr txBox="1">
              <a:spLocks noChangeArrowheads="1"/>
            </p:cNvSpPr>
            <p:nvPr/>
          </p:nvSpPr>
          <p:spPr bwMode="auto">
            <a:xfrm>
              <a:off x="1520190" y="2076286"/>
              <a:ext cx="1863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a:solidFill>
                    <a:srgbClr val="000000"/>
                  </a:solidFill>
                </a:rPr>
                <a:t>Premium: 45G</a:t>
              </a:r>
            </a:p>
          </p:txBody>
        </p:sp>
      </p:grpSp>
      <p:sp>
        <p:nvSpPr>
          <p:cNvPr id="11" name="Right Arrow 10"/>
          <p:cNvSpPr/>
          <p:nvPr/>
        </p:nvSpPr>
        <p:spPr>
          <a:xfrm>
            <a:off x="152400" y="2495550"/>
            <a:ext cx="1920875" cy="517525"/>
          </a:xfrm>
          <a:prstGeom prst="rightArrow">
            <a:avLst/>
          </a:prstGeom>
          <a:solidFill>
            <a:schemeClr val="accent2">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59399" name="TextBox 11"/>
          <p:cNvSpPr txBox="1">
            <a:spLocks noChangeArrowheads="1"/>
          </p:cNvSpPr>
          <p:nvPr/>
        </p:nvSpPr>
        <p:spPr bwMode="auto">
          <a:xfrm>
            <a:off x="209550" y="2560638"/>
            <a:ext cx="1744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a:solidFill>
                  <a:srgbClr val="000000"/>
                </a:solidFill>
              </a:rPr>
              <a:t>BE: 95G</a:t>
            </a:r>
          </a:p>
        </p:txBody>
      </p:sp>
      <p:cxnSp>
        <p:nvCxnSpPr>
          <p:cNvPr id="14" name="Straight Connector 13"/>
          <p:cNvCxnSpPr/>
          <p:nvPr/>
        </p:nvCxnSpPr>
        <p:spPr>
          <a:xfrm flipV="1">
            <a:off x="3128963" y="2366963"/>
            <a:ext cx="1978025" cy="20637"/>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132138" y="2508250"/>
            <a:ext cx="1979612" cy="20638"/>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402" name="TextBox 15"/>
          <p:cNvSpPr txBox="1">
            <a:spLocks noChangeArrowheads="1"/>
          </p:cNvSpPr>
          <p:nvPr/>
        </p:nvSpPr>
        <p:spPr bwMode="auto">
          <a:xfrm>
            <a:off x="3508375" y="2041525"/>
            <a:ext cx="1428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dirty="0">
                <a:solidFill>
                  <a:srgbClr val="FF0000"/>
                </a:solidFill>
              </a:rPr>
              <a:t>3x 100G</a:t>
            </a:r>
          </a:p>
        </p:txBody>
      </p:sp>
      <p:cxnSp>
        <p:nvCxnSpPr>
          <p:cNvPr id="18" name="Straight Connector 17"/>
          <p:cNvCxnSpPr/>
          <p:nvPr/>
        </p:nvCxnSpPr>
        <p:spPr>
          <a:xfrm flipV="1">
            <a:off x="3136900" y="2660650"/>
            <a:ext cx="1978025" cy="20638"/>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2401888" y="3865563"/>
            <a:ext cx="719137" cy="369887"/>
          </a:xfrm>
          <a:prstGeom prst="rect">
            <a:avLst/>
          </a:prstGeom>
          <a:solidFill>
            <a:schemeClr val="bg1"/>
          </a:solidFill>
          <a:ln w="9525">
            <a:solidFill>
              <a:srgbClr val="000000"/>
            </a:solidFill>
            <a:miter lim="800000"/>
            <a:headEnd/>
            <a:tailEnd/>
          </a:ln>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a:solidFill>
                  <a:srgbClr val="000000"/>
                </a:solidFill>
              </a:rPr>
              <a:t>BB1</a:t>
            </a:r>
          </a:p>
        </p:txBody>
      </p:sp>
      <p:sp>
        <p:nvSpPr>
          <p:cNvPr id="21" name="TextBox 20"/>
          <p:cNvSpPr txBox="1">
            <a:spLocks noChangeArrowheads="1"/>
          </p:cNvSpPr>
          <p:nvPr/>
        </p:nvSpPr>
        <p:spPr bwMode="auto">
          <a:xfrm>
            <a:off x="5100638" y="3846513"/>
            <a:ext cx="717550" cy="368300"/>
          </a:xfrm>
          <a:prstGeom prst="rect">
            <a:avLst/>
          </a:prstGeom>
          <a:solidFill>
            <a:schemeClr val="bg1"/>
          </a:solidFill>
          <a:ln w="9525">
            <a:solidFill>
              <a:srgbClr val="000000"/>
            </a:solidFill>
            <a:miter lim="800000"/>
            <a:headEnd/>
            <a:tailEnd/>
          </a:ln>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a:solidFill>
                  <a:srgbClr val="000000"/>
                </a:solidFill>
              </a:rPr>
              <a:t>BB2</a:t>
            </a:r>
          </a:p>
        </p:txBody>
      </p:sp>
      <p:grpSp>
        <p:nvGrpSpPr>
          <p:cNvPr id="22" name="Group 21"/>
          <p:cNvGrpSpPr>
            <a:grpSpLocks/>
          </p:cNvGrpSpPr>
          <p:nvPr/>
        </p:nvGrpSpPr>
        <p:grpSpPr bwMode="auto">
          <a:xfrm>
            <a:off x="141288" y="3513138"/>
            <a:ext cx="1919287" cy="517525"/>
            <a:chOff x="1463040" y="2011680"/>
            <a:chExt cx="1920240" cy="517634"/>
          </a:xfrm>
        </p:grpSpPr>
        <p:sp>
          <p:nvSpPr>
            <p:cNvPr id="23" name="Right Arrow 22"/>
            <p:cNvSpPr/>
            <p:nvPr/>
          </p:nvSpPr>
          <p:spPr>
            <a:xfrm>
              <a:off x="1463040" y="2011680"/>
              <a:ext cx="1920240" cy="517634"/>
            </a:xfrm>
            <a:prstGeom prst="rightArrow">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59422" name="TextBox 23"/>
            <p:cNvSpPr txBox="1">
              <a:spLocks noChangeArrowheads="1"/>
            </p:cNvSpPr>
            <p:nvPr/>
          </p:nvSpPr>
          <p:spPr bwMode="auto">
            <a:xfrm>
              <a:off x="1520190" y="2076286"/>
              <a:ext cx="18630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a:solidFill>
                    <a:srgbClr val="000000"/>
                  </a:solidFill>
                </a:rPr>
                <a:t>Premium: 45G</a:t>
              </a:r>
            </a:p>
          </p:txBody>
        </p:sp>
      </p:grpSp>
      <p:sp>
        <p:nvSpPr>
          <p:cNvPr id="25" name="Right Arrow 24"/>
          <p:cNvSpPr/>
          <p:nvPr/>
        </p:nvSpPr>
        <p:spPr>
          <a:xfrm>
            <a:off x="144463" y="4030663"/>
            <a:ext cx="1920875" cy="517525"/>
          </a:xfrm>
          <a:prstGeom prst="rightArrow">
            <a:avLst/>
          </a:prstGeom>
          <a:solidFill>
            <a:schemeClr val="accent2">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6" name="TextBox 25"/>
          <p:cNvSpPr txBox="1">
            <a:spLocks noChangeArrowheads="1"/>
          </p:cNvSpPr>
          <p:nvPr/>
        </p:nvSpPr>
        <p:spPr bwMode="auto">
          <a:xfrm>
            <a:off x="201613" y="4095750"/>
            <a:ext cx="1744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a:solidFill>
                  <a:srgbClr val="000000"/>
                </a:solidFill>
              </a:rPr>
              <a:t>BE: 95G</a:t>
            </a:r>
          </a:p>
        </p:txBody>
      </p:sp>
      <p:cxnSp>
        <p:nvCxnSpPr>
          <p:cNvPr id="27" name="Straight Connector 26"/>
          <p:cNvCxnSpPr/>
          <p:nvPr/>
        </p:nvCxnSpPr>
        <p:spPr>
          <a:xfrm flipV="1">
            <a:off x="3121025" y="3903663"/>
            <a:ext cx="1979613" cy="1905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410" name="TextBox 28"/>
          <p:cNvSpPr txBox="1">
            <a:spLocks noChangeArrowheads="1"/>
          </p:cNvSpPr>
          <p:nvPr/>
        </p:nvSpPr>
        <p:spPr bwMode="auto">
          <a:xfrm>
            <a:off x="3502025" y="3576638"/>
            <a:ext cx="1428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dirty="0">
                <a:solidFill>
                  <a:srgbClr val="FF0000"/>
                </a:solidFill>
              </a:rPr>
              <a:t>2x 100G</a:t>
            </a:r>
          </a:p>
        </p:txBody>
      </p:sp>
      <p:cxnSp>
        <p:nvCxnSpPr>
          <p:cNvPr id="30" name="Straight Connector 29"/>
          <p:cNvCxnSpPr/>
          <p:nvPr/>
        </p:nvCxnSpPr>
        <p:spPr>
          <a:xfrm flipV="1">
            <a:off x="3128963" y="4195763"/>
            <a:ext cx="1978025" cy="20637"/>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Explosion 1 31"/>
          <p:cNvSpPr/>
          <p:nvPr/>
        </p:nvSpPr>
        <p:spPr>
          <a:xfrm>
            <a:off x="3970338" y="3984625"/>
            <a:ext cx="492125" cy="654050"/>
          </a:xfrm>
          <a:prstGeom prst="irregularSeal1">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3" name="Freeform 32"/>
          <p:cNvSpPr/>
          <p:nvPr/>
        </p:nvSpPr>
        <p:spPr>
          <a:xfrm>
            <a:off x="3121025" y="4206875"/>
            <a:ext cx="1885950" cy="674688"/>
          </a:xfrm>
          <a:custGeom>
            <a:avLst/>
            <a:gdLst>
              <a:gd name="connsiteX0" fmla="*/ 0 w 1885950"/>
              <a:gd name="connsiteY0" fmla="*/ 0 h 675658"/>
              <a:gd name="connsiteX1" fmla="*/ 491490 w 1885950"/>
              <a:gd name="connsiteY1" fmla="*/ 342900 h 675658"/>
              <a:gd name="connsiteX2" fmla="*/ 1165860 w 1885950"/>
              <a:gd name="connsiteY2" fmla="*/ 674370 h 675658"/>
              <a:gd name="connsiteX3" fmla="*/ 1577340 w 1885950"/>
              <a:gd name="connsiteY3" fmla="*/ 217170 h 675658"/>
              <a:gd name="connsiteX4" fmla="*/ 1885950 w 1885950"/>
              <a:gd name="connsiteY4" fmla="*/ 34290 h 675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675658">
                <a:moveTo>
                  <a:pt x="0" y="0"/>
                </a:moveTo>
                <a:cubicBezTo>
                  <a:pt x="148590" y="115252"/>
                  <a:pt x="297180" y="230505"/>
                  <a:pt x="491490" y="342900"/>
                </a:cubicBezTo>
                <a:cubicBezTo>
                  <a:pt x="685800" y="455295"/>
                  <a:pt x="984885" y="695325"/>
                  <a:pt x="1165860" y="674370"/>
                </a:cubicBezTo>
                <a:cubicBezTo>
                  <a:pt x="1346835" y="653415"/>
                  <a:pt x="1457325" y="323850"/>
                  <a:pt x="1577340" y="217170"/>
                </a:cubicBezTo>
                <a:cubicBezTo>
                  <a:pt x="1697355" y="110490"/>
                  <a:pt x="1791652" y="72390"/>
                  <a:pt x="1885950" y="34290"/>
                </a:cubicBezTo>
              </a:path>
            </a:pathLst>
          </a:custGeom>
          <a:noFill/>
          <a:ln w="88900">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4" name="Explosion 1 33"/>
          <p:cNvSpPr/>
          <p:nvPr/>
        </p:nvSpPr>
        <p:spPr>
          <a:xfrm>
            <a:off x="3970338" y="2460625"/>
            <a:ext cx="492125" cy="654050"/>
          </a:xfrm>
          <a:prstGeom prst="irregularSeal1">
            <a:avLst/>
          </a:prstGeom>
          <a:solidFill>
            <a:srgbClr val="FF0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3" name="TextBox 2"/>
          <p:cNvSpPr txBox="1"/>
          <p:nvPr/>
        </p:nvSpPr>
        <p:spPr>
          <a:xfrm>
            <a:off x="523876" y="5699785"/>
            <a:ext cx="8205350" cy="523220"/>
          </a:xfrm>
          <a:prstGeom prst="rect">
            <a:avLst/>
          </a:prstGeom>
          <a:noFill/>
        </p:spPr>
        <p:txBody>
          <a:bodyPr>
            <a:spAutoFit/>
          </a:bodyPr>
          <a:lstStyle/>
          <a:p>
            <a:pPr>
              <a:defRPr/>
            </a:pPr>
            <a:r>
              <a:rPr lang="en-US" sz="2800" dirty="0">
                <a:gradFill>
                  <a:gsLst>
                    <a:gs pos="0">
                      <a:schemeClr val="tx1"/>
                    </a:gs>
                    <a:gs pos="47000">
                      <a:schemeClr val="accent2"/>
                    </a:gs>
                    <a:gs pos="100000">
                      <a:schemeClr val="accent4"/>
                    </a:gs>
                  </a:gsLst>
                  <a:lin ang="3600000" scaled="0"/>
                </a:gradFill>
                <a:latin typeface="+mj-lt"/>
              </a:rPr>
              <a:t>26% less </a:t>
            </a:r>
            <a:r>
              <a:rPr lang="en-US" sz="2800" dirty="0" err="1">
                <a:gradFill>
                  <a:gsLst>
                    <a:gs pos="0">
                      <a:schemeClr val="tx1"/>
                    </a:gs>
                    <a:gs pos="47000">
                      <a:schemeClr val="accent2"/>
                    </a:gs>
                    <a:gs pos="100000">
                      <a:schemeClr val="accent4"/>
                    </a:gs>
                  </a:gsLst>
                  <a:lin ang="3600000" scaled="0"/>
                </a:gradFill>
                <a:latin typeface="+mj-lt"/>
              </a:rPr>
              <a:t>IPoDWDM</a:t>
            </a:r>
            <a:r>
              <a:rPr lang="en-US" sz="2800" dirty="0">
                <a:gradFill>
                  <a:gsLst>
                    <a:gs pos="0">
                      <a:schemeClr val="tx1"/>
                    </a:gs>
                    <a:gs pos="47000">
                      <a:schemeClr val="accent2"/>
                    </a:gs>
                    <a:gs pos="100000">
                      <a:schemeClr val="accent4"/>
                    </a:gs>
                  </a:gsLst>
                  <a:lin ang="3600000" scaled="0"/>
                </a:gradFill>
                <a:latin typeface="+mj-lt"/>
              </a:rPr>
              <a:t> interfaces</a:t>
            </a:r>
          </a:p>
        </p:txBody>
      </p:sp>
      <p:cxnSp>
        <p:nvCxnSpPr>
          <p:cNvPr id="10" name="Straight Arrow Connector 9"/>
          <p:cNvCxnSpPr/>
          <p:nvPr/>
        </p:nvCxnSpPr>
        <p:spPr>
          <a:xfrm>
            <a:off x="3121025" y="3762375"/>
            <a:ext cx="19796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165475" y="3925888"/>
            <a:ext cx="1979613" cy="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3135313" y="4370388"/>
            <a:ext cx="2019300" cy="758825"/>
          </a:xfrm>
          <a:custGeom>
            <a:avLst/>
            <a:gdLst>
              <a:gd name="connsiteX0" fmla="*/ 0 w 2018805"/>
              <a:gd name="connsiteY0" fmla="*/ 0 h 758920"/>
              <a:gd name="connsiteX1" fmla="*/ 950026 w 2018805"/>
              <a:gd name="connsiteY1" fmla="*/ 688769 h 758920"/>
              <a:gd name="connsiteX2" fmla="*/ 1579418 w 2018805"/>
              <a:gd name="connsiteY2" fmla="*/ 676894 h 758920"/>
              <a:gd name="connsiteX3" fmla="*/ 1805049 w 2018805"/>
              <a:gd name="connsiteY3" fmla="*/ 166255 h 758920"/>
              <a:gd name="connsiteX4" fmla="*/ 2018805 w 2018805"/>
              <a:gd name="connsiteY4" fmla="*/ 23751 h 758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8805" h="758920">
                <a:moveTo>
                  <a:pt x="0" y="0"/>
                </a:moveTo>
                <a:cubicBezTo>
                  <a:pt x="343395" y="287976"/>
                  <a:pt x="686790" y="575953"/>
                  <a:pt x="950026" y="688769"/>
                </a:cubicBezTo>
                <a:cubicBezTo>
                  <a:pt x="1213262" y="801585"/>
                  <a:pt x="1436914" y="763980"/>
                  <a:pt x="1579418" y="676894"/>
                </a:cubicBezTo>
                <a:cubicBezTo>
                  <a:pt x="1721922" y="589808"/>
                  <a:pt x="1731818" y="275112"/>
                  <a:pt x="1805049" y="166255"/>
                </a:cubicBezTo>
                <a:cubicBezTo>
                  <a:pt x="1878280" y="57398"/>
                  <a:pt x="1981200" y="49481"/>
                  <a:pt x="2018805" y="23751"/>
                </a:cubicBezTo>
              </a:path>
            </a:pathLst>
          </a:custGeom>
          <a:noFill/>
          <a:ln w="57150">
            <a:solidFill>
              <a:schemeClr val="tx2"/>
            </a:solidFill>
            <a:headEnd type="none" w="med" len="med"/>
            <a:tailEnd type="triangle"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9419" name="TextBox 35"/>
          <p:cNvSpPr txBox="1">
            <a:spLocks noChangeArrowheads="1"/>
          </p:cNvSpPr>
          <p:nvPr/>
        </p:nvSpPr>
        <p:spPr bwMode="auto">
          <a:xfrm>
            <a:off x="6015038" y="2093913"/>
            <a:ext cx="20018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400">
                <a:solidFill>
                  <a:srgbClr val="000000"/>
                </a:solidFill>
              </a:rPr>
              <a:t>6 X 100Gig interfaces</a:t>
            </a:r>
          </a:p>
          <a:p>
            <a:r>
              <a:rPr lang="en-US" sz="1400">
                <a:solidFill>
                  <a:srgbClr val="000000"/>
                </a:solidFill>
              </a:rPr>
              <a:t>300Gig capacity</a:t>
            </a:r>
          </a:p>
          <a:p>
            <a:r>
              <a:rPr lang="en-US" sz="1400">
                <a:solidFill>
                  <a:srgbClr val="000000"/>
                </a:solidFill>
              </a:rPr>
              <a:t>140Gig traffic</a:t>
            </a:r>
          </a:p>
          <a:p>
            <a:r>
              <a:rPr lang="en-US" sz="1400">
                <a:solidFill>
                  <a:srgbClr val="000000"/>
                </a:solidFill>
              </a:rPr>
              <a:t>47% Normal Utilization</a:t>
            </a:r>
          </a:p>
          <a:p>
            <a:r>
              <a:rPr lang="en-US" sz="1400">
                <a:solidFill>
                  <a:srgbClr val="000000"/>
                </a:solidFill>
              </a:rPr>
              <a:t>70% Failure Utilization</a:t>
            </a:r>
          </a:p>
        </p:txBody>
      </p:sp>
      <p:sp>
        <p:nvSpPr>
          <p:cNvPr id="37" name="TextBox 36"/>
          <p:cNvSpPr txBox="1">
            <a:spLocks noChangeArrowheads="1"/>
          </p:cNvSpPr>
          <p:nvPr/>
        </p:nvSpPr>
        <p:spPr bwMode="auto">
          <a:xfrm>
            <a:off x="6015038" y="3940175"/>
            <a:ext cx="2111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400">
                <a:solidFill>
                  <a:srgbClr val="000000"/>
                </a:solidFill>
              </a:rPr>
              <a:t>4 X 100Gig interfaces</a:t>
            </a:r>
          </a:p>
          <a:p>
            <a:r>
              <a:rPr lang="en-US" sz="1400">
                <a:solidFill>
                  <a:srgbClr val="000000"/>
                </a:solidFill>
              </a:rPr>
              <a:t>200Gig capacity</a:t>
            </a:r>
          </a:p>
          <a:p>
            <a:r>
              <a:rPr lang="en-US" sz="1400">
                <a:solidFill>
                  <a:srgbClr val="000000"/>
                </a:solidFill>
              </a:rPr>
              <a:t>140Gig traffic</a:t>
            </a:r>
          </a:p>
          <a:p>
            <a:r>
              <a:rPr lang="en-US" sz="1400">
                <a:solidFill>
                  <a:srgbClr val="000000"/>
                </a:solidFill>
              </a:rPr>
              <a:t>70% interface Utilization</a:t>
            </a:r>
          </a:p>
        </p:txBody>
      </p:sp>
    </p:spTree>
    <p:extLst>
      <p:ext uri="{BB962C8B-B14F-4D97-AF65-F5344CB8AC3E}">
        <p14:creationId xmlns:p14="http://schemas.microsoft.com/office/powerpoint/2010/main" val="1626460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linds(horizontal)">
                                      <p:cBhvr>
                                        <p:cTn id="24" dur="500"/>
                                        <p:tgtEl>
                                          <p:spTgt spid="26"/>
                                        </p:tgtEl>
                                      </p:cBhvr>
                                    </p:animEffect>
                                  </p:childTnLst>
                                </p:cTn>
                              </p:par>
                              <p:par>
                                <p:cTn id="25" presetID="3" presetClass="entr" presetSubtype="1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par>
                                <p:cTn id="28" presetID="3" presetClass="entr" presetSubtype="1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linds(horizontal)">
                                      <p:cBhvr>
                                        <p:cTn id="30" dur="500"/>
                                        <p:tgtEl>
                                          <p:spTgt spid="3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linds(horizontal)">
                                      <p:cBhvr>
                                        <p:cTn id="33" dur="500"/>
                                        <p:tgtEl>
                                          <p:spTgt spid="3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dissolve">
                                      <p:cBhvr>
                                        <p:cTn id="38" dur="500"/>
                                        <p:tgtEl>
                                          <p:spTgt spid="32"/>
                                        </p:tgtEl>
                                      </p:cBhvr>
                                    </p:animEffect>
                                  </p:childTnLst>
                                </p:cTn>
                              </p:par>
                            </p:childTnLst>
                          </p:cTn>
                        </p:par>
                        <p:par>
                          <p:cTn id="39" fill="hold" nodeType="afterGroup">
                            <p:stCondLst>
                              <p:cond delay="500"/>
                            </p:stCondLst>
                            <p:childTnLst>
                              <p:par>
                                <p:cTn id="40" presetID="10" presetClass="exit" presetSubtype="0" fill="hold" nodeType="afterEffect">
                                  <p:stCondLst>
                                    <p:cond delay="0"/>
                                  </p:stCondLst>
                                  <p:childTnLst>
                                    <p:animEffect transition="out" filter="fade">
                                      <p:cBhvr>
                                        <p:cTn id="41" dur="1000"/>
                                        <p:tgtEl>
                                          <p:spTgt spid="30"/>
                                        </p:tgtEl>
                                      </p:cBhvr>
                                    </p:animEffect>
                                    <p:set>
                                      <p:cBhvr>
                                        <p:cTn id="42" dur="1" fill="hold">
                                          <p:stCondLst>
                                            <p:cond delay="999"/>
                                          </p:stCondLst>
                                        </p:cTn>
                                        <p:tgtEl>
                                          <p:spTgt spid="30"/>
                                        </p:tgtEl>
                                        <p:attrNameLst>
                                          <p:attrName>style.visibility</p:attrName>
                                        </p:attrNameLst>
                                      </p:cBhvr>
                                      <p:to>
                                        <p:strVal val="hidden"/>
                                      </p:to>
                                    </p:set>
                                  </p:childTnLst>
                                </p:cTn>
                              </p:par>
                            </p:childTnLst>
                          </p:cTn>
                        </p:par>
                        <p:par>
                          <p:cTn id="43" fill="hold" nodeType="afterGroup">
                            <p:stCondLst>
                              <p:cond delay="1500"/>
                            </p:stCondLst>
                            <p:childTnLst>
                              <p:par>
                                <p:cTn id="44" presetID="9"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1000"/>
                                        <p:tgtEl>
                                          <p:spTgt spid="10"/>
                                        </p:tgtEl>
                                      </p:cBhvr>
                                    </p:animEffect>
                                  </p:childTnLst>
                                </p:cTn>
                              </p:par>
                              <p:par>
                                <p:cTn id="47" presetID="9"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dissolve">
                                      <p:cBhvr>
                                        <p:cTn id="49" dur="1000"/>
                                        <p:tgtEl>
                                          <p:spTgt spid="35"/>
                                        </p:tgtEl>
                                      </p:cBhvr>
                                    </p:animEffect>
                                  </p:childTnLst>
                                </p:cTn>
                              </p:par>
                            </p:childTnLst>
                          </p:cTn>
                        </p:par>
                        <p:par>
                          <p:cTn id="50" fill="hold" nodeType="afterGroup">
                            <p:stCondLst>
                              <p:cond delay="2500"/>
                            </p:stCondLst>
                            <p:childTnLst>
                              <p:par>
                                <p:cTn id="51" presetID="9"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dissolve">
                                      <p:cBhvr>
                                        <p:cTn id="53" dur="1000"/>
                                        <p:tgtEl>
                                          <p:spTgt spid="33"/>
                                        </p:tgtEl>
                                      </p:cBhvr>
                                    </p:animEffect>
                                  </p:childTnLst>
                                </p:cTn>
                              </p:par>
                            </p:childTnLst>
                          </p:cTn>
                        </p:par>
                        <p:par>
                          <p:cTn id="54" fill="hold" nodeType="afterGroup">
                            <p:stCondLst>
                              <p:cond delay="3500"/>
                            </p:stCondLst>
                            <p:childTnLst>
                              <p:par>
                                <p:cTn id="55" presetID="9"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ssolve">
                                      <p:cBhvr>
                                        <p:cTn id="57" dur="1000"/>
                                        <p:tgtEl>
                                          <p:spTgt spid="17"/>
                                        </p:tgtEl>
                                      </p:cBhvr>
                                    </p:animEffect>
                                  </p:childTnLst>
                                </p:cTn>
                              </p:par>
                            </p:childTnLst>
                          </p:cTn>
                        </p:par>
                        <p:par>
                          <p:cTn id="58" fill="hold" nodeType="afterGroup">
                            <p:stCondLst>
                              <p:cond delay="4500"/>
                            </p:stCondLst>
                            <p:childTnLst>
                              <p:par>
                                <p:cTn id="59" presetID="9"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dissolve">
                                      <p:cBhvr>
                                        <p:cTn id="6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6" grpId="0"/>
      <p:bldP spid="32" grpId="0" animBg="1"/>
      <p:bldP spid="34" grpId="0" animBg="1"/>
      <p:bldP spid="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Cost Benefit – Sample User Network</a:t>
            </a:r>
          </a:p>
        </p:txBody>
      </p:sp>
      <p:sp>
        <p:nvSpPr>
          <p:cNvPr id="60419" name="Content Placeholder 2"/>
          <p:cNvSpPr>
            <a:spLocks noGrp="1"/>
          </p:cNvSpPr>
          <p:nvPr>
            <p:ph idx="1"/>
          </p:nvPr>
        </p:nvSpPr>
        <p:spPr>
          <a:xfrm>
            <a:off x="230188" y="1339850"/>
            <a:ext cx="8550275" cy="2378075"/>
          </a:xfrm>
        </p:spPr>
        <p:txBody>
          <a:bodyPr/>
          <a:lstStyle/>
          <a:p>
            <a:r>
              <a:rPr lang="en-US" smtClean="0"/>
              <a:t>Looking at a 12 node network with associated traffic demands</a:t>
            </a:r>
          </a:p>
          <a:p>
            <a:r>
              <a:rPr lang="en-US" smtClean="0"/>
              <a:t>Compare : </a:t>
            </a:r>
          </a:p>
          <a:p>
            <a:pPr lvl="1"/>
            <a:r>
              <a:rPr lang="en-US" smtClean="0"/>
              <a:t>(1) Optical Protect	(2) Traditional L3 Protect	(3) iOverlay Restoration</a:t>
            </a:r>
          </a:p>
        </p:txBody>
      </p:sp>
      <p:pic>
        <p:nvPicPr>
          <p:cNvPr id="60420" name="Picture 3"/>
          <p:cNvPicPr>
            <a:picLocks noChangeAspect="1" noChangeArrowheads="1"/>
          </p:cNvPicPr>
          <p:nvPr/>
        </p:nvPicPr>
        <p:blipFill>
          <a:blip r:embed="rId2">
            <a:extLst>
              <a:ext uri="{28A0092B-C50C-407E-A947-70E740481C1C}">
                <a14:useLocalDpi xmlns:a14="http://schemas.microsoft.com/office/drawing/2010/main" val="0"/>
              </a:ext>
            </a:extLst>
          </a:blip>
          <a:srcRect l="34109" r="30643"/>
          <a:stretch>
            <a:fillRect/>
          </a:stretch>
        </p:blipFill>
        <p:spPr bwMode="auto">
          <a:xfrm>
            <a:off x="292100" y="3249613"/>
            <a:ext cx="40259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249613"/>
            <a:ext cx="45974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695802"/>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rot="14449819" flipH="1">
            <a:off x="969170" y="4618831"/>
            <a:ext cx="3217862" cy="73025"/>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43" name="Rectangle 4"/>
          <p:cNvSpPr>
            <a:spLocks noChangeArrowheads="1"/>
          </p:cNvSpPr>
          <p:nvPr/>
        </p:nvSpPr>
        <p:spPr bwMode="auto">
          <a:xfrm rot="-6544021">
            <a:off x="5069682" y="2310606"/>
            <a:ext cx="1531938" cy="73025"/>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44" name="Rectangle 5"/>
          <p:cNvSpPr>
            <a:spLocks noChangeArrowheads="1"/>
          </p:cNvSpPr>
          <p:nvPr/>
        </p:nvSpPr>
        <p:spPr bwMode="auto">
          <a:xfrm rot="-1986196">
            <a:off x="4071938" y="2265363"/>
            <a:ext cx="1692275" cy="76200"/>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45" name="Rectangle 6"/>
          <p:cNvSpPr>
            <a:spLocks noChangeArrowheads="1"/>
          </p:cNvSpPr>
          <p:nvPr/>
        </p:nvSpPr>
        <p:spPr bwMode="auto">
          <a:xfrm rot="460836">
            <a:off x="4219575" y="2851150"/>
            <a:ext cx="1914525" cy="76200"/>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46" name="Rectangle 7"/>
          <p:cNvSpPr>
            <a:spLocks noChangeArrowheads="1"/>
          </p:cNvSpPr>
          <p:nvPr/>
        </p:nvSpPr>
        <p:spPr bwMode="auto">
          <a:xfrm rot="-2841198">
            <a:off x="4349750" y="3686175"/>
            <a:ext cx="2071688" cy="71438"/>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47" name="Rectangle 8"/>
          <p:cNvSpPr>
            <a:spLocks noChangeArrowheads="1"/>
          </p:cNvSpPr>
          <p:nvPr/>
        </p:nvSpPr>
        <p:spPr bwMode="auto">
          <a:xfrm rot="-5400000">
            <a:off x="4092575" y="4144963"/>
            <a:ext cx="766763" cy="71437"/>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48" name="Rectangle 9"/>
          <p:cNvSpPr>
            <a:spLocks noChangeArrowheads="1"/>
          </p:cNvSpPr>
          <p:nvPr/>
        </p:nvSpPr>
        <p:spPr bwMode="auto">
          <a:xfrm rot="-292482">
            <a:off x="1866900" y="1958975"/>
            <a:ext cx="3749675" cy="76200"/>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49" name="Rectangle 10"/>
          <p:cNvSpPr>
            <a:spLocks noChangeArrowheads="1"/>
          </p:cNvSpPr>
          <p:nvPr/>
        </p:nvSpPr>
        <p:spPr bwMode="auto">
          <a:xfrm rot="-5400000">
            <a:off x="1328737" y="2573338"/>
            <a:ext cx="1147763" cy="71438"/>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50" name="Rectangle 11"/>
          <p:cNvSpPr>
            <a:spLocks noChangeArrowheads="1"/>
          </p:cNvSpPr>
          <p:nvPr/>
        </p:nvSpPr>
        <p:spPr bwMode="auto">
          <a:xfrm rot="-4822630">
            <a:off x="1254125" y="3792538"/>
            <a:ext cx="1149350" cy="76200"/>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51" name="Rectangle 12"/>
          <p:cNvSpPr>
            <a:spLocks noChangeArrowheads="1"/>
          </p:cNvSpPr>
          <p:nvPr/>
        </p:nvSpPr>
        <p:spPr bwMode="auto">
          <a:xfrm rot="-6582440">
            <a:off x="3791745" y="3301206"/>
            <a:ext cx="1223962" cy="73025"/>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53" name="Rectangle 14"/>
          <p:cNvSpPr>
            <a:spLocks noChangeArrowheads="1"/>
          </p:cNvSpPr>
          <p:nvPr/>
        </p:nvSpPr>
        <p:spPr bwMode="auto">
          <a:xfrm rot="-435143">
            <a:off x="1935163" y="2990850"/>
            <a:ext cx="2281237" cy="76200"/>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54" name="Rectangle 15"/>
          <p:cNvSpPr>
            <a:spLocks noChangeArrowheads="1"/>
          </p:cNvSpPr>
          <p:nvPr/>
        </p:nvSpPr>
        <p:spPr bwMode="auto">
          <a:xfrm rot="-7733179">
            <a:off x="1458119" y="5252244"/>
            <a:ext cx="2146300" cy="71438"/>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55" name="Rectangle 16"/>
          <p:cNvSpPr>
            <a:spLocks noChangeArrowheads="1"/>
          </p:cNvSpPr>
          <p:nvPr/>
        </p:nvSpPr>
        <p:spPr bwMode="auto">
          <a:xfrm rot="-2841198">
            <a:off x="3027363" y="5221288"/>
            <a:ext cx="1762125" cy="73025"/>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56" name="Rectangle 17"/>
          <p:cNvSpPr>
            <a:spLocks noChangeArrowheads="1"/>
          </p:cNvSpPr>
          <p:nvPr/>
        </p:nvSpPr>
        <p:spPr bwMode="auto">
          <a:xfrm rot="-2841198">
            <a:off x="3175000" y="5373688"/>
            <a:ext cx="1760537" cy="71438"/>
          </a:xfrm>
          <a:prstGeom prst="rect">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sz="2800"/>
          </a:p>
        </p:txBody>
      </p:sp>
      <p:sp>
        <p:nvSpPr>
          <p:cNvPr id="61457" name="Text Box 18"/>
          <p:cNvSpPr txBox="1">
            <a:spLocks noChangeArrowheads="1"/>
          </p:cNvSpPr>
          <p:nvPr/>
        </p:nvSpPr>
        <p:spPr bwMode="auto">
          <a:xfrm>
            <a:off x="3949700" y="2133600"/>
            <a:ext cx="473206" cy="19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000" b="1" dirty="0" smtClean="0"/>
              <a:t>Riyadh</a:t>
            </a:r>
            <a:endParaRPr lang="en-US" sz="1000" b="1" dirty="0"/>
          </a:p>
        </p:txBody>
      </p:sp>
      <p:sp>
        <p:nvSpPr>
          <p:cNvPr id="61458" name="Text Box 19"/>
          <p:cNvSpPr txBox="1">
            <a:spLocks noChangeArrowheads="1"/>
          </p:cNvSpPr>
          <p:nvPr/>
        </p:nvSpPr>
        <p:spPr bwMode="auto">
          <a:xfrm>
            <a:off x="4864100" y="4267200"/>
            <a:ext cx="425116" cy="19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000" b="1" dirty="0" smtClean="0"/>
              <a:t>Dubai</a:t>
            </a:r>
            <a:endParaRPr lang="en-US" sz="1000" b="1" dirty="0"/>
          </a:p>
        </p:txBody>
      </p:sp>
      <p:sp>
        <p:nvSpPr>
          <p:cNvPr id="61459" name="Text Box 20"/>
          <p:cNvSpPr txBox="1">
            <a:spLocks noChangeArrowheads="1"/>
          </p:cNvSpPr>
          <p:nvPr/>
        </p:nvSpPr>
        <p:spPr bwMode="auto">
          <a:xfrm>
            <a:off x="6007100" y="3276600"/>
            <a:ext cx="506870" cy="19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000" b="1" dirty="0" smtClean="0"/>
              <a:t>Bahrain</a:t>
            </a:r>
            <a:endParaRPr lang="en-US" sz="1000" b="1" dirty="0"/>
          </a:p>
        </p:txBody>
      </p:sp>
      <p:sp>
        <p:nvSpPr>
          <p:cNvPr id="61460" name="Text Box 21"/>
          <p:cNvSpPr txBox="1">
            <a:spLocks noChangeArrowheads="1"/>
          </p:cNvSpPr>
          <p:nvPr/>
        </p:nvSpPr>
        <p:spPr bwMode="auto">
          <a:xfrm>
            <a:off x="1276350" y="3540125"/>
            <a:ext cx="487634" cy="19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000" b="1" dirty="0" smtClean="0"/>
              <a:t>Jeddah</a:t>
            </a:r>
            <a:endParaRPr lang="en-US" sz="1000" b="1" dirty="0"/>
          </a:p>
        </p:txBody>
      </p:sp>
      <p:sp>
        <p:nvSpPr>
          <p:cNvPr id="61461" name="Text Box 22"/>
          <p:cNvSpPr txBox="1">
            <a:spLocks noChangeArrowheads="1"/>
          </p:cNvSpPr>
          <p:nvPr/>
        </p:nvSpPr>
        <p:spPr bwMode="auto">
          <a:xfrm>
            <a:off x="937205" y="4313078"/>
            <a:ext cx="453970" cy="19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000" b="1" dirty="0" err="1" smtClean="0"/>
              <a:t>Najran</a:t>
            </a:r>
            <a:endParaRPr lang="en-US" sz="1000" b="1" dirty="0"/>
          </a:p>
        </p:txBody>
      </p:sp>
      <p:sp>
        <p:nvSpPr>
          <p:cNvPr id="61462" name="Text Box 23"/>
          <p:cNvSpPr txBox="1">
            <a:spLocks noChangeArrowheads="1"/>
          </p:cNvSpPr>
          <p:nvPr/>
        </p:nvSpPr>
        <p:spPr bwMode="auto">
          <a:xfrm>
            <a:off x="4635500" y="3352800"/>
            <a:ext cx="617477" cy="19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000" b="1" dirty="0" smtClean="0"/>
              <a:t>Abu Dhabi</a:t>
            </a:r>
            <a:endParaRPr lang="en-US" sz="1000" b="1" dirty="0"/>
          </a:p>
        </p:txBody>
      </p:sp>
      <p:sp>
        <p:nvSpPr>
          <p:cNvPr id="61464" name="Text Box 25"/>
          <p:cNvSpPr txBox="1">
            <a:spLocks noChangeArrowheads="1"/>
          </p:cNvSpPr>
          <p:nvPr/>
        </p:nvSpPr>
        <p:spPr bwMode="auto">
          <a:xfrm>
            <a:off x="5943600" y="1752600"/>
            <a:ext cx="466794" cy="19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000" b="1" dirty="0" smtClean="0"/>
              <a:t>Kuwait</a:t>
            </a:r>
            <a:endParaRPr lang="en-US" sz="1000" b="1" dirty="0"/>
          </a:p>
        </p:txBody>
      </p:sp>
      <p:pic>
        <p:nvPicPr>
          <p:cNvPr id="61465" name="Picture 26"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895475"/>
            <a:ext cx="4683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6" name="Picture 27"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3046413"/>
            <a:ext cx="4683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7" name="Picture 28"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4117975"/>
            <a:ext cx="4667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8" name="Picture 29"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8" y="5803900"/>
            <a:ext cx="466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9" name="Picture 30"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4348163"/>
            <a:ext cx="466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0" name="Picture 31"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3581400"/>
            <a:ext cx="466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1" name="Picture 32"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325" y="2586038"/>
            <a:ext cx="466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2" name="Picture 33"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2740025"/>
            <a:ext cx="4683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3" name="Picture 34" descr="ONS15540_ill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1512888"/>
            <a:ext cx="4683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4" name="Picture 35" descr="CarrierRouting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300" y="4648200"/>
            <a:ext cx="4699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5" name="Picture 36" descr="CarrierRouting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419600"/>
            <a:ext cx="4699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6" name="Picture 38" descr="CarrierRoutingSyst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057400"/>
            <a:ext cx="4699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7" name="Text Box 40"/>
          <p:cNvSpPr txBox="1">
            <a:spLocks noChangeArrowheads="1"/>
          </p:cNvSpPr>
          <p:nvPr/>
        </p:nvSpPr>
        <p:spPr bwMode="auto">
          <a:xfrm>
            <a:off x="4254500" y="2438400"/>
            <a:ext cx="238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800" b="1"/>
              <a:t>A</a:t>
            </a:r>
            <a:endParaRPr lang="en-US" sz="800" b="1"/>
          </a:p>
        </p:txBody>
      </p:sp>
      <p:sp>
        <p:nvSpPr>
          <p:cNvPr id="61478" name="Text Box 41"/>
          <p:cNvSpPr txBox="1">
            <a:spLocks noChangeArrowheads="1"/>
          </p:cNvSpPr>
          <p:nvPr/>
        </p:nvSpPr>
        <p:spPr bwMode="auto">
          <a:xfrm>
            <a:off x="4406900" y="2819400"/>
            <a:ext cx="238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800" b="1"/>
              <a:t>B</a:t>
            </a:r>
            <a:endParaRPr lang="en-US" sz="800" b="1"/>
          </a:p>
        </p:txBody>
      </p:sp>
      <p:sp>
        <p:nvSpPr>
          <p:cNvPr id="61479" name="Text Box 42"/>
          <p:cNvSpPr txBox="1">
            <a:spLocks noChangeArrowheads="1"/>
          </p:cNvSpPr>
          <p:nvPr/>
        </p:nvSpPr>
        <p:spPr bwMode="auto">
          <a:xfrm>
            <a:off x="4102100" y="3048000"/>
            <a:ext cx="238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800" b="1"/>
              <a:t>C</a:t>
            </a:r>
            <a:endParaRPr lang="en-US" sz="800" b="1"/>
          </a:p>
        </p:txBody>
      </p:sp>
      <p:sp>
        <p:nvSpPr>
          <p:cNvPr id="61480" name="Text Box 43"/>
          <p:cNvSpPr txBox="1">
            <a:spLocks noChangeArrowheads="1"/>
          </p:cNvSpPr>
          <p:nvPr/>
        </p:nvSpPr>
        <p:spPr bwMode="auto">
          <a:xfrm>
            <a:off x="3797300" y="2971800"/>
            <a:ext cx="238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800" b="1"/>
              <a:t>D</a:t>
            </a:r>
            <a:endParaRPr lang="en-US" sz="800" b="1"/>
          </a:p>
        </p:txBody>
      </p:sp>
      <p:sp>
        <p:nvSpPr>
          <p:cNvPr id="61481" name="Text Box 44"/>
          <p:cNvSpPr txBox="1">
            <a:spLocks noChangeArrowheads="1"/>
          </p:cNvSpPr>
          <p:nvPr/>
        </p:nvSpPr>
        <p:spPr bwMode="auto">
          <a:xfrm>
            <a:off x="4627563" y="4175125"/>
            <a:ext cx="238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800" b="1"/>
              <a:t>A</a:t>
            </a:r>
            <a:endParaRPr lang="en-US" sz="800" b="1"/>
          </a:p>
        </p:txBody>
      </p:sp>
      <p:sp>
        <p:nvSpPr>
          <p:cNvPr id="61482" name="Text Box 45"/>
          <p:cNvSpPr txBox="1">
            <a:spLocks noChangeArrowheads="1"/>
          </p:cNvSpPr>
          <p:nvPr/>
        </p:nvSpPr>
        <p:spPr bwMode="auto">
          <a:xfrm>
            <a:off x="4254500" y="4191000"/>
            <a:ext cx="238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800" b="1"/>
              <a:t>B</a:t>
            </a:r>
            <a:endParaRPr lang="en-US" sz="800" b="1"/>
          </a:p>
        </p:txBody>
      </p:sp>
      <p:sp>
        <p:nvSpPr>
          <p:cNvPr id="61483" name="Text Box 46"/>
          <p:cNvSpPr txBox="1">
            <a:spLocks noChangeArrowheads="1"/>
          </p:cNvSpPr>
          <p:nvPr/>
        </p:nvSpPr>
        <p:spPr bwMode="auto">
          <a:xfrm>
            <a:off x="4102100" y="4648200"/>
            <a:ext cx="238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800" b="1"/>
              <a:t>C</a:t>
            </a:r>
            <a:endParaRPr lang="en-US" sz="800" b="1"/>
          </a:p>
        </p:txBody>
      </p:sp>
      <p:sp>
        <p:nvSpPr>
          <p:cNvPr id="61484" name="Text Box 47"/>
          <p:cNvSpPr txBox="1">
            <a:spLocks noChangeArrowheads="1"/>
          </p:cNvSpPr>
          <p:nvPr/>
        </p:nvSpPr>
        <p:spPr bwMode="auto">
          <a:xfrm>
            <a:off x="4559300" y="4800600"/>
            <a:ext cx="238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GB" sz="800" b="1"/>
              <a:t>D</a:t>
            </a:r>
            <a:endParaRPr lang="en-US" sz="800" b="1"/>
          </a:p>
        </p:txBody>
      </p:sp>
      <p:sp>
        <p:nvSpPr>
          <p:cNvPr id="61485" name="Line 48"/>
          <p:cNvSpPr>
            <a:spLocks noChangeShapeType="1"/>
          </p:cNvSpPr>
          <p:nvPr/>
        </p:nvSpPr>
        <p:spPr bwMode="auto">
          <a:xfrm>
            <a:off x="3873500" y="2438400"/>
            <a:ext cx="228600" cy="1524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61486" name="Line 49"/>
          <p:cNvSpPr>
            <a:spLocks noChangeShapeType="1"/>
          </p:cNvSpPr>
          <p:nvPr/>
        </p:nvSpPr>
        <p:spPr bwMode="auto">
          <a:xfrm>
            <a:off x="3873500" y="2514600"/>
            <a:ext cx="152400" cy="101600"/>
          </a:xfrm>
          <a:prstGeom prst="line">
            <a:avLst/>
          </a:prstGeom>
          <a:noFill/>
          <a:ln w="9525">
            <a:solidFill>
              <a:schemeClr val="tx2"/>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1487" name="Line 50"/>
          <p:cNvSpPr>
            <a:spLocks noChangeShapeType="1"/>
          </p:cNvSpPr>
          <p:nvPr/>
        </p:nvSpPr>
        <p:spPr bwMode="auto">
          <a:xfrm>
            <a:off x="6311900" y="2971800"/>
            <a:ext cx="2286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1488" name="Line 51"/>
          <p:cNvSpPr>
            <a:spLocks noChangeShapeType="1"/>
          </p:cNvSpPr>
          <p:nvPr/>
        </p:nvSpPr>
        <p:spPr bwMode="auto">
          <a:xfrm>
            <a:off x="6311900" y="3048000"/>
            <a:ext cx="228600" cy="0"/>
          </a:xfrm>
          <a:prstGeom prst="line">
            <a:avLst/>
          </a:prstGeom>
          <a:noFill/>
          <a:ln w="9525">
            <a:solidFill>
              <a:schemeClr val="tx2"/>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1489" name="Line 52"/>
          <p:cNvSpPr>
            <a:spLocks noChangeShapeType="1"/>
          </p:cNvSpPr>
          <p:nvPr/>
        </p:nvSpPr>
        <p:spPr bwMode="auto">
          <a:xfrm>
            <a:off x="4787900" y="4648200"/>
            <a:ext cx="228600" cy="0"/>
          </a:xfrm>
          <a:prstGeom prst="line">
            <a:avLst/>
          </a:prstGeom>
          <a:noFill/>
          <a:ln w="9525">
            <a:solidFill>
              <a:schemeClr val="tx2"/>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1490" name="Line 53"/>
          <p:cNvSpPr>
            <a:spLocks noChangeShapeType="1"/>
          </p:cNvSpPr>
          <p:nvPr/>
        </p:nvSpPr>
        <p:spPr bwMode="auto">
          <a:xfrm>
            <a:off x="4787900" y="4724400"/>
            <a:ext cx="2286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1491" name="Line 54"/>
          <p:cNvSpPr>
            <a:spLocks noChangeShapeType="1"/>
          </p:cNvSpPr>
          <p:nvPr/>
        </p:nvSpPr>
        <p:spPr bwMode="auto">
          <a:xfrm>
            <a:off x="1511300" y="1752600"/>
            <a:ext cx="228600" cy="1524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wrap="none" lIns="82124" tIns="41061" rIns="82124" bIns="41061" anchor="ctr">
            <a:spAutoFit/>
          </a:bodyPr>
          <a:lstStyle/>
          <a:p>
            <a:endParaRPr lang="en-US"/>
          </a:p>
        </p:txBody>
      </p:sp>
      <p:sp>
        <p:nvSpPr>
          <p:cNvPr id="61492" name="Line 55"/>
          <p:cNvSpPr>
            <a:spLocks noChangeShapeType="1"/>
          </p:cNvSpPr>
          <p:nvPr/>
        </p:nvSpPr>
        <p:spPr bwMode="auto">
          <a:xfrm>
            <a:off x="1511300" y="1828800"/>
            <a:ext cx="152400" cy="101600"/>
          </a:xfrm>
          <a:prstGeom prst="line">
            <a:avLst/>
          </a:prstGeom>
          <a:noFill/>
          <a:ln w="9525">
            <a:solidFill>
              <a:schemeClr val="tx2"/>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1493" name="Line 56"/>
          <p:cNvSpPr>
            <a:spLocks noChangeShapeType="1"/>
          </p:cNvSpPr>
          <p:nvPr/>
        </p:nvSpPr>
        <p:spPr bwMode="auto">
          <a:xfrm flipV="1">
            <a:off x="1527175" y="4540250"/>
            <a:ext cx="152400" cy="1524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1494" name="Line 57"/>
          <p:cNvSpPr>
            <a:spLocks noChangeShapeType="1"/>
          </p:cNvSpPr>
          <p:nvPr/>
        </p:nvSpPr>
        <p:spPr bwMode="auto">
          <a:xfrm flipV="1">
            <a:off x="1435100" y="4540250"/>
            <a:ext cx="152400" cy="152400"/>
          </a:xfrm>
          <a:prstGeom prst="line">
            <a:avLst/>
          </a:prstGeom>
          <a:noFill/>
          <a:ln w="9525">
            <a:solidFill>
              <a:schemeClr val="tx2"/>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1745978" name="Freeform 58"/>
          <p:cNvSpPr>
            <a:spLocks/>
          </p:cNvSpPr>
          <p:nvPr/>
        </p:nvSpPr>
        <p:spPr bwMode="auto">
          <a:xfrm>
            <a:off x="3797300" y="2438400"/>
            <a:ext cx="1371600" cy="2286000"/>
          </a:xfrm>
          <a:custGeom>
            <a:avLst/>
            <a:gdLst>
              <a:gd name="T0" fmla="*/ 0 w 864"/>
              <a:gd name="T1" fmla="*/ 0 h 1440"/>
              <a:gd name="T2" fmla="*/ 2147483647 w 864"/>
              <a:gd name="T3" fmla="*/ 2147483647 h 1440"/>
              <a:gd name="T4" fmla="*/ 2147483647 w 864"/>
              <a:gd name="T5" fmla="*/ 2147483647 h 1440"/>
              <a:gd name="T6" fmla="*/ 2147483647 w 864"/>
              <a:gd name="T7" fmla="*/ 2147483647 h 1440"/>
              <a:gd name="T8" fmla="*/ 2147483647 w 864"/>
              <a:gd name="T9" fmla="*/ 2147483647 h 1440"/>
              <a:gd name="T10" fmla="*/ 0 60000 65536"/>
              <a:gd name="T11" fmla="*/ 0 60000 65536"/>
              <a:gd name="T12" fmla="*/ 0 60000 65536"/>
              <a:gd name="T13" fmla="*/ 0 60000 65536"/>
              <a:gd name="T14" fmla="*/ 0 60000 65536"/>
              <a:gd name="T15" fmla="*/ 0 w 864"/>
              <a:gd name="T16" fmla="*/ 0 h 1440"/>
              <a:gd name="T17" fmla="*/ 864 w 864"/>
              <a:gd name="T18" fmla="*/ 1440 h 1440"/>
            </a:gdLst>
            <a:ahLst/>
            <a:cxnLst>
              <a:cxn ang="T10">
                <a:pos x="T0" y="T1"/>
              </a:cxn>
              <a:cxn ang="T11">
                <a:pos x="T2" y="T3"/>
              </a:cxn>
              <a:cxn ang="T12">
                <a:pos x="T4" y="T5"/>
              </a:cxn>
              <a:cxn ang="T13">
                <a:pos x="T6" y="T7"/>
              </a:cxn>
              <a:cxn ang="T14">
                <a:pos x="T8" y="T9"/>
              </a:cxn>
            </a:cxnLst>
            <a:rect l="T15" t="T16" r="T17" b="T18"/>
            <a:pathLst>
              <a:path w="864" h="1440">
                <a:moveTo>
                  <a:pt x="0" y="0"/>
                </a:moveTo>
                <a:lnTo>
                  <a:pt x="288" y="336"/>
                </a:lnTo>
                <a:lnTo>
                  <a:pt x="432" y="768"/>
                </a:lnTo>
                <a:lnTo>
                  <a:pt x="432" y="1392"/>
                </a:lnTo>
                <a:lnTo>
                  <a:pt x="864" y="1440"/>
                </a:lnTo>
              </a:path>
            </a:pathLst>
          </a:custGeom>
          <a:noFill/>
          <a:ln w="571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1745979" name="AutoShape 59"/>
          <p:cNvSpPr>
            <a:spLocks noChangeArrowheads="1"/>
          </p:cNvSpPr>
          <p:nvPr/>
        </p:nvSpPr>
        <p:spPr bwMode="auto">
          <a:xfrm>
            <a:off x="4254500" y="3200400"/>
            <a:ext cx="304800" cy="304800"/>
          </a:xfrm>
          <a:prstGeom prst="irregularSeal1">
            <a:avLst/>
          </a:prstGeom>
          <a:solidFill>
            <a:srgbClr val="FFFF00"/>
          </a:solidFill>
          <a:ln w="9525" algn="ctr">
            <a:solidFill>
              <a:srgbClr val="CC0000"/>
            </a:solidFill>
            <a:miter lim="800000"/>
            <a:headEnd/>
            <a:tailEnd/>
          </a:ln>
        </p:spPr>
        <p:txBody>
          <a:bodyPr lIns="82124" tIns="41061" rIns="82124" bIns="41061" anchor="ctr">
            <a:spAutoFit/>
          </a:bodyPr>
          <a:lstStyle/>
          <a:p>
            <a:endParaRPr lang="en-US" sz="2800"/>
          </a:p>
        </p:txBody>
      </p:sp>
      <p:sp>
        <p:nvSpPr>
          <p:cNvPr id="1745985" name="Freeform 65"/>
          <p:cNvSpPr>
            <a:spLocks/>
          </p:cNvSpPr>
          <p:nvPr/>
        </p:nvSpPr>
        <p:spPr bwMode="auto">
          <a:xfrm>
            <a:off x="1830388" y="2476500"/>
            <a:ext cx="3260725" cy="3552825"/>
          </a:xfrm>
          <a:custGeom>
            <a:avLst/>
            <a:gdLst>
              <a:gd name="T0" fmla="*/ 2147483647 w 2054"/>
              <a:gd name="T1" fmla="*/ 2147483647 h 2238"/>
              <a:gd name="T2" fmla="*/ 2147483647 w 2054"/>
              <a:gd name="T3" fmla="*/ 2147483647 h 2238"/>
              <a:gd name="T4" fmla="*/ 2147483647 w 2054"/>
              <a:gd name="T5" fmla="*/ 2147483647 h 2238"/>
              <a:gd name="T6" fmla="*/ 2147483647 w 2054"/>
              <a:gd name="T7" fmla="*/ 2147483647 h 2238"/>
              <a:gd name="T8" fmla="*/ 0 w 2054"/>
              <a:gd name="T9" fmla="*/ 2147483647 h 2238"/>
              <a:gd name="T10" fmla="*/ 2147483647 w 2054"/>
              <a:gd name="T11" fmla="*/ 2147483647 h 2238"/>
              <a:gd name="T12" fmla="*/ 2147483647 w 2054"/>
              <a:gd name="T13" fmla="*/ 2147483647 h 2238"/>
              <a:gd name="T14" fmla="*/ 2147483647 w 2054"/>
              <a:gd name="T15" fmla="*/ 0 h 2238"/>
              <a:gd name="T16" fmla="*/ 0 60000 65536"/>
              <a:gd name="T17" fmla="*/ 0 60000 65536"/>
              <a:gd name="T18" fmla="*/ 0 60000 65536"/>
              <a:gd name="T19" fmla="*/ 0 60000 65536"/>
              <a:gd name="T20" fmla="*/ 0 60000 65536"/>
              <a:gd name="T21" fmla="*/ 0 60000 65536"/>
              <a:gd name="T22" fmla="*/ 0 60000 65536"/>
              <a:gd name="T23" fmla="*/ 0 60000 65536"/>
              <a:gd name="T24" fmla="*/ 0 w 2054"/>
              <a:gd name="T25" fmla="*/ 0 h 2238"/>
              <a:gd name="T26" fmla="*/ 2054 w 2054"/>
              <a:gd name="T27" fmla="*/ 2238 h 2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4" h="2238">
                <a:moveTo>
                  <a:pt x="2054" y="1418"/>
                </a:moveTo>
                <a:lnTo>
                  <a:pt x="1782" y="1418"/>
                </a:lnTo>
                <a:lnTo>
                  <a:pt x="1016" y="2238"/>
                </a:lnTo>
                <a:lnTo>
                  <a:pt x="902" y="2135"/>
                </a:lnTo>
                <a:lnTo>
                  <a:pt x="0" y="516"/>
                </a:lnTo>
                <a:lnTo>
                  <a:pt x="98" y="429"/>
                </a:lnTo>
                <a:lnTo>
                  <a:pt x="1386" y="260"/>
                </a:lnTo>
                <a:lnTo>
                  <a:pt x="1223" y="0"/>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82124" tIns="41061" rIns="82124" bIns="41061" anchor="ctr">
            <a:spAutoFit/>
          </a:bodyPr>
          <a:lstStyle/>
          <a:p>
            <a:endParaRPr lang="en-US"/>
          </a:p>
        </p:txBody>
      </p:sp>
      <p:sp>
        <p:nvSpPr>
          <p:cNvPr id="61498" name="Rectangle 2"/>
          <p:cNvSpPr>
            <a:spLocks noChangeArrowheads="1"/>
          </p:cNvSpPr>
          <p:nvPr/>
        </p:nvSpPr>
        <p:spPr bwMode="auto">
          <a:xfrm>
            <a:off x="254000" y="90488"/>
            <a:ext cx="89916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nchor="b"/>
          <a:lstStyle/>
          <a:p>
            <a:pPr defTabSz="814388"/>
            <a:r>
              <a:rPr lang="en-GB" sz="3200" b="1">
                <a:solidFill>
                  <a:schemeClr val="tx2"/>
                </a:solidFill>
              </a:rPr>
              <a:t>IP + Optical Restoration Example</a:t>
            </a:r>
            <a:endParaRPr lang="en-US" sz="3200" b="1">
              <a:solidFill>
                <a:schemeClr val="tx2"/>
              </a:solidFill>
            </a:endParaRPr>
          </a:p>
        </p:txBody>
      </p:sp>
      <p:sp>
        <p:nvSpPr>
          <p:cNvPr id="61499" name="Text Box 62"/>
          <p:cNvSpPr txBox="1">
            <a:spLocks noChangeArrowheads="1"/>
          </p:cNvSpPr>
          <p:nvPr/>
        </p:nvSpPr>
        <p:spPr bwMode="auto">
          <a:xfrm>
            <a:off x="5334000" y="4953000"/>
            <a:ext cx="3683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algn="l">
              <a:spcBef>
                <a:spcPct val="50000"/>
              </a:spcBef>
              <a:buFontTx/>
              <a:buChar char="•"/>
            </a:pPr>
            <a:r>
              <a:rPr lang="en-US" sz="1400" b="1"/>
              <a:t>OI Aware DWDM Control Plane</a:t>
            </a:r>
          </a:p>
          <a:p>
            <a:pPr algn="l">
              <a:spcBef>
                <a:spcPct val="50000"/>
              </a:spcBef>
              <a:buFontTx/>
              <a:buChar char="•"/>
            </a:pPr>
            <a:r>
              <a:rPr lang="en-US" sz="1400" b="1">
                <a:solidFill>
                  <a:srgbClr val="FF0000"/>
                </a:solidFill>
              </a:rPr>
              <a:t>Switch when you can &amp; regenerate when you must </a:t>
            </a:r>
            <a:r>
              <a:rPr lang="en-US" sz="1400" b="1"/>
              <a:t>(Lambda Switching)</a:t>
            </a:r>
          </a:p>
          <a:p>
            <a:pPr algn="l">
              <a:spcBef>
                <a:spcPct val="50000"/>
              </a:spcBef>
              <a:buFontTx/>
              <a:buChar char="•"/>
            </a:pPr>
            <a:r>
              <a:rPr lang="en-GB" sz="1400" b="1"/>
              <a:t>Minimize TDM XC/OEO</a:t>
            </a:r>
          </a:p>
          <a:p>
            <a:pPr algn="l">
              <a:spcBef>
                <a:spcPct val="50000"/>
              </a:spcBef>
              <a:buFontTx/>
              <a:buChar char="•"/>
            </a:pPr>
            <a:r>
              <a:rPr lang="en-GB" sz="1400" b="1"/>
              <a:t>Minimize Latency and cost</a:t>
            </a:r>
          </a:p>
        </p:txBody>
      </p:sp>
      <p:sp>
        <p:nvSpPr>
          <p:cNvPr id="61500" name="Line 56"/>
          <p:cNvSpPr>
            <a:spLocks noChangeShapeType="1"/>
          </p:cNvSpPr>
          <p:nvPr/>
        </p:nvSpPr>
        <p:spPr bwMode="auto">
          <a:xfrm flipV="1">
            <a:off x="1511300" y="3309938"/>
            <a:ext cx="152400" cy="15240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1501" name="Line 57"/>
          <p:cNvSpPr>
            <a:spLocks noChangeShapeType="1"/>
          </p:cNvSpPr>
          <p:nvPr/>
        </p:nvSpPr>
        <p:spPr bwMode="auto">
          <a:xfrm flipV="1">
            <a:off x="1470025" y="3157538"/>
            <a:ext cx="152400" cy="152400"/>
          </a:xfrm>
          <a:prstGeom prst="line">
            <a:avLst/>
          </a:prstGeom>
          <a:noFill/>
          <a:ln w="9525">
            <a:solidFill>
              <a:schemeClr val="tx2"/>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nvGrpSpPr>
          <p:cNvPr id="61502" name="Group 65"/>
          <p:cNvGrpSpPr>
            <a:grpSpLocks/>
          </p:cNvGrpSpPr>
          <p:nvPr/>
        </p:nvGrpSpPr>
        <p:grpSpPr bwMode="auto">
          <a:xfrm>
            <a:off x="1130300" y="2944813"/>
            <a:ext cx="382588" cy="608012"/>
            <a:chOff x="1143" y="2374"/>
            <a:chExt cx="241" cy="383"/>
          </a:xfrm>
        </p:grpSpPr>
        <p:sp>
          <p:nvSpPr>
            <p:cNvPr id="61528" name="Freeform 66"/>
            <p:cNvSpPr>
              <a:spLocks/>
            </p:cNvSpPr>
            <p:nvPr/>
          </p:nvSpPr>
          <p:spPr bwMode="auto">
            <a:xfrm>
              <a:off x="1359" y="2590"/>
              <a:ext cx="25" cy="167"/>
            </a:xfrm>
            <a:custGeom>
              <a:avLst/>
              <a:gdLst>
                <a:gd name="T0" fmla="*/ 0 w 60"/>
                <a:gd name="T1" fmla="*/ 0 h 425"/>
                <a:gd name="T2" fmla="*/ 0 w 60"/>
                <a:gd name="T3" fmla="*/ 0 h 425"/>
                <a:gd name="T4" fmla="*/ 0 w 60"/>
                <a:gd name="T5" fmla="*/ 0 h 425"/>
                <a:gd name="T6" fmla="*/ 0 w 60"/>
                <a:gd name="T7" fmla="*/ 0 h 425"/>
                <a:gd name="T8" fmla="*/ 0 w 60"/>
                <a:gd name="T9" fmla="*/ 0 h 425"/>
                <a:gd name="T10" fmla="*/ 0 60000 65536"/>
                <a:gd name="T11" fmla="*/ 0 60000 65536"/>
                <a:gd name="T12" fmla="*/ 0 60000 65536"/>
                <a:gd name="T13" fmla="*/ 0 60000 65536"/>
                <a:gd name="T14" fmla="*/ 0 60000 65536"/>
                <a:gd name="T15" fmla="*/ 0 w 60"/>
                <a:gd name="T16" fmla="*/ 0 h 425"/>
                <a:gd name="T17" fmla="*/ 60 w 60"/>
                <a:gd name="T18" fmla="*/ 425 h 425"/>
              </a:gdLst>
              <a:ahLst/>
              <a:cxnLst>
                <a:cxn ang="T10">
                  <a:pos x="T0" y="T1"/>
                </a:cxn>
                <a:cxn ang="T11">
                  <a:pos x="T2" y="T3"/>
                </a:cxn>
                <a:cxn ang="T12">
                  <a:pos x="T4" y="T5"/>
                </a:cxn>
                <a:cxn ang="T13">
                  <a:pos x="T6" y="T7"/>
                </a:cxn>
                <a:cxn ang="T14">
                  <a:pos x="T8" y="T9"/>
                </a:cxn>
              </a:cxnLst>
              <a:rect l="T15" t="T16" r="T17" b="T18"/>
              <a:pathLst>
                <a:path w="60" h="425">
                  <a:moveTo>
                    <a:pt x="60" y="0"/>
                  </a:moveTo>
                  <a:lnTo>
                    <a:pt x="60" y="364"/>
                  </a:lnTo>
                  <a:lnTo>
                    <a:pt x="0" y="425"/>
                  </a:lnTo>
                  <a:lnTo>
                    <a:pt x="1" y="58"/>
                  </a:lnTo>
                  <a:lnTo>
                    <a:pt x="60" y="0"/>
                  </a:lnTo>
                  <a:close/>
                </a:path>
              </a:pathLst>
            </a:cu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529" name="Rectangle 67"/>
            <p:cNvSpPr>
              <a:spLocks noChangeArrowheads="1"/>
            </p:cNvSpPr>
            <p:nvPr/>
          </p:nvSpPr>
          <p:spPr bwMode="auto">
            <a:xfrm>
              <a:off x="1143" y="2614"/>
              <a:ext cx="219" cy="143"/>
            </a:xfrm>
            <a:prstGeom prst="rect">
              <a:avLst/>
            </a:prstGeom>
            <a:solidFill>
              <a:srgbClr val="33CC33"/>
            </a:solidFill>
            <a:ln>
              <a:noFill/>
            </a:ln>
            <a:extLst>
              <a:ext uri="{91240B29-F687-4F45-9708-019B960494DF}">
                <a14:hiddenLine xmlns:a14="http://schemas.microsoft.com/office/drawing/2010/main" w="3175">
                  <a:solidFill>
                    <a:srgbClr val="000000"/>
                  </a:solidFill>
                  <a:miter lim="800000"/>
                  <a:headEnd/>
                  <a:tailEnd/>
                </a14:hiddenLine>
              </a:ext>
            </a:extLst>
          </p:spPr>
          <p:txBody>
            <a:bodyPr lIns="0" tIns="0" rIns="0" bIns="0" anchor="ctr" anchorCtr="1"/>
            <a:lstStyle/>
            <a:p>
              <a:endParaRPr lang="en-GB" sz="900" b="1">
                <a:latin typeface="Tahoma" pitchFamily="34" charset="0"/>
              </a:endParaRPr>
            </a:p>
          </p:txBody>
        </p:sp>
        <p:sp>
          <p:nvSpPr>
            <p:cNvPr id="61530" name="Freeform 68"/>
            <p:cNvSpPr>
              <a:spLocks/>
            </p:cNvSpPr>
            <p:nvPr/>
          </p:nvSpPr>
          <p:spPr bwMode="auto">
            <a:xfrm>
              <a:off x="1143" y="2374"/>
              <a:ext cx="241" cy="24"/>
            </a:xfrm>
            <a:custGeom>
              <a:avLst/>
              <a:gdLst>
                <a:gd name="T0" fmla="*/ 0 w 1226"/>
                <a:gd name="T1" fmla="*/ 0 h 122"/>
                <a:gd name="T2" fmla="*/ 0 w 1226"/>
                <a:gd name="T3" fmla="*/ 0 h 122"/>
                <a:gd name="T4" fmla="*/ 0 w 1226"/>
                <a:gd name="T5" fmla="*/ 0 h 122"/>
                <a:gd name="T6" fmla="*/ 0 w 1226"/>
                <a:gd name="T7" fmla="*/ 0 h 122"/>
                <a:gd name="T8" fmla="*/ 0 w 1226"/>
                <a:gd name="T9" fmla="*/ 0 h 122"/>
                <a:gd name="T10" fmla="*/ 0 60000 65536"/>
                <a:gd name="T11" fmla="*/ 0 60000 65536"/>
                <a:gd name="T12" fmla="*/ 0 60000 65536"/>
                <a:gd name="T13" fmla="*/ 0 60000 65536"/>
                <a:gd name="T14" fmla="*/ 0 60000 65536"/>
                <a:gd name="T15" fmla="*/ 0 w 1226"/>
                <a:gd name="T16" fmla="*/ 0 h 122"/>
                <a:gd name="T17" fmla="*/ 1226 w 1226"/>
                <a:gd name="T18" fmla="*/ 122 h 122"/>
              </a:gdLst>
              <a:ahLst/>
              <a:cxnLst>
                <a:cxn ang="T10">
                  <a:pos x="T0" y="T1"/>
                </a:cxn>
                <a:cxn ang="T11">
                  <a:pos x="T2" y="T3"/>
                </a:cxn>
                <a:cxn ang="T12">
                  <a:pos x="T4" y="T5"/>
                </a:cxn>
                <a:cxn ang="T13">
                  <a:pos x="T6" y="T7"/>
                </a:cxn>
                <a:cxn ang="T14">
                  <a:pos x="T8" y="T9"/>
                </a:cxn>
              </a:cxnLst>
              <a:rect l="T15" t="T16" r="T17" b="T18"/>
              <a:pathLst>
                <a:path w="1226" h="122">
                  <a:moveTo>
                    <a:pt x="0" y="122"/>
                  </a:moveTo>
                  <a:lnTo>
                    <a:pt x="1104" y="122"/>
                  </a:lnTo>
                  <a:lnTo>
                    <a:pt x="1226" y="0"/>
                  </a:lnTo>
                  <a:lnTo>
                    <a:pt x="123" y="0"/>
                  </a:lnTo>
                  <a:lnTo>
                    <a:pt x="0" y="122"/>
                  </a:lnTo>
                  <a:close/>
                </a:path>
              </a:pathLst>
            </a:custGeom>
            <a:solidFill>
              <a:srgbClr val="DDDDDD"/>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531" name="Freeform 69"/>
            <p:cNvSpPr>
              <a:spLocks/>
            </p:cNvSpPr>
            <p:nvPr/>
          </p:nvSpPr>
          <p:spPr bwMode="auto">
            <a:xfrm>
              <a:off x="1360" y="2374"/>
              <a:ext cx="24" cy="240"/>
            </a:xfrm>
            <a:custGeom>
              <a:avLst/>
              <a:gdLst>
                <a:gd name="T0" fmla="*/ 0 w 122"/>
                <a:gd name="T1" fmla="*/ 0 h 1222"/>
                <a:gd name="T2" fmla="*/ 0 w 122"/>
                <a:gd name="T3" fmla="*/ 0 h 1222"/>
                <a:gd name="T4" fmla="*/ 0 w 122"/>
                <a:gd name="T5" fmla="*/ 0 h 1222"/>
                <a:gd name="T6" fmla="*/ 0 w 122"/>
                <a:gd name="T7" fmla="*/ 0 h 1222"/>
                <a:gd name="T8" fmla="*/ 0 w 122"/>
                <a:gd name="T9" fmla="*/ 0 h 1222"/>
                <a:gd name="T10" fmla="*/ 0 60000 65536"/>
                <a:gd name="T11" fmla="*/ 0 60000 65536"/>
                <a:gd name="T12" fmla="*/ 0 60000 65536"/>
                <a:gd name="T13" fmla="*/ 0 60000 65536"/>
                <a:gd name="T14" fmla="*/ 0 60000 65536"/>
                <a:gd name="T15" fmla="*/ 0 w 122"/>
                <a:gd name="T16" fmla="*/ 0 h 1222"/>
                <a:gd name="T17" fmla="*/ 122 w 122"/>
                <a:gd name="T18" fmla="*/ 1222 h 1222"/>
              </a:gdLst>
              <a:ahLst/>
              <a:cxnLst>
                <a:cxn ang="T10">
                  <a:pos x="T0" y="T1"/>
                </a:cxn>
                <a:cxn ang="T11">
                  <a:pos x="T2" y="T3"/>
                </a:cxn>
                <a:cxn ang="T12">
                  <a:pos x="T4" y="T5"/>
                </a:cxn>
                <a:cxn ang="T13">
                  <a:pos x="T6" y="T7"/>
                </a:cxn>
                <a:cxn ang="T14">
                  <a:pos x="T8" y="T9"/>
                </a:cxn>
              </a:cxnLst>
              <a:rect l="T15" t="T16" r="T17" b="T18"/>
              <a:pathLst>
                <a:path w="122" h="1222">
                  <a:moveTo>
                    <a:pt x="122" y="0"/>
                  </a:moveTo>
                  <a:lnTo>
                    <a:pt x="122" y="1100"/>
                  </a:lnTo>
                  <a:lnTo>
                    <a:pt x="0" y="1222"/>
                  </a:lnTo>
                  <a:lnTo>
                    <a:pt x="0" y="122"/>
                  </a:lnTo>
                  <a:lnTo>
                    <a:pt x="122" y="0"/>
                  </a:lnTo>
                  <a:close/>
                </a:path>
              </a:pathLst>
            </a:custGeom>
            <a:solidFill>
              <a:srgbClr val="777777"/>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532" name="Rectangle 70"/>
            <p:cNvSpPr>
              <a:spLocks noChangeArrowheads="1"/>
            </p:cNvSpPr>
            <p:nvPr/>
          </p:nvSpPr>
          <p:spPr bwMode="auto">
            <a:xfrm>
              <a:off x="1143" y="2398"/>
              <a:ext cx="219" cy="216"/>
            </a:xfrm>
            <a:prstGeom prst="rect">
              <a:avLst/>
            </a:prstGeom>
            <a:solidFill>
              <a:srgbClr val="B2B2B2"/>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US"/>
            </a:p>
          </p:txBody>
        </p:sp>
        <p:sp>
          <p:nvSpPr>
            <p:cNvPr id="61533" name="Freeform 71"/>
            <p:cNvSpPr>
              <a:spLocks/>
            </p:cNvSpPr>
            <p:nvPr/>
          </p:nvSpPr>
          <p:spPr bwMode="auto">
            <a:xfrm>
              <a:off x="1155" y="2489"/>
              <a:ext cx="76" cy="34"/>
            </a:xfrm>
            <a:custGeom>
              <a:avLst/>
              <a:gdLst>
                <a:gd name="T0" fmla="*/ 0 w 193"/>
                <a:gd name="T1" fmla="*/ 0 h 86"/>
                <a:gd name="T2" fmla="*/ 0 w 193"/>
                <a:gd name="T3" fmla="*/ 0 h 86"/>
                <a:gd name="T4" fmla="*/ 0 w 193"/>
                <a:gd name="T5" fmla="*/ 0 h 86"/>
                <a:gd name="T6" fmla="*/ 0 w 193"/>
                <a:gd name="T7" fmla="*/ 0 h 86"/>
                <a:gd name="T8" fmla="*/ 0 w 193"/>
                <a:gd name="T9" fmla="*/ 0 h 86"/>
                <a:gd name="T10" fmla="*/ 0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34" name="Freeform 72"/>
            <p:cNvSpPr>
              <a:spLocks/>
            </p:cNvSpPr>
            <p:nvPr/>
          </p:nvSpPr>
          <p:spPr bwMode="auto">
            <a:xfrm>
              <a:off x="1235" y="2409"/>
              <a:ext cx="34" cy="76"/>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35" name="Freeform 73"/>
            <p:cNvSpPr>
              <a:spLocks/>
            </p:cNvSpPr>
            <p:nvPr/>
          </p:nvSpPr>
          <p:spPr bwMode="auto">
            <a:xfrm>
              <a:off x="1273" y="2489"/>
              <a:ext cx="76" cy="34"/>
            </a:xfrm>
            <a:custGeom>
              <a:avLst/>
              <a:gdLst>
                <a:gd name="T0" fmla="*/ 0 w 193"/>
                <a:gd name="T1" fmla="*/ 0 h 86"/>
                <a:gd name="T2" fmla="*/ 0 w 193"/>
                <a:gd name="T3" fmla="*/ 0 h 86"/>
                <a:gd name="T4" fmla="*/ 0 w 193"/>
                <a:gd name="T5" fmla="*/ 0 h 86"/>
                <a:gd name="T6" fmla="*/ 0 w 193"/>
                <a:gd name="T7" fmla="*/ 0 h 86"/>
                <a:gd name="T8" fmla="*/ 0 w 193"/>
                <a:gd name="T9" fmla="*/ 0 h 86"/>
                <a:gd name="T10" fmla="*/ 0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36" name="Freeform 74"/>
            <p:cNvSpPr>
              <a:spLocks/>
            </p:cNvSpPr>
            <p:nvPr/>
          </p:nvSpPr>
          <p:spPr bwMode="auto">
            <a:xfrm>
              <a:off x="1235" y="2527"/>
              <a:ext cx="34" cy="76"/>
            </a:xfrm>
            <a:custGeom>
              <a:avLst/>
              <a:gdLst>
                <a:gd name="T0" fmla="*/ 0 w 86"/>
                <a:gd name="T1" fmla="*/ 0 h 193"/>
                <a:gd name="T2" fmla="*/ 0 w 86"/>
                <a:gd name="T3" fmla="*/ 0 h 193"/>
                <a:gd name="T4" fmla="*/ 0 w 86"/>
                <a:gd name="T5" fmla="*/ 0 h 193"/>
                <a:gd name="T6" fmla="*/ 0 w 86"/>
                <a:gd name="T7" fmla="*/ 0 h 193"/>
                <a:gd name="T8" fmla="*/ 0 w 86"/>
                <a:gd name="T9" fmla="*/ 0 h 193"/>
                <a:gd name="T10" fmla="*/ 0 w 86"/>
                <a:gd name="T11" fmla="*/ 0 h 193"/>
                <a:gd name="T12" fmla="*/ 0 w 86"/>
                <a:gd name="T13" fmla="*/ 0 h 193"/>
                <a:gd name="T14" fmla="*/ 0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37" name="Oval 75"/>
            <p:cNvSpPr>
              <a:spLocks noChangeArrowheads="1"/>
            </p:cNvSpPr>
            <p:nvPr/>
          </p:nvSpPr>
          <p:spPr bwMode="auto">
            <a:xfrm rot="-2599510">
              <a:off x="1236" y="2412"/>
              <a:ext cx="34" cy="195"/>
            </a:xfrm>
            <a:prstGeom prst="ellipse">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38" name="Oval 76"/>
            <p:cNvSpPr>
              <a:spLocks noChangeArrowheads="1"/>
            </p:cNvSpPr>
            <p:nvPr/>
          </p:nvSpPr>
          <p:spPr bwMode="auto">
            <a:xfrm rot="2599510" flipV="1">
              <a:off x="1236" y="2410"/>
              <a:ext cx="34" cy="199"/>
            </a:xfrm>
            <a:prstGeom prst="ellipse">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39" name="Oval 77"/>
            <p:cNvSpPr>
              <a:spLocks noChangeArrowheads="1"/>
            </p:cNvSpPr>
            <p:nvPr/>
          </p:nvSpPr>
          <p:spPr bwMode="auto">
            <a:xfrm>
              <a:off x="1219" y="2476"/>
              <a:ext cx="66" cy="6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3" name="Group 78"/>
          <p:cNvGrpSpPr>
            <a:grpSpLocks/>
          </p:cNvGrpSpPr>
          <p:nvPr/>
        </p:nvGrpSpPr>
        <p:grpSpPr bwMode="auto">
          <a:xfrm>
            <a:off x="6096000" y="1066800"/>
            <a:ext cx="382588" cy="608013"/>
            <a:chOff x="1143" y="2374"/>
            <a:chExt cx="241" cy="383"/>
          </a:xfrm>
        </p:grpSpPr>
        <p:sp>
          <p:nvSpPr>
            <p:cNvPr id="61516" name="Freeform 79"/>
            <p:cNvSpPr>
              <a:spLocks/>
            </p:cNvSpPr>
            <p:nvPr/>
          </p:nvSpPr>
          <p:spPr bwMode="auto">
            <a:xfrm>
              <a:off x="1359" y="2590"/>
              <a:ext cx="25" cy="167"/>
            </a:xfrm>
            <a:custGeom>
              <a:avLst/>
              <a:gdLst>
                <a:gd name="T0" fmla="*/ 0 w 60"/>
                <a:gd name="T1" fmla="*/ 0 h 425"/>
                <a:gd name="T2" fmla="*/ 0 w 60"/>
                <a:gd name="T3" fmla="*/ 0 h 425"/>
                <a:gd name="T4" fmla="*/ 0 w 60"/>
                <a:gd name="T5" fmla="*/ 0 h 425"/>
                <a:gd name="T6" fmla="*/ 0 w 60"/>
                <a:gd name="T7" fmla="*/ 0 h 425"/>
                <a:gd name="T8" fmla="*/ 0 w 60"/>
                <a:gd name="T9" fmla="*/ 0 h 425"/>
                <a:gd name="T10" fmla="*/ 0 60000 65536"/>
                <a:gd name="T11" fmla="*/ 0 60000 65536"/>
                <a:gd name="T12" fmla="*/ 0 60000 65536"/>
                <a:gd name="T13" fmla="*/ 0 60000 65536"/>
                <a:gd name="T14" fmla="*/ 0 60000 65536"/>
                <a:gd name="T15" fmla="*/ 0 w 60"/>
                <a:gd name="T16" fmla="*/ 0 h 425"/>
                <a:gd name="T17" fmla="*/ 60 w 60"/>
                <a:gd name="T18" fmla="*/ 425 h 425"/>
              </a:gdLst>
              <a:ahLst/>
              <a:cxnLst>
                <a:cxn ang="T10">
                  <a:pos x="T0" y="T1"/>
                </a:cxn>
                <a:cxn ang="T11">
                  <a:pos x="T2" y="T3"/>
                </a:cxn>
                <a:cxn ang="T12">
                  <a:pos x="T4" y="T5"/>
                </a:cxn>
                <a:cxn ang="T13">
                  <a:pos x="T6" y="T7"/>
                </a:cxn>
                <a:cxn ang="T14">
                  <a:pos x="T8" y="T9"/>
                </a:cxn>
              </a:cxnLst>
              <a:rect l="T15" t="T16" r="T17" b="T18"/>
              <a:pathLst>
                <a:path w="60" h="425">
                  <a:moveTo>
                    <a:pt x="60" y="0"/>
                  </a:moveTo>
                  <a:lnTo>
                    <a:pt x="60" y="364"/>
                  </a:lnTo>
                  <a:lnTo>
                    <a:pt x="0" y="425"/>
                  </a:lnTo>
                  <a:lnTo>
                    <a:pt x="1" y="58"/>
                  </a:lnTo>
                  <a:lnTo>
                    <a:pt x="60" y="0"/>
                  </a:lnTo>
                  <a:close/>
                </a:path>
              </a:pathLst>
            </a:cu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517" name="Rectangle 80"/>
            <p:cNvSpPr>
              <a:spLocks noChangeArrowheads="1"/>
            </p:cNvSpPr>
            <p:nvPr/>
          </p:nvSpPr>
          <p:spPr bwMode="auto">
            <a:xfrm>
              <a:off x="1143" y="2614"/>
              <a:ext cx="219" cy="143"/>
            </a:xfrm>
            <a:prstGeom prst="rect">
              <a:avLst/>
            </a:prstGeom>
            <a:solidFill>
              <a:srgbClr val="33CC33"/>
            </a:solidFill>
            <a:ln>
              <a:noFill/>
            </a:ln>
            <a:extLst>
              <a:ext uri="{91240B29-F687-4F45-9708-019B960494DF}">
                <a14:hiddenLine xmlns:a14="http://schemas.microsoft.com/office/drawing/2010/main" w="3175">
                  <a:solidFill>
                    <a:srgbClr val="000000"/>
                  </a:solidFill>
                  <a:miter lim="800000"/>
                  <a:headEnd/>
                  <a:tailEnd/>
                </a14:hiddenLine>
              </a:ext>
            </a:extLst>
          </p:spPr>
          <p:txBody>
            <a:bodyPr lIns="0" tIns="0" rIns="0" bIns="0" anchor="ctr" anchorCtr="1"/>
            <a:lstStyle/>
            <a:p>
              <a:endParaRPr lang="en-GB" sz="900" b="1">
                <a:latin typeface="Tahoma" pitchFamily="34" charset="0"/>
              </a:endParaRPr>
            </a:p>
          </p:txBody>
        </p:sp>
        <p:sp>
          <p:nvSpPr>
            <p:cNvPr id="61518" name="Freeform 81"/>
            <p:cNvSpPr>
              <a:spLocks/>
            </p:cNvSpPr>
            <p:nvPr/>
          </p:nvSpPr>
          <p:spPr bwMode="auto">
            <a:xfrm>
              <a:off x="1143" y="2374"/>
              <a:ext cx="241" cy="24"/>
            </a:xfrm>
            <a:custGeom>
              <a:avLst/>
              <a:gdLst>
                <a:gd name="T0" fmla="*/ 0 w 1226"/>
                <a:gd name="T1" fmla="*/ 0 h 122"/>
                <a:gd name="T2" fmla="*/ 0 w 1226"/>
                <a:gd name="T3" fmla="*/ 0 h 122"/>
                <a:gd name="T4" fmla="*/ 0 w 1226"/>
                <a:gd name="T5" fmla="*/ 0 h 122"/>
                <a:gd name="T6" fmla="*/ 0 w 1226"/>
                <a:gd name="T7" fmla="*/ 0 h 122"/>
                <a:gd name="T8" fmla="*/ 0 w 1226"/>
                <a:gd name="T9" fmla="*/ 0 h 122"/>
                <a:gd name="T10" fmla="*/ 0 60000 65536"/>
                <a:gd name="T11" fmla="*/ 0 60000 65536"/>
                <a:gd name="T12" fmla="*/ 0 60000 65536"/>
                <a:gd name="T13" fmla="*/ 0 60000 65536"/>
                <a:gd name="T14" fmla="*/ 0 60000 65536"/>
                <a:gd name="T15" fmla="*/ 0 w 1226"/>
                <a:gd name="T16" fmla="*/ 0 h 122"/>
                <a:gd name="T17" fmla="*/ 1226 w 1226"/>
                <a:gd name="T18" fmla="*/ 122 h 122"/>
              </a:gdLst>
              <a:ahLst/>
              <a:cxnLst>
                <a:cxn ang="T10">
                  <a:pos x="T0" y="T1"/>
                </a:cxn>
                <a:cxn ang="T11">
                  <a:pos x="T2" y="T3"/>
                </a:cxn>
                <a:cxn ang="T12">
                  <a:pos x="T4" y="T5"/>
                </a:cxn>
                <a:cxn ang="T13">
                  <a:pos x="T6" y="T7"/>
                </a:cxn>
                <a:cxn ang="T14">
                  <a:pos x="T8" y="T9"/>
                </a:cxn>
              </a:cxnLst>
              <a:rect l="T15" t="T16" r="T17" b="T18"/>
              <a:pathLst>
                <a:path w="1226" h="122">
                  <a:moveTo>
                    <a:pt x="0" y="122"/>
                  </a:moveTo>
                  <a:lnTo>
                    <a:pt x="1104" y="122"/>
                  </a:lnTo>
                  <a:lnTo>
                    <a:pt x="1226" y="0"/>
                  </a:lnTo>
                  <a:lnTo>
                    <a:pt x="123" y="0"/>
                  </a:lnTo>
                  <a:lnTo>
                    <a:pt x="0" y="122"/>
                  </a:lnTo>
                  <a:close/>
                </a:path>
              </a:pathLst>
            </a:custGeom>
            <a:solidFill>
              <a:srgbClr val="DDDDDD"/>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519" name="Freeform 82"/>
            <p:cNvSpPr>
              <a:spLocks/>
            </p:cNvSpPr>
            <p:nvPr/>
          </p:nvSpPr>
          <p:spPr bwMode="auto">
            <a:xfrm>
              <a:off x="1360" y="2374"/>
              <a:ext cx="24" cy="240"/>
            </a:xfrm>
            <a:custGeom>
              <a:avLst/>
              <a:gdLst>
                <a:gd name="T0" fmla="*/ 0 w 122"/>
                <a:gd name="T1" fmla="*/ 0 h 1222"/>
                <a:gd name="T2" fmla="*/ 0 w 122"/>
                <a:gd name="T3" fmla="*/ 0 h 1222"/>
                <a:gd name="T4" fmla="*/ 0 w 122"/>
                <a:gd name="T5" fmla="*/ 0 h 1222"/>
                <a:gd name="T6" fmla="*/ 0 w 122"/>
                <a:gd name="T7" fmla="*/ 0 h 1222"/>
                <a:gd name="T8" fmla="*/ 0 w 122"/>
                <a:gd name="T9" fmla="*/ 0 h 1222"/>
                <a:gd name="T10" fmla="*/ 0 60000 65536"/>
                <a:gd name="T11" fmla="*/ 0 60000 65536"/>
                <a:gd name="T12" fmla="*/ 0 60000 65536"/>
                <a:gd name="T13" fmla="*/ 0 60000 65536"/>
                <a:gd name="T14" fmla="*/ 0 60000 65536"/>
                <a:gd name="T15" fmla="*/ 0 w 122"/>
                <a:gd name="T16" fmla="*/ 0 h 1222"/>
                <a:gd name="T17" fmla="*/ 122 w 122"/>
                <a:gd name="T18" fmla="*/ 1222 h 1222"/>
              </a:gdLst>
              <a:ahLst/>
              <a:cxnLst>
                <a:cxn ang="T10">
                  <a:pos x="T0" y="T1"/>
                </a:cxn>
                <a:cxn ang="T11">
                  <a:pos x="T2" y="T3"/>
                </a:cxn>
                <a:cxn ang="T12">
                  <a:pos x="T4" y="T5"/>
                </a:cxn>
                <a:cxn ang="T13">
                  <a:pos x="T6" y="T7"/>
                </a:cxn>
                <a:cxn ang="T14">
                  <a:pos x="T8" y="T9"/>
                </a:cxn>
              </a:cxnLst>
              <a:rect l="T15" t="T16" r="T17" b="T18"/>
              <a:pathLst>
                <a:path w="122" h="1222">
                  <a:moveTo>
                    <a:pt x="122" y="0"/>
                  </a:moveTo>
                  <a:lnTo>
                    <a:pt x="122" y="1100"/>
                  </a:lnTo>
                  <a:lnTo>
                    <a:pt x="0" y="1222"/>
                  </a:lnTo>
                  <a:lnTo>
                    <a:pt x="0" y="122"/>
                  </a:lnTo>
                  <a:lnTo>
                    <a:pt x="122" y="0"/>
                  </a:lnTo>
                  <a:close/>
                </a:path>
              </a:pathLst>
            </a:custGeom>
            <a:solidFill>
              <a:srgbClr val="777777"/>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520" name="Rectangle 83"/>
            <p:cNvSpPr>
              <a:spLocks noChangeArrowheads="1"/>
            </p:cNvSpPr>
            <p:nvPr/>
          </p:nvSpPr>
          <p:spPr bwMode="auto">
            <a:xfrm>
              <a:off x="1143" y="2398"/>
              <a:ext cx="219" cy="216"/>
            </a:xfrm>
            <a:prstGeom prst="rect">
              <a:avLst/>
            </a:prstGeom>
            <a:solidFill>
              <a:srgbClr val="B2B2B2"/>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US"/>
            </a:p>
          </p:txBody>
        </p:sp>
        <p:sp>
          <p:nvSpPr>
            <p:cNvPr id="61521" name="Freeform 84"/>
            <p:cNvSpPr>
              <a:spLocks/>
            </p:cNvSpPr>
            <p:nvPr/>
          </p:nvSpPr>
          <p:spPr bwMode="auto">
            <a:xfrm>
              <a:off x="1155" y="2489"/>
              <a:ext cx="76" cy="34"/>
            </a:xfrm>
            <a:custGeom>
              <a:avLst/>
              <a:gdLst>
                <a:gd name="T0" fmla="*/ 0 w 193"/>
                <a:gd name="T1" fmla="*/ 0 h 86"/>
                <a:gd name="T2" fmla="*/ 0 w 193"/>
                <a:gd name="T3" fmla="*/ 0 h 86"/>
                <a:gd name="T4" fmla="*/ 0 w 193"/>
                <a:gd name="T5" fmla="*/ 0 h 86"/>
                <a:gd name="T6" fmla="*/ 0 w 193"/>
                <a:gd name="T7" fmla="*/ 0 h 86"/>
                <a:gd name="T8" fmla="*/ 0 w 193"/>
                <a:gd name="T9" fmla="*/ 0 h 86"/>
                <a:gd name="T10" fmla="*/ 0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193" y="20"/>
                  </a:moveTo>
                  <a:lnTo>
                    <a:pt x="46" y="20"/>
                  </a:lnTo>
                  <a:lnTo>
                    <a:pt x="46" y="0"/>
                  </a:lnTo>
                  <a:lnTo>
                    <a:pt x="0" y="40"/>
                  </a:lnTo>
                  <a:lnTo>
                    <a:pt x="46" y="86"/>
                  </a:lnTo>
                  <a:lnTo>
                    <a:pt x="46" y="66"/>
                  </a:lnTo>
                  <a:lnTo>
                    <a:pt x="193" y="66"/>
                  </a:lnTo>
                  <a:lnTo>
                    <a:pt x="19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22" name="Freeform 85"/>
            <p:cNvSpPr>
              <a:spLocks/>
            </p:cNvSpPr>
            <p:nvPr/>
          </p:nvSpPr>
          <p:spPr bwMode="auto">
            <a:xfrm>
              <a:off x="1235" y="2409"/>
              <a:ext cx="34" cy="76"/>
            </a:xfrm>
            <a:custGeom>
              <a:avLst/>
              <a:gdLst>
                <a:gd name="T0" fmla="*/ 0 w 86"/>
                <a:gd name="T1" fmla="*/ 0 h 194"/>
                <a:gd name="T2" fmla="*/ 0 w 86"/>
                <a:gd name="T3" fmla="*/ 0 h 194"/>
                <a:gd name="T4" fmla="*/ 0 w 86"/>
                <a:gd name="T5" fmla="*/ 0 h 194"/>
                <a:gd name="T6" fmla="*/ 0 w 86"/>
                <a:gd name="T7" fmla="*/ 0 h 194"/>
                <a:gd name="T8" fmla="*/ 0 w 86"/>
                <a:gd name="T9" fmla="*/ 0 h 194"/>
                <a:gd name="T10" fmla="*/ 0 w 86"/>
                <a:gd name="T11" fmla="*/ 0 h 194"/>
                <a:gd name="T12" fmla="*/ 0 w 86"/>
                <a:gd name="T13" fmla="*/ 0 h 194"/>
                <a:gd name="T14" fmla="*/ 0 w 86"/>
                <a:gd name="T15" fmla="*/ 0 h 19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4"/>
                <a:gd name="T26" fmla="*/ 86 w 86"/>
                <a:gd name="T27" fmla="*/ 194 h 1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4">
                  <a:moveTo>
                    <a:pt x="66" y="194"/>
                  </a:moveTo>
                  <a:lnTo>
                    <a:pt x="66" y="41"/>
                  </a:lnTo>
                  <a:lnTo>
                    <a:pt x="86" y="41"/>
                  </a:lnTo>
                  <a:lnTo>
                    <a:pt x="46" y="0"/>
                  </a:lnTo>
                  <a:lnTo>
                    <a:pt x="0" y="41"/>
                  </a:lnTo>
                  <a:lnTo>
                    <a:pt x="20" y="41"/>
                  </a:lnTo>
                  <a:lnTo>
                    <a:pt x="20" y="194"/>
                  </a:lnTo>
                  <a:lnTo>
                    <a:pt x="66"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23" name="Freeform 86"/>
            <p:cNvSpPr>
              <a:spLocks/>
            </p:cNvSpPr>
            <p:nvPr/>
          </p:nvSpPr>
          <p:spPr bwMode="auto">
            <a:xfrm>
              <a:off x="1273" y="2489"/>
              <a:ext cx="76" cy="34"/>
            </a:xfrm>
            <a:custGeom>
              <a:avLst/>
              <a:gdLst>
                <a:gd name="T0" fmla="*/ 0 w 193"/>
                <a:gd name="T1" fmla="*/ 0 h 86"/>
                <a:gd name="T2" fmla="*/ 0 w 193"/>
                <a:gd name="T3" fmla="*/ 0 h 86"/>
                <a:gd name="T4" fmla="*/ 0 w 193"/>
                <a:gd name="T5" fmla="*/ 0 h 86"/>
                <a:gd name="T6" fmla="*/ 0 w 193"/>
                <a:gd name="T7" fmla="*/ 0 h 86"/>
                <a:gd name="T8" fmla="*/ 0 w 193"/>
                <a:gd name="T9" fmla="*/ 0 h 86"/>
                <a:gd name="T10" fmla="*/ 0 w 193"/>
                <a:gd name="T11" fmla="*/ 0 h 86"/>
                <a:gd name="T12" fmla="*/ 0 w 193"/>
                <a:gd name="T13" fmla="*/ 0 h 86"/>
                <a:gd name="T14" fmla="*/ 0 w 193"/>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93"/>
                <a:gd name="T25" fmla="*/ 0 h 86"/>
                <a:gd name="T26" fmla="*/ 193 w 193"/>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3" h="86">
                  <a:moveTo>
                    <a:pt x="0" y="66"/>
                  </a:moveTo>
                  <a:lnTo>
                    <a:pt x="152" y="66"/>
                  </a:lnTo>
                  <a:lnTo>
                    <a:pt x="152" y="86"/>
                  </a:lnTo>
                  <a:lnTo>
                    <a:pt x="193" y="40"/>
                  </a:lnTo>
                  <a:lnTo>
                    <a:pt x="152" y="0"/>
                  </a:lnTo>
                  <a:lnTo>
                    <a:pt x="152" y="20"/>
                  </a:lnTo>
                  <a:lnTo>
                    <a:pt x="0" y="20"/>
                  </a:lnTo>
                  <a:lnTo>
                    <a:pt x="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24" name="Freeform 87"/>
            <p:cNvSpPr>
              <a:spLocks/>
            </p:cNvSpPr>
            <p:nvPr/>
          </p:nvSpPr>
          <p:spPr bwMode="auto">
            <a:xfrm>
              <a:off x="1235" y="2527"/>
              <a:ext cx="34" cy="76"/>
            </a:xfrm>
            <a:custGeom>
              <a:avLst/>
              <a:gdLst>
                <a:gd name="T0" fmla="*/ 0 w 86"/>
                <a:gd name="T1" fmla="*/ 0 h 193"/>
                <a:gd name="T2" fmla="*/ 0 w 86"/>
                <a:gd name="T3" fmla="*/ 0 h 193"/>
                <a:gd name="T4" fmla="*/ 0 w 86"/>
                <a:gd name="T5" fmla="*/ 0 h 193"/>
                <a:gd name="T6" fmla="*/ 0 w 86"/>
                <a:gd name="T7" fmla="*/ 0 h 193"/>
                <a:gd name="T8" fmla="*/ 0 w 86"/>
                <a:gd name="T9" fmla="*/ 0 h 193"/>
                <a:gd name="T10" fmla="*/ 0 w 86"/>
                <a:gd name="T11" fmla="*/ 0 h 193"/>
                <a:gd name="T12" fmla="*/ 0 w 86"/>
                <a:gd name="T13" fmla="*/ 0 h 193"/>
                <a:gd name="T14" fmla="*/ 0 w 86"/>
                <a:gd name="T15" fmla="*/ 0 h 193"/>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93"/>
                <a:gd name="T26" fmla="*/ 86 w 86"/>
                <a:gd name="T27" fmla="*/ 193 h 1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93">
                  <a:moveTo>
                    <a:pt x="20" y="0"/>
                  </a:moveTo>
                  <a:lnTo>
                    <a:pt x="20" y="153"/>
                  </a:lnTo>
                  <a:lnTo>
                    <a:pt x="0" y="153"/>
                  </a:lnTo>
                  <a:lnTo>
                    <a:pt x="46" y="193"/>
                  </a:lnTo>
                  <a:lnTo>
                    <a:pt x="86" y="153"/>
                  </a:lnTo>
                  <a:lnTo>
                    <a:pt x="66" y="153"/>
                  </a:lnTo>
                  <a:lnTo>
                    <a:pt x="66" y="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25" name="Oval 88"/>
            <p:cNvSpPr>
              <a:spLocks noChangeArrowheads="1"/>
            </p:cNvSpPr>
            <p:nvPr/>
          </p:nvSpPr>
          <p:spPr bwMode="auto">
            <a:xfrm rot="-2599510">
              <a:off x="1236" y="2412"/>
              <a:ext cx="34" cy="195"/>
            </a:xfrm>
            <a:prstGeom prst="ellipse">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26" name="Oval 89"/>
            <p:cNvSpPr>
              <a:spLocks noChangeArrowheads="1"/>
            </p:cNvSpPr>
            <p:nvPr/>
          </p:nvSpPr>
          <p:spPr bwMode="auto">
            <a:xfrm rot="2599510" flipV="1">
              <a:off x="1236" y="2410"/>
              <a:ext cx="34" cy="199"/>
            </a:xfrm>
            <a:prstGeom prst="ellipse">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27" name="Oval 90"/>
            <p:cNvSpPr>
              <a:spLocks noChangeArrowheads="1"/>
            </p:cNvSpPr>
            <p:nvPr/>
          </p:nvSpPr>
          <p:spPr bwMode="auto">
            <a:xfrm>
              <a:off x="1219" y="2476"/>
              <a:ext cx="66" cy="66"/>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504" name="Line 50"/>
          <p:cNvSpPr>
            <a:spLocks noChangeShapeType="1"/>
          </p:cNvSpPr>
          <p:nvPr/>
        </p:nvSpPr>
        <p:spPr bwMode="auto">
          <a:xfrm>
            <a:off x="5867400" y="1524000"/>
            <a:ext cx="2286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1505" name="Line 51"/>
          <p:cNvSpPr>
            <a:spLocks noChangeShapeType="1"/>
          </p:cNvSpPr>
          <p:nvPr/>
        </p:nvSpPr>
        <p:spPr bwMode="auto">
          <a:xfrm>
            <a:off x="5867400" y="1600200"/>
            <a:ext cx="228600" cy="0"/>
          </a:xfrm>
          <a:prstGeom prst="line">
            <a:avLst/>
          </a:prstGeom>
          <a:noFill/>
          <a:ln w="9525">
            <a:solidFill>
              <a:schemeClr val="tx2"/>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pic>
        <p:nvPicPr>
          <p:cNvPr id="61506" name="Picture 93" descr="RouterOpticalWaveleng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24000"/>
            <a:ext cx="609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7" name="Picture 94" descr="RouterOpticalWaveleng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743200"/>
            <a:ext cx="6096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8" name="Picture 95" descr="DigXCon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6324600"/>
            <a:ext cx="40163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9" name="Group 96"/>
          <p:cNvGrpSpPr>
            <a:grpSpLocks/>
          </p:cNvGrpSpPr>
          <p:nvPr/>
        </p:nvGrpSpPr>
        <p:grpSpPr bwMode="auto">
          <a:xfrm rot="5698185">
            <a:off x="3124200" y="6248400"/>
            <a:ext cx="228600" cy="76200"/>
            <a:chOff x="3792" y="3744"/>
            <a:chExt cx="144" cy="48"/>
          </a:xfrm>
        </p:grpSpPr>
        <p:sp>
          <p:nvSpPr>
            <p:cNvPr id="61514" name="Line 50"/>
            <p:cNvSpPr>
              <a:spLocks noChangeShapeType="1"/>
            </p:cNvSpPr>
            <p:nvPr/>
          </p:nvSpPr>
          <p:spPr bwMode="auto">
            <a:xfrm>
              <a:off x="3792" y="3744"/>
              <a:ext cx="144"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1515" name="Line 51"/>
            <p:cNvSpPr>
              <a:spLocks noChangeShapeType="1"/>
            </p:cNvSpPr>
            <p:nvPr/>
          </p:nvSpPr>
          <p:spPr bwMode="auto">
            <a:xfrm>
              <a:off x="3792" y="3792"/>
              <a:ext cx="144" cy="0"/>
            </a:xfrm>
            <a:prstGeom prst="line">
              <a:avLst/>
            </a:prstGeom>
            <a:noFill/>
            <a:ln w="9525">
              <a:solidFill>
                <a:schemeClr val="tx2"/>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pic>
        <p:nvPicPr>
          <p:cNvPr id="61510" name="Picture 99" descr="DigXCon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886200"/>
            <a:ext cx="40163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11" name="Group 100"/>
          <p:cNvGrpSpPr>
            <a:grpSpLocks/>
          </p:cNvGrpSpPr>
          <p:nvPr/>
        </p:nvGrpSpPr>
        <p:grpSpPr bwMode="auto">
          <a:xfrm rot="9369537">
            <a:off x="4038600" y="3886200"/>
            <a:ext cx="228600" cy="76200"/>
            <a:chOff x="3792" y="3744"/>
            <a:chExt cx="144" cy="48"/>
          </a:xfrm>
        </p:grpSpPr>
        <p:sp>
          <p:nvSpPr>
            <p:cNvPr id="61512" name="Line 50"/>
            <p:cNvSpPr>
              <a:spLocks noChangeShapeType="1"/>
            </p:cNvSpPr>
            <p:nvPr/>
          </p:nvSpPr>
          <p:spPr bwMode="auto">
            <a:xfrm>
              <a:off x="3792" y="3744"/>
              <a:ext cx="144"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1513" name="Line 51"/>
            <p:cNvSpPr>
              <a:spLocks noChangeShapeType="1"/>
            </p:cNvSpPr>
            <p:nvPr/>
          </p:nvSpPr>
          <p:spPr bwMode="auto">
            <a:xfrm>
              <a:off x="3792" y="3792"/>
              <a:ext cx="144" cy="0"/>
            </a:xfrm>
            <a:prstGeom prst="line">
              <a:avLst/>
            </a:prstGeom>
            <a:noFill/>
            <a:ln w="9525">
              <a:solidFill>
                <a:schemeClr val="tx2"/>
              </a:solidFill>
              <a:round/>
              <a:headEnd type="triangle" w="med" len="me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100" name="Text Box 22"/>
          <p:cNvSpPr txBox="1">
            <a:spLocks noChangeArrowheads="1"/>
          </p:cNvSpPr>
          <p:nvPr/>
        </p:nvSpPr>
        <p:spPr bwMode="auto">
          <a:xfrm>
            <a:off x="3489642" y="6175930"/>
            <a:ext cx="426720" cy="19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000" b="1" dirty="0" smtClean="0"/>
              <a:t>Oman</a:t>
            </a:r>
            <a:endParaRPr lang="en-US" sz="1000" b="1" dirty="0"/>
          </a:p>
        </p:txBody>
      </p:sp>
      <p:sp>
        <p:nvSpPr>
          <p:cNvPr id="101" name="Text Box 18"/>
          <p:cNvSpPr txBox="1">
            <a:spLocks noChangeArrowheads="1"/>
          </p:cNvSpPr>
          <p:nvPr/>
        </p:nvSpPr>
        <p:spPr bwMode="auto">
          <a:xfrm>
            <a:off x="2038350" y="1711966"/>
            <a:ext cx="474810" cy="19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baseline="-25000">
                <a:solidFill>
                  <a:schemeClr val="tx1"/>
                </a:solidFill>
                <a:latin typeface="Arial" pitchFamily="34" charset="0"/>
              </a:defRPr>
            </a:lvl1pPr>
            <a:lvl2pPr marL="742950" indent="-285750">
              <a:defRPr sz="2400" baseline="-25000">
                <a:solidFill>
                  <a:schemeClr val="tx1"/>
                </a:solidFill>
                <a:latin typeface="Arial" pitchFamily="34" charset="0"/>
              </a:defRPr>
            </a:lvl2pPr>
            <a:lvl3pPr marL="1143000" indent="-228600">
              <a:defRPr sz="2400" baseline="-25000">
                <a:solidFill>
                  <a:schemeClr val="tx1"/>
                </a:solidFill>
                <a:latin typeface="Arial" pitchFamily="34" charset="0"/>
              </a:defRPr>
            </a:lvl3pPr>
            <a:lvl4pPr marL="1600200" indent="-228600">
              <a:defRPr sz="2400" baseline="-25000">
                <a:solidFill>
                  <a:schemeClr val="tx1"/>
                </a:solidFill>
                <a:latin typeface="Arial" pitchFamily="34" charset="0"/>
              </a:defRPr>
            </a:lvl4pPr>
            <a:lvl5pPr marL="2057400" indent="-228600">
              <a:defRPr sz="2400" baseline="-25000">
                <a:solidFill>
                  <a:schemeClr val="tx1"/>
                </a:solidFill>
                <a:latin typeface="Arial" pitchFamily="34" charset="0"/>
              </a:defRPr>
            </a:lvl5pPr>
            <a:lvl6pPr marL="2514600" indent="-228600" algn="ctr"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eaLnBrk="0" fontAlgn="base" hangingPunct="0">
              <a:lnSpc>
                <a:spcPct val="90000"/>
              </a:lnSpc>
              <a:spcBef>
                <a:spcPct val="0"/>
              </a:spcBef>
              <a:spcAft>
                <a:spcPct val="0"/>
              </a:spcAft>
              <a:defRPr sz="2400" baseline="-25000">
                <a:solidFill>
                  <a:schemeClr val="tx1"/>
                </a:solidFill>
                <a:latin typeface="Arial" pitchFamily="34" charset="0"/>
              </a:defRPr>
            </a:lvl9pPr>
          </a:lstStyle>
          <a:p>
            <a:r>
              <a:rPr lang="en-US" sz="1000" b="1" dirty="0" err="1" smtClean="0"/>
              <a:t>Yunbo</a:t>
            </a:r>
            <a:r>
              <a:rPr lang="en-US" sz="1000" b="1" dirty="0" smtClean="0"/>
              <a:t>’</a:t>
            </a:r>
            <a:endParaRPr lang="en-US" sz="1000" b="1" dirty="0"/>
          </a:p>
        </p:txBody>
      </p:sp>
    </p:spTree>
    <p:extLst>
      <p:ext uri="{BB962C8B-B14F-4D97-AF65-F5344CB8AC3E}">
        <p14:creationId xmlns:p14="http://schemas.microsoft.com/office/powerpoint/2010/main" val="19334757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5978"/>
                                        </p:tgtEl>
                                        <p:attrNameLst>
                                          <p:attrName>style.visibility</p:attrName>
                                        </p:attrNameLst>
                                      </p:cBhvr>
                                      <p:to>
                                        <p:strVal val="visible"/>
                                      </p:to>
                                    </p:set>
                                    <p:animEffect transition="in" filter="wipe(down)">
                                      <p:cBhvr>
                                        <p:cTn id="7" dur="500"/>
                                        <p:tgtEl>
                                          <p:spTgt spid="17459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745979"/>
                                        </p:tgtEl>
                                        <p:attrNameLst>
                                          <p:attrName>style.visibility</p:attrName>
                                        </p:attrNameLst>
                                      </p:cBhvr>
                                      <p:to>
                                        <p:strVal val="visible"/>
                                      </p:to>
                                    </p:set>
                                    <p:anim calcmode="lin" valueType="num">
                                      <p:cBhvr>
                                        <p:cTn id="12" dur="500" fill="hold"/>
                                        <p:tgtEl>
                                          <p:spTgt spid="1745979"/>
                                        </p:tgtEl>
                                        <p:attrNameLst>
                                          <p:attrName>ppt_w</p:attrName>
                                        </p:attrNameLst>
                                      </p:cBhvr>
                                      <p:tavLst>
                                        <p:tav tm="0">
                                          <p:val>
                                            <p:strVal val="#ppt_w*0.70"/>
                                          </p:val>
                                        </p:tav>
                                        <p:tav tm="100000">
                                          <p:val>
                                            <p:strVal val="#ppt_w"/>
                                          </p:val>
                                        </p:tav>
                                      </p:tavLst>
                                    </p:anim>
                                    <p:anim calcmode="lin" valueType="num">
                                      <p:cBhvr>
                                        <p:cTn id="13" dur="500" fill="hold"/>
                                        <p:tgtEl>
                                          <p:spTgt spid="1745979"/>
                                        </p:tgtEl>
                                        <p:attrNameLst>
                                          <p:attrName>ppt_h</p:attrName>
                                        </p:attrNameLst>
                                      </p:cBhvr>
                                      <p:tavLst>
                                        <p:tav tm="0">
                                          <p:val>
                                            <p:strVal val="#ppt_h"/>
                                          </p:val>
                                        </p:tav>
                                        <p:tav tm="100000">
                                          <p:val>
                                            <p:strVal val="#ppt_h"/>
                                          </p:val>
                                        </p:tav>
                                      </p:tavLst>
                                    </p:anim>
                                    <p:animEffect transition="in" filter="fade">
                                      <p:cBhvr>
                                        <p:cTn id="14" dur="500"/>
                                        <p:tgtEl>
                                          <p:spTgt spid="17459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4" fill="hold" grpId="1" nodeType="clickEffect">
                                  <p:stCondLst>
                                    <p:cond delay="0"/>
                                  </p:stCondLst>
                                  <p:childTnLst>
                                    <p:animEffect transition="out" filter="wipe(down)">
                                      <p:cBhvr>
                                        <p:cTn id="18" dur="500"/>
                                        <p:tgtEl>
                                          <p:spTgt spid="1745978"/>
                                        </p:tgtEl>
                                      </p:cBhvr>
                                    </p:animEffect>
                                    <p:set>
                                      <p:cBhvr>
                                        <p:cTn id="19" dur="1" fill="hold">
                                          <p:stCondLst>
                                            <p:cond delay="499"/>
                                          </p:stCondLst>
                                        </p:cTn>
                                        <p:tgtEl>
                                          <p:spTgt spid="1745978"/>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45985"/>
                                        </p:tgtEl>
                                        <p:attrNameLst>
                                          <p:attrName>style.visibility</p:attrName>
                                        </p:attrNameLst>
                                      </p:cBhvr>
                                      <p:to>
                                        <p:strVal val="visible"/>
                                      </p:to>
                                    </p:set>
                                    <p:animEffect transition="in" filter="wipe(down)">
                                      <p:cBhvr>
                                        <p:cTn id="24" dur="500"/>
                                        <p:tgtEl>
                                          <p:spTgt spid="17459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xit" presetSubtype="4" fill="hold" grpId="1" nodeType="clickEffect">
                                  <p:stCondLst>
                                    <p:cond delay="0"/>
                                  </p:stCondLst>
                                  <p:childTnLst>
                                    <p:animEffect transition="out" filter="wipe(down)">
                                      <p:cBhvr>
                                        <p:cTn id="28" dur="500"/>
                                        <p:tgtEl>
                                          <p:spTgt spid="1745985"/>
                                        </p:tgtEl>
                                      </p:cBhvr>
                                    </p:animEffect>
                                    <p:set>
                                      <p:cBhvr>
                                        <p:cTn id="29" dur="1" fill="hold">
                                          <p:stCondLst>
                                            <p:cond delay="499"/>
                                          </p:stCondLst>
                                        </p:cTn>
                                        <p:tgtEl>
                                          <p:spTgt spid="17459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5978" grpId="0" animBg="1"/>
      <p:bldP spid="1745978" grpId="1" animBg="1"/>
      <p:bldP spid="1745979" grpId="0" animBg="1"/>
      <p:bldP spid="1745985" grpId="0" animBg="1"/>
      <p:bldP spid="1745985"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ctrTitle"/>
          </p:nvPr>
        </p:nvSpPr>
        <p:spPr/>
        <p:txBody>
          <a:bodyPr/>
          <a:lstStyle/>
          <a:p>
            <a:pPr eaLnBrk="1" hangingPunct="1"/>
            <a:r>
              <a:rPr lang="en-GB" dirty="0" smtClean="0">
                <a:ea typeface="ＭＳ Ｐゴシック" pitchFamily="34" charset="-128"/>
              </a:rPr>
              <a:t>Questions?</a:t>
            </a:r>
          </a:p>
        </p:txBody>
      </p:sp>
      <p:sp>
        <p:nvSpPr>
          <p:cNvPr id="53251" name="Rectangle 6"/>
          <p:cNvSpPr>
            <a:spLocks noGrp="1" noChangeArrowheads="1"/>
          </p:cNvSpPr>
          <p:nvPr>
            <p:ph type="sldNum" sz="quarter" idx="4294967295"/>
          </p:nvPr>
        </p:nvSpPr>
        <p:spPr>
          <a:xfrm>
            <a:off x="7010400" y="6524625"/>
            <a:ext cx="2133600" cy="360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fld id="{B81921F2-265D-47F0-A259-BEB127796018}" type="slidenum">
              <a:rPr lang="en-US" sz="1000" b="0">
                <a:latin typeface="Verdana" pitchFamily="34" charset="0"/>
              </a:rPr>
              <a:pPr/>
              <a:t>54</a:t>
            </a:fld>
            <a:endParaRPr lang="en-US" sz="1000" b="0">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idx="4294967295"/>
          </p:nvPr>
        </p:nvSpPr>
        <p:spPr/>
        <p:txBody>
          <a:bodyPr/>
          <a:lstStyle/>
          <a:p>
            <a:pPr eaLnBrk="1" hangingPunct="1"/>
            <a:r>
              <a:rPr lang="en-US" sz="4200" smtClean="0"/>
              <a:t>Agenda</a:t>
            </a:r>
          </a:p>
        </p:txBody>
      </p:sp>
      <p:pic>
        <p:nvPicPr>
          <p:cNvPr id="11267" name="Picture 5" descr="BU005061"/>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542925" y="1609725"/>
            <a:ext cx="2801938" cy="3571875"/>
          </a:xfrm>
          <a:noFill/>
        </p:spPr>
      </p:pic>
      <p:sp>
        <p:nvSpPr>
          <p:cNvPr id="11268" name="Rectangle 5"/>
          <p:cNvSpPr>
            <a:spLocks noChangeArrowheads="1"/>
          </p:cNvSpPr>
          <p:nvPr/>
        </p:nvSpPr>
        <p:spPr bwMode="auto">
          <a:xfrm>
            <a:off x="3429000" y="1676400"/>
            <a:ext cx="54864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p>
            <a:pPr algn="l" defTabSz="814388">
              <a:buFontTx/>
              <a:buChar char="•"/>
            </a:pPr>
            <a:r>
              <a:rPr lang="en-US" baseline="0"/>
              <a:t>Introduction</a:t>
            </a:r>
          </a:p>
          <a:p>
            <a:pPr algn="l" defTabSz="814388">
              <a:buFontTx/>
              <a:buChar char="•"/>
            </a:pPr>
            <a:endParaRPr lang="en-US" baseline="0"/>
          </a:p>
          <a:p>
            <a:pPr algn="l" defTabSz="814388">
              <a:buFontTx/>
              <a:buChar char="•"/>
            </a:pPr>
            <a:r>
              <a:rPr lang="en-US" sz="3200" baseline="0"/>
              <a:t>Fiber Type and DWDM Transmission</a:t>
            </a:r>
          </a:p>
          <a:p>
            <a:pPr algn="l" defTabSz="814388">
              <a:buFontTx/>
              <a:buChar char="•"/>
            </a:pPr>
            <a:endParaRPr lang="en-US" baseline="0"/>
          </a:p>
          <a:p>
            <a:pPr algn="l" defTabSz="814388">
              <a:buFontTx/>
              <a:buChar char="•"/>
            </a:pPr>
            <a:r>
              <a:rPr lang="en-US" baseline="0"/>
              <a:t>10G  to 100G</a:t>
            </a:r>
          </a:p>
          <a:p>
            <a:pPr algn="l" defTabSz="814388">
              <a:buFontTx/>
              <a:buChar char="•"/>
            </a:pPr>
            <a:endParaRPr lang="en-US" baseline="0"/>
          </a:p>
          <a:p>
            <a:pPr algn="l" defTabSz="814388">
              <a:buFontTx/>
              <a:buChar char="•"/>
            </a:pPr>
            <a:r>
              <a:rPr lang="en-US" baseline="0"/>
              <a:t>ROADM and Control Plane</a:t>
            </a:r>
            <a:endParaRPr lang="en-US"/>
          </a:p>
          <a:p>
            <a:pPr algn="l" defTabSz="814388">
              <a:buFontTx/>
              <a:buChar char="•"/>
            </a:pPr>
            <a:endParaRPr lang="en-US"/>
          </a:p>
          <a:p>
            <a:pPr algn="l" defTabSz="814388">
              <a:buFontTx/>
              <a:buChar char="•"/>
            </a:pPr>
            <a:endParaRPr lang="en-US"/>
          </a:p>
        </p:txBody>
      </p:sp>
    </p:spTree>
    <p:extLst>
      <p:ext uri="{BB962C8B-B14F-4D97-AF65-F5344CB8AC3E}">
        <p14:creationId xmlns:p14="http://schemas.microsoft.com/office/powerpoint/2010/main" val="9946483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smtClean="0"/>
              <a:t>What is Optical Fibre?</a:t>
            </a:r>
          </a:p>
        </p:txBody>
      </p:sp>
      <p:grpSp>
        <p:nvGrpSpPr>
          <p:cNvPr id="12291" name="Group 3"/>
          <p:cNvGrpSpPr>
            <a:grpSpLocks/>
          </p:cNvGrpSpPr>
          <p:nvPr/>
        </p:nvGrpSpPr>
        <p:grpSpPr bwMode="auto">
          <a:xfrm>
            <a:off x="5149850" y="1419225"/>
            <a:ext cx="3808413" cy="2293938"/>
            <a:chOff x="3244" y="894"/>
            <a:chExt cx="2399" cy="1445"/>
          </a:xfrm>
        </p:grpSpPr>
        <p:pic>
          <p:nvPicPr>
            <p:cNvPr id="12295" name="Picture 4" descr="C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 y="894"/>
              <a:ext cx="1484"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5"/>
            <p:cNvSpPr txBox="1">
              <a:spLocks noChangeArrowheads="1"/>
            </p:cNvSpPr>
            <p:nvPr/>
          </p:nvSpPr>
          <p:spPr bwMode="auto">
            <a:xfrm>
              <a:off x="3244" y="1975"/>
              <a:ext cx="2399"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GB" sz="1800">
                  <a:ea typeface="MS PGothic" pitchFamily="34" charset="-128"/>
                </a:rPr>
                <a:t>Used in Communications to provide </a:t>
              </a:r>
              <a:r>
                <a:rPr lang="en-GB" sz="1800" b="1" i="1">
                  <a:ea typeface="MS PGothic" pitchFamily="34" charset="-128"/>
                </a:rPr>
                <a:t>massive</a:t>
              </a:r>
              <a:r>
                <a:rPr lang="en-GB" sz="1800">
                  <a:ea typeface="MS PGothic" pitchFamily="34" charset="-128"/>
                </a:rPr>
                <a:t> bandwidth! </a:t>
              </a:r>
              <a:r>
                <a:rPr lang="en-GB" sz="1800">
                  <a:ea typeface="MS PGothic" pitchFamily="34" charset="-128"/>
                  <a:sym typeface="Wingdings" pitchFamily="2" charset="2"/>
                </a:rPr>
                <a:t></a:t>
              </a:r>
            </a:p>
          </p:txBody>
        </p:sp>
      </p:grpSp>
      <p:grpSp>
        <p:nvGrpSpPr>
          <p:cNvPr id="12292" name="Group 9"/>
          <p:cNvGrpSpPr>
            <a:grpSpLocks/>
          </p:cNvGrpSpPr>
          <p:nvPr/>
        </p:nvGrpSpPr>
        <p:grpSpPr bwMode="auto">
          <a:xfrm>
            <a:off x="636588" y="2424113"/>
            <a:ext cx="3894137" cy="3489325"/>
            <a:chOff x="401" y="1527"/>
            <a:chExt cx="2453" cy="2198"/>
          </a:xfrm>
        </p:grpSpPr>
        <p:pic>
          <p:nvPicPr>
            <p:cNvPr id="12293" name="Picture 10" descr="uesc_05_img02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 y="1527"/>
              <a:ext cx="2453" cy="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11"/>
            <p:cNvSpPr txBox="1">
              <a:spLocks noChangeArrowheads="1"/>
            </p:cNvSpPr>
            <p:nvPr/>
          </p:nvSpPr>
          <p:spPr bwMode="auto">
            <a:xfrm>
              <a:off x="428" y="3205"/>
              <a:ext cx="2399"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GB" sz="1800">
                  <a:ea typeface="MS PGothic" pitchFamily="34" charset="-128"/>
                </a:rPr>
                <a:t>Optical fibres are strands of glass or plastic which guide visible or invisible light</a:t>
              </a:r>
              <a:endParaRPr lang="en-GB" sz="1800">
                <a:ea typeface="MS PGothic" pitchFamily="34" charset="-128"/>
                <a:sym typeface="Wingdings" pitchFamily="2" charset="2"/>
              </a:endParaRPr>
            </a:p>
          </p:txBody>
        </p:sp>
      </p:grpSp>
    </p:spTree>
    <p:extLst>
      <p:ext uri="{BB962C8B-B14F-4D97-AF65-F5344CB8AC3E}">
        <p14:creationId xmlns:p14="http://schemas.microsoft.com/office/powerpoint/2010/main" val="33789021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8962" y="34944"/>
            <a:ext cx="8964488" cy="1139825"/>
          </a:xfrm>
        </p:spPr>
        <p:txBody>
          <a:bodyPr/>
          <a:lstStyle/>
          <a:p>
            <a:pPr eaLnBrk="1" hangingPunct="1"/>
            <a:r>
              <a:rPr lang="en-US" dirty="0" smtClean="0"/>
              <a:t>Anatomy of a Single Mode Fiber</a:t>
            </a:r>
          </a:p>
        </p:txBody>
      </p:sp>
      <p:sp>
        <p:nvSpPr>
          <p:cNvPr id="13315" name="Rectangle 3"/>
          <p:cNvSpPr>
            <a:spLocks noGrp="1" noChangeArrowheads="1"/>
          </p:cNvSpPr>
          <p:nvPr>
            <p:ph type="body" idx="1"/>
          </p:nvPr>
        </p:nvSpPr>
        <p:spPr>
          <a:xfrm>
            <a:off x="152400" y="4648200"/>
            <a:ext cx="8991600" cy="1676400"/>
          </a:xfrm>
          <a:noFill/>
        </p:spPr>
        <p:txBody>
          <a:bodyPr/>
          <a:lstStyle/>
          <a:p>
            <a:r>
              <a:rPr lang="en-US" smtClean="0"/>
              <a:t>Core &amp; Cladding are made of Glass/Silica (SiO2) with doping.</a:t>
            </a:r>
          </a:p>
          <a:p>
            <a:r>
              <a:rPr lang="en-US" smtClean="0"/>
              <a:t>Buffer/Coating serves to strengthen and protect the fiber</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366838"/>
            <a:ext cx="697071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91808708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88640"/>
            <a:ext cx="8460432" cy="1080120"/>
          </a:xfrm>
        </p:spPr>
        <p:txBody>
          <a:bodyPr/>
          <a:lstStyle/>
          <a:p>
            <a:r>
              <a:rPr lang="en-US" dirty="0" smtClean="0"/>
              <a:t>Fiber Attenuation (Loss) Characteristic Curve</a:t>
            </a:r>
          </a:p>
        </p:txBody>
      </p:sp>
      <p:sp>
        <p:nvSpPr>
          <p:cNvPr id="14339" name="Rectangle 3"/>
          <p:cNvSpPr>
            <a:spLocks noChangeArrowheads="1"/>
          </p:cNvSpPr>
          <p:nvPr/>
        </p:nvSpPr>
        <p:spPr bwMode="auto">
          <a:xfrm>
            <a:off x="0" y="1666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spAutoFit/>
          </a:bodyPr>
          <a:lstStyle/>
          <a:p>
            <a:endParaRPr lang="en-US"/>
          </a:p>
        </p:txBody>
      </p:sp>
      <p:graphicFrame>
        <p:nvGraphicFramePr>
          <p:cNvPr id="14340" name="Object 4"/>
          <p:cNvGraphicFramePr>
            <a:graphicFrameLocks noChangeAspect="1"/>
          </p:cNvGraphicFramePr>
          <p:nvPr/>
        </p:nvGraphicFramePr>
        <p:xfrm>
          <a:off x="728663" y="1414463"/>
          <a:ext cx="7653337" cy="4914900"/>
        </p:xfrm>
        <a:graphic>
          <a:graphicData uri="http://schemas.openxmlformats.org/presentationml/2006/ole">
            <mc:AlternateContent xmlns:mc="http://schemas.openxmlformats.org/markup-compatibility/2006">
              <mc:Choice xmlns:v="urn:schemas-microsoft-com:vml" Requires="v">
                <p:oleObj spid="_x0000_s2104" name="Bitmap Image" r:id="rId4" imgW="8869013" imgH="5695238" progId="Paint.Picture">
                  <p:embed/>
                </p:oleObj>
              </mc:Choice>
              <mc:Fallback>
                <p:oleObj name="Bitmap Image" r:id="rId4" imgW="8869013" imgH="569523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1414463"/>
                        <a:ext cx="7653337"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 name="Line 5"/>
          <p:cNvSpPr>
            <a:spLocks noChangeShapeType="1"/>
          </p:cNvSpPr>
          <p:nvPr/>
        </p:nvSpPr>
        <p:spPr bwMode="auto">
          <a:xfrm>
            <a:off x="2763838" y="2759075"/>
            <a:ext cx="0" cy="2838450"/>
          </a:xfrm>
          <a:prstGeom prst="line">
            <a:avLst/>
          </a:prstGeom>
          <a:noFill/>
          <a:ln w="57150">
            <a:solidFill>
              <a:srgbClr val="336599"/>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4" name="Line 6"/>
          <p:cNvSpPr>
            <a:spLocks noChangeShapeType="1"/>
          </p:cNvSpPr>
          <p:nvPr/>
        </p:nvSpPr>
        <p:spPr bwMode="auto">
          <a:xfrm>
            <a:off x="6489700" y="2849563"/>
            <a:ext cx="0" cy="2838450"/>
          </a:xfrm>
          <a:prstGeom prst="line">
            <a:avLst/>
          </a:prstGeom>
          <a:noFill/>
          <a:ln w="57150">
            <a:solidFill>
              <a:srgbClr val="336599"/>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5" name="Line 7"/>
          <p:cNvSpPr>
            <a:spLocks noChangeShapeType="1"/>
          </p:cNvSpPr>
          <p:nvPr/>
        </p:nvSpPr>
        <p:spPr bwMode="auto">
          <a:xfrm>
            <a:off x="5094288" y="2841625"/>
            <a:ext cx="0" cy="2838450"/>
          </a:xfrm>
          <a:prstGeom prst="line">
            <a:avLst/>
          </a:prstGeom>
          <a:noFill/>
          <a:ln w="57150">
            <a:solidFill>
              <a:srgbClr val="336599"/>
            </a:solidFill>
            <a:round/>
            <a:headEnd/>
            <a:tailEnd type="triangle" w="med" len="med"/>
          </a:ln>
          <a:extLst>
            <a:ext uri="{909E8E84-426E-40DD-AFC4-6F175D3DCCD1}">
              <a14:hiddenFill xmlns:a14="http://schemas.microsoft.com/office/drawing/2010/main">
                <a:noFill/>
              </a14:hiddenFill>
            </a:ext>
          </a:extLst>
        </p:spPr>
        <p:txBody>
          <a:bodyPr lIns="82124" tIns="41061" rIns="82124" bIns="41061"/>
          <a:lstStyle/>
          <a:p>
            <a:endParaRPr lang="en-US"/>
          </a:p>
        </p:txBody>
      </p:sp>
      <p:sp>
        <p:nvSpPr>
          <p:cNvPr id="66" name="Text Box 8"/>
          <p:cNvSpPr txBox="1">
            <a:spLocks noChangeArrowheads="1"/>
          </p:cNvSpPr>
          <p:nvPr/>
        </p:nvSpPr>
        <p:spPr bwMode="auto">
          <a:xfrm>
            <a:off x="2217738" y="2293938"/>
            <a:ext cx="156686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600">
                <a:solidFill>
                  <a:schemeClr val="accent2"/>
                </a:solidFill>
                <a:ea typeface="MS PGothic" pitchFamily="34" charset="-128"/>
              </a:rPr>
              <a:t>850nm Region</a:t>
            </a:r>
          </a:p>
          <a:p>
            <a:pPr eaLnBrk="1" hangingPunct="1"/>
            <a:r>
              <a:rPr lang="en-US" sz="1600">
                <a:solidFill>
                  <a:schemeClr val="accent2"/>
                </a:solidFill>
                <a:ea typeface="MS PGothic" pitchFamily="34" charset="-128"/>
              </a:rPr>
              <a:t>Loss:3dB</a:t>
            </a:r>
          </a:p>
        </p:txBody>
      </p:sp>
      <p:sp>
        <p:nvSpPr>
          <p:cNvPr id="67" name="Text Box 9"/>
          <p:cNvSpPr txBox="1">
            <a:spLocks noChangeArrowheads="1"/>
          </p:cNvSpPr>
          <p:nvPr/>
        </p:nvSpPr>
        <p:spPr bwMode="auto">
          <a:xfrm>
            <a:off x="4202113" y="2301875"/>
            <a:ext cx="173831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600">
                <a:solidFill>
                  <a:schemeClr val="accent2"/>
                </a:solidFill>
                <a:ea typeface="MS PGothic" pitchFamily="34" charset="-128"/>
              </a:rPr>
              <a:t>1310 nm Region</a:t>
            </a:r>
          </a:p>
          <a:p>
            <a:pPr eaLnBrk="1" hangingPunct="1"/>
            <a:r>
              <a:rPr lang="en-US" sz="1600">
                <a:solidFill>
                  <a:schemeClr val="accent2"/>
                </a:solidFill>
                <a:ea typeface="MS PGothic" pitchFamily="34" charset="-128"/>
              </a:rPr>
              <a:t>Loss:1.4dB</a:t>
            </a:r>
          </a:p>
        </p:txBody>
      </p:sp>
      <p:sp>
        <p:nvSpPr>
          <p:cNvPr id="68" name="Text Box 10"/>
          <p:cNvSpPr txBox="1">
            <a:spLocks noChangeArrowheads="1"/>
          </p:cNvSpPr>
          <p:nvPr/>
        </p:nvSpPr>
        <p:spPr bwMode="auto">
          <a:xfrm>
            <a:off x="5976938" y="2325688"/>
            <a:ext cx="173831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spAutoFit/>
          </a:bodyPr>
          <a:lstStyle>
            <a:lvl1pPr defTabSz="814388">
              <a:defRPr sz="2400" baseline="-25000">
                <a:solidFill>
                  <a:schemeClr val="tx1"/>
                </a:solidFill>
                <a:latin typeface="Arial" pitchFamily="34" charset="0"/>
              </a:defRPr>
            </a:lvl1pPr>
            <a:lvl2pPr marL="742950" indent="-285750" defTabSz="814388">
              <a:defRPr sz="2400" baseline="-25000">
                <a:solidFill>
                  <a:schemeClr val="tx1"/>
                </a:solidFill>
                <a:latin typeface="Arial" pitchFamily="34" charset="0"/>
              </a:defRPr>
            </a:lvl2pPr>
            <a:lvl3pPr marL="1143000" indent="-228600" defTabSz="814388">
              <a:defRPr sz="2400" baseline="-25000">
                <a:solidFill>
                  <a:schemeClr val="tx1"/>
                </a:solidFill>
                <a:latin typeface="Arial" pitchFamily="34" charset="0"/>
              </a:defRPr>
            </a:lvl3pPr>
            <a:lvl4pPr marL="1600200" indent="-228600" defTabSz="814388">
              <a:defRPr sz="2400" baseline="-25000">
                <a:solidFill>
                  <a:schemeClr val="tx1"/>
                </a:solidFill>
                <a:latin typeface="Arial" pitchFamily="34" charset="0"/>
              </a:defRPr>
            </a:lvl4pPr>
            <a:lvl5pPr marL="2057400" indent="-228600" defTabSz="814388">
              <a:defRPr sz="2400" baseline="-25000">
                <a:solidFill>
                  <a:schemeClr val="tx1"/>
                </a:solidFill>
                <a:latin typeface="Arial" pitchFamily="34" charset="0"/>
              </a:defRPr>
            </a:lvl5pPr>
            <a:lvl6pPr marL="25146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6pPr>
            <a:lvl7pPr marL="29718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7pPr>
            <a:lvl8pPr marL="34290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8pPr>
            <a:lvl9pPr marL="3886200" indent="-228600" algn="ctr" defTabSz="814388" eaLnBrk="0" fontAlgn="base" hangingPunct="0">
              <a:lnSpc>
                <a:spcPct val="90000"/>
              </a:lnSpc>
              <a:spcBef>
                <a:spcPct val="0"/>
              </a:spcBef>
              <a:spcAft>
                <a:spcPct val="0"/>
              </a:spcAft>
              <a:defRPr sz="2400" baseline="-25000">
                <a:solidFill>
                  <a:schemeClr val="tx1"/>
                </a:solidFill>
                <a:latin typeface="Arial" pitchFamily="34" charset="0"/>
              </a:defRPr>
            </a:lvl9pPr>
          </a:lstStyle>
          <a:p>
            <a:pPr eaLnBrk="1" hangingPunct="1"/>
            <a:r>
              <a:rPr lang="en-US" sz="1600">
                <a:solidFill>
                  <a:schemeClr val="accent2"/>
                </a:solidFill>
                <a:ea typeface="MS PGothic" pitchFamily="34" charset="-128"/>
              </a:rPr>
              <a:t>1550 nm Region</a:t>
            </a:r>
          </a:p>
          <a:p>
            <a:pPr eaLnBrk="1" hangingPunct="1"/>
            <a:r>
              <a:rPr lang="en-US" sz="1600">
                <a:solidFill>
                  <a:schemeClr val="accent2"/>
                </a:solidFill>
                <a:ea typeface="MS PGothic" pitchFamily="34" charset="-128"/>
              </a:rPr>
              <a:t>Loss:0.2dB</a:t>
            </a:r>
          </a:p>
        </p:txBody>
      </p:sp>
    </p:spTree>
    <p:extLst>
      <p:ext uri="{BB962C8B-B14F-4D97-AF65-F5344CB8AC3E}">
        <p14:creationId xmlns:p14="http://schemas.microsoft.com/office/powerpoint/2010/main" val="3168400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checkerboard(across)">
                                      <p:cBhvr>
                                        <p:cTn id="7" dur="500"/>
                                        <p:tgtEl>
                                          <p:spTgt spid="6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checkerboard(across)">
                                      <p:cBhvr>
                                        <p:cTn id="10" dur="500"/>
                                        <p:tgtEl>
                                          <p:spTgt spid="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checkerboard(across)">
                                      <p:cBhvr>
                                        <p:cTn id="15" dur="500"/>
                                        <p:tgtEl>
                                          <p:spTgt spid="6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checkerboard(across)">
                                      <p:cBhvr>
                                        <p:cTn id="18" dur="500"/>
                                        <p:tgtEl>
                                          <p:spTgt spid="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checkerboard(across)">
                                      <p:cBhvr>
                                        <p:cTn id="23" dur="500"/>
                                        <p:tgtEl>
                                          <p:spTgt spid="6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checkerboard(across)">
                                      <p:cBhvr>
                                        <p:cTn id="2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p:bldP spid="67" grpId="0"/>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Cisco Highlight"/>
</p:tagLst>
</file>

<file path=ppt/theme/theme1.xml><?xml version="1.0" encoding="utf-8"?>
<a:theme xmlns:a="http://schemas.openxmlformats.org/drawingml/2006/main" name="philip">
  <a:themeElements>
    <a:clrScheme name="Custom 1">
      <a:dk1>
        <a:srgbClr val="000000"/>
      </a:dk1>
      <a:lt1>
        <a:srgbClr val="FFFFFF"/>
      </a:lt1>
      <a:dk2>
        <a:srgbClr val="004080"/>
      </a:dk2>
      <a:lt2>
        <a:srgbClr val="808080"/>
      </a:lt2>
      <a:accent1>
        <a:srgbClr val="004080"/>
      </a:accent1>
      <a:accent2>
        <a:srgbClr val="C20000"/>
      </a:accent2>
      <a:accent3>
        <a:srgbClr val="FFFFFF"/>
      </a:accent3>
      <a:accent4>
        <a:srgbClr val="000000"/>
      </a:accent4>
      <a:accent5>
        <a:srgbClr val="E6E6E6"/>
      </a:accent5>
      <a:accent6>
        <a:srgbClr val="C30000"/>
      </a:accent6>
      <a:hlink>
        <a:srgbClr val="FF8000"/>
      </a:hlink>
      <a:folHlink>
        <a:srgbClr val="C10000"/>
      </a:folHlink>
    </a:clrScheme>
    <a:fontScheme name="0 - Internet Introduction">
      <a:majorFont>
        <a:latin typeface="Garamond"/>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a:ln>
              <a:noFill/>
            </a:ln>
            <a:solidFill>
              <a:schemeClr val="tx1"/>
            </a:solidFill>
            <a:effectLst/>
            <a:latin typeface="Arial" pitchFamily="-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a:ln>
              <a:noFill/>
            </a:ln>
            <a:solidFill>
              <a:schemeClr val="tx1"/>
            </a:solidFill>
            <a:effectLst/>
            <a:latin typeface="Arial" pitchFamily="-1" charset="0"/>
          </a:defRPr>
        </a:defPPr>
      </a:lstStyle>
    </a:lnDef>
  </a:objectDefaults>
  <a:extraClrSchemeLst>
    <a:extraClrScheme>
      <a:clrScheme name="0 - Internet Introduction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0 - Internet Introduction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0 - Internet Introduction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0 - Internet Introduction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0 - Internet Introduction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0 - Internet Introduction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0 - Internet Introduction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0 - Internet Introduction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2AFF8F"/>
      </a:accent1>
      <a:accent2>
        <a:srgbClr val="FF2A35"/>
      </a:accent2>
      <a:accent3>
        <a:srgbClr val="FFFFFF"/>
      </a:accent3>
      <a:accent4>
        <a:srgbClr val="000000"/>
      </a:accent4>
      <a:accent5>
        <a:srgbClr val="ACFFC6"/>
      </a:accent5>
      <a:accent6>
        <a:srgbClr val="E7252F"/>
      </a:accent6>
      <a:hlink>
        <a:srgbClr val="FFFFFF"/>
      </a:hlink>
      <a:folHlink>
        <a:srgbClr val="FFE5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13386</TotalTime>
  <Pages>69</Pages>
  <Words>4908</Words>
  <Application>Microsoft Office PowerPoint</Application>
  <PresentationFormat>On-screen Show (4:3)</PresentationFormat>
  <Paragraphs>965</Paragraphs>
  <Slides>54</Slides>
  <Notes>34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58" baseType="lpstr">
      <vt:lpstr>philip</vt:lpstr>
      <vt:lpstr>Bitmap Image</vt:lpstr>
      <vt:lpstr>Chart</vt:lpstr>
      <vt:lpstr>Photo Editor Photo</vt:lpstr>
      <vt:lpstr>PowerPoint Presentation</vt:lpstr>
      <vt:lpstr>Agenda</vt:lpstr>
      <vt:lpstr>Change in CAPEX Spending </vt:lpstr>
      <vt:lpstr>POS / Ethernet / OTN Migration</vt:lpstr>
      <vt:lpstr>Transport  Evolution Layers </vt:lpstr>
      <vt:lpstr>Agenda</vt:lpstr>
      <vt:lpstr>What is Optical Fibre?</vt:lpstr>
      <vt:lpstr>Anatomy of a Single Mode Fiber</vt:lpstr>
      <vt:lpstr>Fiber Attenuation (Loss) Characteristic Curve</vt:lpstr>
      <vt:lpstr>Multi Mode Fiber</vt:lpstr>
      <vt:lpstr>Single Mode Fiber</vt:lpstr>
      <vt:lpstr>Different Solutions for Different Fiber Types</vt:lpstr>
      <vt:lpstr>Optical Spectrum</vt:lpstr>
      <vt:lpstr>Wavelength and Frequency</vt:lpstr>
      <vt:lpstr>ITU Wavelength Grid</vt:lpstr>
      <vt:lpstr>What is DWDM?</vt:lpstr>
      <vt:lpstr>Transmission Impairments</vt:lpstr>
      <vt:lpstr>DWDM Components</vt:lpstr>
      <vt:lpstr>Basic WDM Component Terminology</vt:lpstr>
      <vt:lpstr>PowerPoint Presentation</vt:lpstr>
      <vt:lpstr>Degree-8 ROADM Node Block Diagram</vt:lpstr>
      <vt:lpstr>PowerPoint Presentation</vt:lpstr>
      <vt:lpstr>ROADM Based Network Example</vt:lpstr>
      <vt:lpstr>Agenda</vt:lpstr>
      <vt:lpstr>Transport Layer Evolution</vt:lpstr>
      <vt:lpstr>G.709 Digital Wrapper</vt:lpstr>
      <vt:lpstr>PowerPoint Presentation</vt:lpstr>
      <vt:lpstr>Pre-FEC Proactive Protection</vt:lpstr>
      <vt:lpstr>Agenda</vt:lpstr>
      <vt:lpstr>10GE has migrated from low port count to high port count applications… </vt:lpstr>
      <vt:lpstr>Client interconnection: the evolution game </vt:lpstr>
      <vt:lpstr>Current 100G DWDM Examples</vt:lpstr>
      <vt:lpstr>DP-QPSK 100G Module  Block diagram</vt:lpstr>
      <vt:lpstr>Modulation Flexibility for Trade off Between Reach and Capacity</vt:lpstr>
      <vt:lpstr>What is a Flex Spectrum ROADM?</vt:lpstr>
      <vt:lpstr>Agile DWDM Layer with Zero Touch Architecture</vt:lpstr>
      <vt:lpstr>What is a Control Plane?</vt:lpstr>
      <vt:lpstr>What Should an Optical Control Plane Do?</vt:lpstr>
      <vt:lpstr>Network Architecture</vt:lpstr>
      <vt:lpstr>Multi Layer Control Plane Interaction</vt:lpstr>
      <vt:lpstr>What’s WSON</vt:lpstr>
      <vt:lpstr>WSON in the Standards Bodies</vt:lpstr>
      <vt:lpstr>WSON AREA</vt:lpstr>
      <vt:lpstr>WSON READING LIST</vt:lpstr>
      <vt:lpstr>What does WSON do for you ?</vt:lpstr>
      <vt:lpstr>ITU-T G.680 Optical Parameters</vt:lpstr>
      <vt:lpstr>WSON Impairment Aware</vt:lpstr>
      <vt:lpstr>Control Plane – The Right Model</vt:lpstr>
      <vt:lpstr>Control Plane-Information Sharing</vt:lpstr>
      <vt:lpstr>Protection</vt:lpstr>
      <vt:lpstr>Multi Layer Restoration &amp; Optimization</vt:lpstr>
      <vt:lpstr>Cost Benefit – Sample User Network</vt:lpstr>
      <vt:lpstr>PowerPoint Presentation</vt:lpstr>
      <vt:lpstr>Questions?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IXP Design</dc:title>
  <dc:subject>Value of IXPs</dc:subject>
  <dc:creator>Osama I. Al-Dosary</dc:creator>
  <cp:lastModifiedBy>Moustafa Kattan (mkattan)</cp:lastModifiedBy>
  <cp:revision>476</cp:revision>
  <cp:lastPrinted>2013-02-28T11:45:31Z</cp:lastPrinted>
  <dcterms:created xsi:type="dcterms:W3CDTF">2011-10-06T10:25:19Z</dcterms:created>
  <dcterms:modified xsi:type="dcterms:W3CDTF">2013-03-04T07:06:00Z</dcterms:modified>
</cp:coreProperties>
</file>