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84" r:id="rId1"/>
  </p:sldMasterIdLst>
  <p:notesMasterIdLst>
    <p:notesMasterId r:id="rId23"/>
  </p:notesMasterIdLst>
  <p:handoutMasterIdLst>
    <p:handoutMasterId r:id="rId24"/>
  </p:handoutMasterIdLst>
  <p:sldIdLst>
    <p:sldId id="282" r:id="rId2"/>
    <p:sldId id="283" r:id="rId3"/>
    <p:sldId id="603" r:id="rId4"/>
    <p:sldId id="259" r:id="rId5"/>
    <p:sldId id="260" r:id="rId6"/>
    <p:sldId id="606" r:id="rId7"/>
    <p:sldId id="261" r:id="rId8"/>
    <p:sldId id="607" r:id="rId9"/>
    <p:sldId id="306" r:id="rId10"/>
    <p:sldId id="609" r:id="rId11"/>
    <p:sldId id="265" r:id="rId12"/>
    <p:sldId id="264" r:id="rId13"/>
    <p:sldId id="263" r:id="rId14"/>
    <p:sldId id="304" r:id="rId15"/>
    <p:sldId id="258" r:id="rId16"/>
    <p:sldId id="610" r:id="rId17"/>
    <p:sldId id="270" r:id="rId18"/>
    <p:sldId id="601" r:id="rId19"/>
    <p:sldId id="598" r:id="rId20"/>
    <p:sldId id="600" r:id="rId21"/>
    <p:sldId id="28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  <p:cmAuthor id="2" name="Samaneh Tajalizadehkhoob" initials="ST" lastIdx="0" clrIdx="1">
    <p:extLst>
      <p:ext uri="{19B8F6BF-5375-455C-9EA6-DF929625EA0E}">
        <p15:presenceInfo xmlns:p15="http://schemas.microsoft.com/office/powerpoint/2012/main" userId="S::samaneh.tajali@icann.org::0f07cac1-7719-4d64-b6ec-50c05b32b1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EDE"/>
    <a:srgbClr val="CB460F"/>
    <a:srgbClr val="FA5B36"/>
    <a:srgbClr val="FFFFFF"/>
    <a:srgbClr val="000000"/>
    <a:srgbClr val="002B49"/>
    <a:srgbClr val="9C240F"/>
    <a:srgbClr val="0E4B91"/>
    <a:srgbClr val="18548A"/>
    <a:srgbClr val="1553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16" autoAdjust="0"/>
    <p:restoredTop sz="93921" autoAdjust="0"/>
  </p:normalViewPr>
  <p:slideViewPr>
    <p:cSldViewPr snapToGrid="0" snapToObjects="1">
      <p:cViewPr varScale="1">
        <p:scale>
          <a:sx n="102" d="100"/>
          <a:sy n="102" d="100"/>
        </p:scale>
        <p:origin x="2136" y="184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268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4/2/19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4/2/19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69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D8A29-AD8E-5944-8676-4DB4245078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87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D8A29-AD8E-5944-8676-4DB4245078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44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44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64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65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90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74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55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image" Target="../media/image2.emf"/><Relationship Id="rId16" Type="http://schemas.openxmlformats.org/officeDocument/2006/relationships/image" Target="../media/image7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8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F67F-E6EB-C143-966D-31CBE03B6544}" type="datetime1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F345-66BC-0E47-947C-C9DCFC41D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3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1FB0-558E-634B-B204-4937E3BBC314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33A2-C518-6D4B-84C4-31A1401DE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0252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1FB0-558E-634B-B204-4937E3BBC314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33A2-C518-6D4B-84C4-31A1401DE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1958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1671359" y="2020824"/>
            <a:ext cx="6974586" cy="132588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27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 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1359" y="4617720"/>
            <a:ext cx="6974586" cy="5784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671359" y="5199657"/>
            <a:ext cx="6974586" cy="39052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671359" y="5602568"/>
            <a:ext cx="697458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97" y="4874481"/>
            <a:ext cx="892372" cy="951863"/>
          </a:xfrm>
          <a:prstGeom prst="rect">
            <a:avLst/>
          </a:prstGeom>
        </p:spPr>
      </p:pic>
      <p:sp>
        <p:nvSpPr>
          <p:cNvPr id="48" name="Oval 47"/>
          <p:cNvSpPr/>
          <p:nvPr userDrawn="1"/>
        </p:nvSpPr>
        <p:spPr>
          <a:xfrm>
            <a:off x="1368782" y="6101651"/>
            <a:ext cx="3429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49" name="Straight Connector 48"/>
          <p:cNvCxnSpPr/>
          <p:nvPr userDrawn="1"/>
        </p:nvCxnSpPr>
        <p:spPr>
          <a:xfrm flipH="1">
            <a:off x="0" y="6124669"/>
            <a:ext cx="1345404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 flipH="1">
            <a:off x="1419551" y="6124511"/>
            <a:ext cx="7290586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 userDrawn="1"/>
        </p:nvSpPr>
        <p:spPr>
          <a:xfrm flipH="1">
            <a:off x="8731561" y="6101651"/>
            <a:ext cx="3429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sp>
        <p:nvSpPr>
          <p:cNvPr id="52" name="Oval 51"/>
          <p:cNvSpPr/>
          <p:nvPr userDrawn="1"/>
        </p:nvSpPr>
        <p:spPr>
          <a:xfrm flipH="1">
            <a:off x="8731561" y="3470373"/>
            <a:ext cx="3429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53" name="Straight Connector 52"/>
          <p:cNvCxnSpPr/>
          <p:nvPr userDrawn="1"/>
        </p:nvCxnSpPr>
        <p:spPr>
          <a:xfrm flipV="1">
            <a:off x="1386879" y="3552826"/>
            <a:ext cx="0" cy="2529959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 userDrawn="1"/>
        </p:nvSpPr>
        <p:spPr>
          <a:xfrm rot="16200000">
            <a:off x="1370574" y="3510449"/>
            <a:ext cx="121764" cy="8915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55" name="Straight Connector 54"/>
          <p:cNvCxnSpPr/>
          <p:nvPr userDrawn="1"/>
        </p:nvCxnSpPr>
        <p:spPr>
          <a:xfrm flipH="1">
            <a:off x="1424312" y="3494144"/>
            <a:ext cx="7285824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671359" y="3666744"/>
            <a:ext cx="6974586" cy="5760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35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75212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469" y="46181"/>
            <a:ext cx="8103791" cy="4506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4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257175" indent="-257175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425">
                <a:solidFill>
                  <a:srgbClr val="000000"/>
                </a:solidFill>
              </a:defRPr>
            </a:lvl1pPr>
            <a:lvl2pPr marL="598885" indent="-255985">
              <a:spcBef>
                <a:spcPts val="375"/>
              </a:spcBef>
              <a:buSzPct val="75000"/>
              <a:buFont typeface="Wingdings" panose="05000000000000000000" pitchFamily="2" charset="2"/>
              <a:buChar char=""/>
              <a:defRPr sz="1425">
                <a:solidFill>
                  <a:srgbClr val="000000"/>
                </a:solidFill>
              </a:defRPr>
            </a:lvl2pPr>
            <a:lvl3pPr marL="941785" indent="-255985">
              <a:spcBef>
                <a:spcPts val="375"/>
              </a:spcBef>
              <a:buFont typeface="Arial" panose="020B0604020202020204" pitchFamily="34" charset="0"/>
              <a:buChar char="•"/>
              <a:defRPr sz="1425">
                <a:solidFill>
                  <a:srgbClr val="000000"/>
                </a:solidFill>
              </a:defRPr>
            </a:lvl3pPr>
            <a:lvl4pPr marL="1028700" indent="0">
              <a:buNone/>
              <a:defRPr sz="1425">
                <a:solidFill>
                  <a:srgbClr val="000000"/>
                </a:solidFill>
              </a:defRPr>
            </a:lvl4pPr>
            <a:lvl5pPr>
              <a:defRPr sz="14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547514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6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3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90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90" y="1049146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025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" y="685226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2543490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342900" indent="0"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685800" indent="0"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028700" indent="0"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371600" indent="0">
              <a:buFontTx/>
              <a:buNone/>
              <a:defRPr lang="en-US" sz="15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15468" y="42394"/>
            <a:ext cx="7910513" cy="531346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pic>
        <p:nvPicPr>
          <p:cNvPr id="32" name="Picture 31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544" y="856105"/>
            <a:ext cx="1471870" cy="1523172"/>
          </a:xfrm>
          <a:prstGeom prst="rect">
            <a:avLst/>
          </a:prstGeom>
        </p:spPr>
      </p:pic>
      <p:grpSp>
        <p:nvGrpSpPr>
          <p:cNvPr id="54" name="Group 53"/>
          <p:cNvGrpSpPr/>
          <p:nvPr userDrawn="1"/>
        </p:nvGrpSpPr>
        <p:grpSpPr>
          <a:xfrm>
            <a:off x="2551602" y="4228306"/>
            <a:ext cx="2562500" cy="365760"/>
            <a:chOff x="5325979" y="4715893"/>
            <a:chExt cx="3416667" cy="365760"/>
          </a:xfrm>
        </p:grpSpPr>
        <p:sp>
          <p:nvSpPr>
            <p:cNvPr id="55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342812">
                <a:spcBef>
                  <a:spcPct val="20000"/>
                </a:spcBef>
                <a:buNone/>
                <a:defRPr/>
              </a:pPr>
              <a:r>
                <a:rPr lang="en-US" sz="105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05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05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05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6" name="Picture 55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 userDrawn="1"/>
        </p:nvGrpSpPr>
        <p:grpSpPr>
          <a:xfrm>
            <a:off x="2551601" y="4726326"/>
            <a:ext cx="2727452" cy="365760"/>
            <a:chOff x="1235726" y="5571713"/>
            <a:chExt cx="3636602" cy="365760"/>
          </a:xfrm>
        </p:grpSpPr>
        <p:sp>
          <p:nvSpPr>
            <p:cNvPr id="58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342812">
                <a:spcBef>
                  <a:spcPct val="20000"/>
                </a:spcBef>
                <a:buNone/>
                <a:defRPr/>
              </a:pPr>
              <a:r>
                <a:rPr lang="en-US" sz="105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05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05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05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9" name="Picture 58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 userDrawn="1"/>
        </p:nvGrpSpPr>
        <p:grpSpPr>
          <a:xfrm>
            <a:off x="2551602" y="2734246"/>
            <a:ext cx="2107190" cy="365760"/>
            <a:chOff x="1235726" y="3073176"/>
            <a:chExt cx="2809587" cy="365760"/>
          </a:xfrm>
        </p:grpSpPr>
        <p:sp>
          <p:nvSpPr>
            <p:cNvPr id="61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342812">
                <a:spcBef>
                  <a:spcPct val="20000"/>
                </a:spcBef>
                <a:buNone/>
                <a:defRPr/>
              </a:pPr>
              <a:r>
                <a:rPr lang="en-US" sz="105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@icann</a:t>
              </a:r>
              <a:endParaRPr lang="en-US" sz="105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62" name="Picture 61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 userDrawn="1"/>
        </p:nvGrpSpPr>
        <p:grpSpPr>
          <a:xfrm>
            <a:off x="2551601" y="3232266"/>
            <a:ext cx="2797740" cy="365760"/>
            <a:chOff x="1235727" y="3892739"/>
            <a:chExt cx="3730320" cy="365760"/>
          </a:xfrm>
        </p:grpSpPr>
        <p:sp>
          <p:nvSpPr>
            <p:cNvPr id="64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342812">
                <a:spcBef>
                  <a:spcPct val="20000"/>
                </a:spcBef>
                <a:buNone/>
                <a:defRPr/>
              </a:pPr>
              <a:r>
                <a:rPr lang="en-US" sz="105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05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05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05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65" name="Picture 64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 userDrawn="1"/>
        </p:nvGrpSpPr>
        <p:grpSpPr>
          <a:xfrm>
            <a:off x="2551601" y="3730286"/>
            <a:ext cx="2727452" cy="365760"/>
            <a:chOff x="1235726" y="4721075"/>
            <a:chExt cx="3636602" cy="365760"/>
          </a:xfrm>
        </p:grpSpPr>
        <p:pic>
          <p:nvPicPr>
            <p:cNvPr id="67" name="Picture 66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68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342812">
                <a:spcBef>
                  <a:spcPct val="20000"/>
                </a:spcBef>
                <a:buNone/>
                <a:defRPr/>
              </a:pPr>
              <a:r>
                <a:rPr lang="en-US" sz="105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05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05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69" name="Group 68"/>
          <p:cNvGrpSpPr/>
          <p:nvPr userDrawn="1"/>
        </p:nvGrpSpPr>
        <p:grpSpPr>
          <a:xfrm>
            <a:off x="2551602" y="5722367"/>
            <a:ext cx="1939625" cy="365760"/>
            <a:chOff x="5325979" y="3073176"/>
            <a:chExt cx="2586167" cy="365760"/>
          </a:xfrm>
        </p:grpSpPr>
        <p:sp>
          <p:nvSpPr>
            <p:cNvPr id="70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342812">
                <a:spcBef>
                  <a:spcPct val="20000"/>
                </a:spcBef>
                <a:buNone/>
                <a:defRPr/>
              </a:pPr>
              <a:r>
                <a:rPr lang="en-US" sz="105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05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05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05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 userDrawn="1"/>
        </p:nvGrpSpPr>
        <p:grpSpPr>
          <a:xfrm>
            <a:off x="2551602" y="5224346"/>
            <a:ext cx="2562500" cy="365760"/>
            <a:chOff x="5325979" y="5571713"/>
            <a:chExt cx="3416667" cy="365760"/>
          </a:xfrm>
        </p:grpSpPr>
        <p:sp>
          <p:nvSpPr>
            <p:cNvPr id="73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342812">
                <a:spcBef>
                  <a:spcPct val="20000"/>
                </a:spcBef>
                <a:buNone/>
                <a:defRPr/>
              </a:pPr>
              <a:r>
                <a:rPr lang="en-US" sz="105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05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05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05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74" name="Picture 73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0632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14812" y="1"/>
            <a:ext cx="8091241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27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25196" y="3553576"/>
            <a:ext cx="8091241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25196" y="4279393"/>
            <a:ext cx="8091241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25196" y="4553713"/>
            <a:ext cx="8091241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697" y="5193793"/>
            <a:ext cx="892372" cy="951863"/>
          </a:xfrm>
          <a:prstGeom prst="rect">
            <a:avLst/>
          </a:prstGeom>
        </p:spPr>
      </p:pic>
      <p:sp>
        <p:nvSpPr>
          <p:cNvPr id="1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11479" y="2837138"/>
            <a:ext cx="810615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35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13147" y="2"/>
            <a:ext cx="8103791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2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3147" y="3553574"/>
            <a:ext cx="8103791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13147" y="4279393"/>
            <a:ext cx="8103791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13147" y="4553416"/>
            <a:ext cx="8103791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13" y="5193792"/>
            <a:ext cx="895350" cy="952500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2837138"/>
            <a:ext cx="810615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3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1359" y="4617720"/>
            <a:ext cx="6971625" cy="5751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671359" y="5199657"/>
            <a:ext cx="6971625" cy="39052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671359" y="5602568"/>
            <a:ext cx="697458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533" y="4878445"/>
            <a:ext cx="895350" cy="952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1368782" y="6101651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0" y="6124669"/>
            <a:ext cx="134540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1419551" y="6124511"/>
            <a:ext cx="7290586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 flipH="1">
            <a:off x="8731561" y="6101651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sp>
        <p:nvSpPr>
          <p:cNvPr id="17" name="Oval 16"/>
          <p:cNvSpPr/>
          <p:nvPr userDrawn="1"/>
        </p:nvSpPr>
        <p:spPr>
          <a:xfrm flipH="1">
            <a:off x="8731561" y="3470373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1386879" y="3552826"/>
            <a:ext cx="0" cy="2529959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 userDrawn="1"/>
        </p:nvSpPr>
        <p:spPr>
          <a:xfrm rot="16200000">
            <a:off x="1370574" y="3510449"/>
            <a:ext cx="121764" cy="8915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1424312" y="3494144"/>
            <a:ext cx="728582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2"/>
          <p:cNvSpPr>
            <a:spLocks noGrp="1"/>
          </p:cNvSpPr>
          <p:nvPr>
            <p:ph type="title" hasCustomPrompt="1"/>
          </p:nvPr>
        </p:nvSpPr>
        <p:spPr>
          <a:xfrm>
            <a:off x="1671359" y="2020825"/>
            <a:ext cx="6971625" cy="13255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2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 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671359" y="3666744"/>
            <a:ext cx="6974586" cy="5760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3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468" y="46181"/>
            <a:ext cx="8135342" cy="4506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16645"/>
            <a:ext cx="9144000" cy="56967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315468" y="48278"/>
            <a:ext cx="813534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6464809"/>
            <a:ext cx="2931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62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1FB0-558E-634B-B204-4937E3BBC314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33A2-C518-6D4B-84C4-31A1401DE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31908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315468" y="48278"/>
            <a:ext cx="813534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6464809"/>
            <a:ext cx="2931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8077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724" y="614512"/>
            <a:ext cx="3491388" cy="569671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6464809"/>
            <a:ext cx="293101" cy="312641"/>
          </a:xfrm>
          <a:prstGeom prst="rect">
            <a:avLst/>
          </a:prstGeom>
        </p:spPr>
      </p:pic>
      <p:sp>
        <p:nvSpPr>
          <p:cNvPr id="12" name="Title 19"/>
          <p:cNvSpPr>
            <a:spLocks noGrp="1"/>
          </p:cNvSpPr>
          <p:nvPr>
            <p:ph type="title" hasCustomPrompt="1"/>
          </p:nvPr>
        </p:nvSpPr>
        <p:spPr>
          <a:xfrm>
            <a:off x="315468" y="48278"/>
            <a:ext cx="813534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3492"/>
            <a:ext cx="9144000" cy="556490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790814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itle 19"/>
          <p:cNvSpPr>
            <a:spLocks noGrp="1"/>
          </p:cNvSpPr>
          <p:nvPr userDrawn="1">
            <p:ph type="title" hasCustomPrompt="1"/>
          </p:nvPr>
        </p:nvSpPr>
        <p:spPr>
          <a:xfrm>
            <a:off x="315468" y="48278"/>
            <a:ext cx="813534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4426"/>
            <a:ext cx="9144000" cy="5620869"/>
          </a:xfrm>
          <a:prstGeom prst="rect">
            <a:avLst/>
          </a:prstGeom>
        </p:spPr>
      </p:pic>
      <p:sp>
        <p:nvSpPr>
          <p:cNvPr id="28" name="Title 19"/>
          <p:cNvSpPr>
            <a:spLocks noGrp="1"/>
          </p:cNvSpPr>
          <p:nvPr>
            <p:ph type="title" hasCustomPrompt="1"/>
          </p:nvPr>
        </p:nvSpPr>
        <p:spPr>
          <a:xfrm>
            <a:off x="315468" y="48278"/>
            <a:ext cx="813534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3038"/>
            <a:ext cx="9144000" cy="5696861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9"/>
          <p:cNvSpPr>
            <a:spLocks noGrp="1"/>
          </p:cNvSpPr>
          <p:nvPr>
            <p:ph type="title" hasCustomPrompt="1"/>
          </p:nvPr>
        </p:nvSpPr>
        <p:spPr>
          <a:xfrm>
            <a:off x="315468" y="48278"/>
            <a:ext cx="7656168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6464809"/>
            <a:ext cx="293101" cy="3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6464808"/>
            <a:ext cx="27432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8617604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0" name="Oval 29"/>
          <p:cNvSpPr/>
          <p:nvPr userDrawn="1"/>
        </p:nvSpPr>
        <p:spPr>
          <a:xfrm>
            <a:off x="402634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6" name="Straight Connector 35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 userDrawn="1"/>
        </p:nvSpPr>
        <p:spPr>
          <a:xfrm flipH="1">
            <a:off x="8714737" y="264975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40" name="Straight Connector 39"/>
          <p:cNvCxnSpPr>
            <a:endCxn id="41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Arc 40"/>
          <p:cNvSpPr/>
          <p:nvPr userDrawn="1"/>
        </p:nvSpPr>
        <p:spPr>
          <a:xfrm rot="16200000">
            <a:off x="402044" y="2689833"/>
            <a:ext cx="121764" cy="8915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42" name="Straight Connector 41"/>
          <p:cNvCxnSpPr/>
          <p:nvPr userDrawn="1"/>
        </p:nvCxnSpPr>
        <p:spPr>
          <a:xfrm flipH="1">
            <a:off x="462492" y="2673528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5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48" name="Oval 47"/>
          <p:cNvSpPr/>
          <p:nvPr userDrawn="1"/>
        </p:nvSpPr>
        <p:spPr>
          <a:xfrm flipH="1">
            <a:off x="8710951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2289" cy="685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4808"/>
            <a:ext cx="27432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8617604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402044" y="2689833"/>
            <a:ext cx="121764" cy="8915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462492" y="2673528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5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402634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 userDrawn="1"/>
        </p:nvSpPr>
        <p:spPr>
          <a:xfrm flipH="1">
            <a:off x="8714737" y="264975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sp>
        <p:nvSpPr>
          <p:cNvPr id="18" name="Oval 17"/>
          <p:cNvSpPr/>
          <p:nvPr userDrawn="1"/>
        </p:nvSpPr>
        <p:spPr>
          <a:xfrm flipH="1">
            <a:off x="8710951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cxnSp>
        <p:nvCxnSpPr>
          <p:cNvPr id="32" name="Straight Connector 31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4808"/>
            <a:ext cx="27432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862331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402044" y="2689833"/>
            <a:ext cx="121764" cy="8915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462492" y="2673528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5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402634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/>
          <p:cNvSpPr/>
          <p:nvPr userDrawn="1"/>
        </p:nvSpPr>
        <p:spPr>
          <a:xfrm flipH="1">
            <a:off x="8714737" y="264975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sp>
        <p:nvSpPr>
          <p:cNvPr id="20" name="Oval 19"/>
          <p:cNvSpPr/>
          <p:nvPr userDrawn="1"/>
        </p:nvSpPr>
        <p:spPr>
          <a:xfrm flipH="1">
            <a:off x="8710951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6464808"/>
            <a:ext cx="27432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862331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402044" y="2689833"/>
            <a:ext cx="121764" cy="8915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462492" y="2673528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5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402634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 userDrawn="1"/>
        </p:nvSpPr>
        <p:spPr>
          <a:xfrm flipH="1">
            <a:off x="8714737" y="264975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sp>
        <p:nvSpPr>
          <p:cNvPr id="18" name="Oval 17"/>
          <p:cNvSpPr/>
          <p:nvPr userDrawn="1"/>
        </p:nvSpPr>
        <p:spPr>
          <a:xfrm flipH="1">
            <a:off x="8710951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4808"/>
            <a:ext cx="27432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862331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402044" y="2689833"/>
            <a:ext cx="121764" cy="8915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462492" y="2673528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5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402634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 userDrawn="1"/>
        </p:nvSpPr>
        <p:spPr>
          <a:xfrm flipH="1">
            <a:off x="8714737" y="264975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sp>
        <p:nvSpPr>
          <p:cNvPr id="18" name="Oval 17"/>
          <p:cNvSpPr/>
          <p:nvPr userDrawn="1"/>
        </p:nvSpPr>
        <p:spPr>
          <a:xfrm flipH="1">
            <a:off x="8710951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1FB0-558E-634B-B204-4937E3BBC314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33A2-C518-6D4B-84C4-31A1401DE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84072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4808"/>
            <a:ext cx="27432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862331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402044" y="2689833"/>
            <a:ext cx="121764" cy="8915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462492" y="2673528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5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402634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 userDrawn="1"/>
        </p:nvSpPr>
        <p:spPr>
          <a:xfrm flipH="1">
            <a:off x="8714737" y="264975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sp>
        <p:nvSpPr>
          <p:cNvPr id="18" name="Oval 17"/>
          <p:cNvSpPr/>
          <p:nvPr userDrawn="1"/>
        </p:nvSpPr>
        <p:spPr>
          <a:xfrm flipH="1">
            <a:off x="8710951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" y="1"/>
            <a:ext cx="9144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9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1" y="3030399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25">
                <a:solidFill>
                  <a:schemeClr val="bg1"/>
                </a:solidFill>
                <a:latin typeface="+mj-lt"/>
              </a:defRPr>
            </a:lvl1pPr>
            <a:lvl2pPr marL="3429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8" y="1308849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2625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6464809"/>
            <a:ext cx="293101" cy="312641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9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1" y="3030399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25">
                <a:solidFill>
                  <a:schemeClr val="bg1"/>
                </a:solidFill>
                <a:latin typeface="+mj-lt"/>
              </a:defRPr>
            </a:lvl1pPr>
            <a:lvl2pPr marL="3429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8" y="1308849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2625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6464809"/>
            <a:ext cx="293101" cy="312641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257"/>
            <a:ext cx="9144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9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1" y="3030399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25">
                <a:solidFill>
                  <a:schemeClr val="bg1"/>
                </a:solidFill>
                <a:latin typeface="+mj-lt"/>
              </a:defRPr>
            </a:lvl1pPr>
            <a:lvl2pPr marL="3429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8" y="1308849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2625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6464809"/>
            <a:ext cx="293101" cy="312641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12230" y="42394"/>
            <a:ext cx="7862461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4808"/>
            <a:ext cx="27432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400253" y="585223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3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>
            <a:off x="400253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 userDrawn="1"/>
        </p:nvSpPr>
        <p:spPr>
          <a:xfrm flipH="1">
            <a:off x="8705212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63390" y="953507"/>
            <a:ext cx="966978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63390" y="2764377"/>
            <a:ext cx="966978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72636" y="976836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72636" y="2787703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7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72636" y="1390295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72636" y="3192198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8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63390" y="4580278"/>
            <a:ext cx="966978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72636" y="460361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8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72636" y="5008110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14"/>
            <a:ext cx="9162289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12229" y="42394"/>
            <a:ext cx="7910513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4808"/>
            <a:ext cx="27432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400253" y="585223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2423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400253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8705212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63390" y="953507"/>
            <a:ext cx="966978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63390" y="2764377"/>
            <a:ext cx="966978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72636" y="976836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72636" y="2787703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72636" y="1390295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72636" y="3192198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63390" y="4580278"/>
            <a:ext cx="966978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72636" y="460361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72636" y="5008110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12229" y="42394"/>
            <a:ext cx="7910513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4808"/>
            <a:ext cx="27432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400253" y="585223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2423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400253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8705212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63390" y="953507"/>
            <a:ext cx="966978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63390" y="2764377"/>
            <a:ext cx="966978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72636" y="976836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72636" y="2787703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72636" y="1390295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72636" y="3192198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63390" y="4580278"/>
            <a:ext cx="966978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72636" y="460361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72636" y="5008110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12229" y="42394"/>
            <a:ext cx="7910513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2763"/>
            <a:ext cx="27432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400253" y="585223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2423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400253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8705212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63390" y="953507"/>
            <a:ext cx="966978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63390" y="2764377"/>
            <a:ext cx="966978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72636" y="976836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72636" y="2787703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72636" y="1390295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72636" y="3192198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63390" y="4580278"/>
            <a:ext cx="966978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72636" y="460361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72636" y="5008110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12229" y="42394"/>
            <a:ext cx="7910513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2763"/>
            <a:ext cx="27432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400253" y="585223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2423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400253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8705212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63390" y="953507"/>
            <a:ext cx="966978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63390" y="2764377"/>
            <a:ext cx="966978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72636" y="976836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72636" y="2787703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72636" y="1390295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72636" y="3192198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63390" y="4580278"/>
            <a:ext cx="966978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72636" y="460361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72636" y="5008110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12229" y="42394"/>
            <a:ext cx="7910513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2763"/>
            <a:ext cx="27432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400253" y="585223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2423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400253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8705212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63390" y="953507"/>
            <a:ext cx="966978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63390" y="2764377"/>
            <a:ext cx="966978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72636" y="976836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72636" y="2787703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72636" y="1390295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72636" y="3192198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63390" y="4580278"/>
            <a:ext cx="966978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72636" y="460361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72636" y="5008110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1FB0-558E-634B-B204-4937E3BBC314}" type="datetimeFigureOut">
              <a:rPr lang="en-US" smtClean="0"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33A2-C518-6D4B-84C4-31A1401DE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92983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12229" y="42394"/>
            <a:ext cx="7910513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2763"/>
            <a:ext cx="27432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400253" y="585223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2423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400253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8705212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63390" y="953507"/>
            <a:ext cx="966978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63390" y="2764377"/>
            <a:ext cx="966978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72636" y="976836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72636" y="2787703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72636" y="1390295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72636" y="3192198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63390" y="4580278"/>
            <a:ext cx="966978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72636" y="460361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72636" y="5008110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12229" y="42394"/>
            <a:ext cx="7910513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2763"/>
            <a:ext cx="27432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400253" y="585223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2423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400253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8705212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63390" y="953507"/>
            <a:ext cx="966978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63390" y="2764377"/>
            <a:ext cx="966978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72636" y="976836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72636" y="2787703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72636" y="1390295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72636" y="3192198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9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63390" y="4580278"/>
            <a:ext cx="966978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0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72636" y="460361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71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72636" y="5008110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sp>
        <p:nvSpPr>
          <p:cNvPr id="56" name="Arc 55"/>
          <p:cNvSpPr/>
          <p:nvPr userDrawn="1"/>
        </p:nvSpPr>
        <p:spPr>
          <a:xfrm rot="16200000">
            <a:off x="402044" y="1891972"/>
            <a:ext cx="121764" cy="8915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57" name="Straight Connector 56"/>
          <p:cNvCxnSpPr/>
          <p:nvPr userDrawn="1"/>
        </p:nvCxnSpPr>
        <p:spPr>
          <a:xfrm flipH="1">
            <a:off x="462492" y="187566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85304" y="2088493"/>
            <a:ext cx="713232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85803" y="3514162"/>
            <a:ext cx="713232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658084" y="1951274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658084" y="3385623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658084" y="2364733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658084" y="379011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7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85803" y="4948515"/>
            <a:ext cx="713232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658084" y="481997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658084" y="522447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2763"/>
            <a:ext cx="27432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8617604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55" name="Straight Connector 54"/>
          <p:cNvCxnSpPr>
            <a:endCxn id="56" idx="0"/>
          </p:cNvCxnSpPr>
          <p:nvPr userDrawn="1"/>
        </p:nvCxnSpPr>
        <p:spPr>
          <a:xfrm flipV="1">
            <a:off x="418349" y="1936550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 userDrawn="1"/>
        </p:nvSpPr>
        <p:spPr>
          <a:xfrm>
            <a:off x="402634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sp>
        <p:nvSpPr>
          <p:cNvPr id="31" name="Oval 30"/>
          <p:cNvSpPr/>
          <p:nvPr userDrawn="1"/>
        </p:nvSpPr>
        <p:spPr>
          <a:xfrm flipH="1">
            <a:off x="8714737" y="1852832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sp>
        <p:nvSpPr>
          <p:cNvPr id="32" name="Oval 31"/>
          <p:cNvSpPr/>
          <p:nvPr userDrawn="1"/>
        </p:nvSpPr>
        <p:spPr>
          <a:xfrm flipH="1">
            <a:off x="8710951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13"/>
            <a:ext cx="9162289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7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2763"/>
            <a:ext cx="27432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8617775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8" name="Arc 37"/>
          <p:cNvSpPr/>
          <p:nvPr userDrawn="1"/>
        </p:nvSpPr>
        <p:spPr>
          <a:xfrm rot="16200000">
            <a:off x="402044" y="1891972"/>
            <a:ext cx="121764" cy="8915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462492" y="187566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85304" y="2088493"/>
            <a:ext cx="713232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85803" y="3514162"/>
            <a:ext cx="713232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658084" y="1951274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658084" y="3385623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658084" y="2364733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658084" y="379011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85803" y="4948515"/>
            <a:ext cx="713232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658084" y="481997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658084" y="522447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59" name="Straight Connector 58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418349" y="1936550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402634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sp>
        <p:nvSpPr>
          <p:cNvPr id="26" name="Oval 25"/>
          <p:cNvSpPr/>
          <p:nvPr userDrawn="1"/>
        </p:nvSpPr>
        <p:spPr>
          <a:xfrm flipH="1">
            <a:off x="8714737" y="1852832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Oval 27"/>
          <p:cNvSpPr/>
          <p:nvPr userDrawn="1"/>
        </p:nvSpPr>
        <p:spPr>
          <a:xfrm flipH="1">
            <a:off x="8710951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7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2763"/>
            <a:ext cx="27432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862331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402044" y="1891972"/>
            <a:ext cx="121764" cy="8915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462492" y="187566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85304" y="2088493"/>
            <a:ext cx="713232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85803" y="3514162"/>
            <a:ext cx="713232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658084" y="1951274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658084" y="3385623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658084" y="2364733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658084" y="379011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85803" y="4948515"/>
            <a:ext cx="713232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658084" y="481997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658084" y="522447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418349" y="1936550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402634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sp>
        <p:nvSpPr>
          <p:cNvPr id="26" name="Oval 25"/>
          <p:cNvSpPr/>
          <p:nvPr userDrawn="1"/>
        </p:nvSpPr>
        <p:spPr>
          <a:xfrm flipH="1">
            <a:off x="8714737" y="1852832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Oval 27"/>
          <p:cNvSpPr/>
          <p:nvPr userDrawn="1"/>
        </p:nvSpPr>
        <p:spPr>
          <a:xfrm flipH="1">
            <a:off x="8710951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7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2763"/>
            <a:ext cx="27432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862331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402044" y="1891972"/>
            <a:ext cx="121764" cy="8915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462492" y="187566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85304" y="2088493"/>
            <a:ext cx="713232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85803" y="3514162"/>
            <a:ext cx="713232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658084" y="1951274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658084" y="3385623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658084" y="2364733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658084" y="379011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85803" y="4948515"/>
            <a:ext cx="713232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658084" y="481997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658084" y="522447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418349" y="1936550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402634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sp>
        <p:nvSpPr>
          <p:cNvPr id="26" name="Oval 25"/>
          <p:cNvSpPr/>
          <p:nvPr userDrawn="1"/>
        </p:nvSpPr>
        <p:spPr>
          <a:xfrm flipH="1">
            <a:off x="8714737" y="1852832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Oval 27"/>
          <p:cNvSpPr/>
          <p:nvPr userDrawn="1"/>
        </p:nvSpPr>
        <p:spPr>
          <a:xfrm flipH="1">
            <a:off x="8710951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7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2763"/>
            <a:ext cx="27432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862331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402044" y="1891972"/>
            <a:ext cx="121764" cy="8915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462492" y="187566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85304" y="2088493"/>
            <a:ext cx="713232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85803" y="3514162"/>
            <a:ext cx="713232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658084" y="1951274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658084" y="3385623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658084" y="2364733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658084" y="379011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85803" y="4948515"/>
            <a:ext cx="713232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658084" y="481997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658084" y="522447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418349" y="1936550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402634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sp>
        <p:nvSpPr>
          <p:cNvPr id="26" name="Oval 25"/>
          <p:cNvSpPr/>
          <p:nvPr userDrawn="1"/>
        </p:nvSpPr>
        <p:spPr>
          <a:xfrm flipH="1">
            <a:off x="8714737" y="1852832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Oval 27"/>
          <p:cNvSpPr/>
          <p:nvPr userDrawn="1"/>
        </p:nvSpPr>
        <p:spPr>
          <a:xfrm flipH="1">
            <a:off x="8710951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7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2763"/>
            <a:ext cx="274320" cy="291830"/>
          </a:xfrm>
          <a:prstGeom prst="rect">
            <a:avLst/>
          </a:prstGeom>
        </p:spPr>
      </p:pic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862331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402044" y="1891972"/>
            <a:ext cx="121764" cy="8915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462492" y="187566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85304" y="2088493"/>
            <a:ext cx="713232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85803" y="3514162"/>
            <a:ext cx="713232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658084" y="1951274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658084" y="3385623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658084" y="2364733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658084" y="379011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85803" y="4948515"/>
            <a:ext cx="713232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658084" y="481997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658084" y="522447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418349" y="1936550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402634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sp>
        <p:nvSpPr>
          <p:cNvPr id="26" name="Oval 25"/>
          <p:cNvSpPr/>
          <p:nvPr userDrawn="1"/>
        </p:nvSpPr>
        <p:spPr>
          <a:xfrm flipH="1">
            <a:off x="8714737" y="1852832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 userDrawn="1"/>
        </p:nvSpPr>
        <p:spPr>
          <a:xfrm flipH="1">
            <a:off x="8710951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7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2763"/>
            <a:ext cx="27432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862331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402044" y="1891972"/>
            <a:ext cx="121764" cy="8915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462492" y="187566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85304" y="2088493"/>
            <a:ext cx="713232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85803" y="3514162"/>
            <a:ext cx="713232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658084" y="1951274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658084" y="3385623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658084" y="2364733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658084" y="379011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85803" y="4948515"/>
            <a:ext cx="713232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658084" y="481997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658084" y="522447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418349" y="1936550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402634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sp>
        <p:nvSpPr>
          <p:cNvPr id="26" name="Oval 25"/>
          <p:cNvSpPr/>
          <p:nvPr userDrawn="1"/>
        </p:nvSpPr>
        <p:spPr>
          <a:xfrm flipH="1">
            <a:off x="8714737" y="1852832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sp>
        <p:nvSpPr>
          <p:cNvPr id="28" name="Oval 27"/>
          <p:cNvSpPr/>
          <p:nvPr userDrawn="1"/>
        </p:nvSpPr>
        <p:spPr>
          <a:xfrm flipH="1">
            <a:off x="8710951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7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2763"/>
            <a:ext cx="27432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862331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402044" y="1891972"/>
            <a:ext cx="121764" cy="8915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462492" y="187566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85304" y="2088493"/>
            <a:ext cx="713232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85803" y="3514162"/>
            <a:ext cx="713232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658084" y="1951274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658084" y="3385623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658084" y="2364733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658084" y="379011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85803" y="4948515"/>
            <a:ext cx="713232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658084" y="481997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658084" y="522447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418349" y="1936550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402634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sp>
        <p:nvSpPr>
          <p:cNvPr id="26" name="Oval 25"/>
          <p:cNvSpPr/>
          <p:nvPr userDrawn="1"/>
        </p:nvSpPr>
        <p:spPr>
          <a:xfrm flipH="1">
            <a:off x="8714737" y="1852832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Oval 27"/>
          <p:cNvSpPr/>
          <p:nvPr userDrawn="1"/>
        </p:nvSpPr>
        <p:spPr>
          <a:xfrm flipH="1">
            <a:off x="8710951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1FB0-558E-634B-B204-4937E3BBC314}" type="datetimeFigureOut">
              <a:rPr lang="en-US" smtClean="0"/>
              <a:t>4/2/19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33A2-C518-6D4B-84C4-31A1401DE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64109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12229" y="42394"/>
            <a:ext cx="7910513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8" y="131478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8" y="2784996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8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8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8" y="422831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8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2763"/>
            <a:ext cx="27432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400253" y="585223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8" name="Straight Connector 27"/>
          <p:cNvCxnSpPr/>
          <p:nvPr userDrawn="1"/>
        </p:nvCxnSpPr>
        <p:spPr>
          <a:xfrm flipH="1">
            <a:off x="2423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 userDrawn="1"/>
        </p:nvSpPr>
        <p:spPr>
          <a:xfrm>
            <a:off x="400253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14"/>
            <a:ext cx="9162289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12229" y="42394"/>
            <a:ext cx="7910513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2763"/>
            <a:ext cx="27432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8" y="131478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8" y="2784996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8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8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8" y="422831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8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400253" y="585223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2423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400253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705212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12229" y="42394"/>
            <a:ext cx="7910513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2763"/>
            <a:ext cx="27432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8" y="131478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8" y="2784996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8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8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8" y="422831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8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400253" y="585223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2423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400253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705212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12229" y="42394"/>
            <a:ext cx="7910513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2763"/>
            <a:ext cx="27432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8" y="131478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8" y="2784996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8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8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8" y="422831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8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400253" y="585223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2423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400253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705212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12229" y="42394"/>
            <a:ext cx="7910513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2763"/>
            <a:ext cx="27432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8" y="131478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8" y="2784996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8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8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8" y="422831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8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400253" y="585223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2423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400253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705212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12229" y="42394"/>
            <a:ext cx="7910513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2763"/>
            <a:ext cx="27432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8" y="131478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8" y="2784996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8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8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8" y="422831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8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400253" y="585223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2423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400253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705212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12229" y="42394"/>
            <a:ext cx="7910513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2763"/>
            <a:ext cx="27432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8" y="131478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8" y="2784996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8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8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8" y="422831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8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400253" y="585223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2423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400253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705212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12229" y="42394"/>
            <a:ext cx="7910513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6462763"/>
            <a:ext cx="27432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8" y="131478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8" y="2784996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8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8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8" y="422831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8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400253" y="585223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2423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400253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705212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1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125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125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125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3" y="862603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025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3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1816457" y="6297593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1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79936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711393" y="6297593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7659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18249" y="2236754"/>
            <a:ext cx="121764" cy="8915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78697" y="2220449"/>
            <a:ext cx="679936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775748" y="6320453"/>
            <a:ext cx="37063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15468" y="42394"/>
            <a:ext cx="8856010" cy="531346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0199" y="1039938"/>
            <a:ext cx="3215662" cy="7606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89782" y="2853692"/>
            <a:ext cx="2361922" cy="3236708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1" name="Oval 50"/>
          <p:cNvSpPr/>
          <p:nvPr userDrawn="1"/>
        </p:nvSpPr>
        <p:spPr>
          <a:xfrm flipH="1">
            <a:off x="8711393" y="2196678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2" name="Straight Connector 51"/>
          <p:cNvCxnSpPr/>
          <p:nvPr userDrawn="1"/>
        </p:nvCxnSpPr>
        <p:spPr>
          <a:xfrm flipH="1">
            <a:off x="8775748" y="2219538"/>
            <a:ext cx="37063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1FB0-558E-634B-B204-4937E3BBC314}" type="datetimeFigureOut">
              <a:rPr lang="en-US" smtClean="0"/>
              <a:t>4/2/19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33A2-C518-6D4B-84C4-31A1401DE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5656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1FB0-558E-634B-B204-4937E3BBC314}" type="datetimeFigureOut">
              <a:rPr lang="en-US" smtClean="0"/>
              <a:t>4/2/19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33A2-C518-6D4B-84C4-31A1401DE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6923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1FB0-558E-634B-B204-4937E3BBC314}" type="datetimeFigureOut">
              <a:rPr lang="en-US" smtClean="0"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33A2-C518-6D4B-84C4-31A1401DE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8419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1FB0-558E-634B-B204-4937E3BBC314}" type="datetimeFigureOut">
              <a:rPr lang="en-US" smtClean="0"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33A2-C518-6D4B-84C4-31A1401DE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8762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41FB0-558E-634B-B204-4937E3BBC314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833A2-C518-6D4B-84C4-31A1401DE5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2A9F9B-003D-8D45-80BD-B82B79493ABA}"/>
              </a:ext>
            </a:extLst>
          </p:cNvPr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9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1D5B72-585A-6D4B-9712-589A6B606E25}"/>
              </a:ext>
            </a:extLst>
          </p:cNvPr>
          <p:cNvPicPr>
            <a:picLocks noChangeAspect="1"/>
          </p:cNvPicPr>
          <p:nvPr userDrawn="1"/>
        </p:nvPicPr>
        <p:blipFill>
          <a:blip r:embed="rId6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6464809"/>
            <a:ext cx="293101" cy="31264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CD51F1C-21AF-DC4C-85E7-8E8E9BD22FA7}"/>
              </a:ext>
            </a:extLst>
          </p:cNvPr>
          <p:cNvSpPr/>
          <p:nvPr userDrawn="1"/>
        </p:nvSpPr>
        <p:spPr>
          <a:xfrm>
            <a:off x="400253" y="585223"/>
            <a:ext cx="3429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CE9C8B-8B17-864A-ABDF-88906C71D1A3}"/>
              </a:ext>
            </a:extLst>
          </p:cNvPr>
          <p:cNvCxnSpPr/>
          <p:nvPr userDrawn="1"/>
        </p:nvCxnSpPr>
        <p:spPr>
          <a:xfrm flipH="1">
            <a:off x="2423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AB6FD3-86BC-B24C-BF72-D31ABE3015F1}"/>
              </a:ext>
            </a:extLst>
          </p:cNvPr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E6F5A353-67D8-2041-A98B-A983E85B6407}"/>
              </a:ext>
            </a:extLst>
          </p:cNvPr>
          <p:cNvSpPr/>
          <p:nvPr userDrawn="1"/>
        </p:nvSpPr>
        <p:spPr>
          <a:xfrm>
            <a:off x="400253" y="6297687"/>
            <a:ext cx="3429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0C89E0-030E-2A44-B062-B5A35BBA15C4}"/>
              </a:ext>
            </a:extLst>
          </p:cNvPr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D1F810C-10FE-9B41-913F-0F8054C0806B}"/>
              </a:ext>
            </a:extLst>
          </p:cNvPr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EEF92497-5FA1-C34C-B329-C09DDD32093D}"/>
              </a:ext>
            </a:extLst>
          </p:cNvPr>
          <p:cNvSpPr/>
          <p:nvPr userDrawn="1"/>
        </p:nvSpPr>
        <p:spPr>
          <a:xfrm flipH="1">
            <a:off x="8705212" y="6297687"/>
            <a:ext cx="3429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917497-D8C9-9A43-9AEF-CA572B5F7749}"/>
              </a:ext>
            </a:extLst>
          </p:cNvPr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91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669" r:id="rId15"/>
    <p:sldLayoutId id="2147483671" r:id="rId16"/>
    <p:sldLayoutId id="2147483649" r:id="rId17"/>
    <p:sldLayoutId id="2147483673" r:id="rId18"/>
    <p:sldLayoutId id="2147483714" r:id="rId19"/>
    <p:sldLayoutId id="2147483752" r:id="rId20"/>
    <p:sldLayoutId id="2147483715" r:id="rId21"/>
    <p:sldLayoutId id="2147483660" r:id="rId22"/>
    <p:sldLayoutId id="2147483676" r:id="rId23"/>
    <p:sldLayoutId id="2147483675" r:id="rId24"/>
    <p:sldLayoutId id="2147483651" r:id="rId25"/>
    <p:sldLayoutId id="2147483704" r:id="rId26"/>
    <p:sldLayoutId id="2147483705" r:id="rId27"/>
    <p:sldLayoutId id="2147483706" r:id="rId28"/>
    <p:sldLayoutId id="2147483707" r:id="rId29"/>
    <p:sldLayoutId id="2147483708" r:id="rId30"/>
    <p:sldLayoutId id="2147483655" r:id="rId31"/>
    <p:sldLayoutId id="2147483718" r:id="rId32"/>
    <p:sldLayoutId id="2147483719" r:id="rId33"/>
    <p:sldLayoutId id="2147483679" r:id="rId34"/>
    <p:sldLayoutId id="2147483727" r:id="rId35"/>
    <p:sldLayoutId id="2147483728" r:id="rId36"/>
    <p:sldLayoutId id="2147483730" r:id="rId37"/>
    <p:sldLayoutId id="2147483731" r:id="rId38"/>
    <p:sldLayoutId id="2147483732" r:id="rId39"/>
    <p:sldLayoutId id="2147483729" r:id="rId40"/>
    <p:sldLayoutId id="2147483734" r:id="rId41"/>
    <p:sldLayoutId id="2147483688" r:id="rId42"/>
    <p:sldLayoutId id="2147483743" r:id="rId43"/>
    <p:sldLayoutId id="2147483744" r:id="rId44"/>
    <p:sldLayoutId id="2147483745" r:id="rId45"/>
    <p:sldLayoutId id="2147483746" r:id="rId46"/>
    <p:sldLayoutId id="2147483747" r:id="rId47"/>
    <p:sldLayoutId id="2147483748" r:id="rId48"/>
    <p:sldLayoutId id="2147483750" r:id="rId49"/>
    <p:sldLayoutId id="2147483687" r:id="rId50"/>
    <p:sldLayoutId id="2147483735" r:id="rId51"/>
    <p:sldLayoutId id="2147483736" r:id="rId52"/>
    <p:sldLayoutId id="2147483737" r:id="rId53"/>
    <p:sldLayoutId id="2147483738" r:id="rId54"/>
    <p:sldLayoutId id="2147483739" r:id="rId55"/>
    <p:sldLayoutId id="2147483740" r:id="rId56"/>
    <p:sldLayoutId id="2147483742" r:id="rId57"/>
    <p:sldLayoutId id="2147483717" r:id="rId5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5365">
          <p15:clr>
            <a:srgbClr val="F26B43"/>
          </p15:clr>
        </p15:guide>
        <p15:guide id="4" pos="384">
          <p15:clr>
            <a:srgbClr val="F26B43"/>
          </p15:clr>
        </p15:guide>
        <p15:guide id="5" pos="260">
          <p15:clr>
            <a:srgbClr val="F26B43"/>
          </p15:clr>
        </p15:guide>
        <p15:guide id="6" pos="5493">
          <p15:clr>
            <a:srgbClr val="F26B43"/>
          </p15:clr>
        </p15:guide>
        <p15:guide id="7" orient="horz" pos="4105">
          <p15:clr>
            <a:srgbClr val="F26B43"/>
          </p15:clr>
        </p15:guide>
        <p15:guide id="8" orient="horz" pos="384">
          <p15:clr>
            <a:srgbClr val="F26B43"/>
          </p15:clr>
        </p15:guide>
        <p15:guide id="9" orient="horz" pos="3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daar@icann.org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daar@icann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95" y="1077240"/>
            <a:ext cx="8467594" cy="879935"/>
          </a:xfrm>
        </p:spPr>
        <p:txBody>
          <a:bodyPr>
            <a:normAutofit/>
          </a:bodyPr>
          <a:lstStyle/>
          <a:p>
            <a:r>
              <a:rPr lang="en-US" sz="3000" dirty="0"/>
              <a:t>The Domain Abuse Activity Reporting System (DAAR)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3147" y="2776673"/>
            <a:ext cx="8103791" cy="879935"/>
          </a:xfrm>
        </p:spPr>
        <p:txBody>
          <a:bodyPr>
            <a:normAutofit/>
          </a:bodyPr>
          <a:lstStyle/>
          <a:p>
            <a:r>
              <a:rPr lang="en-US" sz="1800" b="1" dirty="0"/>
              <a:t>Fahd Batayneh</a:t>
            </a:r>
          </a:p>
          <a:p>
            <a:r>
              <a:rPr lang="en-US" sz="1800" dirty="0"/>
              <a:t>Stakeholder Engagement Manager, Middle East</a:t>
            </a:r>
          </a:p>
          <a:p>
            <a:r>
              <a:rPr lang="en-US" sz="1800" dirty="0"/>
              <a:t>ICANN</a:t>
            </a:r>
          </a:p>
          <a:p>
            <a:endParaRPr lang="en-US" sz="1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13147" y="4279392"/>
            <a:ext cx="8103791" cy="879935"/>
          </a:xfrm>
        </p:spPr>
        <p:txBody>
          <a:bodyPr>
            <a:normAutofit/>
          </a:bodyPr>
          <a:lstStyle/>
          <a:p>
            <a:r>
              <a:rPr lang="en-US" sz="1600" b="1" dirty="0"/>
              <a:t>Middle East Network Operators Group 2019 (MENOG19)</a:t>
            </a:r>
          </a:p>
          <a:p>
            <a:r>
              <a:rPr lang="en-US" sz="1600" dirty="0"/>
              <a:t>Beirut, Lebanon</a:t>
            </a:r>
          </a:p>
          <a:p>
            <a:r>
              <a:rPr lang="en-US" sz="1600" dirty="0"/>
              <a:t>Wednesday 3 April 2019</a:t>
            </a:r>
          </a:p>
        </p:txBody>
      </p:sp>
    </p:spTree>
    <p:extLst>
      <p:ext uri="{BB962C8B-B14F-4D97-AF65-F5344CB8AC3E}">
        <p14:creationId xmlns:p14="http://schemas.microsoft.com/office/powerpoint/2010/main" val="1247392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Usages of Reputation Block Lists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732023" y="963877"/>
            <a:ext cx="4783327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71475" indent="-342900" algn="just"/>
            <a:r>
              <a:rPr lang="en-US" sz="2000" dirty="0">
                <a:solidFill>
                  <a:schemeClr val="tx1"/>
                </a:solidFill>
              </a:rPr>
              <a:t>Browsers</a:t>
            </a:r>
          </a:p>
          <a:p>
            <a:pPr marL="371475" indent="-342900" algn="just"/>
            <a:r>
              <a:rPr lang="en-US" sz="2000" dirty="0">
                <a:solidFill>
                  <a:schemeClr val="tx1"/>
                </a:solidFill>
              </a:rPr>
              <a:t>Cloud and Content-Serving Systems</a:t>
            </a:r>
          </a:p>
          <a:p>
            <a:pPr marL="371475" indent="-342900" algn="just"/>
            <a:r>
              <a:rPr lang="en-US" sz="2000" dirty="0">
                <a:solidFill>
                  <a:schemeClr val="tx1"/>
                </a:solidFill>
              </a:rPr>
              <a:t>Social Media Tools</a:t>
            </a:r>
          </a:p>
          <a:p>
            <a:pPr marL="371475" indent="-342900" algn="just"/>
            <a:r>
              <a:rPr lang="en-US" sz="2000" dirty="0">
                <a:solidFill>
                  <a:schemeClr val="tx1"/>
                </a:solidFill>
              </a:rPr>
              <a:t>Commercial Firewalls and UTM devices</a:t>
            </a:r>
          </a:p>
          <a:p>
            <a:pPr marL="371475" indent="-342900" algn="just"/>
            <a:r>
              <a:rPr lang="en-US" sz="2000" dirty="0">
                <a:solidFill>
                  <a:schemeClr val="tx1"/>
                </a:solidFill>
              </a:rPr>
              <a:t>Enterprise mail/messaging Systems</a:t>
            </a:r>
          </a:p>
          <a:p>
            <a:pPr marL="371475" indent="-342900" algn="just"/>
            <a:r>
              <a:rPr lang="en-US" sz="2000" dirty="0">
                <a:solidFill>
                  <a:schemeClr val="tx1"/>
                </a:solidFill>
              </a:rPr>
              <a:t>Third-Party Email Service Providers</a:t>
            </a:r>
          </a:p>
          <a:p>
            <a:pPr marL="371475" indent="-342900" algn="just"/>
            <a:r>
              <a:rPr lang="en-US" sz="2000" dirty="0">
                <a:solidFill>
                  <a:schemeClr val="tx1"/>
                </a:solidFill>
              </a:rPr>
              <a:t>DNS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55570" y="5218051"/>
            <a:ext cx="356768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058113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DAAR Criteria for RBL Data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732023" y="963877"/>
            <a:ext cx="4783327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n-US" sz="2000" dirty="0"/>
              <a:t>RBLs must provide threat classification that match our set of security threats</a:t>
            </a:r>
          </a:p>
          <a:p>
            <a:pPr algn="just"/>
            <a:r>
              <a:rPr lang="en-US" sz="2000" dirty="0"/>
              <a:t>RBLs have positive reputations in academic literature</a:t>
            </a:r>
          </a:p>
          <a:p>
            <a:pPr algn="just"/>
            <a:r>
              <a:rPr lang="en-US" sz="2000" dirty="0"/>
              <a:t>RBLs have positive reputations in operational and security communities for accuracy and clarity of process</a:t>
            </a:r>
          </a:p>
          <a:p>
            <a:pPr algn="just"/>
            <a:r>
              <a:rPr lang="en-US" sz="2000" dirty="0"/>
              <a:t>RBLs are broadly adopted across operational security community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1800" dirty="0"/>
              <a:t>Feeds are incorporated into commercial security systems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1800" dirty="0"/>
              <a:t>Used by network operators to protect users and devices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1800" dirty="0"/>
              <a:t>Used by email and messaging providers to protect users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55570" y="5218051"/>
            <a:ext cx="356768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864114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Current Reputation Datasets Used by DAAR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732023" y="963877"/>
            <a:ext cx="4783327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71475" indent="-342900" algn="just"/>
            <a:r>
              <a:rPr lang="en-US" sz="2000" dirty="0">
                <a:solidFill>
                  <a:schemeClr val="tx1"/>
                </a:solidFill>
              </a:rPr>
              <a:t>SURBL lists (domains only)</a:t>
            </a:r>
          </a:p>
          <a:p>
            <a:pPr marL="371475" indent="-342900" algn="just"/>
            <a:r>
              <a:rPr lang="en-US" sz="2000" dirty="0" err="1">
                <a:solidFill>
                  <a:schemeClr val="tx1"/>
                </a:solidFill>
              </a:rPr>
              <a:t>Spamhaus</a:t>
            </a:r>
            <a:r>
              <a:rPr lang="en-US" sz="2000" dirty="0">
                <a:solidFill>
                  <a:schemeClr val="tx1"/>
                </a:solidFill>
              </a:rPr>
              <a:t> Domain Block List</a:t>
            </a:r>
          </a:p>
          <a:p>
            <a:pPr marL="371475" indent="-342900" algn="just"/>
            <a:r>
              <a:rPr lang="en-US" sz="2000" dirty="0">
                <a:solidFill>
                  <a:schemeClr val="tx1"/>
                </a:solidFill>
              </a:rPr>
              <a:t>Anti-Phishing Working Group (APWG)</a:t>
            </a:r>
          </a:p>
          <a:p>
            <a:pPr marL="371475" indent="-342900" algn="just"/>
            <a:r>
              <a:rPr lang="en-US" sz="2000" dirty="0">
                <a:solidFill>
                  <a:schemeClr val="tx1"/>
                </a:solidFill>
              </a:rPr>
              <a:t>Malware Patrol (Composite list)</a:t>
            </a:r>
          </a:p>
          <a:p>
            <a:pPr marL="371475" indent="-342900" algn="just"/>
            <a:r>
              <a:rPr lang="en-US" sz="2000" dirty="0" err="1">
                <a:solidFill>
                  <a:schemeClr val="tx1"/>
                </a:solidFill>
              </a:rPr>
              <a:t>Phishtank</a:t>
            </a:r>
            <a:endParaRPr lang="en-US" sz="2000" dirty="0">
              <a:solidFill>
                <a:schemeClr val="tx1"/>
              </a:solidFill>
            </a:endParaRPr>
          </a:p>
          <a:p>
            <a:pPr marL="371475" indent="-342900" algn="just"/>
            <a:r>
              <a:rPr lang="en-US" sz="2000" dirty="0">
                <a:solidFill>
                  <a:schemeClr val="tx1"/>
                </a:solidFill>
              </a:rPr>
              <a:t>Ransomware Tracker</a:t>
            </a:r>
          </a:p>
          <a:p>
            <a:pPr marL="371475" indent="-342900" algn="just"/>
            <a:r>
              <a:rPr lang="en-US" sz="2000" dirty="0" err="1">
                <a:solidFill>
                  <a:schemeClr val="tx1"/>
                </a:solidFill>
              </a:rPr>
              <a:t>Feodotracker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470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DAAR Is Not an Abuse List Service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732023" y="963877"/>
            <a:ext cx="4783327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71475" indent="-342900" algn="just"/>
            <a:r>
              <a:rPr lang="en-US" sz="2000" dirty="0">
                <a:solidFill>
                  <a:schemeClr val="tx1"/>
                </a:solidFill>
              </a:rPr>
              <a:t>ICANN does </a:t>
            </a:r>
            <a:r>
              <a:rPr lang="en-US" sz="2000" b="1" dirty="0">
                <a:solidFill>
                  <a:schemeClr val="tx1"/>
                </a:solidFill>
              </a:rPr>
              <a:t>not</a:t>
            </a:r>
            <a:r>
              <a:rPr lang="en-US" sz="2000" dirty="0">
                <a:solidFill>
                  <a:schemeClr val="tx1"/>
                </a:solidFill>
              </a:rPr>
              <a:t> compose its own reputation blocklists</a:t>
            </a:r>
          </a:p>
          <a:p>
            <a:pPr lvl="1" indent="-228600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DAAR presents a composite of the data that external entities use to block threats</a:t>
            </a:r>
          </a:p>
          <a:p>
            <a:pPr marL="371475" indent="-342900" algn="just"/>
            <a:r>
              <a:rPr lang="en-US" sz="2000" dirty="0">
                <a:solidFill>
                  <a:schemeClr val="tx1"/>
                </a:solidFill>
              </a:rPr>
              <a:t>DAAR collects </a:t>
            </a:r>
            <a:r>
              <a:rPr lang="en-US" sz="2000" b="1" dirty="0">
                <a:solidFill>
                  <a:schemeClr val="tx1"/>
                </a:solidFill>
              </a:rPr>
              <a:t>the same</a:t>
            </a:r>
            <a:r>
              <a:rPr lang="en-US" sz="2000" dirty="0">
                <a:solidFill>
                  <a:schemeClr val="tx1"/>
                </a:solidFill>
              </a:rPr>
              <a:t> abuse data that is reported to industry and Internet users and is used by </a:t>
            </a:r>
          </a:p>
          <a:p>
            <a:pPr lvl="1" indent="-228600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Commercial security systems</a:t>
            </a:r>
          </a:p>
          <a:p>
            <a:pPr lvl="1" indent="-228600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Academia and industry</a:t>
            </a:r>
          </a:p>
          <a:p>
            <a:pPr marL="371475" indent="-342900" algn="just"/>
            <a:r>
              <a:rPr lang="en-US" sz="2000" dirty="0">
                <a:solidFill>
                  <a:schemeClr val="tx1"/>
                </a:solidFill>
              </a:rPr>
              <a:t>Academic studies and industry use validate these datasets exhibit accuracy, global coverage, reliability, and low false positive rates</a:t>
            </a:r>
          </a:p>
        </p:txBody>
      </p:sp>
    </p:spTree>
    <p:extLst>
      <p:ext uri="{BB962C8B-B14F-4D97-AF65-F5344CB8AC3E}">
        <p14:creationId xmlns:p14="http://schemas.microsoft.com/office/powerpoint/2010/main" val="640773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647371" cy="6858000"/>
          </a:xfrm>
          <a:prstGeom prst="rect">
            <a:avLst/>
          </a:prstGeom>
          <a:solidFill>
            <a:srgbClr val="1D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1532" y="2250610"/>
            <a:ext cx="2391675" cy="235424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75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Project  Status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484" y="1769952"/>
            <a:ext cx="5391149" cy="331555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4563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DAAR and the ICANN Open Data Program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732023" y="963877"/>
            <a:ext cx="4783327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71475" indent="-342900" algn="just"/>
            <a:r>
              <a:rPr lang="en-US" sz="2000" dirty="0">
                <a:solidFill>
                  <a:schemeClr val="tx1"/>
                </a:solidFill>
              </a:rPr>
              <a:t>Open Data Program aims to facilitate access to data that ICANN organization or community creates or curates </a:t>
            </a:r>
          </a:p>
          <a:p>
            <a:pPr marL="371475" indent="-342900" algn="just"/>
            <a:r>
              <a:rPr lang="en-US" sz="2000" dirty="0">
                <a:solidFill>
                  <a:schemeClr val="tx1"/>
                </a:solidFill>
              </a:rPr>
              <a:t>In cases where licensing permits, DAAR data or reports will be published and included in the Open Data Program </a:t>
            </a:r>
          </a:p>
        </p:txBody>
      </p:sp>
    </p:spTree>
    <p:extLst>
      <p:ext uri="{BB962C8B-B14F-4D97-AF65-F5344CB8AC3E}">
        <p14:creationId xmlns:p14="http://schemas.microsoft.com/office/powerpoint/2010/main" val="590884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Project Next Steps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732023" y="963877"/>
            <a:ext cx="4783327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71475" indent="-342900" algn="just"/>
            <a:r>
              <a:rPr lang="en-US" sz="2000" dirty="0">
                <a:solidFill>
                  <a:schemeClr val="tx1"/>
                </a:solidFill>
              </a:rPr>
              <a:t>Investigating publication of data into the Open Data Program</a:t>
            </a:r>
          </a:p>
          <a:p>
            <a:pPr marL="371475" indent="-342900" algn="just"/>
            <a:r>
              <a:rPr lang="en-US" sz="2000" dirty="0">
                <a:solidFill>
                  <a:schemeClr val="tx1"/>
                </a:solidFill>
              </a:rPr>
              <a:t>Improving the system based on comments and reviews. Write to us anytime at </a:t>
            </a:r>
            <a:r>
              <a:rPr lang="en-US" sz="2000" dirty="0">
                <a:solidFill>
                  <a:schemeClr val="tx1"/>
                </a:solidFill>
                <a:hlinkClick r:id="rId2"/>
              </a:rPr>
              <a:t>daar@icann.org</a:t>
            </a:r>
            <a:endParaRPr lang="en-US" sz="2000" dirty="0">
              <a:solidFill>
                <a:schemeClr val="tx1"/>
              </a:solidFill>
            </a:endParaRPr>
          </a:p>
          <a:p>
            <a:pPr marL="371475" indent="-342900" algn="just"/>
            <a:r>
              <a:rPr lang="en-US" sz="2000" dirty="0">
                <a:solidFill>
                  <a:schemeClr val="tx1"/>
                </a:solidFill>
              </a:rPr>
              <a:t>Further developing new metrics and analytics based on current and future research based on DAAR</a:t>
            </a:r>
          </a:p>
          <a:p>
            <a:pPr marL="371475" indent="-342900" algn="just"/>
            <a:r>
              <a:rPr lang="en-US" sz="2000" dirty="0">
                <a:solidFill>
                  <a:schemeClr val="tx1"/>
                </a:solidFill>
              </a:rPr>
              <a:t>Having discussions with registries who are interested in viewing their own data</a:t>
            </a:r>
          </a:p>
          <a:p>
            <a:pPr marL="371475" indent="-342900" algn="just"/>
            <a:r>
              <a:rPr lang="en-US" sz="2000" dirty="0">
                <a:solidFill>
                  <a:schemeClr val="tx1"/>
                </a:solidFill>
              </a:rPr>
              <a:t>ICANN does this in the context of sharing and learning from other security professionals in the industry</a:t>
            </a:r>
          </a:p>
        </p:txBody>
      </p:sp>
    </p:spTree>
    <p:extLst>
      <p:ext uri="{BB962C8B-B14F-4D97-AF65-F5344CB8AC3E}">
        <p14:creationId xmlns:p14="http://schemas.microsoft.com/office/powerpoint/2010/main" val="928098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647371" cy="6858000"/>
          </a:xfrm>
          <a:prstGeom prst="rect">
            <a:avLst/>
          </a:prstGeom>
          <a:solidFill>
            <a:srgbClr val="1D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1532" y="2250610"/>
            <a:ext cx="2391675" cy="235424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75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Visualizing </a:t>
            </a:r>
            <a:br>
              <a:rPr lang="en-US" sz="2275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75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DAAR </a:t>
            </a:r>
            <a:br>
              <a:rPr lang="en-US" sz="2275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75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Data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484" y="1769952"/>
            <a:ext cx="5391149" cy="331555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55042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BF7A8-EB60-334F-9BB2-9AA33F6E5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F345-66BC-0E47-947C-C9DCFC41DCF9}" type="slidenum">
              <a:rPr lang="en-US" smtClean="0"/>
              <a:t>18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8277D5-FFF0-2841-9B76-7AE76CE35DAD}"/>
              </a:ext>
            </a:extLst>
          </p:cNvPr>
          <p:cNvSpPr txBox="1"/>
          <p:nvPr/>
        </p:nvSpPr>
        <p:spPr>
          <a:xfrm>
            <a:off x="219808" y="54148"/>
            <a:ext cx="79471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  <a:cs typeface="Source Sans Pro"/>
              </a:rPr>
              <a:t>Overall Abuse Distribution in DAAR Data (January 2019)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116024-808F-D94D-873D-83FCB5FF9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711" y="1350961"/>
            <a:ext cx="5914465" cy="374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70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9C0EF-21CF-044B-A0EA-AF6B2BF22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5D5F345-66BC-0E47-947C-C9DCFC41DCF9}" type="slidenum">
              <a:rPr lang="en-US" smtClean="0"/>
              <a:t>19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DEC90F-D3F9-974E-BE26-8F04AB73D519}"/>
              </a:ext>
            </a:extLst>
          </p:cNvPr>
          <p:cNvSpPr txBox="1"/>
          <p:nvPr/>
        </p:nvSpPr>
        <p:spPr>
          <a:xfrm>
            <a:off x="193431" y="78162"/>
            <a:ext cx="7485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  <a:latin typeface="+mj-lt"/>
                <a:cs typeface="Source Sans Pro"/>
              </a:rPr>
              <a:t>Distribution of Abused Domains in </a:t>
            </a:r>
            <a:r>
              <a:rPr lang="en-US" sz="2400" b="1" dirty="0" err="1">
                <a:solidFill>
                  <a:srgbClr val="0070C0"/>
                </a:solidFill>
                <a:latin typeface="+mj-lt"/>
                <a:cs typeface="Source Sans Pro"/>
              </a:rPr>
              <a:t>gTLDs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6A7827-A548-734E-817F-FB226F533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82" y="972670"/>
            <a:ext cx="7084359" cy="447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80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What is DAAR?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732023" y="963877"/>
            <a:ext cx="4783327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" indent="0" algn="just">
              <a:buNone/>
            </a:pPr>
            <a:r>
              <a:rPr lang="en-US" sz="2100" dirty="0">
                <a:solidFill>
                  <a:schemeClr val="tx1"/>
                </a:solidFill>
              </a:rPr>
              <a:t>A system for reporting on domain name registration and abuse data across Top Level Domain registries and registrars</a:t>
            </a:r>
          </a:p>
        </p:txBody>
      </p:sp>
    </p:spTree>
    <p:extLst>
      <p:ext uri="{BB962C8B-B14F-4D97-AF65-F5344CB8AC3E}">
        <p14:creationId xmlns:p14="http://schemas.microsoft.com/office/powerpoint/2010/main" val="1950813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93C9B-DFF3-6A4B-8C58-286503E91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F345-66BC-0E47-947C-C9DCFC41DCF9}" type="slidenum">
              <a:rPr lang="en-US" smtClean="0"/>
              <a:t>20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F8AC9A-5F2D-9747-B1EB-3CC648455DF0}"/>
              </a:ext>
            </a:extLst>
          </p:cNvPr>
          <p:cNvSpPr txBox="1"/>
          <p:nvPr/>
        </p:nvSpPr>
        <p:spPr>
          <a:xfrm>
            <a:off x="325075" y="105508"/>
            <a:ext cx="7686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  <a:latin typeface="+mj-lt"/>
                <a:cs typeface="Source Sans Pro"/>
              </a:rPr>
              <a:t>Distribution of Domains with Different Abuse Types in </a:t>
            </a:r>
            <a:r>
              <a:rPr lang="en-US" sz="2400" b="1" dirty="0" err="1">
                <a:solidFill>
                  <a:srgbClr val="0070C0"/>
                </a:solidFill>
                <a:latin typeface="+mj-lt"/>
                <a:cs typeface="Source Sans Pro"/>
              </a:rPr>
              <a:t>gTLDs</a:t>
            </a:r>
            <a:endParaRPr lang="en-US" sz="2400" b="1" dirty="0">
              <a:solidFill>
                <a:srgbClr val="0070C0"/>
              </a:solidFill>
              <a:latin typeface="+mj-lt"/>
              <a:cs typeface="Source Sans Pr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17F26C-99B5-D14A-B1CA-AE054B35C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94" y="889747"/>
            <a:ext cx="7372724" cy="485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24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5973" y="2196953"/>
            <a:ext cx="65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1350" dirty="0" err="1">
              <a:cs typeface="Source Sans Pr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163FD8-CB62-D746-88A7-5CD987851FE4}"/>
              </a:ext>
            </a:extLst>
          </p:cNvPr>
          <p:cNvSpPr txBox="1"/>
          <p:nvPr/>
        </p:nvSpPr>
        <p:spPr>
          <a:xfrm>
            <a:off x="5323562" y="3281819"/>
            <a:ext cx="348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Write to us at </a:t>
            </a:r>
            <a:r>
              <a:rPr lang="en-US" dirty="0" err="1">
                <a:solidFill>
                  <a:srgbClr val="DEDEDE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daar@icann.or</a:t>
            </a:r>
            <a:r>
              <a:rPr lang="en-US" dirty="0" err="1">
                <a:solidFill>
                  <a:srgbClr val="DEDEDE"/>
                </a:solidFill>
              </a:rPr>
              <a:t>g</a:t>
            </a:r>
            <a:endParaRPr lang="en-US" dirty="0">
              <a:solidFill>
                <a:srgbClr val="DEDE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40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43" y="36128"/>
            <a:ext cx="6801128" cy="5275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</a:rPr>
              <a:t>How different is DAAR from other reporting systems?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89483" y="1012921"/>
            <a:ext cx="5033221" cy="37882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Studies all gTLD registries and registrars for which we can collect zone and registration data</a:t>
            </a:r>
          </a:p>
          <a:p>
            <a:pPr indent="-2286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Employs a large set of abuse feeds; i.e. blocklists</a:t>
            </a:r>
          </a:p>
          <a:p>
            <a:pPr indent="-2286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Accommodates historical studies</a:t>
            </a:r>
          </a:p>
          <a:p>
            <a:pPr indent="-2286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Studies multiple threats: phishing, botnet, malware, and spam</a:t>
            </a:r>
          </a:p>
          <a:p>
            <a:pPr indent="-2286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Takes a scientific approach; i.e. transparent and reproducible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Bar chart">
            <a:extLst>
              <a:ext uri="{FF2B5EF4-FFF2-40B4-BE49-F238E27FC236}">
                <a16:creationId xmlns:a16="http://schemas.microsoft.com/office/drawing/2014/main" id="{D20A25CB-ABFB-4802-B9A3-EBBB75C36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5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469" y="46181"/>
            <a:ext cx="8103791" cy="580120"/>
          </a:xfrm>
        </p:spPr>
        <p:txBody>
          <a:bodyPr>
            <a:normAutofit/>
          </a:bodyPr>
          <a:lstStyle/>
          <a:p>
            <a:pPr algn="just"/>
            <a:r>
              <a:rPr lang="en-US" sz="2700" b="1" dirty="0">
                <a:solidFill>
                  <a:srgbClr val="0070C0"/>
                </a:solidFill>
              </a:rPr>
              <a:t>Usage of DAAR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19725" y="897807"/>
            <a:ext cx="8469445" cy="2872527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sz="2000" dirty="0"/>
              <a:t>Report on threat activity at TLD or registrar level</a:t>
            </a:r>
          </a:p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sz="2000" dirty="0"/>
              <a:t>Study historical security threats or domain registration activity </a:t>
            </a:r>
          </a:p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sz="2000" dirty="0"/>
              <a:t>Help operators understand or consider how to manage their reputations, their anti-abuse programs, or terms of service</a:t>
            </a:r>
          </a:p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sz="2000" dirty="0"/>
              <a:t>Study malicious registration behaviors</a:t>
            </a:r>
          </a:p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sz="2000" dirty="0"/>
              <a:t>Assist operational security communities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2909" y="4519047"/>
            <a:ext cx="7298260" cy="110799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tx2"/>
                </a:solidFill>
              </a:rPr>
              <a:t>The purpose of DAAR is to provide data to support  </a:t>
            </a:r>
          </a:p>
          <a:p>
            <a:pPr algn="ctr"/>
            <a:r>
              <a:rPr lang="en-US" sz="2400" i="1" dirty="0">
                <a:solidFill>
                  <a:schemeClr val="tx2"/>
                </a:solidFill>
              </a:rPr>
              <a:t> community, academic, or sponsored research and analysis for informed policy consideration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079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469" y="46181"/>
            <a:ext cx="8103791" cy="450663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</a:rPr>
              <a:t>DAAR Data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80059" y="907817"/>
            <a:ext cx="8169265" cy="305040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sz="2000" dirty="0"/>
              <a:t>DAAR system uses data from public, open, and commercial sources </a:t>
            </a:r>
          </a:p>
          <a:p>
            <a:pPr marL="857250" lvl="1" indent="-514350" algn="just">
              <a:lnSpc>
                <a:spcPct val="110000"/>
              </a:lnSpc>
              <a:buFont typeface="+mj-lt"/>
              <a:buAutoNum type="romanUcPeriod"/>
            </a:pPr>
            <a:r>
              <a:rPr lang="en-US" sz="2000" dirty="0"/>
              <a:t>DNS Zone Data</a:t>
            </a:r>
          </a:p>
          <a:p>
            <a:pPr marL="857250" lvl="1" indent="-514350" algn="just">
              <a:lnSpc>
                <a:spcPct val="110000"/>
              </a:lnSpc>
              <a:buFont typeface="+mj-lt"/>
              <a:buAutoNum type="romanUcPeriod"/>
            </a:pPr>
            <a:r>
              <a:rPr lang="en-US" sz="2000" dirty="0"/>
              <a:t>WHOIS Data </a:t>
            </a:r>
          </a:p>
          <a:p>
            <a:pPr marL="857250" lvl="1" indent="-514350" algn="just">
              <a:lnSpc>
                <a:spcPct val="110000"/>
              </a:lnSpc>
              <a:buFont typeface="+mj-lt"/>
              <a:buAutoNum type="romanUcPeriod"/>
            </a:pPr>
            <a:r>
              <a:rPr lang="en-US" sz="2000" dirty="0"/>
              <a:t>Open Source or Commercial Abuse Threat (RBL) data</a:t>
            </a:r>
          </a:p>
          <a:p>
            <a:pPr marL="342900" lvl="1" indent="0" algn="just">
              <a:lnSpc>
                <a:spcPct val="110000"/>
              </a:lnSpc>
              <a:buNone/>
            </a:pPr>
            <a:endParaRPr lang="en-US" sz="2000" dirty="0"/>
          </a:p>
          <a:p>
            <a:pPr marL="342900" lvl="1" indent="0" algn="just">
              <a:lnSpc>
                <a:spcPct val="110000"/>
              </a:lnSpc>
              <a:buNone/>
            </a:pPr>
            <a:endParaRPr lang="en-US" sz="2000" dirty="0"/>
          </a:p>
          <a:p>
            <a:pPr marL="342900" lvl="1" indent="0" algn="ctr">
              <a:lnSpc>
                <a:spcPct val="110000"/>
              </a:lnSpc>
              <a:buNone/>
            </a:pPr>
            <a:r>
              <a:rPr lang="en-US" sz="2000" dirty="0"/>
              <a:t>&gt;&gt;&gt; Let us look at each in more details &lt;&lt;&lt;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925AB1CD-869E-7240-AF10-0C14AB0DF9FD}"/>
              </a:ext>
            </a:extLst>
          </p:cNvPr>
          <p:cNvSpPr/>
          <p:nvPr/>
        </p:nvSpPr>
        <p:spPr>
          <a:xfrm>
            <a:off x="6815929" y="3519814"/>
            <a:ext cx="1603331" cy="438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0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DNS Zone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40480" y="804672"/>
            <a:ext cx="4711446" cy="5248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71475" indent="-342900" algn="just"/>
            <a:r>
              <a:rPr lang="en-US" sz="2000" dirty="0">
                <a:solidFill>
                  <a:schemeClr val="tx1"/>
                </a:solidFill>
              </a:rPr>
              <a:t>gTLD zones for gTLD domain and registry analytics</a:t>
            </a:r>
          </a:p>
          <a:p>
            <a:pPr lvl="1" indent="-228600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Uses publicly available methods to collect zone data such as Centralized Zone Data Service (CZDS) and zone transfer</a:t>
            </a:r>
          </a:p>
          <a:p>
            <a:pPr marL="371475" indent="-342900" algn="just"/>
            <a:r>
              <a:rPr lang="en-US" sz="2000" dirty="0">
                <a:solidFill>
                  <a:schemeClr val="tx1"/>
                </a:solidFill>
              </a:rPr>
              <a:t>Uses domain names that appear in zone files</a:t>
            </a:r>
          </a:p>
          <a:p>
            <a:pPr marL="371475" indent="-342900" algn="just"/>
            <a:r>
              <a:rPr lang="en-US" sz="2000" dirty="0">
                <a:solidFill>
                  <a:schemeClr val="tx1"/>
                </a:solidFill>
              </a:rPr>
              <a:t>Collect zone files from</a:t>
            </a:r>
          </a:p>
          <a:p>
            <a:pPr lvl="1" indent="-228600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Approximately 1220 </a:t>
            </a:r>
            <a:r>
              <a:rPr lang="en-US" sz="1800" dirty="0" err="1">
                <a:solidFill>
                  <a:schemeClr val="tx1"/>
                </a:solidFill>
              </a:rPr>
              <a:t>gTLDs</a:t>
            </a:r>
            <a:endParaRPr lang="en-US" sz="1800" dirty="0">
              <a:solidFill>
                <a:schemeClr val="tx1"/>
              </a:solidFill>
            </a:endParaRPr>
          </a:p>
          <a:p>
            <a:pPr lvl="1" indent="-228600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Approximately 192 million domains</a:t>
            </a:r>
          </a:p>
        </p:txBody>
      </p:sp>
    </p:spTree>
    <p:extLst>
      <p:ext uri="{BB962C8B-B14F-4D97-AF65-F5344CB8AC3E}">
        <p14:creationId xmlns:p14="http://schemas.microsoft.com/office/powerpoint/2010/main" val="1150468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</a:rPr>
              <a:t>ii. WHOIS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11684" y="735662"/>
            <a:ext cx="8103792" cy="1479504"/>
          </a:xfrm>
        </p:spPr>
        <p:txBody>
          <a:bodyPr>
            <a:noAutofit/>
          </a:bodyPr>
          <a:lstStyle/>
          <a:p>
            <a:pPr algn="just"/>
            <a:r>
              <a:rPr lang="en-US" sz="2000" dirty="0"/>
              <a:t>DAAR uses published registration data (WHOIS)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1800" dirty="0"/>
              <a:t>Uses registrar name and IANA ID</a:t>
            </a:r>
          </a:p>
          <a:p>
            <a:pPr algn="just"/>
            <a:r>
              <a:rPr lang="en-US" sz="2000" dirty="0"/>
              <a:t>Reliable, accurate registrar reporting depends on WHOIS  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1800" dirty="0"/>
              <a:t>Scaling data collection from WHOIS is a big challenge</a:t>
            </a:r>
          </a:p>
          <a:p>
            <a:pPr algn="just">
              <a:buFont typeface="Wingdings" pitchFamily="2" charset="2"/>
              <a:buChar char="§"/>
            </a:pPr>
            <a:endParaRPr lang="en-US" sz="2000" dirty="0"/>
          </a:p>
          <a:p>
            <a:pPr lvl="1" algn="just">
              <a:buFont typeface="Wingdings" pitchFamily="2" charset="2"/>
              <a:buChar char="§"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2" t="4407" r="8741"/>
          <a:stretch/>
        </p:blipFill>
        <p:spPr>
          <a:xfrm>
            <a:off x="670669" y="2313046"/>
            <a:ext cx="7625212" cy="39665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V="1">
            <a:off x="723711" y="3519037"/>
            <a:ext cx="2359473" cy="269040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59979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iii) Abuse Threat Data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698083" y="804672"/>
            <a:ext cx="5041889" cy="56086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14325" indent="-285750" algn="just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DAAR uses multiple abuse Reputation Blocklist (RBL) datasets to</a:t>
            </a:r>
          </a:p>
          <a:p>
            <a:pPr lvl="1" indent="-2286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Generate daily counts of domains associated with phishing, malware hosting, botnet command and control (C&amp;C), and spam</a:t>
            </a:r>
          </a:p>
          <a:p>
            <a:pPr lvl="1" indent="-2286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Calculate daily total and cumulative abuse domains </a:t>
            </a:r>
          </a:p>
          <a:p>
            <a:pPr lvl="1" indent="-2286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Calculate monthly/yearly newly added abuse domains</a:t>
            </a:r>
          </a:p>
          <a:p>
            <a:pPr lvl="1" indent="-2286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Create visual analytics regarding abuse trends in </a:t>
            </a:r>
            <a:r>
              <a:rPr lang="en-US" sz="1800" dirty="0" err="1">
                <a:solidFill>
                  <a:schemeClr val="tx1"/>
                </a:solidFill>
              </a:rPr>
              <a:t>gTDLs</a:t>
            </a:r>
            <a:endParaRPr lang="en-US" sz="1800" dirty="0">
              <a:solidFill>
                <a:prstClr val="black"/>
              </a:solidFill>
            </a:endParaRPr>
          </a:p>
          <a:p>
            <a:pPr marL="314325" indent="-285750" algn="just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prstClr val="black"/>
                </a:solidFill>
              </a:rPr>
              <a:t>DAAR counts “unique” abuse domains</a:t>
            </a:r>
          </a:p>
          <a:p>
            <a:pPr lvl="1" indent="-2286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A domain that appears on </a:t>
            </a:r>
            <a:r>
              <a:rPr lang="en-US" sz="1800" b="1" dirty="0">
                <a:solidFill>
                  <a:prstClr val="black"/>
                </a:solidFill>
              </a:rPr>
              <a:t>any</a:t>
            </a:r>
            <a:r>
              <a:rPr lang="en-US" sz="1800" dirty="0">
                <a:solidFill>
                  <a:prstClr val="black"/>
                </a:solidFill>
              </a:rPr>
              <a:t> abuse datasets reporting to DAAR is included in the counts </a:t>
            </a:r>
            <a:r>
              <a:rPr lang="en-US" sz="1800" b="1" dirty="0">
                <a:solidFill>
                  <a:prstClr val="black"/>
                </a:solidFill>
              </a:rPr>
              <a:t>once</a:t>
            </a:r>
          </a:p>
          <a:p>
            <a:pPr marL="314325" indent="-285750" algn="just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prstClr val="black"/>
                </a:solidFill>
              </a:rPr>
              <a:t>DAAR reflects how entities external to ICANN community see the domain ecosystem</a:t>
            </a:r>
          </a:p>
        </p:txBody>
      </p:sp>
    </p:spTree>
    <p:extLst>
      <p:ext uri="{BB962C8B-B14F-4D97-AF65-F5344CB8AC3E}">
        <p14:creationId xmlns:p14="http://schemas.microsoft.com/office/powerpoint/2010/main" val="774507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647371" cy="6858000"/>
          </a:xfrm>
          <a:prstGeom prst="rect">
            <a:avLst/>
          </a:prstGeom>
          <a:solidFill>
            <a:srgbClr val="1D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1532" y="2250610"/>
            <a:ext cx="2391675" cy="235424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75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Reputation Block Lists : Identifying</a:t>
            </a:r>
            <a:br>
              <a:rPr lang="en-US" sz="2275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75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Threats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484" y="1769952"/>
            <a:ext cx="5391149" cy="331555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10379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763</Words>
  <Application>Microsoft Macintosh PowerPoint</Application>
  <PresentationFormat>On-screen Show (4:3)</PresentationFormat>
  <Paragraphs>112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Wingdings</vt:lpstr>
      <vt:lpstr>Office Theme</vt:lpstr>
      <vt:lpstr>The Domain Abuse Activity Reporting System (DAAR)</vt:lpstr>
      <vt:lpstr>What is DAAR?</vt:lpstr>
      <vt:lpstr>How different is DAAR from other reporting systems?</vt:lpstr>
      <vt:lpstr>Usage of DAAR Data</vt:lpstr>
      <vt:lpstr>DAAR Data Sources</vt:lpstr>
      <vt:lpstr>i. DNS Zone Data</vt:lpstr>
      <vt:lpstr>ii. WHOIS</vt:lpstr>
      <vt:lpstr>iii) Abuse Threat Data </vt:lpstr>
      <vt:lpstr>Reputation Block Lists : Identifying Threats</vt:lpstr>
      <vt:lpstr>Usages of Reputation Block Lists</vt:lpstr>
      <vt:lpstr>DAAR Criteria for RBL Data</vt:lpstr>
      <vt:lpstr>Current Reputation Datasets Used by DAAR</vt:lpstr>
      <vt:lpstr>DAAR Is Not an Abuse List Service</vt:lpstr>
      <vt:lpstr>Project  Status </vt:lpstr>
      <vt:lpstr>DAAR and the ICANN Open Data Program</vt:lpstr>
      <vt:lpstr>Project Next Steps</vt:lpstr>
      <vt:lpstr>Visualizing  DAAR  Data 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Domain Abuse Activity Reporting System (DAAR)</dc:title>
  <dc:creator>Fahd Batayneh</dc:creator>
  <cp:lastModifiedBy>Fahd Batayneh</cp:lastModifiedBy>
  <cp:revision>3</cp:revision>
  <dcterms:created xsi:type="dcterms:W3CDTF">2019-04-02T09:54:52Z</dcterms:created>
  <dcterms:modified xsi:type="dcterms:W3CDTF">2019-04-02T10:04:06Z</dcterms:modified>
</cp:coreProperties>
</file>