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sldIdLst>
    <p:sldId id="325" r:id="rId2"/>
    <p:sldId id="331" r:id="rId3"/>
    <p:sldId id="327" r:id="rId4"/>
    <p:sldId id="328" r:id="rId5"/>
    <p:sldId id="33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44" r:id="rId14"/>
    <p:sldId id="342" r:id="rId15"/>
    <p:sldId id="345" r:id="rId16"/>
    <p:sldId id="346" r:id="rId17"/>
    <p:sldId id="347" r:id="rId18"/>
    <p:sldId id="324" r:id="rId19"/>
  </p:sldIdLst>
  <p:sldSz cx="9144000" cy="6858000" type="screen4x3"/>
  <p:notesSz cx="7086600" cy="102219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3DD"/>
    <a:srgbClr val="FEED01"/>
    <a:srgbClr val="FA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49" autoAdjust="0"/>
  </p:normalViewPr>
  <p:slideViewPr>
    <p:cSldViewPr>
      <p:cViewPr varScale="1">
        <p:scale>
          <a:sx n="111" d="100"/>
          <a:sy n="111" d="100"/>
        </p:scale>
        <p:origin x="15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7086600" cy="10221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7086600" cy="10221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7086600" cy="10221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7086600" cy="10221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0"/>
            <a:ext cx="3070225" cy="5127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4016375" y="0"/>
            <a:ext cx="3070225" cy="5127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820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9013" y="766763"/>
            <a:ext cx="510222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4563" y="4856163"/>
            <a:ext cx="5268912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0" y="9709150"/>
            <a:ext cx="3070225" cy="5127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16375" y="9709150"/>
            <a:ext cx="30638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CF7EBD-A14F-4079-982B-270C57C9795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45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2A9513-D2B0-46BD-AC25-025376F16C0B}" type="slidenum">
              <a:rPr lang="en-GB" altLang="en-US" sz="1400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55888"/>
            <a:ext cx="59705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725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6768752" cy="1528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Frutiger LT Com 55 Roman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de-D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568952" cy="1020885"/>
          </a:xfrm>
          <a:prstGeom prst="rect">
            <a:avLst/>
          </a:prstGeom>
        </p:spPr>
        <p:txBody>
          <a:bodyPr/>
          <a:lstStyle>
            <a:lvl1pPr>
              <a:defRPr sz="3600" cap="none" baseline="0">
                <a:solidFill>
                  <a:schemeClr val="tx1"/>
                </a:solidFill>
                <a:latin typeface="Handel Gothic Com Medium" pitchFamily="2" charset="0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pic>
        <p:nvPicPr>
          <p:cNvPr id="5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6093296"/>
            <a:ext cx="2736999" cy="7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28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5904"/>
          </a:xfrm>
          <a:prstGeom prst="rect">
            <a:avLst/>
          </a:prstGeom>
        </p:spPr>
      </p:pic>
      <p:sp>
        <p:nvSpPr>
          <p:cNvPr id="4" name="Rectangle 6"/>
          <p:cNvSpPr/>
          <p:nvPr userDrawn="1"/>
        </p:nvSpPr>
        <p:spPr bwMode="auto">
          <a:xfrm>
            <a:off x="0" y="6552009"/>
            <a:ext cx="9144000" cy="3333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8569325" y="6597650"/>
            <a:ext cx="8270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latin typeface="Frutiger LT Com 87 XBlack Cn" pitchFamily="34" charset="0"/>
              </a:rPr>
              <a:t>#</a:t>
            </a:r>
            <a:fld id="{CA292EFD-C071-49A0-BFD9-90660F5F38A6}" type="slidenum">
              <a:rPr lang="de-DE" sz="1000" smtClean="0">
                <a:latin typeface="Frutiger LT Com 87 XBlack Cn" pitchFamily="34" charset="0"/>
              </a:rPr>
              <a:pPr eaLnBrk="1" hangingPunct="1">
                <a:defRPr/>
              </a:pPr>
              <a:t>‹Nr.›</a:t>
            </a:fld>
            <a:endParaRPr lang="de-DE" sz="1000" smtClean="0">
              <a:latin typeface="Frutiger LT Com 87 XBlack C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3250" cy="45725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 baseline="0">
                <a:solidFill>
                  <a:srgbClr val="575759"/>
                </a:solidFill>
                <a:latin typeface="Frutiger LT Com 55 Roman" pitchFamily="34" charset="0"/>
              </a:defRPr>
            </a:lvl1pPr>
            <a:lvl2pPr>
              <a:defRPr sz="1800" baseline="0">
                <a:solidFill>
                  <a:srgbClr val="575759"/>
                </a:solidFill>
                <a:latin typeface="Frutiger LT Com 55 Roman" pitchFamily="34" charset="0"/>
              </a:defRPr>
            </a:lvl2pPr>
            <a:lvl3pPr>
              <a:defRPr sz="1600" baseline="0">
                <a:solidFill>
                  <a:srgbClr val="575759"/>
                </a:solidFill>
                <a:latin typeface="Frutiger LT Com 55 Roman" pitchFamily="34" charset="0"/>
              </a:defRPr>
            </a:lvl3pPr>
            <a:lvl4pPr>
              <a:defRPr sz="1400" baseline="0">
                <a:solidFill>
                  <a:srgbClr val="575759"/>
                </a:solidFill>
                <a:latin typeface="Frutiger LT Com 55 Roman" pitchFamily="34" charset="0"/>
              </a:defRPr>
            </a:lvl4pPr>
            <a:lvl5pPr>
              <a:defRPr sz="1200" baseline="0">
                <a:solidFill>
                  <a:srgbClr val="575759"/>
                </a:solidFill>
                <a:latin typeface="Frutiger LT Com 55 Roman" pitchFamily="34" charset="0"/>
              </a:defRPr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6768752" cy="648072"/>
          </a:xfrm>
          <a:prstGeom prst="rect">
            <a:avLst/>
          </a:prstGeom>
        </p:spPr>
        <p:txBody>
          <a:bodyPr/>
          <a:lstStyle>
            <a:lvl1pPr>
              <a:defRPr sz="2200" b="1" cap="none" baseline="0">
                <a:solidFill>
                  <a:srgbClr val="0DB3DD"/>
                </a:solidFill>
                <a:latin typeface="Handel Gothic Com Medium" pitchFamily="2" charset="0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323850" y="6597650"/>
            <a:ext cx="7200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latin typeface="Frutiger LT Com 87 XBlack Cn" pitchFamily="34" charset="0"/>
              </a:rPr>
              <a:t>UAE-IX								</a:t>
            </a:r>
            <a:r>
              <a:rPr lang="de-DE" sz="1000" dirty="0" err="1" smtClean="0">
                <a:latin typeface="Frutiger LT Com 87 XBlack Cn" pitchFamily="34" charset="0"/>
              </a:rPr>
              <a:t>www.uae-ix.net</a:t>
            </a:r>
            <a:endParaRPr lang="de-DE" sz="1000" dirty="0" smtClean="0">
              <a:latin typeface="Frutiger LT Com 87 XBlack Cn" pitchFamily="34" charset="0"/>
            </a:endParaRPr>
          </a:p>
        </p:txBody>
      </p:sp>
      <p:pic>
        <p:nvPicPr>
          <p:cNvPr id="12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7199"/>
            <a:ext cx="1728192" cy="45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10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idx="3"/>
          </p:nvPr>
        </p:nvSpPr>
        <p:spPr>
          <a:xfrm>
            <a:off x="468313" y="6607175"/>
            <a:ext cx="6335712" cy="19685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 sz="1000">
                <a:latin typeface="Frutiger LT Com 87 XBlack Cn" pitchFamily="34" charset="0"/>
              </a:defRPr>
            </a:lvl1pPr>
          </a:lstStyle>
          <a:p>
            <a:pPr>
              <a:defRPr/>
            </a:pPr>
            <a:r>
              <a:rPr lang="de-DE"/>
              <a:t>UAE-IX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4"/>
          </p:nvPr>
        </p:nvSpPr>
        <p:spPr>
          <a:xfrm>
            <a:off x="6948488" y="6610350"/>
            <a:ext cx="2124075" cy="195263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 sz="1000">
                <a:latin typeface="Frutiger LT Com 87 XBlack Cn" pitchFamily="34" charset="0"/>
              </a:defRPr>
            </a:lvl1pPr>
          </a:lstStyle>
          <a:p>
            <a:pPr>
              <a:defRPr/>
            </a:pPr>
            <a:r>
              <a:rPr lang="en-GB"/>
              <a:t>#</a:t>
            </a:r>
            <a:fld id="{748EBB7E-79BF-47AB-92B3-9AD4472B8F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2pPr>
      <a:lvl3pPr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3pPr>
      <a:lvl4pPr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4pPr>
      <a:lvl5pPr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5pPr>
      <a:lvl6pPr marL="15367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6pPr>
      <a:lvl7pPr marL="19939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7pPr>
      <a:lvl8pPr marL="24511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8pPr>
      <a:lvl9pPr marL="29083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9pPr>
    </p:titleStyle>
    <p:bodyStyle>
      <a:lvl1pPr marL="603250" indent="-6032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984250" indent="-527050" algn="l" defTabSz="449263" rtl="0" eaLnBrk="1" fontAlgn="base" hangingPunct="1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371600" indent="-457200" algn="l" defTabSz="449263" rtl="0" eaLnBrk="1" fontAlgn="base" hangingPunct="1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7462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2034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6606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6pPr>
      <a:lvl7pPr marL="31178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7pPr>
      <a:lvl8pPr marL="35750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8pPr>
      <a:lvl9pPr marL="40322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uae-ix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tertitel 1"/>
          <p:cNvSpPr>
            <a:spLocks noGrp="1"/>
          </p:cNvSpPr>
          <p:nvPr>
            <p:ph type="subTitle" idx="1"/>
          </p:nvPr>
        </p:nvSpPr>
        <p:spPr bwMode="auto">
          <a:xfrm>
            <a:off x="468312" y="2420889"/>
            <a:ext cx="7632080" cy="20320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How to build a successful Internet exchange in the Middle East</a:t>
            </a:r>
          </a:p>
          <a:p>
            <a:endParaRPr lang="de-DE" altLang="de-DE" dirty="0" smtClean="0">
              <a:ea typeface="ＭＳ Ｐゴシック" pitchFamily="34" charset="-128"/>
            </a:endParaRPr>
          </a:p>
          <a:p>
            <a:endParaRPr lang="de-DE" altLang="de-DE" dirty="0" smtClean="0">
              <a:ea typeface="ＭＳ Ｐゴシック" pitchFamily="34" charset="-128"/>
            </a:endParaRPr>
          </a:p>
          <a:p>
            <a:endParaRPr lang="en-US" altLang="de-DE" dirty="0">
              <a:ea typeface="ＭＳ Ｐゴシック" pitchFamily="34" charset="-128"/>
            </a:endParaRPr>
          </a:p>
          <a:p>
            <a:endParaRPr lang="en-US" altLang="de-DE" dirty="0" smtClean="0">
              <a:ea typeface="ＭＳ Ｐゴシック" pitchFamily="34" charset="-128"/>
            </a:endParaRPr>
          </a:p>
          <a:p>
            <a:r>
              <a:rPr lang="en-US" altLang="de-DE" sz="1800" dirty="0" smtClean="0">
                <a:ea typeface="ＭＳ Ｐゴシック" pitchFamily="34" charset="-128"/>
              </a:rPr>
              <a:t>March 2016</a:t>
            </a:r>
          </a:p>
          <a:p>
            <a:r>
              <a:rPr lang="en-US" altLang="de-DE" sz="1800" b="1" dirty="0" smtClean="0">
                <a:ea typeface="ＭＳ Ｐゴシック" pitchFamily="34" charset="-128"/>
              </a:rPr>
              <a:t>MENOG 16, Istanbul</a:t>
            </a:r>
          </a:p>
          <a:p>
            <a:endParaRPr lang="en-US" altLang="de-DE" sz="1800" dirty="0">
              <a:ea typeface="ＭＳ Ｐゴシック" pitchFamily="34" charset="-128"/>
            </a:endParaRPr>
          </a:p>
          <a:p>
            <a:r>
              <a:rPr lang="en-US" altLang="de-DE" sz="1800" dirty="0" smtClean="0">
                <a:ea typeface="ＭＳ Ｐゴシック" pitchFamily="34" charset="-128"/>
              </a:rPr>
              <a:t>Marco </a:t>
            </a:r>
            <a:r>
              <a:rPr lang="en-US" altLang="de-DE" sz="1800" dirty="0" err="1" smtClean="0">
                <a:ea typeface="ＭＳ Ｐゴシック" pitchFamily="34" charset="-128"/>
              </a:rPr>
              <a:t>Brandstaetter</a:t>
            </a:r>
            <a:endParaRPr lang="en-US" altLang="de-DE" sz="1800" dirty="0" smtClean="0">
              <a:ea typeface="ＭＳ Ｐゴシック" pitchFamily="34" charset="-128"/>
            </a:endParaRPr>
          </a:p>
          <a:p>
            <a:r>
              <a:rPr lang="en-US" altLang="de-DE" sz="1800" dirty="0" smtClean="0">
                <a:ea typeface="ＭＳ Ｐゴシック" pitchFamily="34" charset="-128"/>
              </a:rPr>
              <a:t>Business Development</a:t>
            </a:r>
          </a:p>
          <a:p>
            <a:r>
              <a:rPr lang="en-US" altLang="de-DE" sz="1800" dirty="0" err="1">
                <a:ea typeface="ＭＳ Ｐゴシック" pitchFamily="34" charset="-128"/>
              </a:rPr>
              <a:t>m</a:t>
            </a:r>
            <a:r>
              <a:rPr lang="en-US" altLang="de-DE" sz="1800" dirty="0" err="1" smtClean="0">
                <a:ea typeface="ＭＳ Ｐゴシック" pitchFamily="34" charset="-128"/>
              </a:rPr>
              <a:t>arco.brandstaetter@uae-ix.net</a:t>
            </a:r>
            <a:endParaRPr lang="en-US" altLang="de-DE" sz="1800" dirty="0" smtClean="0">
              <a:ea typeface="ＭＳ Ｐゴシック" pitchFamily="34" charset="-128"/>
            </a:endParaRPr>
          </a:p>
        </p:txBody>
      </p:sp>
      <p:sp>
        <p:nvSpPr>
          <p:cNvPr id="5123" name="Titel 2"/>
          <p:cNvSpPr>
            <a:spLocks noGrp="1"/>
          </p:cNvSpPr>
          <p:nvPr>
            <p:ph type="title"/>
          </p:nvPr>
        </p:nvSpPr>
        <p:spPr bwMode="auto">
          <a:xfrm>
            <a:off x="468313" y="1773238"/>
            <a:ext cx="8567737" cy="10207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Peering for the Middle East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  <a:p>
            <a:pPr marL="179388" indent="-179388"/>
            <a:endParaRPr lang="en-US" altLang="de-DE" dirty="0">
              <a:ea typeface="ＭＳ Ｐゴシック" pitchFamily="34" charset="-128"/>
            </a:endParaRP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614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>
                <a:ea typeface="ＭＳ Ｐゴシック" pitchFamily="34" charset="-128"/>
              </a:rPr>
              <a:t>Convenience</a:t>
            </a:r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3" name="Abgerundete rechteckige Legende 2"/>
          <p:cNvSpPr/>
          <p:nvPr/>
        </p:nvSpPr>
        <p:spPr bwMode="auto">
          <a:xfrm>
            <a:off x="467544" y="1651810"/>
            <a:ext cx="2160240" cy="1201126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are afraid to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step into </a:t>
            </a:r>
            <a:b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</a:b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a trap”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2915816" y="2852936"/>
            <a:ext cx="2680124" cy="1152128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“All the content is in Europe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anyway”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5364088" y="4509120"/>
            <a:ext cx="3347864" cy="1584176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already stepped into a trap…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/>
            </a:r>
            <a:b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</a:b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We </a:t>
            </a: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don’t want to do the same mistake again”</a:t>
            </a: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648504" y="4365104"/>
            <a:ext cx="2483336" cy="1152128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“Who can deliver backhaul from xx to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you”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  <p:sp>
        <p:nvSpPr>
          <p:cNvPr id="13" name="Abgerundete rechteckige Legende 12"/>
          <p:cNvSpPr/>
          <p:nvPr/>
        </p:nvSpPr>
        <p:spPr bwMode="auto">
          <a:xfrm>
            <a:off x="5626097" y="1124744"/>
            <a:ext cx="2987824" cy="1512168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had a look at the Middle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East… </a:t>
            </a:r>
            <a:b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</a:b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and </a:t>
            </a: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we simply don’t understand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it”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4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  <a:p>
            <a:pPr marL="179388" indent="-179388"/>
            <a:endParaRPr lang="en-US" altLang="de-DE" dirty="0">
              <a:ea typeface="ＭＳ Ｐゴシック" pitchFamily="34" charset="-128"/>
            </a:endParaRP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68760"/>
            <a:ext cx="853138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  <a:p>
            <a:pPr marL="179388" indent="-179388"/>
            <a:endParaRPr lang="en-US" altLang="de-DE" dirty="0">
              <a:ea typeface="ＭＳ Ｐゴシック" pitchFamily="34" charset="-128"/>
            </a:endParaRP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65287"/>
            <a:ext cx="8496945" cy="40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0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2"/>
          <p:cNvSpPr>
            <a:spLocks noGrp="1"/>
          </p:cNvSpPr>
          <p:nvPr>
            <p:ph type="title"/>
          </p:nvPr>
        </p:nvSpPr>
        <p:spPr bwMode="auto">
          <a:xfrm>
            <a:off x="468313" y="1861817"/>
            <a:ext cx="8567737" cy="84360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UAE-IX vs. DE-CIX New York</a:t>
            </a:r>
            <a:br>
              <a:rPr lang="en-US" altLang="de-DE" dirty="0" smtClean="0">
                <a:ea typeface="ＭＳ Ｐゴシック" pitchFamily="34" charset="-128"/>
              </a:rPr>
            </a:br>
            <a:r>
              <a:rPr lang="en-US" altLang="de-DE" dirty="0">
                <a:ea typeface="ＭＳ Ｐゴシック" pitchFamily="34" charset="-128"/>
              </a:rPr>
              <a:t/>
            </a:r>
            <a:br>
              <a:rPr lang="en-US" altLang="de-DE" dirty="0">
                <a:ea typeface="ＭＳ Ｐゴシック" pitchFamily="34" charset="-128"/>
              </a:rPr>
            </a:br>
            <a:r>
              <a:rPr lang="en-US" altLang="de-DE" dirty="0" smtClean="0">
                <a:ea typeface="ＭＳ Ｐゴシック" pitchFamily="34" charset="-128"/>
              </a:rPr>
              <a:t>… The difference of an open market</a:t>
            </a:r>
            <a:r>
              <a:rPr lang="en-US" altLang="de-DE" dirty="0">
                <a:ea typeface="ＭＳ Ｐゴシック" pitchFamily="34" charset="-128"/>
              </a:rPr>
              <a:t/>
            </a:r>
            <a:br>
              <a:rPr lang="en-US" altLang="de-DE" dirty="0">
                <a:ea typeface="ＭＳ Ｐゴシック" pitchFamily="34" charset="-128"/>
              </a:rPr>
            </a:br>
            <a:r>
              <a:rPr lang="en-US" altLang="de-DE" dirty="0" smtClean="0">
                <a:ea typeface="ＭＳ Ｐゴシック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87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5211"/>
              </p:ext>
            </p:extLst>
          </p:nvPr>
        </p:nvGraphicFramePr>
        <p:xfrm>
          <a:off x="457200" y="1557338"/>
          <a:ext cx="822325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625"/>
                <a:gridCol w="411162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UAE-IX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DE-CIX</a:t>
                      </a:r>
                      <a:r>
                        <a:rPr lang="de-DE" baseline="0" dirty="0" smtClean="0"/>
                        <a:t> New York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Start 10/2012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Start 2014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47 </a:t>
                      </a:r>
                      <a:r>
                        <a:rPr lang="de-DE" dirty="0" err="1" smtClean="0"/>
                        <a:t>members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 </a:t>
                      </a:r>
                      <a:r>
                        <a:rPr lang="de-DE" dirty="0" err="1" smtClean="0"/>
                        <a:t>members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60 </a:t>
                      </a:r>
                      <a:r>
                        <a:rPr lang="de-DE" dirty="0" err="1" smtClean="0"/>
                        <a:t>Gbit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traffic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80 </a:t>
                      </a:r>
                      <a:r>
                        <a:rPr lang="de-DE" dirty="0" err="1" smtClean="0"/>
                        <a:t>Gbit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traffic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centers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centers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Restrictions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local</a:t>
                      </a:r>
                      <a:r>
                        <a:rPr lang="de-DE" baseline="0" dirty="0" smtClean="0"/>
                        <a:t> ASNs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restrictions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local</a:t>
                      </a:r>
                      <a:r>
                        <a:rPr lang="de-DE" dirty="0" smtClean="0"/>
                        <a:t> ASNs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Restrictions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regional ASNs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restrictions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regional ASNs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Not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reachable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by</a:t>
                      </a:r>
                      <a:r>
                        <a:rPr lang="de-DE" baseline="0" dirty="0" smtClean="0"/>
                        <a:t> all </a:t>
                      </a:r>
                      <a:r>
                        <a:rPr lang="de-DE" baseline="0" dirty="0" err="1" smtClean="0"/>
                        <a:t>possible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seacables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restriction</a:t>
                      </a:r>
                      <a:r>
                        <a:rPr lang="de-DE" dirty="0" smtClean="0"/>
                        <a:t> in </a:t>
                      </a:r>
                      <a:r>
                        <a:rPr lang="de-DE" dirty="0" err="1" smtClean="0"/>
                        <a:t>reachability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4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UAE-IX vs. DE-CIX New York</a:t>
            </a:r>
          </a:p>
        </p:txBody>
      </p:sp>
    </p:spTree>
    <p:extLst>
      <p:ext uri="{BB962C8B-B14F-4D97-AF65-F5344CB8AC3E}">
        <p14:creationId xmlns:p14="http://schemas.microsoft.com/office/powerpoint/2010/main" val="13147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2"/>
          <p:cNvSpPr>
            <a:spLocks noGrp="1"/>
          </p:cNvSpPr>
          <p:nvPr>
            <p:ph type="title"/>
          </p:nvPr>
        </p:nvSpPr>
        <p:spPr bwMode="auto">
          <a:xfrm>
            <a:off x="468313" y="1861817"/>
            <a:ext cx="8567737" cy="84360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UAE-IX – Key success factors</a:t>
            </a:r>
            <a:br>
              <a:rPr lang="en-US" altLang="de-DE" dirty="0" smtClean="0">
                <a:ea typeface="ＭＳ Ｐゴシック" pitchFamily="34" charset="-128"/>
              </a:rPr>
            </a:br>
            <a:r>
              <a:rPr lang="en-US" altLang="de-DE" dirty="0">
                <a:ea typeface="ＭＳ Ｐゴシック" pitchFamily="34" charset="-128"/>
              </a:rPr>
              <a:t>	</a:t>
            </a:r>
            <a:r>
              <a:rPr lang="en-US" altLang="de-DE" dirty="0" smtClean="0">
                <a:ea typeface="ＭＳ Ｐゴシック" pitchFamily="34" charset="-128"/>
              </a:rPr>
              <a:t>	</a:t>
            </a:r>
            <a:br>
              <a:rPr lang="en-US" altLang="de-DE" dirty="0" smtClean="0">
                <a:ea typeface="ＭＳ Ｐゴシック" pitchFamily="34" charset="-128"/>
              </a:rPr>
            </a:br>
            <a:r>
              <a:rPr lang="en-US" altLang="de-DE" dirty="0">
                <a:ea typeface="ＭＳ Ｐゴシック" pitchFamily="34" charset="-128"/>
              </a:rPr>
              <a:t>	</a:t>
            </a:r>
            <a:r>
              <a:rPr lang="en-US" altLang="de-DE" dirty="0" smtClean="0">
                <a:ea typeface="ＭＳ Ｐゴシック" pitchFamily="34" charset="-128"/>
              </a:rPr>
              <a:t>		…. and what’s next in Middle East</a:t>
            </a:r>
            <a:r>
              <a:rPr lang="en-US" altLang="de-DE" dirty="0">
                <a:ea typeface="ＭＳ Ｐゴシック" pitchFamily="34" charset="-128"/>
              </a:rPr>
              <a:t/>
            </a:r>
            <a:br>
              <a:rPr lang="en-US" altLang="de-DE" dirty="0">
                <a:ea typeface="ＭＳ Ｐゴシック" pitchFamily="34" charset="-128"/>
              </a:rPr>
            </a:br>
            <a:r>
              <a:rPr lang="en-US" altLang="de-DE" dirty="0" smtClean="0">
                <a:ea typeface="ＭＳ Ｐゴシック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3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r>
              <a:rPr lang="en-US" altLang="de-DE" dirty="0" smtClean="0">
                <a:ea typeface="ＭＳ Ｐゴシック" pitchFamily="34" charset="-128"/>
              </a:rPr>
              <a:t>Support and build a community</a:t>
            </a:r>
          </a:p>
          <a:p>
            <a:pPr marL="179388" indent="-179388"/>
            <a:r>
              <a:rPr lang="en-US" altLang="de-DE" dirty="0" smtClean="0">
                <a:ea typeface="ＭＳ Ｐゴシック" pitchFamily="34" charset="-128"/>
              </a:rPr>
              <a:t>Help your peers with non peering related tasks (even how to apply for a RIPE ASN and IP addresses)</a:t>
            </a:r>
          </a:p>
          <a:p>
            <a:pPr marL="179388" indent="-179388"/>
            <a:r>
              <a:rPr lang="en-US" altLang="de-DE" dirty="0" smtClean="0">
                <a:ea typeface="ＭＳ Ｐゴシック" pitchFamily="34" charset="-128"/>
              </a:rPr>
              <a:t>Support your existing peers to get more </a:t>
            </a:r>
            <a:r>
              <a:rPr lang="en-US" altLang="de-DE" dirty="0" err="1" smtClean="0">
                <a:ea typeface="ＭＳ Ｐゴシック" pitchFamily="34" charset="-128"/>
              </a:rPr>
              <a:t>peerings</a:t>
            </a:r>
            <a:r>
              <a:rPr lang="en-US" altLang="de-DE" dirty="0" smtClean="0">
                <a:ea typeface="ＭＳ Ｐゴシック" pitchFamily="34" charset="-128"/>
              </a:rPr>
              <a:t> and traffic</a:t>
            </a:r>
          </a:p>
          <a:p>
            <a:pPr marL="179388" indent="-179388"/>
            <a:r>
              <a:rPr lang="en-US" altLang="de-DE" dirty="0" smtClean="0">
                <a:ea typeface="ＭＳ Ｐゴシック" pitchFamily="34" charset="-128"/>
              </a:rPr>
              <a:t>Initiate collaborations</a:t>
            </a:r>
          </a:p>
          <a:p>
            <a:pPr marL="179388" indent="-179388"/>
            <a:r>
              <a:rPr lang="en-US" altLang="de-DE" dirty="0" smtClean="0">
                <a:ea typeface="ＭＳ Ｐゴシック" pitchFamily="34" charset="-128"/>
              </a:rPr>
              <a:t>Help to make peering a valid business case</a:t>
            </a: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614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Key success factors</a:t>
            </a:r>
          </a:p>
        </p:txBody>
      </p:sp>
    </p:spTree>
    <p:extLst>
      <p:ext uri="{BB962C8B-B14F-4D97-AF65-F5344CB8AC3E}">
        <p14:creationId xmlns:p14="http://schemas.microsoft.com/office/powerpoint/2010/main" val="40552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r>
              <a:rPr lang="en-US" altLang="de-DE" dirty="0" smtClean="0">
                <a:ea typeface="ＭＳ Ｐゴシック" pitchFamily="34" charset="-128"/>
              </a:rPr>
              <a:t>DE-CIX Istanbul</a:t>
            </a:r>
          </a:p>
          <a:p>
            <a:pPr marL="983638" lvl="1" indent="-179388"/>
            <a:r>
              <a:rPr lang="en-US" altLang="de-DE" dirty="0" smtClean="0">
                <a:ea typeface="ＭＳ Ｐゴシック" pitchFamily="34" charset="-128"/>
              </a:rPr>
              <a:t>Launch on 1</a:t>
            </a:r>
            <a:r>
              <a:rPr lang="en-US" altLang="de-DE" baseline="30000" dirty="0" smtClean="0">
                <a:ea typeface="ＭＳ Ｐゴシック" pitchFamily="34" charset="-128"/>
              </a:rPr>
              <a:t>st</a:t>
            </a:r>
            <a:r>
              <a:rPr lang="en-US" altLang="de-DE" dirty="0" smtClean="0">
                <a:ea typeface="ＭＳ Ｐゴシック" pitchFamily="34" charset="-128"/>
              </a:rPr>
              <a:t> October 2015</a:t>
            </a:r>
          </a:p>
          <a:p>
            <a:pPr marL="983638" lvl="1" indent="-179388"/>
            <a:r>
              <a:rPr lang="en-US" altLang="de-DE" dirty="0" smtClean="0">
                <a:ea typeface="ＭＳ Ｐゴシック" pitchFamily="34" charset="-128"/>
              </a:rPr>
              <a:t>First location </a:t>
            </a:r>
            <a:r>
              <a:rPr lang="en-US" altLang="de-DE" dirty="0" err="1" smtClean="0">
                <a:ea typeface="ＭＳ Ｐゴシック" pitchFamily="34" charset="-128"/>
              </a:rPr>
              <a:t>Mednautilus</a:t>
            </a:r>
            <a:r>
              <a:rPr lang="en-US" altLang="de-DE" dirty="0" smtClean="0">
                <a:ea typeface="ＭＳ Ｐゴシック" pitchFamily="34" charset="-128"/>
              </a:rPr>
              <a:t> Istanbul and second at ZENIUM</a:t>
            </a:r>
          </a:p>
          <a:p>
            <a:pPr marL="983638" lvl="1" indent="-179388"/>
            <a:r>
              <a:rPr lang="en-US" altLang="de-DE" dirty="0" smtClean="0">
                <a:ea typeface="ＭＳ Ｐゴシック" pitchFamily="34" charset="-128"/>
              </a:rPr>
              <a:t>15+ connected sides in Istanbul, Ankara, Bursa, Izmir</a:t>
            </a:r>
          </a:p>
          <a:p>
            <a:pPr marL="983638" lvl="1" indent="-179388"/>
            <a:r>
              <a:rPr lang="en-US" altLang="de-DE" dirty="0" smtClean="0">
                <a:ea typeface="ＭＳ Ｐゴシック" pitchFamily="34" charset="-128"/>
              </a:rPr>
              <a:t>Hub for Turkey, </a:t>
            </a:r>
            <a:r>
              <a:rPr lang="en-US" altLang="de-DE" dirty="0" err="1" smtClean="0">
                <a:ea typeface="ＭＳ Ｐゴシック" pitchFamily="34" charset="-128"/>
              </a:rPr>
              <a:t>Irak</a:t>
            </a:r>
            <a:r>
              <a:rPr lang="en-US" altLang="de-DE" dirty="0" smtClean="0">
                <a:ea typeface="ＭＳ Ｐゴシック" pitchFamily="34" charset="-128"/>
              </a:rPr>
              <a:t>, Iran, Caspian and Balkans</a:t>
            </a:r>
          </a:p>
          <a:p>
            <a:pPr marL="983638" lvl="1" indent="-179388"/>
            <a:endParaRPr lang="en-US" altLang="de-DE" dirty="0">
              <a:ea typeface="ＭＳ Ｐゴシック" pitchFamily="34" charset="-128"/>
            </a:endParaRPr>
          </a:p>
          <a:p>
            <a:pPr marL="983638" lvl="1" indent="-179388"/>
            <a:r>
              <a:rPr lang="en-US" altLang="de-DE" dirty="0" smtClean="0">
                <a:ea typeface="ＭＳ Ｐゴシック" pitchFamily="34" charset="-128"/>
              </a:rPr>
              <a:t>8 Peers so far connected – more to come soon</a:t>
            </a:r>
          </a:p>
        </p:txBody>
      </p:sp>
      <p:sp>
        <p:nvSpPr>
          <p:cNvPr id="614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What’s next </a:t>
            </a:r>
          </a:p>
        </p:txBody>
      </p:sp>
    </p:spTree>
    <p:extLst>
      <p:ext uri="{BB962C8B-B14F-4D97-AF65-F5344CB8AC3E}">
        <p14:creationId xmlns:p14="http://schemas.microsoft.com/office/powerpoint/2010/main" val="29675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62000" y="2209800"/>
            <a:ext cx="838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de-DE" altLang="en-US"/>
          </a:p>
        </p:txBody>
      </p:sp>
      <p:sp>
        <p:nvSpPr>
          <p:cNvPr id="19459" name="Titel 1"/>
          <p:cNvSpPr>
            <a:spLocks noGrp="1"/>
          </p:cNvSpPr>
          <p:nvPr>
            <p:ph type="title"/>
          </p:nvPr>
        </p:nvSpPr>
        <p:spPr bwMode="auto">
          <a:xfrm>
            <a:off x="395288" y="2205038"/>
            <a:ext cx="8280400" cy="396081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de-DE" altLang="en-US" sz="48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  <a:t>JOIN US NOW</a:t>
            </a:r>
            <a:r>
              <a:rPr lang="de-DE" altLang="en-US" sz="82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82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66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  <a:hlinkClick r:id="rId3"/>
              </a:rPr>
              <a:t>www.uae-ix.net</a:t>
            </a:r>
            <a:r>
              <a:rPr lang="de-DE" altLang="en-US" sz="79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  <a:t> </a:t>
            </a:r>
            <a: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0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0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000" dirty="0" err="1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  <a:t>sales@uae-ix.net</a:t>
            </a:r>
            <a:r>
              <a:rPr lang="de-DE" altLang="en-US" sz="20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0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0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0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0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  <a:t>Phone: +43 676 5185027</a:t>
            </a:r>
            <a:br>
              <a:rPr lang="de-DE" altLang="en-US" sz="2000" dirty="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00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000" smtClean="0">
                <a:solidFill>
                  <a:schemeClr val="accent5">
                    <a:lumMod val="50000"/>
                  </a:schemeClr>
                </a:solidFill>
                <a:latin typeface="Handel Gothic Com Light" pitchFamily="2" charset="0"/>
                <a:ea typeface="ＭＳ Ｐゴシック" pitchFamily="34" charset="-128"/>
              </a:rPr>
            </a:br>
            <a: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  <a:t/>
            </a:r>
            <a:br>
              <a:rPr lang="de-DE" altLang="en-US" sz="2400" dirty="0" smtClean="0">
                <a:solidFill>
                  <a:srgbClr val="000000"/>
                </a:solidFill>
                <a:latin typeface="Handel Gothic Com Light" pitchFamily="2" charset="0"/>
                <a:ea typeface="ＭＳ Ｐゴシック" pitchFamily="34" charset="-128"/>
              </a:rPr>
            </a:br>
            <a:endParaRPr lang="de-DE" altLang="en-US" dirty="0" smtClean="0">
              <a:latin typeface="Handel Gothic Com Light" pitchFamily="2" charset="0"/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2"/>
          <p:cNvSpPr>
            <a:spLocks noGrp="1"/>
          </p:cNvSpPr>
          <p:nvPr>
            <p:ph type="title"/>
          </p:nvPr>
        </p:nvSpPr>
        <p:spPr bwMode="auto">
          <a:xfrm>
            <a:off x="468313" y="1861817"/>
            <a:ext cx="8567737" cy="84360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Some thoughts 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26758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de-DE" dirty="0" smtClean="0"/>
              <a:t>Large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350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people</a:t>
            </a:r>
            <a:endParaRPr lang="de-DE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Common </a:t>
            </a:r>
            <a:r>
              <a:rPr lang="en-GB" dirty="0"/>
              <a:t>language: Arabic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 smtClean="0"/>
              <a:t>GDP </a:t>
            </a:r>
            <a:r>
              <a:rPr lang="de-DE" dirty="0" err="1"/>
              <a:t>growth</a:t>
            </a:r>
            <a:r>
              <a:rPr lang="de-DE" dirty="0"/>
              <a:t> rate at 4.1% in 2010 </a:t>
            </a:r>
            <a:r>
              <a:rPr lang="de-DE" dirty="0" err="1"/>
              <a:t>and</a:t>
            </a:r>
            <a:r>
              <a:rPr lang="de-DE" dirty="0"/>
              <a:t> 5.1% in 2011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Internet </a:t>
            </a:r>
            <a:r>
              <a:rPr lang="en-GB" dirty="0"/>
              <a:t>traffic growth 2007 – 2011: 98 % per year  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Increase </a:t>
            </a:r>
            <a:r>
              <a:rPr lang="en-GB" dirty="0"/>
              <a:t>of submarine and terrestrial connectivity between </a:t>
            </a:r>
            <a:r>
              <a:rPr lang="en-GB" dirty="0" smtClean="0"/>
              <a:t>the Middle </a:t>
            </a:r>
            <a:r>
              <a:rPr lang="en-GB" dirty="0"/>
              <a:t>East, Europe, Asia and Africa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Geographically </a:t>
            </a:r>
            <a:r>
              <a:rPr lang="en-GB" dirty="0"/>
              <a:t>well positioned as a transit hub between Europe, Africa and Asia</a:t>
            </a:r>
          </a:p>
          <a:p>
            <a:endParaRPr lang="de-DE" dirty="0"/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614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Middle East – Great potential for a regional hub</a:t>
            </a:r>
          </a:p>
        </p:txBody>
      </p:sp>
    </p:spTree>
    <p:extLst>
      <p:ext uri="{BB962C8B-B14F-4D97-AF65-F5344CB8AC3E}">
        <p14:creationId xmlns:p14="http://schemas.microsoft.com/office/powerpoint/2010/main" val="10383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6"/>
          <p:cNvSpPr>
            <a:spLocks noChangeArrowheads="1"/>
          </p:cNvSpPr>
          <p:nvPr/>
        </p:nvSpPr>
        <p:spPr bwMode="auto">
          <a:xfrm>
            <a:off x="5362575" y="1828800"/>
            <a:ext cx="439738" cy="1069975"/>
          </a:xfrm>
          <a:prstGeom prst="downArrow">
            <a:avLst>
              <a:gd name="adj1" fmla="val 50000"/>
              <a:gd name="adj2" fmla="val 49960"/>
            </a:avLst>
          </a:prstGeom>
          <a:solidFill>
            <a:srgbClr val="EF77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9601" tIns="44801" rIns="89601" bIns="44801">
            <a:prstTxWarp prst="textNoShape">
              <a:avLst/>
            </a:prstTxWarp>
          </a:bodyPr>
          <a:lstStyle/>
          <a:p>
            <a:pPr>
              <a:lnSpc>
                <a:spcPct val="76000"/>
              </a:lnSpc>
              <a:buClr>
                <a:srgbClr val="000000"/>
              </a:buClr>
              <a:buSzPct val="100000"/>
              <a:buFont typeface="Arial" pitchFamily="-65" charset="0"/>
              <a:buNone/>
            </a:pPr>
            <a:endParaRPr lang="de-DE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1524000" y="1447800"/>
            <a:ext cx="87947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911225" eaLnBrk="0" hangingPunct="0"/>
            <a:r>
              <a:rPr lang="de-DE" sz="1900" b="1" dirty="0" err="1" smtClean="0">
                <a:solidFill>
                  <a:srgbClr val="FFFFFF"/>
                </a:solidFill>
                <a:latin typeface="Handel Gothic" charset="0"/>
              </a:rPr>
              <a:t>No</a:t>
            </a:r>
            <a:r>
              <a:rPr lang="de-DE" sz="1900" b="1" dirty="0" smtClean="0">
                <a:solidFill>
                  <a:srgbClr val="FFFFFF"/>
                </a:solidFill>
                <a:latin typeface="Handel Gothic" charset="0"/>
              </a:rPr>
              <a:t> </a:t>
            </a:r>
            <a:r>
              <a:rPr lang="de-DE" sz="1900" b="1" dirty="0" err="1">
                <a:solidFill>
                  <a:srgbClr val="FFFFFF"/>
                </a:solidFill>
                <a:latin typeface="Handel Gothic" charset="0"/>
              </a:rPr>
              <a:t>major</a:t>
            </a:r>
            <a:r>
              <a:rPr lang="de-DE" sz="1900" b="1" dirty="0">
                <a:solidFill>
                  <a:srgbClr val="FFFFFF"/>
                </a:solidFill>
                <a:latin typeface="Handel Gothic" charset="0"/>
              </a:rPr>
              <a:t> IP </a:t>
            </a:r>
            <a:r>
              <a:rPr lang="de-DE" sz="1900" b="1" dirty="0" err="1">
                <a:solidFill>
                  <a:srgbClr val="FFFFFF"/>
                </a:solidFill>
                <a:latin typeface="Handel Gothic" charset="0"/>
              </a:rPr>
              <a:t>gravity</a:t>
            </a:r>
            <a:r>
              <a:rPr lang="de-DE" sz="1900" b="1" dirty="0">
                <a:solidFill>
                  <a:srgbClr val="FFFFFF"/>
                </a:solidFill>
                <a:latin typeface="Handel Gothic" charset="0"/>
              </a:rPr>
              <a:t> hub </a:t>
            </a:r>
            <a:r>
              <a:rPr lang="de-DE" sz="1900" b="1" dirty="0" err="1">
                <a:solidFill>
                  <a:srgbClr val="FFFFFF"/>
                </a:solidFill>
                <a:latin typeface="Handel Gothic" charset="0"/>
              </a:rPr>
              <a:t>between</a:t>
            </a:r>
            <a:r>
              <a:rPr lang="de-DE" sz="1900" b="1" dirty="0">
                <a:solidFill>
                  <a:srgbClr val="FFFFFF"/>
                </a:solidFill>
                <a:latin typeface="Handel Gothic" charset="0"/>
              </a:rPr>
              <a:t> Europe &amp; </a:t>
            </a:r>
            <a:r>
              <a:rPr lang="de-DE" sz="1900" b="1" dirty="0" err="1">
                <a:solidFill>
                  <a:srgbClr val="FFFFFF"/>
                </a:solidFill>
                <a:latin typeface="Handel Gothic" charset="0"/>
              </a:rPr>
              <a:t>Asia</a:t>
            </a:r>
            <a:endParaRPr lang="de-DE" sz="1900" b="1" dirty="0">
              <a:solidFill>
                <a:srgbClr val="FFFFFF"/>
              </a:solidFill>
              <a:latin typeface="Handel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2"/>
          <p:cNvSpPr>
            <a:spLocks noGrp="1"/>
          </p:cNvSpPr>
          <p:nvPr>
            <p:ph type="title"/>
          </p:nvPr>
        </p:nvSpPr>
        <p:spPr bwMode="auto">
          <a:xfrm>
            <a:off x="468313" y="1861817"/>
            <a:ext cx="8567737" cy="84360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UAE-IX – challenges</a:t>
            </a:r>
            <a:br>
              <a:rPr lang="en-US" altLang="de-DE" dirty="0" smtClean="0">
                <a:ea typeface="ＭＳ Ｐゴシック" pitchFamily="34" charset="-128"/>
              </a:rPr>
            </a:br>
            <a:r>
              <a:rPr lang="en-US" altLang="de-DE" dirty="0">
                <a:ea typeface="ＭＳ Ｐゴシック" pitchFamily="34" charset="-128"/>
              </a:rPr>
              <a:t/>
            </a:r>
            <a:br>
              <a:rPr lang="en-US" altLang="de-DE" dirty="0">
                <a:ea typeface="ＭＳ Ｐゴシック" pitchFamily="34" charset="-128"/>
              </a:rPr>
            </a:br>
            <a:r>
              <a:rPr lang="en-US" altLang="de-DE" dirty="0" smtClean="0">
                <a:ea typeface="ＭＳ Ｐゴシック" pitchFamily="34" charset="-128"/>
              </a:rPr>
              <a:t>				….. </a:t>
            </a:r>
            <a:r>
              <a:rPr lang="en-US" altLang="de-DE" dirty="0">
                <a:ea typeface="ＭＳ Ｐゴシック" pitchFamily="34" charset="-128"/>
              </a:rPr>
              <a:t>a</a:t>
            </a:r>
            <a:r>
              <a:rPr lang="en-US" altLang="de-DE" dirty="0" smtClean="0">
                <a:ea typeface="ＭＳ Ｐゴシック" pitchFamily="34" charset="-128"/>
              </a:rPr>
              <a:t>nd workarounds…</a:t>
            </a:r>
          </a:p>
        </p:txBody>
      </p:sp>
    </p:spTree>
    <p:extLst>
      <p:ext uri="{BB962C8B-B14F-4D97-AF65-F5344CB8AC3E}">
        <p14:creationId xmlns:p14="http://schemas.microsoft.com/office/powerpoint/2010/main" val="16009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  <a:p>
            <a:pPr marL="179388" indent="-179388"/>
            <a:endParaRPr lang="en-US" altLang="de-DE" dirty="0">
              <a:ea typeface="ＭＳ Ｐゴシック" pitchFamily="34" charset="-128"/>
            </a:endParaRP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614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>
                <a:ea typeface="ＭＳ Ｐゴシック" pitchFamily="34" charset="-128"/>
              </a:rPr>
              <a:t>Awareness</a:t>
            </a:r>
          </a:p>
        </p:txBody>
      </p:sp>
      <p:sp>
        <p:nvSpPr>
          <p:cNvPr id="3" name="Abgerundete rechteckige Legende 2"/>
          <p:cNvSpPr/>
          <p:nvPr/>
        </p:nvSpPr>
        <p:spPr bwMode="auto">
          <a:xfrm>
            <a:off x="755576" y="1636190"/>
            <a:ext cx="2304256" cy="1288754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“Great idea – why don’t you do that in our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country”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3189149" y="2780928"/>
            <a:ext cx="2232248" cy="1152128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</a:t>
            </a: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are peered anyway at our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borders”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Frutiger LT Com 55 Roman" panose="020B0503030504020204" pitchFamily="34" charset="0"/>
            </a:endParaRP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5220072" y="4167681"/>
            <a:ext cx="3024336" cy="1584176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“Great idea –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but </a:t>
            </a: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we will never peer with other operators from the region”</a:t>
            </a: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664332" y="4149080"/>
            <a:ext cx="2232248" cy="1152128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“How can I earn money with peering…”</a:t>
            </a:r>
          </a:p>
        </p:txBody>
      </p:sp>
      <p:sp>
        <p:nvSpPr>
          <p:cNvPr id="13" name="Abgerundete rechteckige Legende 12"/>
          <p:cNvSpPr/>
          <p:nvPr/>
        </p:nvSpPr>
        <p:spPr bwMode="auto">
          <a:xfrm>
            <a:off x="5220072" y="1196752"/>
            <a:ext cx="2592288" cy="1224136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do open peering –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we </a:t>
            </a: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decide case by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case”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3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  <a:p>
            <a:pPr marL="179388" indent="-179388"/>
            <a:endParaRPr lang="en-US" altLang="de-DE" dirty="0">
              <a:ea typeface="ＭＳ Ｐゴシック" pitchFamily="34" charset="-128"/>
            </a:endParaRP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614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>
                <a:ea typeface="ＭＳ Ｐゴシック" pitchFamily="34" charset="-128"/>
              </a:rPr>
              <a:t>Backhaul</a:t>
            </a:r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1115616" y="1765067"/>
            <a:ext cx="2232248" cy="1152128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“It’s cheaper to reach Europe than Dubai”</a:t>
            </a: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5220072" y="4167681"/>
            <a:ext cx="2736304" cy="1493567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can do a barter deal with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them… </a:t>
            </a: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But they have to ask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us”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1043608" y="4149080"/>
            <a:ext cx="2611524" cy="1440160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“You are sitting in a very nice empty expensive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restaurant”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  <p:sp>
        <p:nvSpPr>
          <p:cNvPr id="13" name="Abgerundete rechteckige Legende 12"/>
          <p:cNvSpPr/>
          <p:nvPr/>
        </p:nvSpPr>
        <p:spPr bwMode="auto">
          <a:xfrm>
            <a:off x="5004048" y="1513039"/>
            <a:ext cx="2952328" cy="1656184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“MOC is charging a high amount for each and every Mbit/s that leaves the country”</a:t>
            </a:r>
          </a:p>
        </p:txBody>
      </p:sp>
    </p:spTree>
    <p:extLst>
      <p:ext uri="{BB962C8B-B14F-4D97-AF65-F5344CB8AC3E}">
        <p14:creationId xmlns:p14="http://schemas.microsoft.com/office/powerpoint/2010/main" val="17035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  <a:p>
            <a:pPr marL="179388" indent="-179388"/>
            <a:endParaRPr lang="en-US" altLang="de-DE" dirty="0">
              <a:ea typeface="ＭＳ Ｐゴシック" pitchFamily="34" charset="-128"/>
            </a:endParaRP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614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>
                <a:ea typeface="ＭＳ Ｐゴシック" pitchFamily="34" charset="-128"/>
              </a:rPr>
              <a:t>Regulation</a:t>
            </a:r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3" name="Abgerundete rechteckige Legende 2"/>
          <p:cNvSpPr/>
          <p:nvPr/>
        </p:nvSpPr>
        <p:spPr bwMode="auto">
          <a:xfrm>
            <a:off x="467544" y="1651810"/>
            <a:ext cx="2304256" cy="1288754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“I would love to peer – but how to handle filtering…”</a:t>
            </a: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3007240" y="2564904"/>
            <a:ext cx="3183051" cy="1656184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“This data center is not reachable for wholesales – backhaul price is regulated – so it’s ten times higher”</a:t>
            </a: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5724128" y="4581128"/>
            <a:ext cx="2520280" cy="1368152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“Only DSPs are allowed to buy international capacity”</a:t>
            </a: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648504" y="4365104"/>
            <a:ext cx="2755540" cy="1584176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want to establish an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IXP… </a:t>
            </a:r>
            <a:b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</a:b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as </a:t>
            </a: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a platform for IP transit wholesales”</a:t>
            </a:r>
          </a:p>
        </p:txBody>
      </p:sp>
      <p:sp>
        <p:nvSpPr>
          <p:cNvPr id="13" name="Abgerundete rechteckige Legende 12"/>
          <p:cNvSpPr/>
          <p:nvPr/>
        </p:nvSpPr>
        <p:spPr bwMode="auto">
          <a:xfrm>
            <a:off x="6156176" y="1196752"/>
            <a:ext cx="2592288" cy="1224136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are allowed to peer in Europe but not in GCC”</a:t>
            </a:r>
          </a:p>
        </p:txBody>
      </p:sp>
    </p:spTree>
    <p:extLst>
      <p:ext uri="{BB962C8B-B14F-4D97-AF65-F5344CB8AC3E}">
        <p14:creationId xmlns:p14="http://schemas.microsoft.com/office/powerpoint/2010/main" val="37566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  <a:p>
            <a:pPr marL="179388" indent="-179388"/>
            <a:endParaRPr lang="en-US" altLang="de-DE" dirty="0">
              <a:ea typeface="ＭＳ Ｐゴシック" pitchFamily="34" charset="-128"/>
            </a:endParaRPr>
          </a:p>
          <a:p>
            <a:pPr marL="179388" indent="-179388"/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614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>
                <a:ea typeface="ＭＳ Ｐゴシック" pitchFamily="34" charset="-128"/>
              </a:rPr>
              <a:t>Prohibitive market situation</a:t>
            </a:r>
            <a:endParaRPr lang="en-US" altLang="de-DE" dirty="0" smtClean="0">
              <a:ea typeface="ＭＳ Ｐゴシック" pitchFamily="34" charset="-128"/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837202" y="1755653"/>
            <a:ext cx="3024336" cy="1663933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have 30 ASNs in our country – but only two will be allowed to do peering”</a:t>
            </a: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5220072" y="4167681"/>
            <a:ext cx="3384376" cy="1565575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“The backhaul price is ok but SDH/Ethernet conversion price kills the business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case”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611560" y="4187540"/>
            <a:ext cx="2961946" cy="1646884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cannot connect directly – we have to go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thru </a:t>
            </a: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a neighbor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country”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  <p:sp>
        <p:nvSpPr>
          <p:cNvPr id="13" name="Abgerundete rechteckige Legende 12"/>
          <p:cNvSpPr/>
          <p:nvPr/>
        </p:nvSpPr>
        <p:spPr bwMode="auto">
          <a:xfrm>
            <a:off x="5436096" y="1628800"/>
            <a:ext cx="2592288" cy="1483913"/>
          </a:xfrm>
          <a:prstGeom prst="wedgeRoundRectCallout">
            <a:avLst/>
          </a:prstGeom>
          <a:solidFill>
            <a:schemeClr val="bg1">
              <a:lumMod val="95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“We cannot sell capacity to that data 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</a:rPr>
              <a:t>center”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  <a:latin typeface="Frutiger LT Com 55 Roman" panose="020B0503030504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0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UAE-IX_NANOG64">
  <a:themeElements>
    <a:clrScheme name="UAE-IX Hellblau">
      <a:dk1>
        <a:srgbClr val="575759"/>
      </a:dk1>
      <a:lt1>
        <a:srgbClr val="FFFFFF"/>
      </a:lt1>
      <a:dk2>
        <a:srgbClr val="575759"/>
      </a:dk2>
      <a:lt2>
        <a:srgbClr val="FFFFFF"/>
      </a:lt2>
      <a:accent1>
        <a:srgbClr val="0DB3DD"/>
      </a:accent1>
      <a:accent2>
        <a:srgbClr val="DDDDDD"/>
      </a:accent2>
      <a:accent3>
        <a:srgbClr val="FFFFFF"/>
      </a:accent3>
      <a:accent4>
        <a:srgbClr val="000000"/>
      </a:accent4>
      <a:accent5>
        <a:srgbClr val="DDDDDD"/>
      </a:accent5>
      <a:accent6>
        <a:srgbClr val="FFFFFF"/>
      </a:accent6>
      <a:hlink>
        <a:srgbClr val="0DB3DD"/>
      </a:hlink>
      <a:folHlink>
        <a:srgbClr val="B2B2B2"/>
      </a:folHlink>
    </a:clrScheme>
    <a:fontScheme name="DE-CIX Text Style">
      <a:majorFont>
        <a:latin typeface="Handel Gothic"/>
        <a:ea typeface=""/>
        <a:cs typeface=""/>
      </a:majorFont>
      <a:minorFont>
        <a:latin typeface="Arial"/>
        <a:ea typeface=""/>
        <a:cs typeface="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UAE-IX_NANOG64.potx</Template>
  <TotalTime>0</TotalTime>
  <Words>578</Words>
  <Application>Microsoft Macintosh PowerPoint</Application>
  <PresentationFormat>Bildschirmpräsentation (4:3)</PresentationFormat>
  <Paragraphs>93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Frutiger LT Com 55 Roman</vt:lpstr>
      <vt:lpstr>Frutiger LT Com 87 XBlack Cn</vt:lpstr>
      <vt:lpstr>Handel Gothic</vt:lpstr>
      <vt:lpstr>Handel Gothic Com Light</vt:lpstr>
      <vt:lpstr>Handel Gothic Com Medium</vt:lpstr>
      <vt:lpstr>ＭＳ Ｐゴシック</vt:lpstr>
      <vt:lpstr>StarSymbol</vt:lpstr>
      <vt:lpstr>Times New Roman</vt:lpstr>
      <vt:lpstr>Arial</vt:lpstr>
      <vt:lpstr>UAE-IX_NANOG64</vt:lpstr>
      <vt:lpstr>Peering for the Middle East</vt:lpstr>
      <vt:lpstr>Some thoughts before we start</vt:lpstr>
      <vt:lpstr>Middle East – Great potential for a regional hub</vt:lpstr>
      <vt:lpstr>PowerPoint-Präsentation</vt:lpstr>
      <vt:lpstr>UAE-IX – challenges      ….. and workarounds…</vt:lpstr>
      <vt:lpstr>Awareness</vt:lpstr>
      <vt:lpstr>Backhaul</vt:lpstr>
      <vt:lpstr>Regulation</vt:lpstr>
      <vt:lpstr>Prohibitive market situation</vt:lpstr>
      <vt:lpstr>Convenience</vt:lpstr>
      <vt:lpstr>PowerPoint-Präsentation</vt:lpstr>
      <vt:lpstr>PowerPoint-Präsentation</vt:lpstr>
      <vt:lpstr>UAE-IX vs. DE-CIX New York  … The difference of an open market  </vt:lpstr>
      <vt:lpstr>UAE-IX vs. DE-CIX New York</vt:lpstr>
      <vt:lpstr>UAE-IX – Key success factors       …. and what’s next in Middle East  </vt:lpstr>
      <vt:lpstr>Key success factors</vt:lpstr>
      <vt:lpstr>What’s next </vt:lpstr>
      <vt:lpstr>JOIN US NOW   www.uae-ix.net     sales@uae-ix.net  Phone: +43 676 5185027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Sturm</dc:creator>
  <cp:lastModifiedBy>Marco Brandstätter</cp:lastModifiedBy>
  <cp:revision>117</cp:revision>
  <cp:lastPrinted>2011-03-24T09:45:49Z</cp:lastPrinted>
  <dcterms:created xsi:type="dcterms:W3CDTF">2011-03-22T13:06:24Z</dcterms:created>
  <dcterms:modified xsi:type="dcterms:W3CDTF">2016-03-24T08:12:45Z</dcterms:modified>
</cp:coreProperties>
</file>